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79" r:id="rId2"/>
    <p:sldId id="281" r:id="rId3"/>
    <p:sldId id="280" r:id="rId4"/>
    <p:sldId id="318" r:id="rId5"/>
    <p:sldId id="283" r:id="rId6"/>
    <p:sldId id="284" r:id="rId7"/>
    <p:sldId id="285" r:id="rId8"/>
    <p:sldId id="286" r:id="rId9"/>
    <p:sldId id="288" r:id="rId10"/>
    <p:sldId id="287" r:id="rId11"/>
    <p:sldId id="289" r:id="rId12"/>
    <p:sldId id="290" r:id="rId13"/>
    <p:sldId id="291" r:id="rId14"/>
    <p:sldId id="292" r:id="rId15"/>
    <p:sldId id="293" r:id="rId16"/>
    <p:sldId id="298" r:id="rId17"/>
    <p:sldId id="300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1" r:id="rId27"/>
    <p:sldId id="317" r:id="rId28"/>
    <p:sldId id="313" r:id="rId29"/>
    <p:sldId id="315" r:id="rId30"/>
    <p:sldId id="276" r:id="rId31"/>
    <p:sldId id="316" r:id="rId32"/>
  </p:sldIdLst>
  <p:sldSz cx="9144000" cy="5143500" type="screen16x9"/>
  <p:notesSz cx="6858000" cy="9144000"/>
  <p:defaultTextStyle>
    <a:defPPr>
      <a:defRPr lang="en-US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631B"/>
    <a:srgbClr val="E2B20A"/>
    <a:srgbClr val="FEC709"/>
    <a:srgbClr val="29A295"/>
    <a:srgbClr val="F8C328"/>
    <a:srgbClr val="E1742F"/>
    <a:srgbClr val="469C92"/>
    <a:srgbClr val="A0B31B"/>
    <a:srgbClr val="008E02"/>
    <a:srgbClr val="44A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5"/>
  </p:normalViewPr>
  <p:slideViewPr>
    <p:cSldViewPr snapToGrid="0" snapToObjects="1">
      <p:cViewPr varScale="1">
        <p:scale>
          <a:sx n="108" d="100"/>
          <a:sy n="108" d="100"/>
        </p:scale>
        <p:origin x="-120" y="-4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8A598-C3D0-EA46-B16C-9E02343753F7}" type="datetimeFigureOut">
              <a:rPr lang="en-US" smtClean="0"/>
              <a:t>5/9/18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6867F-33C0-DD4B-97E6-A9D146991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8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566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all applied some of the principles of communication that we already </a:t>
            </a:r>
            <a:r>
              <a:rPr lang="en-US" dirty="0" err="1" smtClean="0"/>
              <a:t>mentioned!c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6867F-33C0-DD4B-97E6-A9D146991A2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7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3ACA6E-812B-984A-B963-EEB5B5285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FF4E0BA-A833-9244-B633-B4FAA988E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900"/>
            </a:lvl1pPr>
            <a:lvl2pPr marL="356616" indent="0" algn="ctr">
              <a:buNone/>
              <a:defRPr sz="1600"/>
            </a:lvl2pPr>
            <a:lvl3pPr marL="713232" indent="0" algn="ctr">
              <a:buNone/>
              <a:defRPr sz="1400"/>
            </a:lvl3pPr>
            <a:lvl4pPr marL="1069848" indent="0" algn="ctr">
              <a:buNone/>
              <a:defRPr sz="1200"/>
            </a:lvl4pPr>
            <a:lvl5pPr marL="1426464" indent="0" algn="ctr">
              <a:buNone/>
              <a:defRPr sz="1200"/>
            </a:lvl5pPr>
            <a:lvl6pPr marL="1783080" indent="0" algn="ctr">
              <a:buNone/>
              <a:defRPr sz="1200"/>
            </a:lvl6pPr>
            <a:lvl7pPr marL="2139696" indent="0" algn="ctr">
              <a:buNone/>
              <a:defRPr sz="1200"/>
            </a:lvl7pPr>
            <a:lvl8pPr marL="2496312" indent="0" algn="ctr">
              <a:buNone/>
              <a:defRPr sz="1200"/>
            </a:lvl8pPr>
            <a:lvl9pPr marL="2852928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DC8854-D638-CF45-B987-6E8E5F6B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7542B37-E577-0648-8D1C-E6BE8F75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D0AFB6-4AE0-4845-92B1-F7E5F12E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7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836328-75B0-0741-BA1C-E13D5D910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A4A58B-638F-BE42-9486-8AE4C5C94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95800C-348B-D94B-92B4-909BC9B2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41D53D-A399-6846-818A-9CA14672C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954C84B-FD69-A742-AAF5-1CF30D38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4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47A5F7-EB45-274D-B04B-189D0D4CB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8DF9201-0DAB-3D41-999B-51A90B953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356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13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69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6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830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96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63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529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C31060B-3F8E-C447-B860-2BB052D4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465C1BD-9629-FB4B-A56E-33FC7876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660B3F0-2AEA-6C45-AC36-813A263C4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1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198D6A-C10B-7940-976C-A0F2405D2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8A7856-E2E0-8F44-BE09-603B12147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214F3D0-6145-D648-976C-132B5EDB6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16A8EA-4D61-7946-8B90-2DD914B1E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E4E675F-1884-454F-BBC1-77EBA291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9F91DA8-74B8-F24D-A048-8EB469602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2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36F239-1E3F-3D4A-ADFC-4A2EDF76E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A1A7100-4186-D046-A463-0961839A9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9DAAABD-2FB4-FA42-A72B-317300C44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270F633-3213-FC4A-8EC6-4EB8B6060B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505EA46-7556-4E4E-B155-78DE58B277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40F156E-52BB-AD48-A1E6-AD24104A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A30B750-5964-2A43-BF97-9059DF158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D4EF120-B35F-864F-B4E2-133889C76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79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F9BA98-513E-F24F-911C-BA5373F7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F7D137F-9502-D147-99F8-A2DD2440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D0DD517-C750-EA43-8A08-D0E74BD4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EE60D3E-14E6-3243-A268-CE454695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0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E11FF9B-966F-5C43-B810-6F62CC3C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4AB674E-D94E-B34F-A38C-0173E3E9A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4A7D6FF-EB99-5648-8EEC-EC9865EE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1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89E5CA-1E69-B645-9EC3-C7CC97A01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FA5FD2F-46A2-D14F-BE17-651D9645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67503E3-675D-6F4B-AA5A-E83A94679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CFD3308-377A-4C49-82CA-7D484E9F0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D9194A4-92E3-9142-8A62-8561F9D3E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A73E195-4E5F-994F-AEA9-09E70031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9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44A8AA-C3AD-604F-8C5D-AC3A997A9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6F4C1C2-49D6-5A46-9484-FC003A108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500"/>
            </a:lvl1pPr>
            <a:lvl2pPr marL="356616" indent="0">
              <a:buNone/>
              <a:defRPr sz="2200"/>
            </a:lvl2pPr>
            <a:lvl3pPr marL="713232" indent="0">
              <a:buNone/>
              <a:defRPr sz="1900"/>
            </a:lvl3pPr>
            <a:lvl4pPr marL="1069848" indent="0">
              <a:buNone/>
              <a:defRPr sz="1600"/>
            </a:lvl4pPr>
            <a:lvl5pPr marL="1426464" indent="0">
              <a:buNone/>
              <a:defRPr sz="1600"/>
            </a:lvl5pPr>
            <a:lvl6pPr marL="1783080" indent="0">
              <a:buNone/>
              <a:defRPr sz="1600"/>
            </a:lvl6pPr>
            <a:lvl7pPr marL="2139696" indent="0">
              <a:buNone/>
              <a:defRPr sz="1600"/>
            </a:lvl7pPr>
            <a:lvl8pPr marL="2496312" indent="0">
              <a:buNone/>
              <a:defRPr sz="1600"/>
            </a:lvl8pPr>
            <a:lvl9pPr marL="2852928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28478DA-FA94-3643-B6A2-684408A29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15261AF-DF36-E146-BB9F-064FAE08B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ACDA254-9CF3-0B4F-8A82-EE4DDEDC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63FA523-4B39-6E48-B1BD-0F9D6FCC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0871B6-CAFF-0D43-9505-A722FAA1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C44AABC-0DFF-1946-A4B3-F48B7F1C8E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B634726-A5AF-534B-92E8-0DEAFCC1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F71161-5A42-AF4E-B3D0-CB5E8500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0653765-837C-9741-BDA8-629E683C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3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2F73DB8-324A-EC4B-8126-8EDC35FF0A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AB116E4-C68E-4C46-98EB-14A9AED43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38E470-B70D-1546-8FDB-5E14757B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3955ACD-5A8C-F84D-8F1D-76B8F69F3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99E67A-F366-E84D-8FF9-2A79ADEF4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3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tx1">
              <a:lumMod val="85000"/>
              <a:lumOff val="15000"/>
            </a:schemeClr>
          </a:fgClr>
          <a:bgClr>
            <a:schemeClr val="tx1">
              <a:lumMod val="75000"/>
              <a:lumOff val="2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291AD0F-B365-D348-AD76-1A1F9C29A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8E77CC2-5B11-9241-B055-EF175BA03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978BB1-0CFB-C54D-98F0-A62F6FD82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C87D7-1FEB-2148-BD94-E0992B3ACB27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DF6FB0A-E8AE-C248-9D02-3AAEFE520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E46C96-492C-3F45-A649-2C7070E41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D9E43-9B01-BB41-9288-CC0A2BDA77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92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132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8" indent="-178308" algn="l" defTabSz="7132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5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72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88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00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62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23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8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9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31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92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5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5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3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5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rtad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 descr="Logo1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0" y="4043851"/>
            <a:ext cx="940884" cy="9408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31AEE7A-5998-5D4F-9CA5-753D9FC7E737}"/>
              </a:ext>
            </a:extLst>
          </p:cNvPr>
          <p:cNvSpPr/>
          <p:nvPr/>
        </p:nvSpPr>
        <p:spPr>
          <a:xfrm>
            <a:off x="1108964" y="4043851"/>
            <a:ext cx="5864773" cy="1672459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entury Gothic"/>
                <a:cs typeface="Century Gothic"/>
              </a:rPr>
              <a:t>UA-805 URBAN STUDIES CAPSTONE</a:t>
            </a:r>
            <a:endParaRPr lang="en-US" b="0" i="0" u="none" strike="noStrike" dirty="0">
              <a:solidFill>
                <a:srgbClr val="000000"/>
              </a:solidFill>
              <a:effectLst/>
              <a:latin typeface="Century Gothic"/>
              <a:cs typeface="Century Gothic"/>
            </a:endParaRPr>
          </a:p>
          <a:p>
            <a:r>
              <a:rPr lang="en-US" sz="1100" dirty="0">
                <a:solidFill>
                  <a:srgbClr val="FFFFFF"/>
                </a:solidFill>
                <a:latin typeface="Century Gothic" panose="020B0502020202020204" pitchFamily="34" charset="0"/>
              </a:rPr>
              <a:t>Diego </a:t>
            </a:r>
            <a:r>
              <a:rPr lang="en-US" sz="11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Lomelli</a:t>
            </a:r>
            <a:endParaRPr lang="en-US" sz="110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en-US" sz="11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Jess </a:t>
            </a:r>
            <a:r>
              <a:rPr lang="en-US" sz="1100" dirty="0">
                <a:solidFill>
                  <a:srgbClr val="FFFFFF"/>
                </a:solidFill>
                <a:latin typeface="Century Gothic" panose="020B0502020202020204" pitchFamily="34" charset="0"/>
              </a:rPr>
              <a:t>Martinez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US" sz="1100" dirty="0">
                <a:solidFill>
                  <a:srgbClr val="FFFFFF"/>
                </a:solidFill>
                <a:latin typeface="Century Gothic" panose="020B0502020202020204" pitchFamily="34" charset="0"/>
              </a:rPr>
              <a:t>Kate </a:t>
            </a:r>
            <a:r>
              <a:rPr lang="en-US" sz="11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White</a:t>
            </a:r>
          </a:p>
          <a:p>
            <a:r>
              <a:rPr lang="en-US" sz="11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Ruben </a:t>
            </a:r>
            <a:r>
              <a:rPr lang="en-US" sz="1100" dirty="0">
                <a:solidFill>
                  <a:srgbClr val="FFFFFF"/>
                </a:solidFill>
                <a:latin typeface="Century Gothic" panose="020B0502020202020204" pitchFamily="34" charset="0"/>
              </a:rPr>
              <a:t>Ceron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1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rtadab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31AEE7A-5998-5D4F-9CA5-753D9FC7E737}"/>
              </a:ext>
            </a:extLst>
          </p:cNvPr>
          <p:cNvSpPr/>
          <p:nvPr/>
        </p:nvSpPr>
        <p:spPr>
          <a:xfrm>
            <a:off x="1559406" y="2820430"/>
            <a:ext cx="6006512" cy="1826347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A COMPARATIVE STUDY ON EFFECTIVE MARKETING STRATEGIES TO IMPROVE BOSTON COMMUTER BIKE RIDERSHIP.  </a:t>
            </a:r>
            <a:endParaRPr lang="en-US" sz="2400" b="1" i="0" u="none" strike="noStrike" dirty="0">
              <a:solidFill>
                <a:srgbClr val="000000"/>
              </a:solidFill>
              <a:effectLst/>
              <a:latin typeface="Century Gothic"/>
              <a:cs typeface="Century Gothic"/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7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Abstract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900" b="1" dirty="0" err="1" smtClean="0">
                <a:solidFill>
                  <a:schemeClr val="bg1"/>
                </a:solidFill>
              </a:rPr>
              <a:t>Greenovate</a:t>
            </a:r>
            <a:r>
              <a:rPr lang="en-US" sz="2900" b="1" dirty="0" smtClean="0">
                <a:solidFill>
                  <a:schemeClr val="bg1"/>
                </a:solidFill>
              </a:rPr>
              <a:t> Boston: A comparative study on effective marketing strategies to improve Boston commuter bike ridership</a:t>
            </a:r>
          </a:p>
          <a:p>
            <a:pPr marL="0" indent="0">
              <a:buNone/>
            </a:pPr>
            <a:r>
              <a:rPr lang="en-US" sz="2300" dirty="0" err="1" smtClean="0">
                <a:solidFill>
                  <a:schemeClr val="bg1"/>
                </a:solidFill>
              </a:rPr>
              <a:t>Greenovate</a:t>
            </a:r>
            <a:r>
              <a:rPr lang="en-US" sz="2300" dirty="0" smtClean="0">
                <a:solidFill>
                  <a:schemeClr val="bg1"/>
                </a:solidFill>
              </a:rPr>
              <a:t> is the City of Boston’s movement to reduce greenhouse gas emissions 25% by 2020 and to become carbon neutral by 2050, as outlined in the City’s </a:t>
            </a:r>
            <a:r>
              <a:rPr lang="en-US" sz="2300" i="1" dirty="0" smtClean="0">
                <a:solidFill>
                  <a:schemeClr val="bg1"/>
                </a:solidFill>
              </a:rPr>
              <a:t>Carbon Free Boston, Climate Ready Boston, </a:t>
            </a:r>
            <a:r>
              <a:rPr lang="en-US" sz="2300" dirty="0" smtClean="0">
                <a:solidFill>
                  <a:schemeClr val="bg1"/>
                </a:solidFill>
              </a:rPr>
              <a:t>and </a:t>
            </a:r>
            <a:r>
              <a:rPr lang="en-US" sz="2300" i="1" dirty="0" smtClean="0">
                <a:solidFill>
                  <a:schemeClr val="bg1"/>
                </a:solidFill>
              </a:rPr>
              <a:t>Zero Waste Boston</a:t>
            </a:r>
            <a:r>
              <a:rPr lang="en-US" sz="2300" dirty="0" smtClean="0">
                <a:solidFill>
                  <a:schemeClr val="bg1"/>
                </a:solidFill>
              </a:rPr>
              <a:t> plans. They are tasked to: (1) serve as a central resource for climate and environment information, (2) coordinate collaborations between </a:t>
            </a:r>
            <a:r>
              <a:rPr lang="en-US" sz="2300" smtClean="0">
                <a:solidFill>
                  <a:schemeClr val="bg1"/>
                </a:solidFill>
              </a:rPr>
              <a:t>the community </a:t>
            </a:r>
            <a:r>
              <a:rPr lang="en-US" sz="2300" dirty="0" smtClean="0">
                <a:solidFill>
                  <a:schemeClr val="bg1"/>
                </a:solidFill>
              </a:rPr>
              <a:t>and the City’s policy and program implementation, and (3) act as a community liaison to help create bigger collective impact. The </a:t>
            </a:r>
            <a:r>
              <a:rPr lang="en-US" sz="2300" dirty="0" err="1" smtClean="0">
                <a:solidFill>
                  <a:schemeClr val="bg1"/>
                </a:solidFill>
              </a:rPr>
              <a:t>Greenovate</a:t>
            </a:r>
            <a:r>
              <a:rPr lang="en-US" sz="2300" dirty="0" smtClean="0">
                <a:solidFill>
                  <a:schemeClr val="bg1"/>
                </a:solidFill>
              </a:rPr>
              <a:t> team most recently has focused its efforts around promoting coastal resiliency planning due to the topical interest around sea </a:t>
            </a:r>
            <a:r>
              <a:rPr lang="en-US" sz="2300" dirty="0" err="1" smtClean="0">
                <a:solidFill>
                  <a:schemeClr val="bg1"/>
                </a:solidFill>
              </a:rPr>
              <a:t>leavel</a:t>
            </a:r>
            <a:r>
              <a:rPr lang="en-US" sz="2300" dirty="0" smtClean="0">
                <a:solidFill>
                  <a:schemeClr val="bg1"/>
                </a:solidFill>
              </a:rPr>
              <a:t> rising. Considering the city’s second largest carbon emitter is transportation (~25%); this study reviews the opportunity of improved promotion of marketing and communication around bicycle commuting as an effective and low-cost method of reducing carbon emissions and meeting the City’s goal to increase bike ridership from today’s 2% to 10% by 2030. </a:t>
            </a:r>
            <a:endParaRPr lang="en-US" sz="23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70354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98131"/>
            <a:ext cx="3100139" cy="345546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JI_020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0" r="4366"/>
          <a:stretch/>
        </p:blipFill>
        <p:spPr>
          <a:xfrm>
            <a:off x="3445685" y="345546"/>
            <a:ext cx="5352769" cy="44524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AGENDA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98" y="1242096"/>
            <a:ext cx="2968841" cy="4078844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Problem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Identification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Research Question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Communication Theory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Comparing Cities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Power of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Media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Where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is Boston Today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?</a:t>
            </a:r>
            <a:endParaRPr lang="en-US" sz="14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Actions and Recommendations</a:t>
            </a:r>
            <a: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  <a:t/>
            </a:r>
            <a:b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 txBox="1">
            <a:spLocks/>
          </p:cNvSpPr>
          <p:nvPr/>
        </p:nvSpPr>
        <p:spPr>
          <a:xfrm>
            <a:off x="56029" y="1232757"/>
            <a:ext cx="382848" cy="4994070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>
            <a:lvl1pPr marL="178308" indent="-178308" algn="l" defTabSz="7132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2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154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815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4772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1388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800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462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123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1.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2.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3.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4.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5.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6.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7.</a:t>
            </a:r>
            <a:b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036197" y="4796264"/>
            <a:ext cx="47622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Credits: @</a:t>
            </a:r>
            <a:r>
              <a:rPr lang="en-US" sz="8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droneceron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764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PROBLEM IDENTIFICATION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-192989" y="764989"/>
            <a:ext cx="4658420" cy="4295109"/>
            <a:chOff x="-192989" y="764989"/>
            <a:chExt cx="4658420" cy="4295109"/>
          </a:xfrm>
        </p:grpSpPr>
        <p:grpSp>
          <p:nvGrpSpPr>
            <p:cNvPr id="68" name="Group 67"/>
            <p:cNvGrpSpPr/>
            <p:nvPr/>
          </p:nvGrpSpPr>
          <p:grpSpPr>
            <a:xfrm>
              <a:off x="2126927" y="1102012"/>
              <a:ext cx="2338504" cy="3600327"/>
              <a:chOff x="2126927" y="1102012"/>
              <a:chExt cx="2338504" cy="3600327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>
                <a:off x="3344900" y="1102012"/>
                <a:ext cx="1120531" cy="1395440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2633248" y="1829714"/>
                <a:ext cx="1764836" cy="812683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2672685" y="3100890"/>
                <a:ext cx="1535264" cy="928228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2126927" y="2881584"/>
                <a:ext cx="2081022" cy="453914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2126927" y="2497452"/>
                <a:ext cx="1948408" cy="205627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3325555" y="3177277"/>
                <a:ext cx="1072529" cy="1525062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" name="Picture 10" descr="https://lh3.googleusercontent.com/Vc8UK6jqcpfaLDMlJPkIGMqAVSH9wPX9xgJP3Sn8w-KRgcL-A8lNBkSBiAsQO-Ao_iFZfIV0xKG-L826w2iR0cNjxuhiXpO6yoAKjom2hUSz1g8sRUE78lPXe60Pw4zBoNJbK6FfqBc">
              <a:extLst>
                <a:ext uri="{FF2B5EF4-FFF2-40B4-BE49-F238E27FC236}">
                  <a16:creationId xmlns="" xmlns:a16="http://schemas.microsoft.com/office/drawing/2014/main" id="{6F793F24-AB67-E74A-AC6A-85CE4722E6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7106" y="2155111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s://lh4.googleusercontent.com/QssBntmG6C6BvXgjGLhr3L0cPThNQY8UdGrhc8Ftw4J3_Ry6yVKoZ3gcSEoJdqtYPT36gw8CbSaSGEPsHkY1Ku2XEHw8zXCuVjq9F8D_vja-s6ZKohHGKNUIgj8oovLoYMGdCydHYLI">
              <a:extLst>
                <a:ext uri="{FF2B5EF4-FFF2-40B4-BE49-F238E27FC236}">
                  <a16:creationId xmlns="" xmlns:a16="http://schemas.microsoft.com/office/drawing/2014/main" id="{15E3DF6A-A8FE-B045-B605-081922E63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2" y="4374298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4" descr="https://lh5.googleusercontent.com/9JLMeKEpPeY6k02uF5-c37k9__ZaPsVxf7TTdtz-KC04VbvWS_uVPEmLAV3FrHU941vWTxR3Xt1LnnmnGN8gi5jktEawP_mZdw9q5r4vDEZDBoImsdbeuZeZOI_zbzXd_q1Vaaxsgds">
              <a:extLst>
                <a:ext uri="{FF2B5EF4-FFF2-40B4-BE49-F238E27FC236}">
                  <a16:creationId xmlns="" xmlns:a16="http://schemas.microsoft.com/office/drawing/2014/main" id="{F940B872-5C4A-EF46-8339-79A5CAD1A6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8699" y="3708037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8" descr="https://lh5.googleusercontent.com/UwqdEZtP_YE953gfB_WR5TM7ALXOlev279qoB4c0sTSGtTKdiMIzO7HUA7hHqRc-NV3xeTDugOUmTHs4eEonO3Z32vS0MVLvvrVtgpBJLr5SUN5Bv9sc0Ww0WpwIF0NW6cy2DFzcHyg">
              <a:extLst>
                <a:ext uri="{FF2B5EF4-FFF2-40B4-BE49-F238E27FC236}">
                  <a16:creationId xmlns="" xmlns:a16="http://schemas.microsoft.com/office/drawing/2014/main" id="{4A37CF56-F140-AD47-9293-45D7C81C9C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8699" y="1453079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0" descr="https://lh6.googleusercontent.com/BHTgmkmcw1foJosHXF88izAx8v46qfOMl1LUnjoOiymWlu8HgkHqppzKMCKItNPYH_z-igdKE5KCiBO6avzRO9vLywbLwl98n2oa134sTEnlnT9QHb4sVJ1eS09oWHNo1VWr35gOzK4">
              <a:extLst>
                <a:ext uri="{FF2B5EF4-FFF2-40B4-BE49-F238E27FC236}">
                  <a16:creationId xmlns="" xmlns:a16="http://schemas.microsoft.com/office/drawing/2014/main" id="{ABFFDDF5-2954-4F4B-BA18-BCA5F2851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802" y="3001042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2" descr="https://lh6.googleusercontent.com/Ifu6GScCssgwOq3rLEerxQbSgP1GfT-7Kjx6GP05ZGq_pxZ_GAF2Wwr1rGmMZ-2HgKJZ9TEcI2V_1tXqkv3AwMoDksxB5cM3kl-gAy2McFRxJzdeHWrYZ2S3pd0CyNdqLaSbPMo9OKk">
              <a:extLst>
                <a:ext uri="{FF2B5EF4-FFF2-40B4-BE49-F238E27FC236}">
                  <a16:creationId xmlns="" xmlns:a16="http://schemas.microsoft.com/office/drawing/2014/main" id="{6AADE9B3-3968-FC48-9FEE-E0CDA0343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2" y="764989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E731B5D-9750-0940-A0FE-1824149D317F}"/>
                </a:ext>
              </a:extLst>
            </p:cNvPr>
            <p:cNvSpPr/>
            <p:nvPr/>
          </p:nvSpPr>
          <p:spPr>
            <a:xfrm>
              <a:off x="186755" y="3820380"/>
              <a:ext cx="2131943" cy="4875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>
                <a:spcAft>
                  <a:spcPts val="1248"/>
                </a:spcAft>
              </a:pPr>
              <a:r>
                <a:rPr lang="en-US" sz="9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Acts as a community convener and connector to help create a bigger collective impact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1A07D8BA-E32C-FE40-AB6B-8C9678166157}"/>
                </a:ext>
              </a:extLst>
            </p:cNvPr>
            <p:cNvSpPr/>
            <p:nvPr/>
          </p:nvSpPr>
          <p:spPr>
            <a:xfrm>
              <a:off x="1922948" y="858379"/>
              <a:ext cx="1041604" cy="4875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Reduce GHG emission below 2005 levels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3A43D279-8B60-9C4C-AE72-5A7F19345F12}"/>
                </a:ext>
              </a:extLst>
            </p:cNvPr>
            <p:cNvSpPr/>
            <p:nvPr/>
          </p:nvSpPr>
          <p:spPr>
            <a:xfrm>
              <a:off x="899269" y="4569872"/>
              <a:ext cx="2065283" cy="3490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Central resource about climate and environment issues in Boston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A35EC94E-5950-A945-B21D-372F6563B074}"/>
                </a:ext>
              </a:extLst>
            </p:cNvPr>
            <p:cNvSpPr/>
            <p:nvPr/>
          </p:nvSpPr>
          <p:spPr>
            <a:xfrm>
              <a:off x="-192989" y="2162056"/>
              <a:ext cx="1982027" cy="626018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>
                <a:spcAft>
                  <a:spcPts val="1248"/>
                </a:spcAft>
              </a:pPr>
              <a:r>
                <a:rPr lang="en-US" sz="9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Coordinates collaboration between the community and City of Boston to effect policy and program implementation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0A05D56E-CDF7-0741-90E0-402A4B983CBA}"/>
                </a:ext>
              </a:extLst>
            </p:cNvPr>
            <p:cNvSpPr/>
            <p:nvPr/>
          </p:nvSpPr>
          <p:spPr>
            <a:xfrm>
              <a:off x="24343" y="3177277"/>
              <a:ext cx="1757864" cy="3490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Prepare Boston for the impacts of Climate Change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1A07D8BA-E32C-FE40-AB6B-8C9678166157}"/>
                </a:ext>
              </a:extLst>
            </p:cNvPr>
            <p:cNvSpPr/>
            <p:nvPr/>
          </p:nvSpPr>
          <p:spPr>
            <a:xfrm>
              <a:off x="437576" y="1638436"/>
              <a:ext cx="1881123" cy="210520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Measure Progress</a:t>
              </a:r>
              <a:endParaRPr lang="en-US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81868" y="1384622"/>
            <a:ext cx="4157198" cy="2989495"/>
            <a:chOff x="4781868" y="1384622"/>
            <a:chExt cx="4157198" cy="2989495"/>
          </a:xfrm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ECC14EE2-E561-6A43-ACE1-601967B5E393}"/>
                </a:ext>
              </a:extLst>
            </p:cNvPr>
            <p:cNvSpPr/>
            <p:nvPr/>
          </p:nvSpPr>
          <p:spPr>
            <a:xfrm>
              <a:off x="6954536" y="1646710"/>
              <a:ext cx="1815019" cy="256686"/>
            </a:xfrm>
            <a:prstGeom prst="rect">
              <a:avLst/>
            </a:prstGeom>
          </p:spPr>
          <p:txBody>
            <a:bodyPr wrap="none" lIns="71323" tIns="35662" rIns="71323" bIns="35662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CARBON FREE BOSTON</a:t>
              </a:r>
              <a:endParaRPr lang="en-US" sz="12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ECC14EE2-E561-6A43-ACE1-601967B5E393}"/>
                </a:ext>
              </a:extLst>
            </p:cNvPr>
            <p:cNvSpPr/>
            <p:nvPr/>
          </p:nvSpPr>
          <p:spPr>
            <a:xfrm>
              <a:off x="7250208" y="2760673"/>
              <a:ext cx="1688858" cy="256686"/>
            </a:xfrm>
            <a:prstGeom prst="rect">
              <a:avLst/>
            </a:prstGeom>
          </p:spPr>
          <p:txBody>
            <a:bodyPr wrap="none" lIns="71323" tIns="35662" rIns="71323" bIns="35662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ZERO WASTE BOSTON</a:t>
              </a:r>
              <a:endParaRPr lang="en-US" sz="12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ECC14EE2-E561-6A43-ACE1-601967B5E393}"/>
                </a:ext>
              </a:extLst>
            </p:cNvPr>
            <p:cNvSpPr/>
            <p:nvPr/>
          </p:nvSpPr>
          <p:spPr>
            <a:xfrm>
              <a:off x="6962359" y="3864238"/>
              <a:ext cx="1950423" cy="256686"/>
            </a:xfrm>
            <a:prstGeom prst="rect">
              <a:avLst/>
            </a:prstGeom>
          </p:spPr>
          <p:txBody>
            <a:bodyPr wrap="none" lIns="71323" tIns="35662" rIns="71323" bIns="35662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CLIMATE READY BOSTON</a:t>
              </a:r>
              <a:endParaRPr lang="en-US" sz="12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4781868" y="1750979"/>
              <a:ext cx="2039751" cy="2278139"/>
              <a:chOff x="4781868" y="1750979"/>
              <a:chExt cx="2039751" cy="2278139"/>
            </a:xfrm>
          </p:grpSpPr>
          <p:cxnSp>
            <p:nvCxnSpPr>
              <p:cNvPr id="70" name="Straight Connector 69"/>
              <p:cNvCxnSpPr/>
              <p:nvPr/>
            </p:nvCxnSpPr>
            <p:spPr>
              <a:xfrm flipH="1">
                <a:off x="4781868" y="1750979"/>
                <a:ext cx="1799214" cy="891418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4781868" y="2840911"/>
                <a:ext cx="1799214" cy="1188207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5032026" y="2840911"/>
                <a:ext cx="1789593" cy="0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2" name="Picture 31" descr="carbon-free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043" y="1384622"/>
              <a:ext cx="762493" cy="762493"/>
            </a:xfrm>
            <a:prstGeom prst="rect">
              <a:avLst/>
            </a:prstGeom>
          </p:spPr>
        </p:pic>
        <p:pic>
          <p:nvPicPr>
            <p:cNvPr id="33" name="Picture 32" descr="climate-ready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043" y="3611624"/>
              <a:ext cx="762493" cy="762493"/>
            </a:xfrm>
            <a:prstGeom prst="rect">
              <a:avLst/>
            </a:prstGeom>
          </p:spPr>
        </p:pic>
        <p:pic>
          <p:nvPicPr>
            <p:cNvPr id="34" name="Picture 33" descr="zero-waste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277" y="2497452"/>
              <a:ext cx="762601" cy="762601"/>
            </a:xfrm>
            <a:prstGeom prst="rect">
              <a:avLst/>
            </a:prstGeom>
          </p:spPr>
        </p:pic>
      </p:grpSp>
      <p:pic>
        <p:nvPicPr>
          <p:cNvPr id="17" name="Picture 16" descr="https://lh3.googleusercontent.com/KgIPzEQ_rp1cJh1LixIokIY6H6dJ7DQsxM1aUysB9GfhuIi_TVUp1NYxrn7h5bb8rgvRMJyeU_I4QbfNmZRPEzCXwIcZyJGxkhhTIG1kH1BORaq8Pbdg5vCBPVkPs2y8mY2Fmgl00H8">
            <a:extLst>
              <a:ext uri="{FF2B5EF4-FFF2-40B4-BE49-F238E27FC236}">
                <a16:creationId xmlns="" xmlns:a16="http://schemas.microsoft.com/office/drawing/2014/main" id="{F5AAF38C-297B-C44B-98BB-5E917F85C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647" y="2143478"/>
            <a:ext cx="1284970" cy="17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963085" y="767279"/>
            <a:ext cx="687267" cy="4292818"/>
            <a:chOff x="2964551" y="767279"/>
            <a:chExt cx="687267" cy="4292818"/>
          </a:xfrm>
        </p:grpSpPr>
        <p:pic>
          <p:nvPicPr>
            <p:cNvPr id="23" name="Picture 12" descr="https://lh4.googleusercontent.com/QssBntmG6C6BvXgjGLhr3L0cPThNQY8UdGrhc8Ftw4J3_Ry6yVKoZ3gcSEoJdqtYPT36gw8CbSaSGEPsHkY1Ku2XEHw8zXCuVjq9F8D_vja-s6ZKohHGKNUIgj8oovLoYMGdCydHYLI">
              <a:extLst>
                <a:ext uri="{FF2B5EF4-FFF2-40B4-BE49-F238E27FC236}">
                  <a16:creationId xmlns="" xmlns:a16="http://schemas.microsoft.com/office/drawing/2014/main" id="{15E3DF6A-A8FE-B045-B605-081922E63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1" y="4372830"/>
              <a:ext cx="687267" cy="687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2" descr="https://lh6.googleusercontent.com/Ifu6GScCssgwOq3rLEerxQbSgP1GfT-7Kjx6GP05ZGq_pxZ_GAF2Wwr1rGmMZ-2HgKJZ9TEcI2V_1tXqkv3AwMoDksxB5cM3kl-gAy2McFRxJzdeHWrYZ2S3pd0CyNdqLaSbPMo9OKk">
              <a:extLst>
                <a:ext uri="{FF2B5EF4-FFF2-40B4-BE49-F238E27FC236}">
                  <a16:creationId xmlns="" xmlns:a16="http://schemas.microsoft.com/office/drawing/2014/main" id="{6AADE9B3-3968-FC48-9FEE-E0CDA0343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2" y="767279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773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PROBLEM IDENTIFICATION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-192989" y="764989"/>
            <a:ext cx="4658420" cy="4295109"/>
            <a:chOff x="-192989" y="764989"/>
            <a:chExt cx="4658420" cy="4295109"/>
          </a:xfrm>
        </p:grpSpPr>
        <p:grpSp>
          <p:nvGrpSpPr>
            <p:cNvPr id="68" name="Group 67"/>
            <p:cNvGrpSpPr/>
            <p:nvPr/>
          </p:nvGrpSpPr>
          <p:grpSpPr>
            <a:xfrm>
              <a:off x="2126927" y="1102012"/>
              <a:ext cx="2338504" cy="3600327"/>
              <a:chOff x="2126927" y="1102012"/>
              <a:chExt cx="2338504" cy="3600327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>
                <a:off x="3344900" y="1102012"/>
                <a:ext cx="1120531" cy="1395440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2633248" y="1829714"/>
                <a:ext cx="1764836" cy="812683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2672685" y="3100890"/>
                <a:ext cx="1535264" cy="928228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2126927" y="2881584"/>
                <a:ext cx="2081022" cy="453914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2126927" y="2497452"/>
                <a:ext cx="1948408" cy="205627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3325555" y="3177277"/>
                <a:ext cx="1072529" cy="1525062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" name="Picture 10" descr="https://lh3.googleusercontent.com/Vc8UK6jqcpfaLDMlJPkIGMqAVSH9wPX9xgJP3Sn8w-KRgcL-A8lNBkSBiAsQO-Ao_iFZfIV0xKG-L826w2iR0cNjxuhiXpO6yoAKjom2hUSz1g8sRUE78lPXe60Pw4zBoNJbK6FfqBc">
              <a:extLst>
                <a:ext uri="{FF2B5EF4-FFF2-40B4-BE49-F238E27FC236}">
                  <a16:creationId xmlns="" xmlns:a16="http://schemas.microsoft.com/office/drawing/2014/main" id="{6F793F24-AB67-E74A-AC6A-85CE4722E6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7106" y="2155111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s://lh4.googleusercontent.com/QssBntmG6C6BvXgjGLhr3L0cPThNQY8UdGrhc8Ftw4J3_Ry6yVKoZ3gcSEoJdqtYPT36gw8CbSaSGEPsHkY1Ku2XEHw8zXCuVjq9F8D_vja-s6ZKohHGKNUIgj8oovLoYMGdCydHYLI">
              <a:extLst>
                <a:ext uri="{FF2B5EF4-FFF2-40B4-BE49-F238E27FC236}">
                  <a16:creationId xmlns="" xmlns:a16="http://schemas.microsoft.com/office/drawing/2014/main" id="{15E3DF6A-A8FE-B045-B605-081922E63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2" y="4374298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4" descr="https://lh5.googleusercontent.com/9JLMeKEpPeY6k02uF5-c37k9__ZaPsVxf7TTdtz-KC04VbvWS_uVPEmLAV3FrHU941vWTxR3Xt1LnnmnGN8gi5jktEawP_mZdw9q5r4vDEZDBoImsdbeuZeZOI_zbzXd_q1Vaaxsgds">
              <a:extLst>
                <a:ext uri="{FF2B5EF4-FFF2-40B4-BE49-F238E27FC236}">
                  <a16:creationId xmlns="" xmlns:a16="http://schemas.microsoft.com/office/drawing/2014/main" id="{F940B872-5C4A-EF46-8339-79A5CAD1A6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8699" y="3708037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8" descr="https://lh5.googleusercontent.com/UwqdEZtP_YE953gfB_WR5TM7ALXOlev279qoB4c0sTSGtTKdiMIzO7HUA7hHqRc-NV3xeTDugOUmTHs4eEonO3Z32vS0MVLvvrVtgpBJLr5SUN5Bv9sc0Ww0WpwIF0NW6cy2DFzcHyg">
              <a:extLst>
                <a:ext uri="{FF2B5EF4-FFF2-40B4-BE49-F238E27FC236}">
                  <a16:creationId xmlns="" xmlns:a16="http://schemas.microsoft.com/office/drawing/2014/main" id="{4A37CF56-F140-AD47-9293-45D7C81C9C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8699" y="1453079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0" descr="https://lh6.googleusercontent.com/BHTgmkmcw1foJosHXF88izAx8v46qfOMl1LUnjoOiymWlu8HgkHqppzKMCKItNPYH_z-igdKE5KCiBO6avzRO9vLywbLwl98n2oa134sTEnlnT9QHb4sVJ1eS09oWHNo1VWr35gOzK4">
              <a:extLst>
                <a:ext uri="{FF2B5EF4-FFF2-40B4-BE49-F238E27FC236}">
                  <a16:creationId xmlns="" xmlns:a16="http://schemas.microsoft.com/office/drawing/2014/main" id="{ABFFDDF5-2954-4F4B-BA18-BCA5F2851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802" y="3001042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2" descr="https://lh6.googleusercontent.com/Ifu6GScCssgwOq3rLEerxQbSgP1GfT-7Kjx6GP05ZGq_pxZ_GAF2Wwr1rGmMZ-2HgKJZ9TEcI2V_1tXqkv3AwMoDksxB5cM3kl-gAy2McFRxJzdeHWrYZ2S3pd0CyNdqLaSbPMo9OKk">
              <a:extLst>
                <a:ext uri="{FF2B5EF4-FFF2-40B4-BE49-F238E27FC236}">
                  <a16:creationId xmlns="" xmlns:a16="http://schemas.microsoft.com/office/drawing/2014/main" id="{6AADE9B3-3968-FC48-9FEE-E0CDA0343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2" y="764989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E731B5D-9750-0940-A0FE-1824149D317F}"/>
                </a:ext>
              </a:extLst>
            </p:cNvPr>
            <p:cNvSpPr/>
            <p:nvPr/>
          </p:nvSpPr>
          <p:spPr>
            <a:xfrm>
              <a:off x="186755" y="3820380"/>
              <a:ext cx="2131943" cy="4875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>
                <a:spcAft>
                  <a:spcPts val="1248"/>
                </a:spcAft>
              </a:pPr>
              <a:r>
                <a:rPr lang="en-US" sz="9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Acts as a community convener and connector to help create a bigger collective impact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1A07D8BA-E32C-FE40-AB6B-8C9678166157}"/>
                </a:ext>
              </a:extLst>
            </p:cNvPr>
            <p:cNvSpPr/>
            <p:nvPr/>
          </p:nvSpPr>
          <p:spPr>
            <a:xfrm>
              <a:off x="1922948" y="858379"/>
              <a:ext cx="1041604" cy="4875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Reduce GHG emission below 2005 levels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3A43D279-8B60-9C4C-AE72-5A7F19345F12}"/>
                </a:ext>
              </a:extLst>
            </p:cNvPr>
            <p:cNvSpPr/>
            <p:nvPr/>
          </p:nvSpPr>
          <p:spPr>
            <a:xfrm>
              <a:off x="899269" y="4569872"/>
              <a:ext cx="2065283" cy="3490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Central resource about climate and environment issues in Boston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A35EC94E-5950-A945-B21D-372F6563B074}"/>
                </a:ext>
              </a:extLst>
            </p:cNvPr>
            <p:cNvSpPr/>
            <p:nvPr/>
          </p:nvSpPr>
          <p:spPr>
            <a:xfrm>
              <a:off x="-192989" y="2162056"/>
              <a:ext cx="1982027" cy="626018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>
                <a:spcAft>
                  <a:spcPts val="1248"/>
                </a:spcAft>
              </a:pPr>
              <a:r>
                <a:rPr lang="en-US" sz="9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Coordinates collaboration between the community and City of Boston to effect policy and program implementation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0A05D56E-CDF7-0741-90E0-402A4B983CBA}"/>
                </a:ext>
              </a:extLst>
            </p:cNvPr>
            <p:cNvSpPr/>
            <p:nvPr/>
          </p:nvSpPr>
          <p:spPr>
            <a:xfrm>
              <a:off x="24343" y="3177277"/>
              <a:ext cx="1757864" cy="34901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Prepare Boston for the impacts of Climate Change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1A07D8BA-E32C-FE40-AB6B-8C9678166157}"/>
                </a:ext>
              </a:extLst>
            </p:cNvPr>
            <p:cNvSpPr/>
            <p:nvPr/>
          </p:nvSpPr>
          <p:spPr>
            <a:xfrm>
              <a:off x="437576" y="1638436"/>
              <a:ext cx="1881123" cy="210520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9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Measure Progress</a:t>
              </a:r>
              <a:endParaRPr lang="en-US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81868" y="1384622"/>
            <a:ext cx="4157198" cy="2989495"/>
            <a:chOff x="4781868" y="1384622"/>
            <a:chExt cx="4157198" cy="2989495"/>
          </a:xfrm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ECC14EE2-E561-6A43-ACE1-601967B5E393}"/>
                </a:ext>
              </a:extLst>
            </p:cNvPr>
            <p:cNvSpPr/>
            <p:nvPr/>
          </p:nvSpPr>
          <p:spPr>
            <a:xfrm>
              <a:off x="6954536" y="1646710"/>
              <a:ext cx="1815019" cy="256686"/>
            </a:xfrm>
            <a:prstGeom prst="rect">
              <a:avLst/>
            </a:prstGeom>
          </p:spPr>
          <p:txBody>
            <a:bodyPr wrap="none" lIns="71323" tIns="35662" rIns="71323" bIns="35662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CARBON FREE BOSTON</a:t>
              </a:r>
              <a:endParaRPr lang="en-US" sz="12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ECC14EE2-E561-6A43-ACE1-601967B5E393}"/>
                </a:ext>
              </a:extLst>
            </p:cNvPr>
            <p:cNvSpPr/>
            <p:nvPr/>
          </p:nvSpPr>
          <p:spPr>
            <a:xfrm>
              <a:off x="7250208" y="2760673"/>
              <a:ext cx="1688858" cy="256686"/>
            </a:xfrm>
            <a:prstGeom prst="rect">
              <a:avLst/>
            </a:prstGeom>
          </p:spPr>
          <p:txBody>
            <a:bodyPr wrap="none" lIns="71323" tIns="35662" rIns="71323" bIns="35662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ZERO WASTE BOSTON</a:t>
              </a:r>
              <a:endParaRPr lang="en-US" sz="12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ECC14EE2-E561-6A43-ACE1-601967B5E393}"/>
                </a:ext>
              </a:extLst>
            </p:cNvPr>
            <p:cNvSpPr/>
            <p:nvPr/>
          </p:nvSpPr>
          <p:spPr>
            <a:xfrm>
              <a:off x="6962359" y="3864238"/>
              <a:ext cx="1950423" cy="256686"/>
            </a:xfrm>
            <a:prstGeom prst="rect">
              <a:avLst/>
            </a:prstGeom>
          </p:spPr>
          <p:txBody>
            <a:bodyPr wrap="none" lIns="71323" tIns="35662" rIns="71323" bIns="35662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CLIMATE READY BOSTON</a:t>
              </a:r>
              <a:endParaRPr lang="en-US" sz="12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4781868" y="1750979"/>
              <a:ext cx="2039751" cy="2278139"/>
              <a:chOff x="4781868" y="1750979"/>
              <a:chExt cx="2039751" cy="2278139"/>
            </a:xfrm>
          </p:grpSpPr>
          <p:cxnSp>
            <p:nvCxnSpPr>
              <p:cNvPr id="70" name="Straight Connector 69"/>
              <p:cNvCxnSpPr/>
              <p:nvPr/>
            </p:nvCxnSpPr>
            <p:spPr>
              <a:xfrm flipH="1">
                <a:off x="4781868" y="1750979"/>
                <a:ext cx="1799214" cy="891418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4781868" y="2840911"/>
                <a:ext cx="1799214" cy="1188207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5032026" y="2840911"/>
                <a:ext cx="1789593" cy="0"/>
              </a:xfrm>
              <a:prstGeom prst="line">
                <a:avLst/>
              </a:prstGeom>
              <a:ln w="63500">
                <a:solidFill>
                  <a:schemeClr val="bg1">
                    <a:lumMod val="50000"/>
                    <a:alpha val="36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2" name="Picture 31" descr="carbon-free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043" y="1384622"/>
              <a:ext cx="762493" cy="762493"/>
            </a:xfrm>
            <a:prstGeom prst="rect">
              <a:avLst/>
            </a:prstGeom>
          </p:spPr>
        </p:pic>
        <p:pic>
          <p:nvPicPr>
            <p:cNvPr id="33" name="Picture 32" descr="climate-ready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043" y="3611624"/>
              <a:ext cx="762493" cy="762493"/>
            </a:xfrm>
            <a:prstGeom prst="rect">
              <a:avLst/>
            </a:prstGeom>
          </p:spPr>
        </p:pic>
        <p:pic>
          <p:nvPicPr>
            <p:cNvPr id="34" name="Picture 33" descr="zero-waste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277" y="2497452"/>
              <a:ext cx="762601" cy="76260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2963085" y="767279"/>
            <a:ext cx="687267" cy="4292818"/>
            <a:chOff x="2964551" y="767279"/>
            <a:chExt cx="687267" cy="4292818"/>
          </a:xfrm>
        </p:grpSpPr>
        <p:pic>
          <p:nvPicPr>
            <p:cNvPr id="23" name="Picture 12" descr="https://lh4.googleusercontent.com/QssBntmG6C6BvXgjGLhr3L0cPThNQY8UdGrhc8Ftw4J3_Ry6yVKoZ3gcSEoJdqtYPT36gw8CbSaSGEPsHkY1Ku2XEHw8zXCuVjq9F8D_vja-s6ZKohHGKNUIgj8oovLoYMGdCydHYLI">
              <a:extLst>
                <a:ext uri="{FF2B5EF4-FFF2-40B4-BE49-F238E27FC236}">
                  <a16:creationId xmlns="" xmlns:a16="http://schemas.microsoft.com/office/drawing/2014/main" id="{15E3DF6A-A8FE-B045-B605-081922E63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1" y="4372830"/>
              <a:ext cx="687267" cy="687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2" descr="https://lh6.googleusercontent.com/Ifu6GScCssgwOq3rLEerxQbSgP1GfT-7Kjx6GP05ZGq_pxZ_GAF2Wwr1rGmMZ-2HgKJZ9TEcI2V_1tXqkv3AwMoDksxB5cM3kl-gAy2McFRxJzdeHWrYZ2S3pd0CyNdqLaSbPMo9OKk">
              <a:extLst>
                <a:ext uri="{FF2B5EF4-FFF2-40B4-BE49-F238E27FC236}">
                  <a16:creationId xmlns="" xmlns:a16="http://schemas.microsoft.com/office/drawing/2014/main" id="{6AADE9B3-3968-FC48-9FEE-E0CDA0343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552" y="767279"/>
              <a:ext cx="6858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 descr="1-group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411" y="1700065"/>
            <a:ext cx="1946236" cy="192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7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PROBLEM IDENTIFICATION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2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43" name="Picture 2" descr="https://lh6.googleusercontent.com/p-kGUJla1d4M_wVCvdD1fijoDvvWDGgsV90LuzJo0T9kQ-m_DufTGUhUSmHgoRu8K4iRxy0GWNGTkk4Ep5z5lsbwDde8Vi_jQPmnlmLQp9PT4CyNz7dETOLZ5k76132apZmdJ_Az6f4">
            <a:extLst>
              <a:ext uri="{FF2B5EF4-FFF2-40B4-BE49-F238E27FC236}">
                <a16:creationId xmlns="" xmlns:a16="http://schemas.microsoft.com/office/drawing/2014/main" id="{396726F1-F716-6B4D-A98E-0DB81DDF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760" y="926553"/>
            <a:ext cx="3266382" cy="326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5542918" y="4788154"/>
            <a:ext cx="30808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Source: City of Boston Community Gas Inventory 2005-2013 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43273" y="3282627"/>
            <a:ext cx="2856866" cy="1740169"/>
            <a:chOff x="427884" y="2683706"/>
            <a:chExt cx="2856866" cy="1740169"/>
          </a:xfrm>
        </p:grpSpPr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4E2303A6-8D70-9D46-80AB-F2F7568255A8}"/>
                </a:ext>
              </a:extLst>
            </p:cNvPr>
            <p:cNvSpPr/>
            <p:nvPr/>
          </p:nvSpPr>
          <p:spPr>
            <a:xfrm>
              <a:off x="427884" y="2683706"/>
              <a:ext cx="2672255" cy="1740169"/>
            </a:xfrm>
            <a:prstGeom prst="rect">
              <a:avLst/>
            </a:prstGeom>
          </p:spPr>
          <p:txBody>
            <a:bodyPr wrap="square" lIns="71323" tIns="35662" rIns="71323" bIns="35662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</a:rPr>
                <a:t>GHGs BY SECTOR  </a:t>
              </a:r>
              <a:r>
                <a:rPr lang="en-US" sz="1600" b="1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</a:rPr>
                <a:t>2013</a:t>
              </a:r>
              <a:r>
                <a:rPr lang="en-US" b="0" i="0" u="none" strike="noStrike" dirty="0">
                  <a:solidFill>
                    <a:schemeClr val="bg1">
                      <a:lumMod val="75000"/>
                    </a:schemeClr>
                  </a:solidFill>
                  <a:effectLst/>
                  <a:latin typeface="-webkit-standard"/>
                </a:rPr>
                <a:t/>
              </a:r>
              <a:br>
                <a:rPr lang="en-US" b="0" i="0" u="none" strike="noStrike" dirty="0">
                  <a:solidFill>
                    <a:schemeClr val="bg1">
                      <a:lumMod val="75000"/>
                    </a:schemeClr>
                  </a:solidFill>
                  <a:effectLst/>
                  <a:latin typeface="-webkit-standard"/>
                </a:rPr>
              </a:br>
              <a:r>
                <a:rPr lang="en-US" dirty="0">
                  <a:solidFill>
                    <a:schemeClr val="bg1">
                      <a:lumMod val="75000"/>
                    </a:schemeClr>
                  </a:solidFill>
                  <a:latin typeface="Century Gothic"/>
                  <a:cs typeface="Century Gothic"/>
                </a:rPr>
                <a:t>RESIDENTIAL</a:t>
              </a:r>
              <a:endParaRPr lang="en-US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Century Gothic"/>
                <a:cs typeface="Century Gothic"/>
              </a:endParaRPr>
            </a:p>
            <a:p>
              <a:pPr algn="r">
                <a:lnSpc>
                  <a:spcPct val="130000"/>
                </a:lnSpc>
              </a:pPr>
              <a:r>
                <a:rPr lang="en-US" dirty="0">
                  <a:solidFill>
                    <a:schemeClr val="bg1">
                      <a:lumMod val="75000"/>
                    </a:schemeClr>
                  </a:solidFill>
                  <a:latin typeface="Century Gothic"/>
                  <a:cs typeface="Century Gothic"/>
                </a:rPr>
                <a:t>COMMERCIAL</a:t>
              </a:r>
              <a:endParaRPr lang="en-US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Century Gothic"/>
                <a:cs typeface="Century Gothic"/>
              </a:endParaRPr>
            </a:p>
            <a:p>
              <a:pPr algn="r">
                <a:lnSpc>
                  <a:spcPct val="130000"/>
                </a:lnSpc>
              </a:pPr>
              <a:r>
                <a:rPr lang="en-US" dirty="0">
                  <a:solidFill>
                    <a:schemeClr val="bg1">
                      <a:lumMod val="75000"/>
                    </a:schemeClr>
                  </a:solidFill>
                  <a:latin typeface="Century Gothic"/>
                  <a:cs typeface="Century Gothic"/>
                </a:rPr>
                <a:t>TRANSPORTATION</a:t>
              </a:r>
              <a:endParaRPr lang="en-US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Century Gothic"/>
                <a:cs typeface="Century Gothic"/>
              </a:endParaRPr>
            </a:p>
            <a:p>
              <a:r>
                <a:rPr lang="en-US" dirty="0"/>
                <a:t/>
              </a:r>
              <a:br>
                <a:rPr lang="en-US" dirty="0"/>
              </a:br>
              <a:r>
                <a:rPr lang="en-US" dirty="0"/>
                <a:t/>
              </a:r>
              <a:br>
                <a:rPr lang="en-US" dirty="0"/>
              </a:br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3100139" y="2979066"/>
              <a:ext cx="184611" cy="184611"/>
            </a:xfrm>
            <a:prstGeom prst="ellipse">
              <a:avLst/>
            </a:prstGeom>
            <a:solidFill>
              <a:srgbClr val="F8C32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3100139" y="3259574"/>
              <a:ext cx="184611" cy="184611"/>
            </a:xfrm>
            <a:prstGeom prst="ellipse">
              <a:avLst/>
            </a:prstGeom>
            <a:solidFill>
              <a:srgbClr val="E1742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3100139" y="3524781"/>
              <a:ext cx="184611" cy="184611"/>
            </a:xfrm>
            <a:prstGeom prst="ellipse">
              <a:avLst/>
            </a:prstGeom>
            <a:solidFill>
              <a:srgbClr val="469C9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4E2303A6-8D70-9D46-80AB-F2F7568255A8}"/>
              </a:ext>
            </a:extLst>
          </p:cNvPr>
          <p:cNvSpPr/>
          <p:nvPr/>
        </p:nvSpPr>
        <p:spPr>
          <a:xfrm>
            <a:off x="169426" y="1358646"/>
            <a:ext cx="2930713" cy="194945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WHY</a:t>
            </a:r>
          </a:p>
          <a:p>
            <a:pPr algn="r">
              <a:lnSpc>
                <a:spcPct val="80000"/>
              </a:lnSpc>
            </a:pPr>
            <a:r>
              <a:rPr lang="en-US" sz="6000" b="1" i="0" u="none" strike="noStrike" dirty="0" smtClean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ACTIVE</a:t>
            </a:r>
          </a:p>
          <a:p>
            <a:pPr algn="r">
              <a:lnSpc>
                <a:spcPct val="80000"/>
              </a:lnSpc>
            </a:pPr>
            <a:r>
              <a:rPr lang="en-US" sz="23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TRANSPORTATION?</a:t>
            </a:r>
            <a:endParaRPr lang="en-US" sz="2300" b="0" i="0" u="none" strike="noStrike" dirty="0">
              <a:solidFill>
                <a:srgbClr val="FFFFFF"/>
              </a:solidFill>
              <a:effectLst/>
              <a:latin typeface="-webkit-standard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0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RESEARCH QUESTION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3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6095DA6C-D5BF-4F49-8FD2-1C3E0C9E5877}"/>
              </a:ext>
            </a:extLst>
          </p:cNvPr>
          <p:cNvSpPr txBox="1">
            <a:spLocks/>
          </p:cNvSpPr>
          <p:nvPr/>
        </p:nvSpPr>
        <p:spPr>
          <a:xfrm>
            <a:off x="735223" y="1445075"/>
            <a:ext cx="3421041" cy="401580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>
            <a:lvl1pPr marL="178308" indent="-178308" algn="l" defTabSz="7132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2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154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815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4772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1388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800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462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123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 smtClean="0">
                <a:solidFill>
                  <a:schemeClr val="bg1"/>
                </a:solidFill>
                <a:latin typeface="CenturyGothic"/>
              </a:rPr>
              <a:t>HOW CAN GREENOVATE BOSTON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9923" y="1660555"/>
            <a:ext cx="5468164" cy="997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CenturyGothic"/>
              </a:rPr>
              <a:t>IMPROVE ENGAGEMENT</a:t>
            </a:r>
          </a:p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CenturyGothic"/>
              </a:rPr>
              <a:t>AND COMMUNICATION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3025645" y="2506238"/>
            <a:ext cx="53506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CenturyGothic"/>
              </a:rPr>
              <a:t>TO THE COMMUTING AGE POPULATION IN ORDER TO 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2035224" y="2760389"/>
            <a:ext cx="629676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CenturyGothic"/>
              </a:rPr>
              <a:t>STRENGTHEN BIKE RIDERSHIP</a:t>
            </a:r>
            <a:r>
              <a:rPr lang="en-US" sz="3600" dirty="0" smtClean="0">
                <a:solidFill>
                  <a:schemeClr val="bg1"/>
                </a:solidFill>
                <a:latin typeface="CenturyGothic"/>
              </a:rPr>
              <a:t> 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5057655" y="3187144"/>
            <a:ext cx="32723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CenturyGothic"/>
              </a:rPr>
              <a:t>AND CONTRIBUTE TO THE CITY’S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5070345" y="3433591"/>
            <a:ext cx="32642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enturyGothic"/>
              </a:rPr>
              <a:t>2050 CARBON-NEUTRAL GOAL</a:t>
            </a:r>
            <a:r>
              <a:rPr lang="en-US" sz="1600" dirty="0">
                <a:solidFill>
                  <a:schemeClr val="bg1"/>
                </a:solidFill>
                <a:latin typeface="CenturyGothic"/>
              </a:rPr>
              <a:t>?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80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298131"/>
            <a:ext cx="3100139" cy="345546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JI_020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0" r="4366"/>
          <a:stretch/>
        </p:blipFill>
        <p:spPr>
          <a:xfrm>
            <a:off x="3445685" y="345546"/>
            <a:ext cx="5352769" cy="44524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AGENDA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98" y="1242096"/>
            <a:ext cx="2968841" cy="4078844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Problem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Identification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Research Question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Communication Theory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Comparing Cities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Power of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Media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Where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is Boston Today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?</a:t>
            </a:r>
            <a:endParaRPr lang="en-US" sz="14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Actions and Recommendations</a:t>
            </a:r>
            <a: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  <a:t/>
            </a:r>
            <a:b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 txBox="1">
            <a:spLocks/>
          </p:cNvSpPr>
          <p:nvPr/>
        </p:nvSpPr>
        <p:spPr>
          <a:xfrm>
            <a:off x="56029" y="1232757"/>
            <a:ext cx="382848" cy="4994070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>
            <a:lvl1pPr marL="178308" indent="-178308" algn="l" defTabSz="7132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2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154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815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4772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1388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800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462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123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1.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2.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3.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4.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5.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6.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7.</a:t>
            </a:r>
            <a:b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036197" y="4796264"/>
            <a:ext cx="47622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Source: @</a:t>
            </a:r>
            <a:r>
              <a:rPr lang="en-US" sz="8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droneceron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60894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6789E-6 -2.46914E-6 L 4.96789E-6 0.16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COMMUNICATION THEORY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4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157022" y="4703288"/>
            <a:ext cx="64667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 err="1">
                <a:solidFill>
                  <a:srgbClr val="FFFFFF"/>
                </a:solidFill>
                <a:latin typeface="Century Gothic"/>
                <a:cs typeface="Century Gothic"/>
              </a:rPr>
              <a:t>Shome</a:t>
            </a:r>
            <a:r>
              <a:rPr lang="en-US" sz="800" i="1" dirty="0">
                <a:solidFill>
                  <a:srgbClr val="FFFFFF"/>
                </a:solidFill>
                <a:latin typeface="Century Gothic"/>
                <a:cs typeface="Century Gothic"/>
              </a:rPr>
              <a:t>, D., &amp; Marx, S. (2009). The Psychology of Climate Change Communication: A Guide for Scientists, Journalists, Educators, Political Aides and the Interested Public. The Center for Research on Environmental Decisions, Columbia University ,1-48.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2988083" y="1596983"/>
            <a:ext cx="2922718" cy="2306754"/>
          </a:xfrm>
          <a:prstGeom prst="line">
            <a:avLst/>
          </a:prstGeom>
          <a:ln w="63500">
            <a:solidFill>
              <a:schemeClr val="bg1">
                <a:lumMod val="50000"/>
                <a:alpha val="36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88083" y="1596983"/>
            <a:ext cx="2922718" cy="2306754"/>
          </a:xfrm>
          <a:prstGeom prst="line">
            <a:avLst/>
          </a:prstGeom>
          <a:ln w="63500">
            <a:solidFill>
              <a:schemeClr val="bg1">
                <a:lumMod val="50000"/>
                <a:alpha val="36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51592" y="2727012"/>
            <a:ext cx="5051727" cy="0"/>
          </a:xfrm>
          <a:prstGeom prst="line">
            <a:avLst/>
          </a:prstGeom>
          <a:ln w="63500">
            <a:solidFill>
              <a:schemeClr val="bg1">
                <a:lumMod val="50000"/>
                <a:alpha val="36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72786" y="1298133"/>
            <a:ext cx="0" cy="2773707"/>
          </a:xfrm>
          <a:prstGeom prst="line">
            <a:avLst/>
          </a:prstGeom>
          <a:ln w="63500">
            <a:solidFill>
              <a:schemeClr val="bg1">
                <a:lumMod val="50000"/>
                <a:alpha val="36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theo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05" y="836830"/>
            <a:ext cx="5971440" cy="3824722"/>
          </a:xfrm>
          <a:prstGeom prst="rect">
            <a:avLst/>
          </a:prstGeom>
          <a:effectLst>
            <a:outerShdw blurRad="95250" dist="38100" dir="2700000" algn="tl" rotWithShape="0">
              <a:srgbClr val="000000">
                <a:alpha val="2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361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COMPARING CITIES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5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166360" y="4834034"/>
            <a:ext cx="64667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>
                <a:solidFill>
                  <a:srgbClr val="FFFFFF"/>
                </a:solidFill>
                <a:latin typeface="Century Gothic"/>
                <a:cs typeface="Century Gothic"/>
              </a:rPr>
              <a:t>NYC Cycling in the City report, 2018.</a:t>
            </a:r>
          </a:p>
        </p:txBody>
      </p:sp>
      <p:pic>
        <p:nvPicPr>
          <p:cNvPr id="2" name="Picture 1" descr="Citi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02" y="867963"/>
            <a:ext cx="5879586" cy="403028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16200000">
            <a:off x="-632320" y="2749198"/>
            <a:ext cx="16251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Bicycle Commuters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79391" y="690212"/>
            <a:ext cx="2406955" cy="3654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+70%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NEW YORK CITY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+37%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PEER CITIES</a:t>
            </a:r>
          </a:p>
          <a:p>
            <a:pPr>
              <a:lnSpc>
                <a:spcPct val="140000"/>
              </a:lnSpc>
            </a:pPr>
            <a:endParaRPr lang="en-US" sz="1200" dirty="0">
              <a:solidFill>
                <a:schemeClr val="bg1">
                  <a:lumMod val="75000"/>
                </a:schemeClr>
              </a:solidFill>
              <a:latin typeface="CenturyGothic"/>
            </a:endParaRP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+32%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LOS ANGELES, CA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+30</a:t>
            </a:r>
            <a:r>
              <a:rPr lang="en-US" b="1" dirty="0">
                <a:solidFill>
                  <a:schemeClr val="bg1"/>
                </a:solidFill>
                <a:latin typeface="CenturyGothic"/>
              </a:rPr>
              <a:t>%</a:t>
            </a:r>
            <a:r>
              <a:rPr lang="en-US" sz="1200" b="1" dirty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PORTLAND, OR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+44%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CHICAGO, IL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+43%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SAN FRANCISCO, CA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+30%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SEATTLE, WA</a:t>
            </a:r>
          </a:p>
          <a:p>
            <a:pPr>
              <a:lnSpc>
                <a:spcPct val="140000"/>
              </a:lnSpc>
            </a:pPr>
            <a:r>
              <a:rPr lang="en-US" b="1" dirty="0">
                <a:solidFill>
                  <a:schemeClr val="bg1"/>
                </a:solidFill>
                <a:latin typeface="CenturyGothic"/>
              </a:rPr>
              <a:t>+</a:t>
            </a: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77%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WASHINGTON DC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+20</a:t>
            </a:r>
            <a:r>
              <a:rPr lang="en-US" b="1" dirty="0">
                <a:solidFill>
                  <a:schemeClr val="bg1"/>
                </a:solidFill>
                <a:latin typeface="CenturyGothic"/>
              </a:rPr>
              <a:t>%</a:t>
            </a:r>
            <a:r>
              <a:rPr lang="en-US" sz="1200" b="1" dirty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PHILADELPHIA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, PA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+41%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MINNEAPOLIS, MN</a:t>
            </a: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+34%</a:t>
            </a:r>
            <a:r>
              <a:rPr lang="en-US" sz="1200" b="1" dirty="0" smtClean="0">
                <a:solidFill>
                  <a:schemeClr val="bg1"/>
                </a:solidFill>
                <a:latin typeface="CenturyGothic"/>
              </a:rPr>
              <a:t>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BOSTON, MA</a:t>
            </a:r>
          </a:p>
        </p:txBody>
      </p:sp>
      <p:sp>
        <p:nvSpPr>
          <p:cNvPr id="6" name="Rectangle 5"/>
          <p:cNvSpPr/>
          <p:nvPr/>
        </p:nvSpPr>
        <p:spPr>
          <a:xfrm>
            <a:off x="5848068" y="244154"/>
            <a:ext cx="3130583" cy="819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PERCENTAGE GROWTH      </a:t>
            </a:r>
          </a:p>
          <a:p>
            <a:pPr algn="r">
              <a:lnSpc>
                <a:spcPct val="110000"/>
              </a:lnSpc>
            </a:pPr>
            <a:r>
              <a:rPr lang="en-US" sz="1200" b="1" dirty="0" smtClean="0">
                <a:solidFill>
                  <a:schemeClr val="bg1">
                    <a:lumMod val="75000"/>
                  </a:schemeClr>
                </a:solidFill>
                <a:latin typeface="CenturyGothic"/>
              </a:rPr>
              <a:t>2011-2016</a:t>
            </a:r>
            <a:endParaRPr lang="en-US" sz="1200" b="1" dirty="0">
              <a:solidFill>
                <a:schemeClr val="bg1">
                  <a:lumMod val="75000"/>
                </a:schemeClr>
              </a:solidFill>
              <a:latin typeface="CenturyGothic"/>
            </a:endParaRPr>
          </a:p>
          <a:p>
            <a:pPr>
              <a:lnSpc>
                <a:spcPct val="140000"/>
              </a:lnSpc>
            </a:pPr>
            <a:r>
              <a:rPr lang="en-US" b="1" dirty="0" smtClean="0">
                <a:solidFill>
                  <a:schemeClr val="bg1"/>
                </a:solidFill>
                <a:latin typeface="CenturyGothic"/>
              </a:rPr>
              <a:t> </a:t>
            </a:r>
            <a:endParaRPr lang="en-US" dirty="0">
              <a:solidFill>
                <a:schemeClr val="bg1">
                  <a:lumMod val="75000"/>
                </a:schemeClr>
              </a:solidFill>
              <a:latin typeface="CenturyGothic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80182" y="4294514"/>
            <a:ext cx="1790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600" i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Peer cities include Los Angeles, San Francisco, Portland, Seattle, Washington DC, Minneapolis, Chicago, Boston, Philadelphia.</a:t>
            </a:r>
            <a:endParaRPr lang="en-US" sz="600" i="1" dirty="0">
              <a:solidFill>
                <a:schemeClr val="bg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309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COMPARING CITIES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6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2" name="Picture 1" descr="vancou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59" y="345546"/>
            <a:ext cx="5313820" cy="4423180"/>
          </a:xfrm>
          <a:prstGeom prst="rect">
            <a:avLst/>
          </a:prstGeom>
        </p:spPr>
      </p:pic>
      <p:pic>
        <p:nvPicPr>
          <p:cNvPr id="16" name="Picture 2" descr="https://lh4.googleusercontent.com/_2PosbfGj7RdYwlqaWW4k9oMRIHsaiUcEwgYQ1Zfg9v9c67p7iQ-Dso7RIn-hXRKeX76sXChH0LdCKJN6VkD8rqmydEi5hrvjyvdw8VHnzP5VLX-R3CPmCwQVyYsx5OlejtfRYWyHHc">
            <a:extLst>
              <a:ext uri="{FF2B5EF4-FFF2-40B4-BE49-F238E27FC236}">
                <a16:creationId xmlns="" xmlns:a16="http://schemas.microsoft.com/office/drawing/2014/main" id="{342E10F3-6F6C-FC4C-A4D9-BD1E8EF3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97" y="701439"/>
            <a:ext cx="2754642" cy="1733185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03170" y="2480790"/>
            <a:ext cx="249699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chemeClr val="bg1"/>
                </a:solidFill>
                <a:latin typeface="Century Gothic"/>
                <a:cs typeface="Century Gothic"/>
              </a:rPr>
              <a:t>DEDICATED</a:t>
            </a:r>
          </a:p>
          <a:p>
            <a:pPr fontAlgn="base"/>
            <a:r>
              <a:rPr lang="en-US" sz="2000" b="1" dirty="0">
                <a:solidFill>
                  <a:schemeClr val="bg1"/>
                </a:solidFill>
                <a:latin typeface="Century Gothic"/>
                <a:cs typeface="Century Gothic"/>
              </a:rPr>
              <a:t>MARKETING PLAN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812791" y="3294909"/>
            <a:ext cx="218491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/>
                <a:cs typeface="Century Gothic"/>
              </a:rPr>
              <a:t>EDUCATION</a:t>
            </a:r>
            <a:r>
              <a:rPr lang="en-US" b="1" dirty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endParaRPr lang="en-US" b="1" dirty="0" smtClean="0">
              <a:solidFill>
                <a:schemeClr val="bg1"/>
              </a:solidFill>
              <a:latin typeface="Century Gothic"/>
              <a:cs typeface="Century Gothic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PROGRAMMING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032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chemeClr val="bg1"/>
                </a:solidFill>
                <a:latin typeface="Century Gothic"/>
                <a:cs typeface="Century Gothic"/>
              </a:rPr>
              <a:t>BUILDING A</a:t>
            </a:r>
            <a:endParaRPr lang="en-US" sz="10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>
                <a:solidFill>
                  <a:schemeClr val="bg1"/>
                </a:solidFill>
                <a:latin typeface="Century Gothic"/>
                <a:cs typeface="Century Gothic"/>
              </a:rPr>
              <a:t>BRAND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4172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2115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89468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3417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sanfr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97" y="777257"/>
            <a:ext cx="2754642" cy="1733306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</p:spPr>
      </p:pic>
      <p:pic>
        <p:nvPicPr>
          <p:cNvPr id="5" name="Picture 4" descr="s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59" y="354365"/>
            <a:ext cx="5313820" cy="44231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COMPARING CITIES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7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803169" y="2480790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SIMPLIFYING AND 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SHARING DATA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791" y="3294909"/>
            <a:ext cx="209775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DEDICATED</a:t>
            </a:r>
            <a:r>
              <a:rPr lang="en-US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FULL-TIME STAFF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032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POSITIONING S.F.</a:t>
            </a:r>
            <a:endParaRPr lang="en-US" sz="10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AS A BRAND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9468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2115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4172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66360" y="4834034"/>
            <a:ext cx="64667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Credits: San Francisco Bicycle Coalition.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1898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Y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59" y="359814"/>
            <a:ext cx="5313820" cy="4423181"/>
          </a:xfrm>
          <a:prstGeom prst="rect">
            <a:avLst/>
          </a:prstGeom>
        </p:spPr>
      </p:pic>
      <p:pic>
        <p:nvPicPr>
          <p:cNvPr id="16" name="Picture 2" descr="https://lh4.googleusercontent.com/kka6lSPhd72e8wryOoASTryb9cVGHnLgojIp2Oi9X99_I-oEOil341lSiUm-JSiqqEqtmiIB7SgDnNQzpGCmvRmwmZJYt53sH2Tm4QjyVAWb_SNx_tThlZFRsEZCUxW5OhxhTK3RbuI">
            <a:extLst>
              <a:ext uri="{FF2B5EF4-FFF2-40B4-BE49-F238E27FC236}">
                <a16:creationId xmlns="" xmlns:a16="http://schemas.microsoft.com/office/drawing/2014/main" id="{B12C1EB8-8C7E-7B4F-88DA-C38721E47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97" y="748953"/>
            <a:ext cx="2754642" cy="1733186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COMPARING CITIES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8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803169" y="2480790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INNOVATIVE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CAMPAIGNS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791" y="3294909"/>
            <a:ext cx="106180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MASSIVE</a:t>
            </a:r>
            <a:r>
              <a:rPr lang="en-US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EVENTS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032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STRONG</a:t>
            </a:r>
            <a:endParaRPr lang="en-US" sz="10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ADVOCACY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9468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2115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4172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66360" y="4834034"/>
            <a:ext cx="64667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Credits: Ed Haas / Bike New York.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9016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lh4.googleusercontent.com/kka6lSPhd72e8wryOoASTryb9cVGHnLgojIp2Oi9X99_I-oEOil341lSiUm-JSiqqEqtmiIB7SgDnNQzpGCmvRmwmZJYt53sH2Tm4QjyVAWb_SNx_tThlZFRsEZCUxW5OhxhTK3RbuI">
            <a:extLst>
              <a:ext uri="{FF2B5EF4-FFF2-40B4-BE49-F238E27FC236}">
                <a16:creationId xmlns="" xmlns:a16="http://schemas.microsoft.com/office/drawing/2014/main" id="{B12C1EB8-8C7E-7B4F-88DA-C38721E47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739" y="842359"/>
            <a:ext cx="2500142" cy="1573058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COMPARING CITIES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9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6689440" y="2480790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INNOVATIVE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CAMPAIGNS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99062" y="3294909"/>
            <a:ext cx="106180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MASSIVE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 </a:t>
            </a:r>
          </a:p>
          <a:p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EVENTS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18303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STRONG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ADVOCACY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75739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98386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50443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9" name="Picture 18" descr="1sanfr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519" y="936022"/>
            <a:ext cx="2754642" cy="1733306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3651192" y="2480790"/>
            <a:ext cx="21073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SIMPLIFYING AND 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SHARING DATA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60813" y="3294909"/>
            <a:ext cx="209775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DEDICATED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 </a:t>
            </a:r>
          </a:p>
          <a:p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FULL-TIME STAFF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80054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POSITIONING S.F.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AS A BRAND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37490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60137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12194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28" name="Picture 2" descr="https://lh4.googleusercontent.com/_2PosbfGj7RdYwlqaWW4k9oMRIHsaiUcEwgYQ1Zfg9v9c67p7iQ-Dso7RIn-hXRKeX76sXChH0LdCKJN6VkD8rqmydEi5hrvjyvdw8VHnzP5VLX-R3CPmCwQVyYsx5OlejtfRYWyHHc">
            <a:extLst>
              <a:ext uri="{FF2B5EF4-FFF2-40B4-BE49-F238E27FC236}">
                <a16:creationId xmlns="" xmlns:a16="http://schemas.microsoft.com/office/drawing/2014/main" id="{342E10F3-6F6C-FC4C-A4D9-BD1E8EF3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03" y="936022"/>
            <a:ext cx="2520087" cy="1585604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575131" y="2480790"/>
            <a:ext cx="249699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DEDICATED</a:t>
            </a:r>
          </a:p>
          <a:p>
            <a:pPr fontAlgn="base"/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MARKETING PLAN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4752" y="3294909"/>
            <a:ext cx="218491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EDUCATION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 </a:t>
            </a:r>
            <a:endParaRPr lang="en-US" b="1" dirty="0" smtClean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  <a:p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PROGRAMMING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3993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BUILDING A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BRAND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6133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4076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1429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2305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lh4.googleusercontent.com/kka6lSPhd72e8wryOoASTryb9cVGHnLgojIp2Oi9X99_I-oEOil341lSiUm-JSiqqEqtmiIB7SgDnNQzpGCmvRmwmZJYt53sH2Tm4QjyVAWb_SNx_tThlZFRsEZCUxW5OhxhTK3RbuI">
            <a:extLst>
              <a:ext uri="{FF2B5EF4-FFF2-40B4-BE49-F238E27FC236}">
                <a16:creationId xmlns="" xmlns:a16="http://schemas.microsoft.com/office/drawing/2014/main" id="{B12C1EB8-8C7E-7B4F-88DA-C38721E47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739" y="842359"/>
            <a:ext cx="2500142" cy="1573058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COMPARING CITIES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23815" y="4472602"/>
            <a:ext cx="354836" cy="578482"/>
            <a:chOff x="8623815" y="4472602"/>
            <a:chExt cx="354836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623815" y="4650974"/>
              <a:ext cx="35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9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6689440" y="2480790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rgbClr val="E1742F"/>
                </a:solidFill>
                <a:latin typeface="Century Gothic"/>
                <a:cs typeface="Century Gothic"/>
              </a:rPr>
              <a:t>INNOVATIVE</a:t>
            </a:r>
            <a:endParaRPr lang="en-US" dirty="0">
              <a:solidFill>
                <a:srgbClr val="E1742F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CAMPAIGNS</a:t>
            </a:r>
            <a:endParaRPr lang="en-US" sz="20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99062" y="3294909"/>
            <a:ext cx="106180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E1742F"/>
                </a:solidFill>
                <a:latin typeface="Century Gothic"/>
                <a:cs typeface="Century Gothic"/>
              </a:rPr>
              <a:t>MASSIVE</a:t>
            </a:r>
            <a:r>
              <a:rPr lang="en-US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 </a:t>
            </a:r>
          </a:p>
          <a:p>
            <a:r>
              <a:rPr lang="en-US" sz="20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EVENTS</a:t>
            </a:r>
            <a:endParaRPr lang="en-US" sz="20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18303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rgbClr val="E1742F"/>
                </a:solidFill>
                <a:latin typeface="Century Gothic"/>
                <a:cs typeface="Century Gothic"/>
              </a:rPr>
              <a:t>STRONG</a:t>
            </a:r>
            <a:endParaRPr lang="en-US" sz="1000" dirty="0">
              <a:solidFill>
                <a:srgbClr val="E1742F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ADVOCACY</a:t>
            </a:r>
            <a:endParaRPr lang="en-US" sz="20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75739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rgbClr val="E1742F"/>
                </a:solidFill>
                <a:latin typeface="Century Gothic"/>
                <a:cs typeface="Century Gothic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98386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50443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pic>
        <p:nvPicPr>
          <p:cNvPr id="19" name="Picture 18" descr="1sanfran.png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519" y="936022"/>
            <a:ext cx="2754642" cy="1733306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3651192" y="2480790"/>
            <a:ext cx="21073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rgbClr val="E1742F"/>
                </a:solidFill>
                <a:latin typeface="Century Gothic"/>
                <a:cs typeface="Century Gothic"/>
              </a:rPr>
              <a:t>SIMPLIFYING AND </a:t>
            </a:r>
            <a:endParaRPr lang="en-US" dirty="0">
              <a:solidFill>
                <a:srgbClr val="E1742F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SHARING DATA</a:t>
            </a:r>
            <a:endParaRPr lang="en-US" sz="20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60813" y="3294909"/>
            <a:ext cx="209775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EC709"/>
                </a:solidFill>
                <a:latin typeface="Century Gothic"/>
                <a:cs typeface="Century Gothic"/>
              </a:rPr>
              <a:t>DEDICATED</a:t>
            </a:r>
            <a:r>
              <a:rPr lang="en-US" b="1" dirty="0" smtClean="0">
                <a:solidFill>
                  <a:srgbClr val="FEC709"/>
                </a:solidFill>
                <a:latin typeface="Century Gothic"/>
                <a:cs typeface="Century Gothic"/>
              </a:rPr>
              <a:t> </a:t>
            </a:r>
          </a:p>
          <a:p>
            <a:r>
              <a:rPr lang="en-US" sz="2000" b="1" dirty="0" smtClean="0">
                <a:solidFill>
                  <a:srgbClr val="FEC709"/>
                </a:solidFill>
                <a:latin typeface="Century Gothic"/>
                <a:cs typeface="Century Gothic"/>
              </a:rPr>
              <a:t>FULL-TIME STAFF</a:t>
            </a:r>
            <a:endParaRPr lang="en-US" sz="2000" b="1" dirty="0">
              <a:solidFill>
                <a:srgbClr val="FEC709"/>
              </a:solidFill>
              <a:latin typeface="Century Gothic"/>
              <a:cs typeface="Century Gothic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80054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rgbClr val="29A295"/>
                </a:solidFill>
                <a:latin typeface="Century Gothic"/>
                <a:cs typeface="Century Gothic"/>
              </a:rPr>
              <a:t>POSITIONING S.F.</a:t>
            </a:r>
            <a:endParaRPr lang="en-US" sz="1000" dirty="0">
              <a:solidFill>
                <a:srgbClr val="29A295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rgbClr val="29A295"/>
                </a:solidFill>
                <a:latin typeface="Century Gothic"/>
                <a:cs typeface="Century Gothic"/>
              </a:rPr>
              <a:t>AS A BRAND</a:t>
            </a:r>
            <a:endParaRPr lang="en-US" sz="2000" b="1" dirty="0">
              <a:solidFill>
                <a:srgbClr val="29A295"/>
              </a:solidFill>
              <a:latin typeface="Century Gothic"/>
              <a:cs typeface="Century Gothic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37490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rgbClr val="FEC709"/>
                </a:solidFill>
                <a:latin typeface="Century Gothic"/>
                <a:cs typeface="Century Gothic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60137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rgbClr val="29A295"/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rgbClr val="29A295"/>
              </a:solidFill>
              <a:latin typeface="Century Gothic"/>
              <a:cs typeface="Century Gothic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12194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pic>
        <p:nvPicPr>
          <p:cNvPr id="28" name="Picture 2" descr="https://lh4.googleusercontent.com/_2PosbfGj7RdYwlqaWW4k9oMRIHsaiUcEwgYQ1Zfg9v9c67p7iQ-Dso7RIn-hXRKeX76sXChH0LdCKJN6VkD8rqmydEi5hrvjyvdw8VHnzP5VLX-R3CPmCwQVyYsx5OlejtfRYWyHHc">
            <a:extLst>
              <a:ext uri="{FF2B5EF4-FFF2-40B4-BE49-F238E27FC236}">
                <a16:creationId xmlns="" xmlns:a16="http://schemas.microsoft.com/office/drawing/2014/main" id="{342E10F3-6F6C-FC4C-A4D9-BD1E8EF3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03" y="936022"/>
            <a:ext cx="2520087" cy="1585604"/>
          </a:xfrm>
          <a:prstGeom prst="rect">
            <a:avLst/>
          </a:prstGeom>
          <a:noFill/>
          <a:effectLst>
            <a:outerShdw blurRad="152400" dist="38100" dir="2700000" algn="tl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575131" y="2480790"/>
            <a:ext cx="249699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rgbClr val="FEC709"/>
                </a:solidFill>
                <a:latin typeface="Century Gothic"/>
                <a:cs typeface="Century Gothic"/>
              </a:rPr>
              <a:t>DEDICATED</a:t>
            </a:r>
          </a:p>
          <a:p>
            <a:pPr fontAlgn="base"/>
            <a:r>
              <a:rPr lang="en-US" sz="2000" b="1" dirty="0">
                <a:solidFill>
                  <a:srgbClr val="FEC709"/>
                </a:solidFill>
                <a:latin typeface="Century Gothic"/>
                <a:cs typeface="Century Gothic"/>
              </a:rPr>
              <a:t>MARKETING PLAN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4752" y="3294909"/>
            <a:ext cx="218491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E1742F"/>
                </a:solidFill>
                <a:latin typeface="Century Gothic"/>
                <a:cs typeface="Century Gothic"/>
              </a:rPr>
              <a:t>EDUCATION</a:t>
            </a:r>
            <a:r>
              <a:rPr lang="en-US" b="1" dirty="0">
                <a:solidFill>
                  <a:srgbClr val="E1742F"/>
                </a:solidFill>
                <a:latin typeface="Century Gothic"/>
                <a:cs typeface="Century Gothic"/>
              </a:rPr>
              <a:t> </a:t>
            </a:r>
            <a:endParaRPr lang="en-US" b="1" dirty="0" smtClean="0">
              <a:solidFill>
                <a:srgbClr val="E1742F"/>
              </a:solidFill>
              <a:latin typeface="Century Gothic"/>
              <a:cs typeface="Century Gothic"/>
            </a:endParaRPr>
          </a:p>
          <a:p>
            <a:r>
              <a:rPr lang="en-US" sz="2000" b="1" dirty="0" smtClean="0">
                <a:solidFill>
                  <a:srgbClr val="E1742F"/>
                </a:solidFill>
                <a:latin typeface="Century Gothic"/>
                <a:cs typeface="Century Gothic"/>
              </a:rPr>
              <a:t>PROGRAMMING</a:t>
            </a:r>
            <a:endParaRPr lang="en-US" sz="2000" b="1" dirty="0">
              <a:solidFill>
                <a:srgbClr val="E1742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3993" y="4137698"/>
            <a:ext cx="2175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rgbClr val="29A295"/>
                </a:solidFill>
                <a:latin typeface="Century Gothic"/>
                <a:cs typeface="Century Gothic"/>
              </a:rPr>
              <a:t>BUILDING A</a:t>
            </a:r>
            <a:endParaRPr lang="en-US" sz="1000" dirty="0">
              <a:solidFill>
                <a:srgbClr val="29A295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>
                <a:solidFill>
                  <a:srgbClr val="29A295"/>
                </a:solidFill>
                <a:latin typeface="Century Gothic"/>
                <a:cs typeface="Century Gothic"/>
              </a:rPr>
              <a:t>BRAND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6133" y="2377577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rgbClr val="FEC709"/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rgbClr val="FEC709"/>
              </a:solidFill>
              <a:latin typeface="Century Gothic"/>
              <a:cs typeface="Century Gothic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4076" y="403348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rgbClr val="29A295"/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rgbClr val="29A295"/>
              </a:solidFill>
              <a:latin typeface="Century Gothic"/>
              <a:cs typeface="Century Gothic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1429" y="319283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>
                <a:solidFill>
                  <a:srgbClr val="E1742F"/>
                </a:solidFill>
                <a:latin typeface="Century Gothic"/>
                <a:cs typeface="Century Gothic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80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566467"/>
            <a:ext cx="3100139" cy="345546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JI_020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0" r="4366"/>
          <a:stretch/>
        </p:blipFill>
        <p:spPr>
          <a:xfrm>
            <a:off x="3445685" y="345546"/>
            <a:ext cx="5352769" cy="44524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AGENDA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98" y="1242096"/>
            <a:ext cx="2968841" cy="4078844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Problem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Identification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Research Question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Communication Theory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Comparing Cities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Power of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Media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Where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is Boston Today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?</a:t>
            </a:r>
            <a:endParaRPr lang="en-US" sz="14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Actions and Recommendations</a:t>
            </a:r>
            <a: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  <a:t/>
            </a:r>
            <a:b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 txBox="1">
            <a:spLocks/>
          </p:cNvSpPr>
          <p:nvPr/>
        </p:nvSpPr>
        <p:spPr>
          <a:xfrm>
            <a:off x="56029" y="1232757"/>
            <a:ext cx="382848" cy="4994070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>
            <a:lvl1pPr marL="178308" indent="-178308" algn="l" defTabSz="7132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2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154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815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4772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1388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800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462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123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1.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2.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3.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4.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5.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6.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7.</a:t>
            </a:r>
            <a:b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036197" y="4796264"/>
            <a:ext cx="47622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Source: @</a:t>
            </a:r>
            <a:r>
              <a:rPr lang="en-US" sz="8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droneceron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2881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6699E-6 -3.13483E-6 L -3.86699E-6 0.083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OCIALMED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86" y="497864"/>
            <a:ext cx="8266250" cy="447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POWER OF SOCIAL MEDIA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10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2166360" y="4834034"/>
            <a:ext cx="64667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Credits: Pew Research Center, surveys conducted 2005-2018.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7043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POWER OF SOCIAL MEDIA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11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2166360" y="4834034"/>
            <a:ext cx="64667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Credits: Business Insider, Mike </a:t>
            </a:r>
            <a:r>
              <a:rPr lang="en-US" sz="8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Nudelman</a:t>
            </a:r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, 2016-2017.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 descr="SOCM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78" y="1245653"/>
            <a:ext cx="6795789" cy="357342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0" y="939551"/>
            <a:ext cx="9143999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MONTLY ACTIVE USERS OF SELECTED SOCIAL MEDIA NETWORKS AND MESSAGING SERVICES</a:t>
            </a:r>
            <a:endParaRPr lang="en-US" sz="12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SOCMEDb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83" y="1245653"/>
            <a:ext cx="6796183" cy="35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7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519" y="117872"/>
            <a:ext cx="2661263" cy="47161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POWER OF SOCIAL MEDIA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12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15" name="Picture 14" descr="1fac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38" y="2947565"/>
            <a:ext cx="738363" cy="553772"/>
          </a:xfrm>
          <a:prstGeom prst="rect">
            <a:avLst/>
          </a:prstGeom>
        </p:spPr>
      </p:pic>
      <p:pic>
        <p:nvPicPr>
          <p:cNvPr id="17" name="Picture 16" descr="8tw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7" y="4366650"/>
            <a:ext cx="684434" cy="684434"/>
          </a:xfrm>
          <a:prstGeom prst="rect">
            <a:avLst/>
          </a:prstGeom>
        </p:spPr>
      </p:pic>
      <p:pic>
        <p:nvPicPr>
          <p:cNvPr id="18" name="Picture 17" descr="5I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7" y="3720784"/>
            <a:ext cx="566493" cy="56649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4E2303A6-8D70-9D46-80AB-F2F7568255A8}"/>
              </a:ext>
            </a:extLst>
          </p:cNvPr>
          <p:cNvSpPr/>
          <p:nvPr/>
        </p:nvSpPr>
        <p:spPr>
          <a:xfrm>
            <a:off x="169426" y="813216"/>
            <a:ext cx="5041044" cy="27373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WHAT IS </a:t>
            </a:r>
          </a:p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GREENOVATE’S</a:t>
            </a:r>
          </a:p>
          <a:p>
            <a:pPr algn="r">
              <a:lnSpc>
                <a:spcPct val="80000"/>
              </a:lnSpc>
            </a:pPr>
            <a:r>
              <a:rPr lang="en-US" sz="8000" b="1" i="0" u="none" strike="noStrike" dirty="0" smtClean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PRESENCE</a:t>
            </a:r>
          </a:p>
          <a:p>
            <a:pPr algn="r">
              <a:lnSpc>
                <a:spcPct val="7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ON SOCIAL MEDIA</a:t>
            </a:r>
          </a:p>
          <a:p>
            <a:pPr algn="r">
              <a:lnSpc>
                <a:spcPct val="70000"/>
              </a:lnSpc>
            </a:pPr>
            <a:r>
              <a:rPr lang="en-US" sz="11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COMPARED TO THE CITY OF BOSTON?</a:t>
            </a:r>
            <a:endParaRPr lang="en-US" sz="1100" b="0" i="0" u="none" strike="noStrike" dirty="0">
              <a:solidFill>
                <a:srgbClr val="FFFFFF"/>
              </a:solidFill>
              <a:effectLst/>
              <a:latin typeface="-webkit-standard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6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12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14" name="Picture 13" descr="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3" cy="47161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POWER OF SOCIAL MEDIA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E2303A6-8D70-9D46-80AB-F2F7568255A8}"/>
              </a:ext>
            </a:extLst>
          </p:cNvPr>
          <p:cNvSpPr/>
          <p:nvPr/>
        </p:nvSpPr>
        <p:spPr>
          <a:xfrm>
            <a:off x="169426" y="813216"/>
            <a:ext cx="5041044" cy="27373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WHAT IS </a:t>
            </a:r>
          </a:p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GREENOVATE’S</a:t>
            </a:r>
          </a:p>
          <a:p>
            <a:pPr algn="r">
              <a:lnSpc>
                <a:spcPct val="80000"/>
              </a:lnSpc>
            </a:pPr>
            <a:r>
              <a:rPr lang="en-US" sz="8000" b="1" i="0" u="none" strike="noStrike" dirty="0" smtClean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PRESENCE</a:t>
            </a:r>
          </a:p>
          <a:p>
            <a:pPr algn="r">
              <a:lnSpc>
                <a:spcPct val="7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ON SOCIAL MEDIA</a:t>
            </a:r>
          </a:p>
          <a:p>
            <a:pPr algn="r">
              <a:lnSpc>
                <a:spcPct val="70000"/>
              </a:lnSpc>
            </a:pP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COMPARED TO THE CITY OF BOSTON?</a:t>
            </a:r>
            <a:endParaRPr lang="en-US" sz="11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-webkit-standard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" name="Picture 11" descr="1fac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38" y="2947565"/>
            <a:ext cx="738363" cy="553772"/>
          </a:xfrm>
          <a:prstGeom prst="rect">
            <a:avLst/>
          </a:prstGeom>
        </p:spPr>
      </p:pic>
      <p:pic>
        <p:nvPicPr>
          <p:cNvPr id="15" name="Picture 14" descr="8tw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7" y="4366650"/>
            <a:ext cx="684434" cy="684434"/>
          </a:xfrm>
          <a:prstGeom prst="rect">
            <a:avLst/>
          </a:prstGeom>
        </p:spPr>
      </p:pic>
      <p:pic>
        <p:nvPicPr>
          <p:cNvPr id="19" name="Picture 18" descr="5I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7" y="3720784"/>
            <a:ext cx="566493" cy="56649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3241374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230, 360</a:t>
            </a:r>
            <a:r>
              <a:rPr lang="en-US" sz="900" dirty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223,406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Likes</a:t>
            </a: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Hours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2949976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2,765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2,765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Likes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031279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3739881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718722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427324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3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3" cy="4716161"/>
          </a:xfrm>
          <a:prstGeom prst="rect">
            <a:avLst/>
          </a:prstGeom>
        </p:spPr>
      </p:pic>
      <p:pic>
        <p:nvPicPr>
          <p:cNvPr id="2" name="Picture 1" descr="3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3" cy="4716161"/>
          </a:xfrm>
          <a:prstGeom prst="rect">
            <a:avLst/>
          </a:prstGeom>
        </p:spPr>
      </p:pic>
      <p:pic>
        <p:nvPicPr>
          <p:cNvPr id="6" name="Picture 5" descr="4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3" cy="471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5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4" cy="471616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12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POWER OF SOCIAL MEDIA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E2303A6-8D70-9D46-80AB-F2F7568255A8}"/>
              </a:ext>
            </a:extLst>
          </p:cNvPr>
          <p:cNvSpPr/>
          <p:nvPr/>
        </p:nvSpPr>
        <p:spPr>
          <a:xfrm>
            <a:off x="169426" y="813216"/>
            <a:ext cx="5041044" cy="27373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WHAT IS </a:t>
            </a:r>
          </a:p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GREENOVATE’S</a:t>
            </a:r>
          </a:p>
          <a:p>
            <a:pPr algn="r">
              <a:lnSpc>
                <a:spcPct val="80000"/>
              </a:lnSpc>
            </a:pPr>
            <a:r>
              <a:rPr lang="en-US" sz="8000" b="1" i="0" u="none" strike="noStrike" dirty="0" smtClean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PRESENCE</a:t>
            </a:r>
          </a:p>
          <a:p>
            <a:pPr algn="r">
              <a:lnSpc>
                <a:spcPct val="7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ON SOCIAL MEDIA</a:t>
            </a:r>
          </a:p>
          <a:p>
            <a:pPr algn="r">
              <a:lnSpc>
                <a:spcPct val="70000"/>
              </a:lnSpc>
            </a:pP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COMPARED TO THE CITY OF BOSTON?</a:t>
            </a:r>
            <a:endParaRPr lang="en-US" sz="11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-webkit-standard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" name="Picture 11" descr="1fac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38" y="2947565"/>
            <a:ext cx="738363" cy="553772"/>
          </a:xfrm>
          <a:prstGeom prst="rect">
            <a:avLst/>
          </a:prstGeom>
        </p:spPr>
      </p:pic>
      <p:pic>
        <p:nvPicPr>
          <p:cNvPr id="15" name="Picture 14" descr="8tw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7" y="4366650"/>
            <a:ext cx="684434" cy="684434"/>
          </a:xfrm>
          <a:prstGeom prst="rect">
            <a:avLst/>
          </a:prstGeom>
        </p:spPr>
      </p:pic>
      <p:pic>
        <p:nvPicPr>
          <p:cNvPr id="19" name="Picture 18" descr="5I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7" y="3720784"/>
            <a:ext cx="566493" cy="56649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3241374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230, 360</a:t>
            </a:r>
            <a:r>
              <a:rPr lang="en-US" sz="900" dirty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223,406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Likes</a:t>
            </a: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Hours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2949976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2,765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2,765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Likes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028719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15k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590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Posts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3737321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NO 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Account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177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Posts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Days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 descr="5a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4" cy="4716163"/>
          </a:xfrm>
          <a:prstGeom prst="rect">
            <a:avLst/>
          </a:prstGeom>
        </p:spPr>
      </p:pic>
      <p:pic>
        <p:nvPicPr>
          <p:cNvPr id="13" name="Picture 12" descr="5aa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4" cy="4716163"/>
          </a:xfrm>
          <a:prstGeom prst="rect">
            <a:avLst/>
          </a:prstGeom>
        </p:spPr>
      </p:pic>
      <p:pic>
        <p:nvPicPr>
          <p:cNvPr id="16" name="Picture 15" descr="5b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4" cy="4716163"/>
          </a:xfrm>
          <a:prstGeom prst="rect">
            <a:avLst/>
          </a:prstGeom>
        </p:spPr>
      </p:pic>
      <p:pic>
        <p:nvPicPr>
          <p:cNvPr id="17" name="Picture 16" descr="5bb.psd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6" y="117873"/>
            <a:ext cx="2661264" cy="471616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718329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426931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31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12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POWER OF SOCIAL MEDIA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E2303A6-8D70-9D46-80AB-F2F7568255A8}"/>
              </a:ext>
            </a:extLst>
          </p:cNvPr>
          <p:cNvSpPr/>
          <p:nvPr/>
        </p:nvSpPr>
        <p:spPr>
          <a:xfrm>
            <a:off x="169426" y="813216"/>
            <a:ext cx="5041044" cy="27373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WHAT IS </a:t>
            </a:r>
          </a:p>
          <a:p>
            <a:pPr algn="r">
              <a:lnSpc>
                <a:spcPct val="8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GREENOVATE’S</a:t>
            </a:r>
          </a:p>
          <a:p>
            <a:pPr algn="r">
              <a:lnSpc>
                <a:spcPct val="80000"/>
              </a:lnSpc>
            </a:pPr>
            <a:r>
              <a:rPr lang="en-US" sz="8000" b="1" i="0" u="none" strike="noStrike" dirty="0" smtClean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PRESENCE</a:t>
            </a:r>
          </a:p>
          <a:p>
            <a:pPr algn="r">
              <a:lnSpc>
                <a:spcPct val="70000"/>
              </a:lnSpc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ON SOCIAL MEDIA</a:t>
            </a:r>
          </a:p>
          <a:p>
            <a:pPr algn="r">
              <a:lnSpc>
                <a:spcPct val="70000"/>
              </a:lnSpc>
            </a:pP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COMPARED TO THE CITY OF BOSTON?</a:t>
            </a:r>
            <a:endParaRPr lang="en-US" sz="11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-webkit-standard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" name="Picture 11" descr="1fa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38" y="2947565"/>
            <a:ext cx="738363" cy="553772"/>
          </a:xfrm>
          <a:prstGeom prst="rect">
            <a:avLst/>
          </a:prstGeom>
        </p:spPr>
      </p:pic>
      <p:pic>
        <p:nvPicPr>
          <p:cNvPr id="15" name="Picture 14" descr="8twi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7" y="4366650"/>
            <a:ext cx="684434" cy="684434"/>
          </a:xfrm>
          <a:prstGeom prst="rect">
            <a:avLst/>
          </a:prstGeom>
        </p:spPr>
      </p:pic>
      <p:pic>
        <p:nvPicPr>
          <p:cNvPr id="19" name="Picture 18" descr="5I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7" y="3720784"/>
            <a:ext cx="566493" cy="56649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3241374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230, 360</a:t>
            </a:r>
            <a:r>
              <a:rPr lang="en-US" sz="900" dirty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223,406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Likes</a:t>
            </a: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Hours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2949976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2,765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2,765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Likes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028719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15k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590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Posts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3737321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  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0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177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Posts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Days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 descr="6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7" y="117873"/>
            <a:ext cx="2661263" cy="4716161"/>
          </a:xfrm>
          <a:prstGeom prst="rect">
            <a:avLst/>
          </a:prstGeom>
        </p:spPr>
      </p:pic>
      <p:pic>
        <p:nvPicPr>
          <p:cNvPr id="5" name="Picture 4" descr="6c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7" y="117874"/>
            <a:ext cx="2661263" cy="471616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718329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City of Boston: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285k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Hours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ECC14EE2-E561-6A43-ACE1-601967B5E393}"/>
              </a:ext>
            </a:extLst>
          </p:cNvPr>
          <p:cNvSpPr/>
          <p:nvPr/>
        </p:nvSpPr>
        <p:spPr>
          <a:xfrm>
            <a:off x="874060" y="4426931"/>
            <a:ext cx="4532511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Greenovate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:         </a:t>
            </a: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5,680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Followers</a:t>
            </a:r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              </a:t>
            </a:r>
            <a:r>
              <a:rPr lang="en-US" sz="1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4</a:t>
            </a:r>
            <a:r>
              <a:rPr lang="en-US" sz="9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Hours</a:t>
            </a:r>
            <a:endParaRPr lang="en-US" sz="9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7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007" y="117874"/>
            <a:ext cx="2661263" cy="471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WHERE IS BOSTON TODAY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13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609300" y="4834034"/>
            <a:ext cx="70238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en-US" sz="800" i="1" dirty="0">
                <a:solidFill>
                  <a:srgbClr val="FFFFFF"/>
                </a:solidFill>
                <a:latin typeface="Century Gothic"/>
                <a:cs typeface="Century Gothic"/>
              </a:rPr>
              <a:t>American Community Survey 5-Years estimate. Adaptation from Table S0801 for Census Tracts within the City of Boston, year </a:t>
            </a:r>
            <a:r>
              <a:rPr lang="en-US" alt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2016</a:t>
            </a:r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 descr="map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79" y="1093298"/>
            <a:ext cx="3230528" cy="2914198"/>
          </a:xfrm>
          <a:prstGeom prst="rect">
            <a:avLst/>
          </a:prstGeom>
          <a:noFill/>
        </p:spPr>
      </p:pic>
      <p:pic>
        <p:nvPicPr>
          <p:cNvPr id="5" name="Picture 4" descr="map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69" y="1093297"/>
            <a:ext cx="3230531" cy="2914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4738" y="73808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% TOTAL WORKERS WHO COMMUTE ALONE BY CAR</a:t>
            </a:r>
          </a:p>
          <a:p>
            <a:pPr algn="ctr"/>
            <a:r>
              <a:rPr lang="en-US" sz="1000" dirty="0" smtClean="0">
                <a:solidFill>
                  <a:schemeClr val="bg1"/>
                </a:solidFill>
                <a:latin typeface="-webkit-standard"/>
              </a:rPr>
              <a:t>2012-2016</a:t>
            </a:r>
            <a:endParaRPr lang="en-US" sz="1000" dirty="0">
              <a:solidFill>
                <a:schemeClr val="bg1"/>
              </a:solidFill>
              <a:latin typeface="-webkit-standard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00" y="73808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% TOTAL WORKERS WHO COMMUTE BY BIKE</a:t>
            </a:r>
          </a:p>
          <a:p>
            <a:pPr algn="ctr"/>
            <a:r>
              <a:rPr lang="en-US" sz="1000" dirty="0" smtClean="0">
                <a:solidFill>
                  <a:schemeClr val="bg1"/>
                </a:solidFill>
                <a:latin typeface="-webkit-standard"/>
              </a:rPr>
              <a:t>2012-2016</a:t>
            </a:r>
            <a:endParaRPr lang="en-US" sz="1000" dirty="0">
              <a:solidFill>
                <a:schemeClr val="bg1"/>
              </a:solidFill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405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WHERE IS BOSTON TODAY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13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609300" y="4834034"/>
            <a:ext cx="70238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en-US" sz="800" i="1" dirty="0">
                <a:solidFill>
                  <a:srgbClr val="FFFFFF"/>
                </a:solidFill>
                <a:latin typeface="Century Gothic"/>
                <a:cs typeface="Century Gothic"/>
              </a:rPr>
              <a:t>American Community Survey 5-Years estimate. Adaptation from Table S0801 for Census Tracts within the City of Boston, year </a:t>
            </a:r>
            <a:r>
              <a:rPr lang="en-US" alt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2016</a:t>
            </a:r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 descr="map1.png"/>
          <p:cNvPicPr>
            <a:picLocks noChangeAspect="1"/>
          </p:cNvPicPr>
          <p:nvPr/>
        </p:nvPicPr>
        <p:blipFill>
          <a:blip r:embed="rId4">
            <a:alphaModFix amt="3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79" y="1093298"/>
            <a:ext cx="3230528" cy="2914198"/>
          </a:xfrm>
          <a:prstGeom prst="rect">
            <a:avLst/>
          </a:prstGeom>
          <a:noFill/>
        </p:spPr>
      </p:pic>
      <p:pic>
        <p:nvPicPr>
          <p:cNvPr id="5" name="Picture 4" descr="map2.png"/>
          <p:cNvPicPr>
            <a:picLocks noChangeAspect="1"/>
          </p:cNvPicPr>
          <p:nvPr/>
        </p:nvPicPr>
        <p:blipFill>
          <a:blip r:embed="rId5">
            <a:grayscl/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69" y="1093297"/>
            <a:ext cx="3230531" cy="2914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4738" y="73808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% TOTAL WORKERS WHO COMMUTE ALONE BY CAR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webkit-standard"/>
              </a:rPr>
              <a:t>2012-2016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-webkit-standard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00" y="73808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% TOTAL WORKERS WHO COMMUTE BY BIKE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webkit-standard"/>
              </a:rPr>
              <a:t>2012-2016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-webkit-stand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111007" y="1644758"/>
            <a:ext cx="4072235" cy="845543"/>
            <a:chOff x="794879" y="1112251"/>
            <a:chExt cx="4072235" cy="845543"/>
          </a:xfrm>
        </p:grpSpPr>
        <p:sp>
          <p:nvSpPr>
            <p:cNvPr id="19" name="Content Placeholder 2">
              <a:extLst>
                <a:ext uri="{FF2B5EF4-FFF2-40B4-BE49-F238E27FC236}">
                  <a16:creationId xmlns="" xmlns:a16="http://schemas.microsoft.com/office/drawing/2014/main" id="{6095DA6C-D5BF-4F49-8FD2-1C3E0C9E5877}"/>
                </a:ext>
              </a:extLst>
            </p:cNvPr>
            <p:cNvSpPr txBox="1">
              <a:spLocks/>
            </p:cNvSpPr>
            <p:nvPr/>
          </p:nvSpPr>
          <p:spPr>
            <a:xfrm>
              <a:off x="794879" y="1112251"/>
              <a:ext cx="3421041" cy="297282"/>
            </a:xfrm>
            <a:prstGeom prst="rect">
              <a:avLst/>
            </a:prstGeom>
          </p:spPr>
          <p:txBody>
            <a:bodyPr vert="horz" lIns="71323" tIns="35662" rIns="71323" bIns="35662" rtlCol="0">
              <a:normAutofit fontScale="92500"/>
            </a:bodyPr>
            <a:lstStyle>
              <a:lvl1pPr marL="178308" indent="-178308" algn="l" defTabSz="713232" rtl="0" eaLnBrk="1" latinLnBrk="0" hangingPunct="1">
                <a:lnSpc>
                  <a:spcPct val="90000"/>
                </a:lnSpc>
                <a:spcBef>
                  <a:spcPts val="78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492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154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4815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4772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61388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1800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7462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3123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CenturyGothic"/>
                </a:rPr>
                <a:t>O</a:t>
              </a:r>
              <a:r>
                <a:rPr lang="en-US" sz="1600" dirty="0" smtClean="0">
                  <a:solidFill>
                    <a:schemeClr val="bg1"/>
                  </a:solidFill>
                  <a:latin typeface="CenturyGothic"/>
                </a:rPr>
                <a:t>N AVERAGE, BETWEEN 2012-2016</a:t>
              </a: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="" xmlns:a16="http://schemas.microsoft.com/office/drawing/2014/main" id="{6095DA6C-D5BF-4F49-8FD2-1C3E0C9E5877}"/>
                </a:ext>
              </a:extLst>
            </p:cNvPr>
            <p:cNvSpPr txBox="1">
              <a:spLocks/>
            </p:cNvSpPr>
            <p:nvPr/>
          </p:nvSpPr>
          <p:spPr>
            <a:xfrm>
              <a:off x="1437148" y="1320157"/>
              <a:ext cx="3421041" cy="470042"/>
            </a:xfrm>
            <a:prstGeom prst="rect">
              <a:avLst/>
            </a:prstGeom>
          </p:spPr>
          <p:txBody>
            <a:bodyPr vert="horz" lIns="71323" tIns="35662" rIns="71323" bIns="35662" rtlCol="0">
              <a:normAutofit/>
            </a:bodyPr>
            <a:lstStyle>
              <a:lvl1pPr marL="178308" indent="-178308" algn="l" defTabSz="713232" rtl="0" eaLnBrk="1" latinLnBrk="0" hangingPunct="1">
                <a:lnSpc>
                  <a:spcPct val="90000"/>
                </a:lnSpc>
                <a:spcBef>
                  <a:spcPts val="78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492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154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4815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4772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61388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1800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7462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3123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2800" b="1" dirty="0" smtClean="0">
                  <a:solidFill>
                    <a:schemeClr val="bg1"/>
                  </a:solidFill>
                  <a:latin typeface="CenturyGothic"/>
                </a:rPr>
                <a:t>347,608 PEOPLE</a:t>
              </a:r>
            </a:p>
          </p:txBody>
        </p:sp>
        <p:sp>
          <p:nvSpPr>
            <p:cNvPr id="28" name="Content Placeholder 2">
              <a:extLst>
                <a:ext uri="{FF2B5EF4-FFF2-40B4-BE49-F238E27FC236}">
                  <a16:creationId xmlns="" xmlns:a16="http://schemas.microsoft.com/office/drawing/2014/main" id="{6095DA6C-D5BF-4F49-8FD2-1C3E0C9E5877}"/>
                </a:ext>
              </a:extLst>
            </p:cNvPr>
            <p:cNvSpPr txBox="1">
              <a:spLocks/>
            </p:cNvSpPr>
            <p:nvPr/>
          </p:nvSpPr>
          <p:spPr>
            <a:xfrm>
              <a:off x="1446073" y="1660512"/>
              <a:ext cx="3421041" cy="297282"/>
            </a:xfrm>
            <a:prstGeom prst="rect">
              <a:avLst/>
            </a:prstGeom>
          </p:spPr>
          <p:txBody>
            <a:bodyPr vert="horz" lIns="71323" tIns="35662" rIns="71323" bIns="35662" rtlCol="0">
              <a:normAutofit/>
            </a:bodyPr>
            <a:lstStyle>
              <a:lvl1pPr marL="178308" indent="-178308" algn="l" defTabSz="713232" rtl="0" eaLnBrk="1" latinLnBrk="0" hangingPunct="1">
                <a:lnSpc>
                  <a:spcPct val="90000"/>
                </a:lnSpc>
                <a:spcBef>
                  <a:spcPts val="78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492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154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4815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4772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61388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1800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7462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3123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CenturyGothic"/>
                </a:rPr>
                <a:t>COMMUTED TO WORK: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856245" y="2446505"/>
            <a:ext cx="5146380" cy="1440394"/>
            <a:chOff x="2540117" y="1913998"/>
            <a:chExt cx="5146380" cy="1440394"/>
          </a:xfrm>
        </p:grpSpPr>
        <p:sp>
          <p:nvSpPr>
            <p:cNvPr id="20" name="Rectangle 19"/>
            <p:cNvSpPr/>
            <p:nvPr/>
          </p:nvSpPr>
          <p:spPr>
            <a:xfrm>
              <a:off x="2540117" y="1913998"/>
              <a:ext cx="4413137" cy="14403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600" b="1" dirty="0" smtClean="0">
                  <a:solidFill>
                    <a:schemeClr val="bg1"/>
                  </a:solidFill>
                  <a:latin typeface="CenturyGothic"/>
                </a:rPr>
                <a:t>39% DROVE ALONE</a:t>
              </a:r>
            </a:p>
            <a:p>
              <a:pPr>
                <a:lnSpc>
                  <a:spcPct val="80000"/>
                </a:lnSpc>
              </a:pPr>
              <a:endParaRPr lang="en-US" sz="3600" b="1" dirty="0" smtClean="0">
                <a:solidFill>
                  <a:schemeClr val="bg1"/>
                </a:solidFill>
                <a:latin typeface="CenturyGothic"/>
              </a:endParaRPr>
            </a:p>
            <a:p>
              <a:pPr>
                <a:lnSpc>
                  <a:spcPct val="80000"/>
                </a:lnSpc>
              </a:pPr>
              <a:endParaRPr lang="en-US" sz="36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03374" y="2618441"/>
              <a:ext cx="2345113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600" b="1" dirty="0">
                  <a:solidFill>
                    <a:schemeClr val="bg1"/>
                  </a:solidFill>
                  <a:latin typeface="CenturyGothic"/>
                </a:rPr>
                <a:t>2% </a:t>
              </a:r>
              <a:r>
                <a:rPr lang="en-US" sz="3600" b="1" dirty="0" smtClean="0">
                  <a:solidFill>
                    <a:schemeClr val="bg1"/>
                  </a:solidFill>
                  <a:latin typeface="CenturyGothic"/>
                </a:rPr>
                <a:t> BIKED</a:t>
              </a:r>
              <a:endParaRPr lang="en-US" sz="3600" b="1" dirty="0">
                <a:solidFill>
                  <a:schemeClr val="bg1"/>
                </a:solidFill>
                <a:latin typeface="CenturyGothic"/>
              </a:endParaRPr>
            </a:p>
          </p:txBody>
        </p:sp>
        <p:sp>
          <p:nvSpPr>
            <p:cNvPr id="30" name="Content Placeholder 2">
              <a:extLst>
                <a:ext uri="{FF2B5EF4-FFF2-40B4-BE49-F238E27FC236}">
                  <a16:creationId xmlns="" xmlns:a16="http://schemas.microsoft.com/office/drawing/2014/main" id="{6095DA6C-D5BF-4F49-8FD2-1C3E0C9E5877}"/>
                </a:ext>
              </a:extLst>
            </p:cNvPr>
            <p:cNvSpPr txBox="1">
              <a:spLocks/>
            </p:cNvSpPr>
            <p:nvPr/>
          </p:nvSpPr>
          <p:spPr>
            <a:xfrm>
              <a:off x="3991605" y="2327638"/>
              <a:ext cx="3421041" cy="297282"/>
            </a:xfrm>
            <a:prstGeom prst="rect">
              <a:avLst/>
            </a:prstGeom>
          </p:spPr>
          <p:txBody>
            <a:bodyPr vert="horz" lIns="71323" tIns="35662" rIns="71323" bIns="35662" rtlCol="0">
              <a:normAutofit/>
            </a:bodyPr>
            <a:lstStyle>
              <a:lvl1pPr marL="178308" indent="-178308" algn="l" defTabSz="713232" rtl="0" eaLnBrk="1" latinLnBrk="0" hangingPunct="1">
                <a:lnSpc>
                  <a:spcPct val="90000"/>
                </a:lnSpc>
                <a:spcBef>
                  <a:spcPts val="78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492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154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4815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4772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61388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1800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7462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3123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CenturyGothic"/>
                </a:rPr>
                <a:t>(135,142 PEOPLE) </a:t>
              </a:r>
              <a:r>
                <a:rPr lang="en-US" sz="1600" b="1" dirty="0" smtClean="0">
                  <a:solidFill>
                    <a:schemeClr val="bg1"/>
                  </a:solidFill>
                  <a:latin typeface="CenturyGothic"/>
                </a:rPr>
                <a:t>AND</a:t>
              </a:r>
            </a:p>
          </p:txBody>
        </p:sp>
        <p:sp>
          <p:nvSpPr>
            <p:cNvPr id="31" name="Content Placeholder 2">
              <a:extLst>
                <a:ext uri="{FF2B5EF4-FFF2-40B4-BE49-F238E27FC236}">
                  <a16:creationId xmlns="" xmlns:a16="http://schemas.microsoft.com/office/drawing/2014/main" id="{6095DA6C-D5BF-4F49-8FD2-1C3E0C9E5877}"/>
                </a:ext>
              </a:extLst>
            </p:cNvPr>
            <p:cNvSpPr txBox="1">
              <a:spLocks/>
            </p:cNvSpPr>
            <p:nvPr/>
          </p:nvSpPr>
          <p:spPr>
            <a:xfrm>
              <a:off x="4265456" y="3023798"/>
              <a:ext cx="3421041" cy="297282"/>
            </a:xfrm>
            <a:prstGeom prst="rect">
              <a:avLst/>
            </a:prstGeom>
          </p:spPr>
          <p:txBody>
            <a:bodyPr vert="horz" lIns="71323" tIns="35662" rIns="71323" bIns="35662" rtlCol="0">
              <a:normAutofit/>
            </a:bodyPr>
            <a:lstStyle>
              <a:lvl1pPr marL="178308" indent="-178308" algn="l" defTabSz="713232" rtl="0" eaLnBrk="1" latinLnBrk="0" hangingPunct="1">
                <a:lnSpc>
                  <a:spcPct val="90000"/>
                </a:lnSpc>
                <a:spcBef>
                  <a:spcPts val="78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492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154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4815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4772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61388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18004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74620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31236" indent="-178308" algn="l" defTabSz="713232" rtl="0" eaLnBrk="1" latinLnBrk="0" hangingPunct="1">
                <a:lnSpc>
                  <a:spcPct val="90000"/>
                </a:lnSpc>
                <a:spcBef>
                  <a:spcPts val="39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CenturyGothic"/>
                </a:rPr>
                <a:t>(7,192 PEOPLE) </a:t>
              </a:r>
              <a:r>
                <a:rPr lang="en-US" sz="1600" b="1" dirty="0" smtClean="0">
                  <a:solidFill>
                    <a:schemeClr val="bg1"/>
                  </a:solidFill>
                  <a:latin typeface="CenturyGothic"/>
                </a:rPr>
                <a:t>TO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62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399367"/>
            <a:ext cx="3100139" cy="345546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JI_020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0" r="4366"/>
          <a:stretch/>
        </p:blipFill>
        <p:spPr>
          <a:xfrm>
            <a:off x="3445685" y="345546"/>
            <a:ext cx="5352769" cy="44524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42" y="354365"/>
            <a:ext cx="296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AGENDA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98" y="1242096"/>
            <a:ext cx="2968841" cy="4078844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Problem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Identification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Research Question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Communication Theory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Comparing Cities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Power of 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Media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Where </a:t>
            </a:r>
            <a:r>
              <a:rPr lang="en-US" sz="1400" dirty="0">
                <a:solidFill>
                  <a:srgbClr val="FFFFFF"/>
                </a:solidFill>
                <a:latin typeface="Century Gothic"/>
                <a:cs typeface="Century Gothic"/>
              </a:rPr>
              <a:t>is Boston Today</a:t>
            </a: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?</a:t>
            </a:r>
            <a:endParaRPr lang="en-US" sz="14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Actions and Recommendations</a:t>
            </a:r>
            <a: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  <a:t/>
            </a:r>
            <a:br>
              <a:rPr lang="en-US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871BC427-DD40-1543-B31F-69E65CE4CA11}"/>
              </a:ext>
            </a:extLst>
          </p:cNvPr>
          <p:cNvSpPr txBox="1">
            <a:spLocks/>
          </p:cNvSpPr>
          <p:nvPr/>
        </p:nvSpPr>
        <p:spPr>
          <a:xfrm>
            <a:off x="56029" y="1232757"/>
            <a:ext cx="382848" cy="4994070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>
            <a:lvl1pPr marL="178308" indent="-178308" algn="l" defTabSz="7132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2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154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815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4772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1388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8004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4620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1236" indent="-178308" algn="l" defTabSz="713232" rtl="0" eaLnBrk="1" latinLnBrk="0" hangingPunct="1">
              <a:lnSpc>
                <a:spcPct val="90000"/>
              </a:lnSpc>
              <a:spcBef>
                <a:spcPts val="39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1.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2.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3.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4.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5.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6.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  <a:t>7.</a:t>
            </a:r>
            <a:br>
              <a:rPr lang="en-US" sz="1400" dirty="0" smtClean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036197" y="4796264"/>
            <a:ext cx="47622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Source: @</a:t>
            </a:r>
            <a:r>
              <a:rPr lang="en-US" sz="8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droneceron</a:t>
            </a:r>
            <a:endParaRPr lang="en-US" sz="800" i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65399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6699E-6 -1.75872E-7 L -3.86699E-6 0.085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rot="16200000">
            <a:off x="5991759" y="1347064"/>
            <a:ext cx="516959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LONG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-TERM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4" name="Rectangle 23"/>
          <p:cNvSpPr/>
          <p:nvPr/>
        </p:nvSpPr>
        <p:spPr>
          <a:xfrm rot="5400000">
            <a:off x="-1892080" y="2136763"/>
            <a:ext cx="490733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NEAR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-TERM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5546"/>
            <a:ext cx="3892252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60264" y="354365"/>
            <a:ext cx="405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MARKETING: </a:t>
            </a:r>
            <a:r>
              <a:rPr lang="en-US" sz="11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ACTIONS AND RECOMMENDATIONS</a:t>
            </a:r>
            <a:endParaRPr lang="en-US" sz="11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14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2" name="Picture 1" descr="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11" y="1770361"/>
            <a:ext cx="1071242" cy="1071242"/>
          </a:xfrm>
          <a:prstGeom prst="rect">
            <a:avLst/>
          </a:prstGeom>
        </p:spPr>
      </p:pic>
      <p:pic>
        <p:nvPicPr>
          <p:cNvPr id="7" name="Picture 6" descr="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234" y="1753484"/>
            <a:ext cx="1129660" cy="1129660"/>
          </a:xfrm>
          <a:prstGeom prst="rect">
            <a:avLst/>
          </a:prstGeom>
        </p:spPr>
      </p:pic>
      <p:pic>
        <p:nvPicPr>
          <p:cNvPr id="8" name="Picture 7" descr="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354" y="1750458"/>
            <a:ext cx="1111050" cy="11110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02790" y="2882976"/>
            <a:ext cx="13192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050" dirty="0" smtClean="0">
                <a:solidFill>
                  <a:srgbClr val="FFFFFF"/>
                </a:solidFill>
                <a:latin typeface="Century Gothic"/>
                <a:cs typeface="Century Gothic"/>
              </a:rPr>
              <a:t>LEVERAGE EXISTING SOCIAL MEDIA CHANNELS</a:t>
            </a:r>
            <a:endParaRPr lang="en-US" sz="1050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86311" y="2882976"/>
            <a:ext cx="131927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050" dirty="0" smtClean="0">
                <a:solidFill>
                  <a:srgbClr val="FFFFFF"/>
                </a:solidFill>
                <a:latin typeface="Century Gothic"/>
                <a:cs typeface="Century Gothic"/>
              </a:rPr>
              <a:t>STRENGTHEN PARTNERSHIPS AND FACILITATE CONNECTIONS WITHIN THE BIKE COMMUNITY </a:t>
            </a:r>
            <a:endParaRPr lang="en-US" sz="1050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212" y="2882976"/>
            <a:ext cx="142631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050" dirty="0" smtClean="0">
                <a:solidFill>
                  <a:srgbClr val="FFFFFF"/>
                </a:solidFill>
                <a:latin typeface="Century Gothic"/>
                <a:cs typeface="Century Gothic"/>
              </a:rPr>
              <a:t>EMPLOY THE USE OF A SOCIAL MEDIA MANAGEMENT TOOLS</a:t>
            </a:r>
            <a:endParaRPr lang="en-US" sz="1050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pic>
        <p:nvPicPr>
          <p:cNvPr id="16" name="Picture 15" descr="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64" y="1753484"/>
            <a:ext cx="1081026" cy="1081026"/>
          </a:xfrm>
          <a:prstGeom prst="rect">
            <a:avLst/>
          </a:prstGeom>
        </p:spPr>
      </p:pic>
      <p:pic>
        <p:nvPicPr>
          <p:cNvPr id="17" name="Picture 16" descr="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803" y="1750458"/>
            <a:ext cx="1089852" cy="108985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400400" y="2882976"/>
            <a:ext cx="142631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050" dirty="0" smtClean="0">
                <a:solidFill>
                  <a:srgbClr val="FFFFFF"/>
                </a:solidFill>
                <a:latin typeface="Century Gothic"/>
                <a:cs typeface="Century Gothic"/>
              </a:rPr>
              <a:t>HIRE DEDICATED MARKETING MANAGER </a:t>
            </a:r>
            <a:endParaRPr lang="en-US" sz="1050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80384" y="2882976"/>
            <a:ext cx="142631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050" dirty="0" smtClean="0">
                <a:solidFill>
                  <a:srgbClr val="FFFFFF"/>
                </a:solidFill>
                <a:latin typeface="Century Gothic"/>
                <a:cs typeface="Century Gothic"/>
              </a:rPr>
              <a:t>ALLOCATE FUNDS EXCLUSIVELY FOR MARKETING</a:t>
            </a:r>
            <a:endParaRPr lang="en-US" sz="1050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593" y="4993176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56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15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0" y="345546"/>
            <a:ext cx="3892252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-160264" y="354365"/>
            <a:ext cx="405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MARKETING: </a:t>
            </a:r>
            <a:r>
              <a:rPr lang="en-US" sz="11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ACTIONS AND RECOMMENDATIONS</a:t>
            </a:r>
            <a:endParaRPr lang="en-US" sz="11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 descr="yedi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5" t="4544"/>
          <a:stretch/>
        </p:blipFill>
        <p:spPr>
          <a:xfrm>
            <a:off x="4233445" y="345545"/>
            <a:ext cx="4552785" cy="444639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43239" y="1472169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REQUEST FOR 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PROPOSALS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6228" y="1368956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43239" y="2087722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SERVICE LEARNING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PROPJECTS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1524" y="1984509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2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43239" y="2703275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“RETURN OF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THE YETI”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1524" y="2600062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43239" y="3304185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SHOWCASE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EXISTING INNITIATIVES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1524" y="3200972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4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43239" y="3919738"/>
            <a:ext cx="29412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ENGAGEMENT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fontAlgn="base"/>
            <a:r>
              <a:rPr lang="en-US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CHALLENGES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1524" y="3816525"/>
            <a:ext cx="44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cs typeface="Century Gothic"/>
              </a:rPr>
              <a:t>5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9153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VIDEO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16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2" name="Action Button: Forward or Next 1">
            <a:hlinkClick r:id="" action="ppaction://hlinkshowjump?jump=nextslide" highlightClick="1"/>
          </p:cNvPr>
          <p:cNvSpPr/>
          <p:nvPr/>
        </p:nvSpPr>
        <p:spPr>
          <a:xfrm>
            <a:off x="3599706" y="1849138"/>
            <a:ext cx="1447352" cy="1447352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3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ntraportad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1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243" y="1971574"/>
            <a:ext cx="1188894" cy="118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71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546"/>
            <a:ext cx="3100139" cy="345546"/>
          </a:xfrm>
          <a:prstGeom prst="rect">
            <a:avLst/>
          </a:prstGeom>
          <a:solidFill>
            <a:srgbClr val="A0B31B"/>
          </a:solidFill>
          <a:ln>
            <a:noFill/>
          </a:ln>
          <a:effectLst>
            <a:outerShdw blurRad="247650" dist="114300" dir="3180000" sx="80000" sy="80000" algn="tl" rotWithShape="0">
              <a:srgbClr val="000000">
                <a:alpha val="2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12050" y="354365"/>
            <a:ext cx="320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REFERENCES</a:t>
            </a:r>
            <a:endParaRPr lang="en-US" sz="16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6700" y="4472602"/>
            <a:ext cx="565331" cy="578482"/>
            <a:chOff x="8506700" y="4472602"/>
            <a:chExt cx="565331" cy="578482"/>
          </a:xfrm>
        </p:grpSpPr>
        <p:pic>
          <p:nvPicPr>
            <p:cNvPr id="3" name="Picture 2" descr="1numbe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815" y="4472602"/>
              <a:ext cx="354836" cy="53099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506700" y="4650974"/>
              <a:ext cx="5653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  <a:cs typeface="Century Gothic"/>
                </a:rPr>
                <a:t>17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84946" y="764178"/>
            <a:ext cx="8581458" cy="4278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Analyze Boston. City of Boston's open data hub. (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n.d.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). Retrieved March 29, 2018, from https://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data.boston.gov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 </a:t>
            </a: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Geospatial Datasets.</a:t>
            </a: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Bike New York. (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n.d.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). Retrieved April 20, 2018, from https://www.bike.nyc</a:t>
            </a:r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en-US" sz="8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Boston Department of Transportation. Boston Bike Network Plan 2013 [Bike Network 2005-2043] (pp. 19). Retrieved March 30, 2018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, from https://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www.cityofboston.gov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images_documents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/Boston%20Bike%20Network%20Plan%2C%20Fall%202013_FINAL_tcm3-40525.</a:t>
            </a:r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pdf 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Canada, City of Vancouver, Streets and Transportation. (2013). Active Transportation Promotion &amp; Enabling Plan:(pp. 1-36). Vancouver.</a:t>
            </a: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City of Boston. GHG by sectors 2013. Community Greenhouse Gas Inventory 2005-2013. Retrieved March 17, 2018, from https://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www.cityofboston.gov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images_documents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/Community%20GHG%20Inventory%202013_tcm3-49977.pdf </a:t>
            </a:r>
            <a:endParaRPr lang="en-US" sz="8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City of Boston. Transformational Investments In Streets and Transportation. Retrieved April 19, 2018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, from https://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budget.boston.gov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/featured-analysis/streets</a:t>
            </a:r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/ 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Greenovate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 Boston. (2016, September 23). The Massachusetts Clean Air Challenge May Be Winding Down, But You Can Choose Clean Air Commutes All Year 'Round [Green Commutes]. Retrieved April 27, 2018, from http://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www.greenovateboston.org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cleanaircommutes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Greenovate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 Boston. What We Do. Retrieved from http://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www.greenovateboston.org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/about-us</a:t>
            </a: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NYC DOT. (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n.d.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). Bicyclists. Retrieved April 20, 2018, from http://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www.nyc.gov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/html/dot/html/bicyclists/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bicyclists.shtml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NYC DOT. (2018). Cycling in the City: Cycling Trends in NYC. Retrieved April 27, 2018, from http://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www.nyc.gov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/html/dot/downloads/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pdf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/cycling-in-the-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city.pdf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Shome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, D., &amp; Marx, S. (2009). The Psychology of Climate Change Communication: A Guide for Scientists, Journalists, Educators, Political Aides, and the Interested Public. Center for Research on Environmental Decisions,1-54.</a:t>
            </a: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Transportation Alternatives. (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n.d.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). Retrieved April 20, 2018, from https://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www.transalt.org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 	USA, City of Chicago, Chicago Department of Transportation. (2015). Chicago Streets for Cycling Plan 2020(pp. 1-84). Chicago, IL</a:t>
            </a:r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San Francisco Bike Coalition. About. Retrieved April 26, 2018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, from http://www.sfbike.org</a:t>
            </a:r>
            <a:r>
              <a:rPr lang="en-US" sz="800" dirty="0" smtClean="0">
                <a:solidFill>
                  <a:srgbClr val="FFFFFF"/>
                </a:solidFill>
                <a:latin typeface="Century Gothic"/>
                <a:cs typeface="Century Gothic"/>
              </a:rPr>
              <a:t>/ </a:t>
            </a:r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US Census Bureau: American 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FactFinder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 tool. (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n.d.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). Retrieved March 29, 2018, from https://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factfinder.census.gov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/faces/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nav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jsf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/pages/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searchresults.xhtml?refresh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=t</a:t>
            </a:r>
          </a:p>
          <a:p>
            <a:endParaRPr lang="en-US" sz="8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Wisniewski, M. (2016, September 19). Chicago tops NYC as most bike-friendly city in U.S., magazine finds. Retrieved from http://</a:t>
            </a:r>
            <a:r>
              <a:rPr lang="en-US" sz="800" dirty="0" err="1">
                <a:solidFill>
                  <a:srgbClr val="FFFFFF"/>
                </a:solidFill>
                <a:latin typeface="Century Gothic"/>
                <a:cs typeface="Century Gothic"/>
              </a:rPr>
              <a:t>www.chicagotribune.com</a:t>
            </a:r>
            <a:r>
              <a:rPr lang="en-US" sz="800" dirty="0">
                <a:solidFill>
                  <a:srgbClr val="FFFFFF"/>
                </a:solidFill>
                <a:latin typeface="Century Gothic"/>
                <a:cs typeface="Century Gothic"/>
              </a:rPr>
              <a:t>/news/local/breaking/ct-bicycling-magazine-rating-20160917-story.html</a:t>
            </a:r>
          </a:p>
        </p:txBody>
      </p:sp>
    </p:spTree>
    <p:extLst>
      <p:ext uri="{BB962C8B-B14F-4D97-AF65-F5344CB8AC3E}">
        <p14:creationId xmlns:p14="http://schemas.microsoft.com/office/powerpoint/2010/main" val="429153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1941</Words>
  <Application>Microsoft Macintosh PowerPoint</Application>
  <PresentationFormat>On-screen Show (16:9)</PresentationFormat>
  <Paragraphs>396</Paragraphs>
  <Slides>31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lomellidiego@gmail.com</dc:creator>
  <cp:lastModifiedBy>Jessica Martinez</cp:lastModifiedBy>
  <cp:revision>70</cp:revision>
  <dcterms:created xsi:type="dcterms:W3CDTF">2018-04-29T20:48:34Z</dcterms:created>
  <dcterms:modified xsi:type="dcterms:W3CDTF">2018-05-09T13:53:05Z</dcterms:modified>
</cp:coreProperties>
</file>