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258" r:id="rId3"/>
    <p:sldId id="262" r:id="rId4"/>
    <p:sldId id="266" r:id="rId5"/>
    <p:sldId id="265" r:id="rId6"/>
    <p:sldId id="264" r:id="rId7"/>
    <p:sldId id="267" r:id="rId8"/>
    <p:sldId id="271" r:id="rId9"/>
    <p:sldId id="288" r:id="rId10"/>
    <p:sldId id="268" r:id="rId11"/>
    <p:sldId id="277" r:id="rId12"/>
    <p:sldId id="278" r:id="rId13"/>
    <p:sldId id="289" r:id="rId14"/>
    <p:sldId id="274" r:id="rId15"/>
    <p:sldId id="280" r:id="rId16"/>
    <p:sldId id="285" r:id="rId17"/>
    <p:sldId id="281" r:id="rId18"/>
    <p:sldId id="290" r:id="rId19"/>
    <p:sldId id="275" r:id="rId20"/>
    <p:sldId id="286" r:id="rId21"/>
    <p:sldId id="287" r:id="rId22"/>
    <p:sldId id="291" r:id="rId23"/>
    <p:sldId id="292" r:id="rId24"/>
    <p:sldId id="296" r:id="rId25"/>
    <p:sldId id="295" r:id="rId26"/>
    <p:sldId id="297" r:id="rId27"/>
    <p:sldId id="294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nnifer" initials="J" lastIdx="1" clrIdx="0">
    <p:extLst>
      <p:ext uri="{19B8F6BF-5375-455C-9EA6-DF929625EA0E}">
        <p15:presenceInfo xmlns:p15="http://schemas.microsoft.com/office/powerpoint/2012/main" userId="Jennif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DEEF"/>
    <a:srgbClr val="A9B1BC"/>
    <a:srgbClr val="5B9BD5"/>
    <a:srgbClr val="EAEFF7"/>
    <a:srgbClr val="BDD7EE"/>
    <a:srgbClr val="CFD5EA"/>
    <a:srgbClr val="4472C4"/>
    <a:srgbClr val="088262"/>
    <a:srgbClr val="32B45D"/>
    <a:srgbClr val="7FDB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332" autoAdjust="0"/>
  </p:normalViewPr>
  <p:slideViewPr>
    <p:cSldViewPr snapToGrid="0">
      <p:cViewPr varScale="1">
        <p:scale>
          <a:sx n="88" d="100"/>
          <a:sy n="88" d="100"/>
        </p:scale>
        <p:origin x="49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itka Display" panose="02000505000000020004" pitchFamily="2" charset="0"/>
                <a:ea typeface="+mn-ea"/>
                <a:cs typeface="+mn-cs"/>
              </a:defRPr>
            </a:pPr>
            <a:r>
              <a:rPr lang="en-US">
                <a:latin typeface="Sitka Display" panose="02000505000000020004" pitchFamily="2" charset="0"/>
              </a:rPr>
              <a:t>IZ Requirements in Select Cities</a:t>
            </a:r>
          </a:p>
        </c:rich>
      </c:tx>
      <c:layout>
        <c:manualLayout>
          <c:xMode val="edge"/>
          <c:yMode val="edge"/>
          <c:x val="0.28539443897637795"/>
          <c:y val="1.87499988465797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itka Display" panose="02000505000000020004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9825787401574806E-2"/>
          <c:y val="0.10320711717475903"/>
          <c:w val="0.89642421259842531"/>
          <c:h val="0.723039817726389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Davis, 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BA-4AD7-A0B5-28B92C64B9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 Monica, 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0%</c:formatCode>
                <c:ptCount val="1"/>
                <c:pt idx="0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BA-4AD7-A0B5-28B92C64B9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Boulder, 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0%</c:formatCode>
                <c:ptCount val="1"/>
                <c:pt idx="0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BA-4AD7-A0B5-28B92C64B9A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Stamford, CT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0%</c:formatCode>
                <c:ptCount val="1"/>
                <c:pt idx="0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ABA-4AD7-A0B5-28B92C64B9A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Washington, DC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Sheet1!$F$2</c:f>
              <c:numCache>
                <c:formatCode>0%</c:formatCode>
                <c:ptCount val="1"/>
                <c:pt idx="0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ABA-4AD7-A0B5-28B92C64B9A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Chicago, NL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Sheet1!$G$2</c:f>
              <c:numCache>
                <c:formatCode>0%</c:formatCode>
                <c:ptCount val="1"/>
                <c:pt idx="0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ABA-4AD7-A0B5-28B92C64B9A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Cambridge, MA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Sheet1!$H$2</c:f>
              <c:numCache>
                <c:formatCode>0%</c:formatCode>
                <c:ptCount val="1"/>
                <c:pt idx="0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ABA-4AD7-A0B5-28B92C64B9A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Fairfax County, VA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Sheet1!$I$2</c:f>
              <c:numCache>
                <c:formatCode>0%</c:formatCode>
                <c:ptCount val="1"/>
                <c:pt idx="0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ABA-4AD7-A0B5-28B92C64B9A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Burlington, VT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Sheet1!$J$2</c:f>
              <c:numCache>
                <c:formatCode>0%</c:formatCode>
                <c:ptCount val="1"/>
                <c:pt idx="0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ABA-4AD7-A0B5-28B92C64B9A1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Redmond, WA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Sheet1!$K$2</c:f>
              <c:numCache>
                <c:formatCode>0%</c:formatCode>
                <c:ptCount val="1"/>
                <c:pt idx="0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ABA-4AD7-A0B5-28B92C64B9A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69063791"/>
        <c:axId val="1869053807"/>
      </c:barChart>
      <c:catAx>
        <c:axId val="186906379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869053807"/>
        <c:crosses val="autoZero"/>
        <c:auto val="1"/>
        <c:lblAlgn val="ctr"/>
        <c:lblOffset val="100"/>
        <c:noMultiLvlLbl val="0"/>
      </c:catAx>
      <c:valAx>
        <c:axId val="18690538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9063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627767085550398"/>
          <c:y val="0.85024050729855627"/>
          <c:w val="0.78744465828899202"/>
          <c:h val="0.133682773415520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BF7AC8-73FA-4567-9569-B825D0650D63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A5450F-B397-4F18-8F1A-DDF2511E0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036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8141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9248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Green</a:t>
            </a:r>
            <a:r>
              <a:rPr lang="en-US" baseline="0" dirty="0" smtClean="0"/>
              <a:t> 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5450F-B397-4F18-8F1A-DDF2511E0F0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125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Boundary of </a:t>
            </a:r>
            <a:r>
              <a:rPr lang="en-US" dirty="0" err="1" smtClean="0"/>
              <a:t>Somer</a:t>
            </a:r>
            <a:r>
              <a:rPr lang="en-US" dirty="0" smtClean="0"/>
              <a:t> N</a:t>
            </a:r>
            <a:r>
              <a:rPr lang="en-US" baseline="0" dirty="0" smtClean="0"/>
              <a:t> East </a:t>
            </a:r>
            <a:r>
              <a:rPr lang="en-US" baseline="0" dirty="0" err="1" smtClean="0"/>
              <a:t>Somer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5450F-B397-4F18-8F1A-DDF2511E0F0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517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1067-3A9E-4484-A3A9-6A4EF2BD1A60}" type="datetime1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D103-6610-499E-B8B5-AA97EFA64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4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C7431-5F82-4841-AC73-FACAC1931BAC}" type="datetime1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D103-6610-499E-B8B5-AA97EFA64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031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6AD7F-BF2D-4AEC-9391-452317FAB472}" type="datetime1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D103-6610-499E-B8B5-AA97EFA64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126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1A157-040C-4209-82DA-BA2DA0B0AF5E}" type="datetime1">
              <a:rPr lang="en-US" smtClean="0"/>
              <a:t>4/23/2018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D103-6610-499E-B8B5-AA97EFA64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180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104FF-9320-4C13-902E-80B39C3A84E1}" type="datetime1">
              <a:rPr lang="en-US" smtClean="0"/>
              <a:t>4/23/2018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D103-6610-499E-B8B5-AA97EFA64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396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98E12-ABA7-40C9-8B76-85090C28AACC}" type="datetime1">
              <a:rPr lang="en-US" smtClean="0"/>
              <a:t>4/23/2018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D103-6610-499E-B8B5-AA97EFA64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515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02FF2-E07B-435D-BF4E-0864E4016B1E}" type="datetime1">
              <a:rPr lang="en-US" smtClean="0"/>
              <a:t>4/23/2018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D103-6610-499E-B8B5-AA97EFA64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616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9D9E8-AFEF-4298-AB15-1BA2672E5707}" type="datetime1">
              <a:rPr lang="en-US" smtClean="0"/>
              <a:t>4/23/2018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D103-6610-499E-B8B5-AA97EFA64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66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55076-6773-4BF5-97D5-8FC0C14F564E}" type="datetime1">
              <a:rPr lang="en-US" smtClean="0"/>
              <a:t>4/23/2018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D103-6610-499E-B8B5-AA97EFA64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25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15145-357C-480C-99FD-D4F1CD93BFA6}" type="datetime1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D103-6610-499E-B8B5-AA97EFA64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644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4E5B2-2E8E-40F2-BE1D-919B42BEB431}" type="datetime1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D103-6610-499E-B8B5-AA97EFA64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6619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bg>
      <p:bgPr>
        <a:solidFill>
          <a:srgbClr val="1D1D1B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ctrTitle"/>
          </p:nvPr>
        </p:nvSpPr>
        <p:spPr>
          <a:xfrm>
            <a:off x="1233600" y="1233600"/>
            <a:ext cx="9724400" cy="4390800"/>
          </a:xfrm>
          <a:prstGeom prst="rect">
            <a:avLst/>
          </a:prstGeom>
          <a:solidFill>
            <a:srgbClr val="00010A">
              <a:alpha val="40770"/>
            </a:srgbClr>
          </a:solidFill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ubTitle" idx="1"/>
          </p:nvPr>
        </p:nvSpPr>
        <p:spPr>
          <a:xfrm>
            <a:off x="4605267" y="3685133"/>
            <a:ext cx="2981600" cy="104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333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333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333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333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333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333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333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333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333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4213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538AD-87C5-4464-976B-00F11B60F5BF}" type="datetime1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ED103-6610-499E-B8B5-AA97EFA64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663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02593" cy="6858000"/>
          </a:xfrm>
          <a:prstGeom prst="rect">
            <a:avLst/>
          </a:prstGeom>
        </p:spPr>
      </p:pic>
      <p:sp>
        <p:nvSpPr>
          <p:cNvPr id="72" name="Shape 72"/>
          <p:cNvSpPr txBox="1">
            <a:spLocks noGrp="1"/>
          </p:cNvSpPr>
          <p:nvPr>
            <p:ph type="ctrTitle"/>
          </p:nvPr>
        </p:nvSpPr>
        <p:spPr>
          <a:xfrm>
            <a:off x="0" y="5338618"/>
            <a:ext cx="12202592" cy="1320800"/>
          </a:xfrm>
          <a:prstGeom prst="rect">
            <a:avLst/>
          </a:prstGeom>
          <a:solidFill>
            <a:srgbClr val="00010A">
              <a:alpha val="52000"/>
            </a:srgbClr>
          </a:solidFill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" sz="2000" b="1" dirty="0" smtClean="0">
                <a:latin typeface="Georgia" panose="02040502050405020303" pitchFamily="18" charset="0"/>
              </a:rPr>
              <a:t>Preservation of Affordable Housing: Displacement Mitigation Strategies</a:t>
            </a:r>
            <a:br>
              <a:rPr lang="en" sz="2000" b="1" dirty="0" smtClean="0">
                <a:latin typeface="Georgia" panose="02040502050405020303" pitchFamily="18" charset="0"/>
              </a:rPr>
            </a:br>
            <a:r>
              <a:rPr lang="en" sz="2000" b="1" dirty="0" smtClean="0">
                <a:latin typeface="Georgia" panose="02040502050405020303" pitchFamily="18" charset="0"/>
              </a:rPr>
              <a:t/>
            </a:r>
            <a:br>
              <a:rPr lang="en" sz="2000" b="1" dirty="0" smtClean="0">
                <a:latin typeface="Georgia" panose="02040502050405020303" pitchFamily="18" charset="0"/>
              </a:rPr>
            </a:br>
            <a:endParaRPr sz="1800" b="1" dirty="0">
              <a:latin typeface="Georgia" panose="02040502050405020303" pitchFamily="18" charset="0"/>
            </a:endParaRPr>
          </a:p>
        </p:txBody>
      </p:sp>
      <p:sp>
        <p:nvSpPr>
          <p:cNvPr id="73" name="Shape 73"/>
          <p:cNvSpPr txBox="1">
            <a:spLocks noGrp="1"/>
          </p:cNvSpPr>
          <p:nvPr>
            <p:ph type="subTitle" idx="1"/>
          </p:nvPr>
        </p:nvSpPr>
        <p:spPr>
          <a:xfrm>
            <a:off x="3140364" y="5855855"/>
            <a:ext cx="6169793" cy="90516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/>
            <a:r>
              <a:rPr lang="e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Somerville, MA  Spring 2018</a:t>
            </a:r>
          </a:p>
          <a:p>
            <a:pPr marL="0" indent="0"/>
            <a:endParaRPr lang="en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r>
              <a:rPr lang="e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Stacy Cawley, Dongyue Li, Sophia Wang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72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000"/>
                    </a14:imgEffect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53" r="16871" b="84"/>
          <a:stretch/>
        </p:blipFill>
        <p:spPr>
          <a:xfrm>
            <a:off x="-14747" y="0"/>
            <a:ext cx="12211664" cy="685221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081554" y="0"/>
            <a:ext cx="3309257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Shape 198"/>
          <p:cNvSpPr txBox="1">
            <a:spLocks noGrp="1"/>
          </p:cNvSpPr>
          <p:nvPr>
            <p:ph type="title"/>
          </p:nvPr>
        </p:nvSpPr>
        <p:spPr>
          <a:xfrm>
            <a:off x="7656773" y="274633"/>
            <a:ext cx="4198400" cy="1143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2800" b="1" dirty="0" smtClean="0">
                <a:latin typeface="Georgia" panose="02040502050405020303" pitchFamily="18" charset="0"/>
              </a:rPr>
              <a:t>Content</a:t>
            </a:r>
            <a:endParaRPr sz="2800" b="1" dirty="0">
              <a:latin typeface="Georgia" panose="02040502050405020303" pitchFamily="18" charset="0"/>
            </a:endParaRPr>
          </a:p>
        </p:txBody>
      </p:sp>
      <p:cxnSp>
        <p:nvCxnSpPr>
          <p:cNvPr id="200" name="Shape 200"/>
          <p:cNvCxnSpPr>
            <a:stCxn id="201" idx="2"/>
          </p:cNvCxnSpPr>
          <p:nvPr/>
        </p:nvCxnSpPr>
        <p:spPr>
          <a:xfrm>
            <a:off x="9755973" y="5748563"/>
            <a:ext cx="0" cy="1109600"/>
          </a:xfrm>
          <a:prstGeom prst="straightConnector1">
            <a:avLst/>
          </a:prstGeom>
          <a:noFill/>
          <a:ln w="19050" cap="flat" cmpd="sng">
            <a:solidFill>
              <a:srgbClr val="1D1D1B"/>
            </a:solidFill>
            <a:prstDash val="solid"/>
            <a:round/>
            <a:headEnd type="diamond" w="med" len="med"/>
            <a:tailEnd type="none" w="med" len="med"/>
          </a:ln>
        </p:spPr>
      </p:cxnSp>
      <p:cxnSp>
        <p:nvCxnSpPr>
          <p:cNvPr id="202" name="Shape 202"/>
          <p:cNvCxnSpPr>
            <a:stCxn id="203" idx="2"/>
            <a:endCxn id="201" idx="0"/>
          </p:cNvCxnSpPr>
          <p:nvPr/>
        </p:nvCxnSpPr>
        <p:spPr>
          <a:xfrm>
            <a:off x="9755973" y="4428763"/>
            <a:ext cx="0" cy="821600"/>
          </a:xfrm>
          <a:prstGeom prst="straightConnector1">
            <a:avLst/>
          </a:prstGeom>
          <a:noFill/>
          <a:ln w="19050" cap="flat" cmpd="sng">
            <a:solidFill>
              <a:srgbClr val="1D1D1B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4" name="Shape 204"/>
          <p:cNvSpPr txBox="1"/>
          <p:nvPr/>
        </p:nvSpPr>
        <p:spPr>
          <a:xfrm>
            <a:off x="8241373" y="2612136"/>
            <a:ext cx="3029200" cy="4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b="1" dirty="0" smtClean="0">
                <a:latin typeface="Sitka Display" panose="02000505000000020004" pitchFamily="2" charset="0"/>
                <a:ea typeface="Raleway"/>
                <a:cs typeface="Times New Roman" panose="02020603050405020304" pitchFamily="18" charset="0"/>
                <a:sym typeface="Raleway"/>
              </a:rPr>
              <a:t>Introduction</a:t>
            </a:r>
            <a:endParaRPr sz="2400" b="1" dirty="0">
              <a:latin typeface="Sitka Display" panose="02000505000000020004" pitchFamily="2" charset="0"/>
              <a:ea typeface="Raleway"/>
              <a:cs typeface="Times New Roman" panose="02020603050405020304" pitchFamily="18" charset="0"/>
              <a:sym typeface="Raleway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8241373" y="5250163"/>
            <a:ext cx="3029200" cy="4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b="1" dirty="0">
                <a:latin typeface="Sitka Display" panose="02000505000000020004" pitchFamily="2" charset="0"/>
                <a:ea typeface="Raleway"/>
                <a:cs typeface="Times New Roman" panose="02020603050405020304" pitchFamily="18" charset="0"/>
                <a:sym typeface="Raleway"/>
              </a:rPr>
              <a:t>Toolkit</a:t>
            </a:r>
            <a:endParaRPr sz="2400" b="1" dirty="0">
              <a:latin typeface="Sitka Display" panose="02000505000000020004" pitchFamily="2" charset="0"/>
              <a:ea typeface="Raleway"/>
              <a:cs typeface="Times New Roman" panose="02020603050405020304" pitchFamily="18" charset="0"/>
              <a:sym typeface="Raleway"/>
            </a:endParaRPr>
          </a:p>
        </p:txBody>
      </p:sp>
      <p:sp>
        <p:nvSpPr>
          <p:cNvPr id="203" name="Shape 203"/>
          <p:cNvSpPr txBox="1"/>
          <p:nvPr/>
        </p:nvSpPr>
        <p:spPr>
          <a:xfrm>
            <a:off x="8241373" y="3930363"/>
            <a:ext cx="3029200" cy="4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b="1" dirty="0" smtClean="0">
                <a:latin typeface="Sitka Display" panose="02000505000000020004" pitchFamily="2" charset="0"/>
                <a:ea typeface="Raleway"/>
                <a:cs typeface="Times New Roman" panose="02020603050405020304" pitchFamily="18" charset="0"/>
                <a:sym typeface="Raleway"/>
              </a:rPr>
              <a:t>Research &amp; Analysis</a:t>
            </a:r>
            <a:endParaRPr sz="2400" b="1" dirty="0">
              <a:latin typeface="Sitka Display" panose="02000505000000020004" pitchFamily="2" charset="0"/>
              <a:ea typeface="Raleway"/>
              <a:cs typeface="Times New Roman" panose="02020603050405020304" pitchFamily="18" charset="0"/>
              <a:sym typeface="Raleway"/>
            </a:endParaRPr>
          </a:p>
        </p:txBody>
      </p:sp>
      <p:cxnSp>
        <p:nvCxnSpPr>
          <p:cNvPr id="205" name="Shape 205"/>
          <p:cNvCxnSpPr>
            <a:stCxn id="204" idx="2"/>
            <a:endCxn id="203" idx="0"/>
          </p:cNvCxnSpPr>
          <p:nvPr/>
        </p:nvCxnSpPr>
        <p:spPr>
          <a:xfrm>
            <a:off x="9755973" y="3110536"/>
            <a:ext cx="0" cy="820000"/>
          </a:xfrm>
          <a:prstGeom prst="straightConnector1">
            <a:avLst/>
          </a:prstGeom>
          <a:noFill/>
          <a:ln w="19050" cap="flat" cmpd="sng">
            <a:solidFill>
              <a:srgbClr val="1D1D1B"/>
            </a:solidFill>
            <a:prstDash val="solid"/>
            <a:round/>
            <a:headEnd type="diamond" w="med" len="med"/>
            <a:tailEnd type="diamond" w="med" len="med"/>
          </a:ln>
        </p:spPr>
      </p:cxnSp>
      <p:cxnSp>
        <p:nvCxnSpPr>
          <p:cNvPr id="206" name="Shape 206"/>
          <p:cNvCxnSpPr>
            <a:stCxn id="204" idx="0"/>
          </p:cNvCxnSpPr>
          <p:nvPr/>
        </p:nvCxnSpPr>
        <p:spPr>
          <a:xfrm rot="10800000">
            <a:off x="9755973" y="1569336"/>
            <a:ext cx="0" cy="1042800"/>
          </a:xfrm>
          <a:prstGeom prst="straightConnector1">
            <a:avLst/>
          </a:prstGeom>
          <a:noFill/>
          <a:ln w="19050" cap="flat" cmpd="sng">
            <a:solidFill>
              <a:srgbClr val="1D1D1B"/>
            </a:solidFill>
            <a:prstDash val="solid"/>
            <a:round/>
            <a:headEnd type="diamond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78308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brightnessContrast bright="-10000" contras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573" r="58" b="6629"/>
          <a:stretch/>
        </p:blipFill>
        <p:spPr>
          <a:xfrm>
            <a:off x="0" y="-11576"/>
            <a:ext cx="12188142" cy="687536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95632" y="6356350"/>
            <a:ext cx="2743200" cy="365125"/>
          </a:xfrm>
        </p:spPr>
        <p:txBody>
          <a:bodyPr/>
          <a:lstStyle/>
          <a:p>
            <a:fld id="{C53ED103-6610-499E-B8B5-AA97EFA64AF2}" type="slidenum">
              <a:rPr lang="en-US" b="1" smtClean="0">
                <a:solidFill>
                  <a:schemeClr val="tx1"/>
                </a:solidFill>
              </a:rPr>
              <a:t>3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84663" y="510651"/>
            <a:ext cx="9501415" cy="2411659"/>
          </a:xfrm>
          <a:prstGeom prst="rect">
            <a:avLst/>
          </a:prstGeom>
          <a:solidFill>
            <a:schemeClr val="tx1">
              <a:lumMod val="95000"/>
              <a:lumOff val="5000"/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481063" y="835135"/>
            <a:ext cx="9324869" cy="1511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spcBef>
                <a:spcPts val="700"/>
              </a:spcBef>
              <a:buClr>
                <a:schemeClr val="accent2"/>
              </a:buClr>
              <a:buSzPts val="1740"/>
            </a:pP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QUESTION:</a:t>
            </a:r>
          </a:p>
          <a:p>
            <a:pPr lvl="0" algn="ctr">
              <a:lnSpc>
                <a:spcPct val="120000"/>
              </a:lnSpc>
              <a:spcBef>
                <a:spcPts val="700"/>
              </a:spcBef>
              <a:buClr>
                <a:schemeClr val="accent2"/>
              </a:buClr>
              <a:buSzPts val="1740"/>
            </a:pP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strategies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policies and programs can be effective in mitigating potential displacement in urban communities with transit stations?</a:t>
            </a:r>
            <a:endParaRPr lang="en-US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272618" y="445508"/>
            <a:ext cx="9719035" cy="255393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84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hape 3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761" y="838513"/>
            <a:ext cx="8558332" cy="553774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D103-6610-499E-B8B5-AA97EFA64AF2}" type="slidenum">
              <a:rPr lang="en-US" b="1" smtClean="0">
                <a:solidFill>
                  <a:schemeClr val="tx1"/>
                </a:solidFill>
              </a:rPr>
              <a:t>4</a:t>
            </a:fld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1" name="Shape 39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64744" y="1052488"/>
            <a:ext cx="3294358" cy="2470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Shape 39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65093" y="3678842"/>
            <a:ext cx="3294009" cy="2470743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14"/>
          <p:cNvSpPr/>
          <p:nvPr/>
        </p:nvSpPr>
        <p:spPr>
          <a:xfrm>
            <a:off x="106760" y="126589"/>
            <a:ext cx="118154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Sitka Display" panose="02000505000000020004" pitchFamily="2" charset="0"/>
                <a:cs typeface="Times New Roman" panose="02020603050405020304" pitchFamily="18" charset="0"/>
              </a:rPr>
              <a:t>Existing Housing </a:t>
            </a:r>
            <a:r>
              <a:rPr lang="en-US" sz="2800" b="1" dirty="0" smtClean="0">
                <a:solidFill>
                  <a:srgbClr val="FF0000"/>
                </a:solidFill>
                <a:latin typeface="Sitka Display" panose="02000505000000020004" pitchFamily="2" charset="0"/>
                <a:cs typeface="Times New Roman" panose="02020603050405020304" pitchFamily="18" charset="0"/>
              </a:rPr>
              <a:t>Shortage: </a:t>
            </a:r>
            <a:r>
              <a:rPr lang="en-US" sz="2800" dirty="0" smtClean="0">
                <a:solidFill>
                  <a:srgbClr val="FF0000"/>
                </a:solidFill>
                <a:latin typeface="Sitka Display" panose="02000505000000020004" pitchFamily="2" charset="0"/>
                <a:ea typeface="Questrial"/>
                <a:cs typeface="Times New Roman" panose="02020603050405020304" pitchFamily="18" charset="0"/>
                <a:sym typeface="Questrial"/>
              </a:rPr>
              <a:t>Need 6,300 </a:t>
            </a:r>
            <a:r>
              <a:rPr lang="en-US" sz="2800" dirty="0">
                <a:solidFill>
                  <a:srgbClr val="FF0000"/>
                </a:solidFill>
                <a:latin typeface="Sitka Display" panose="02000505000000020004" pitchFamily="2" charset="0"/>
                <a:ea typeface="Questrial"/>
                <a:cs typeface="Times New Roman" panose="02020603050405020304" pitchFamily="18" charset="0"/>
                <a:sym typeface="Questrial"/>
              </a:rPr>
              <a:t>housing units </a:t>
            </a:r>
            <a:r>
              <a:rPr lang="en-US" sz="2800" dirty="0">
                <a:solidFill>
                  <a:srgbClr val="FF0000"/>
                </a:solidFill>
                <a:latin typeface="Sitka Display" panose="02000505000000020004" pitchFamily="2" charset="0"/>
                <a:cs typeface="Times New Roman" panose="02020603050405020304" pitchFamily="18" charset="0"/>
              </a:rPr>
              <a:t>between </a:t>
            </a:r>
            <a:r>
              <a:rPr lang="en-US" sz="2800" dirty="0">
                <a:solidFill>
                  <a:srgbClr val="FF0000"/>
                </a:solidFill>
                <a:latin typeface="Sitka Display" panose="02000505000000020004" pitchFamily="2" charset="0"/>
                <a:ea typeface="Questrial"/>
                <a:cs typeface="Times New Roman" panose="02020603050405020304" pitchFamily="18" charset="0"/>
                <a:sym typeface="Questrial"/>
              </a:rPr>
              <a:t>2010-2030 </a:t>
            </a:r>
          </a:p>
        </p:txBody>
      </p:sp>
      <p:sp>
        <p:nvSpPr>
          <p:cNvPr id="9" name="Shape 366"/>
          <p:cNvSpPr txBox="1"/>
          <p:nvPr/>
        </p:nvSpPr>
        <p:spPr>
          <a:xfrm>
            <a:off x="106760" y="6501872"/>
            <a:ext cx="9545239" cy="6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chemeClr val="dk1"/>
              </a:buClr>
              <a:buSzPts val="1800"/>
            </a:pP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Metropolitan Area Planning Council. (2011, May). Managing Neighborhood Change: Selected Anti-Displacement Strategies in Practice</a:t>
            </a:r>
            <a:r>
              <a:rPr lang="en-US" sz="1200" dirty="0" smtClean="0">
                <a:latin typeface="Times New Roman"/>
                <a:ea typeface="Times New Roman"/>
                <a:cs typeface="Times New Roman"/>
                <a:sym typeface="Times New Roman"/>
              </a:rPr>
              <a:t>. Page 45. </a:t>
            </a:r>
            <a:endParaRPr sz="1200" dirty="0">
              <a:solidFill>
                <a:schemeClr val="dk1"/>
              </a:solidFill>
              <a:latin typeface="Times New Roman" panose="02020603050405020304" pitchFamily="18" charset="0"/>
              <a:ea typeface="Questrial"/>
              <a:cs typeface="Times New Roman" panose="02020603050405020304" pitchFamily="18" charset="0"/>
              <a:sym typeface="Questrial"/>
            </a:endParaRPr>
          </a:p>
        </p:txBody>
      </p:sp>
      <p:cxnSp>
        <p:nvCxnSpPr>
          <p:cNvPr id="4" name="Elbow Connector 3"/>
          <p:cNvCxnSpPr>
            <a:endCxn id="11" idx="1"/>
          </p:cNvCxnSpPr>
          <p:nvPr/>
        </p:nvCxnSpPr>
        <p:spPr>
          <a:xfrm flipV="1">
            <a:off x="6286500" y="2287867"/>
            <a:ext cx="2378244" cy="1653139"/>
          </a:xfrm>
          <a:prstGeom prst="bentConnector3">
            <a:avLst>
              <a:gd name="adj1" fmla="val 73496"/>
            </a:avLst>
          </a:prstGeom>
          <a:ln w="22225"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Elbow Connector 6"/>
          <p:cNvCxnSpPr>
            <a:endCxn id="12" idx="1"/>
          </p:cNvCxnSpPr>
          <p:nvPr/>
        </p:nvCxnSpPr>
        <p:spPr>
          <a:xfrm>
            <a:off x="6286500" y="4116266"/>
            <a:ext cx="2378593" cy="797948"/>
          </a:xfrm>
          <a:prstGeom prst="bentConnector3">
            <a:avLst>
              <a:gd name="adj1" fmla="val 73493"/>
            </a:avLst>
          </a:prstGeom>
          <a:ln w="22225"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757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989283" y="2524111"/>
            <a:ext cx="2072640" cy="2072640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989283" y="4257340"/>
            <a:ext cx="2072640" cy="2072640"/>
          </a:xfrm>
          <a:prstGeom prst="ellipse">
            <a:avLst/>
          </a:prstGeom>
          <a:noFill/>
          <a:ln w="57150">
            <a:solidFill>
              <a:srgbClr val="439B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836" y="794328"/>
            <a:ext cx="8291830" cy="557045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D103-6610-499E-B8B5-AA97EFA64AF2}" type="slidenum">
              <a:rPr lang="en-US" b="1" smtClean="0">
                <a:solidFill>
                  <a:schemeClr val="tx1"/>
                </a:solidFill>
              </a:rPr>
              <a:t>5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Shape 108"/>
          <p:cNvSpPr txBox="1">
            <a:spLocks/>
          </p:cNvSpPr>
          <p:nvPr/>
        </p:nvSpPr>
        <p:spPr>
          <a:xfrm>
            <a:off x="127795" y="123528"/>
            <a:ext cx="5053805" cy="67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>
                <a:latin typeface="Georgia" panose="02040502050405020303" pitchFamily="18" charset="0"/>
              </a:rPr>
              <a:t>Focus Area</a:t>
            </a:r>
            <a:endParaRPr lang="en-US" sz="3000" dirty="0">
              <a:latin typeface="Georgia" panose="02040502050405020303" pitchFamily="18" charset="0"/>
            </a:endParaRPr>
          </a:p>
        </p:txBody>
      </p:sp>
      <p:sp>
        <p:nvSpPr>
          <p:cNvPr id="17" name="Shape 403"/>
          <p:cNvSpPr txBox="1"/>
          <p:nvPr/>
        </p:nvSpPr>
        <p:spPr>
          <a:xfrm>
            <a:off x="893349" y="4936161"/>
            <a:ext cx="2282983" cy="1014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-US" b="1" i="0" u="none" strike="noStrike" cap="none" dirty="0" smtClean="0">
                <a:latin typeface="Sitka Text" panose="02000505000000020004" pitchFamily="2" charset="0"/>
                <a:ea typeface="Questrial"/>
                <a:cs typeface="Questrial"/>
                <a:sym typeface="Questrial"/>
              </a:rPr>
              <a:t>LOW </a:t>
            </a:r>
            <a:r>
              <a:rPr lang="en-US" b="1" i="0" u="none" strike="noStrike" cap="none" dirty="0">
                <a:latin typeface="Sitka Text" panose="02000505000000020004" pitchFamily="2" charset="0"/>
                <a:ea typeface="Questrial"/>
                <a:cs typeface="Questrial"/>
                <a:sym typeface="Questrial"/>
              </a:rPr>
              <a:t>INCOME COMMUNITIES</a:t>
            </a:r>
            <a:endParaRPr b="1" i="0" u="none" strike="noStrike" cap="none" dirty="0">
              <a:latin typeface="Sitka Text" panose="02000505000000020004" pitchFamily="2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9" name="Shape 405"/>
          <p:cNvSpPr txBox="1"/>
          <p:nvPr/>
        </p:nvSpPr>
        <p:spPr>
          <a:xfrm>
            <a:off x="1160355" y="1547802"/>
            <a:ext cx="1711595" cy="622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-US" b="1" i="0" u="none" strike="noStrike" cap="none" dirty="0">
                <a:latin typeface="Sitka Text" panose="02000505000000020004" pitchFamily="2" charset="0"/>
                <a:ea typeface="Questrial"/>
                <a:cs typeface="Questrial"/>
                <a:sym typeface="Questrial"/>
              </a:rPr>
              <a:t>LARGE % OF RENTERS</a:t>
            </a:r>
            <a:endParaRPr b="1" i="0" u="none" strike="noStrike" cap="none" dirty="0">
              <a:latin typeface="Sitka Text" panose="02000505000000020004" pitchFamily="2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998520" y="816890"/>
            <a:ext cx="2072640" cy="2072640"/>
          </a:xfrm>
          <a:prstGeom prst="ellipse">
            <a:avLst/>
          </a:prstGeom>
          <a:noFill/>
          <a:ln w="57150">
            <a:solidFill>
              <a:srgbClr val="611F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hape 404"/>
          <p:cNvSpPr txBox="1"/>
          <p:nvPr/>
        </p:nvSpPr>
        <p:spPr>
          <a:xfrm flipH="1">
            <a:off x="737934" y="3228940"/>
            <a:ext cx="2575339" cy="743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b="1" i="0" u="none" strike="noStrike" cap="none" dirty="0">
                <a:latin typeface="Sitka Text" panose="02000505000000020004" pitchFamily="2" charset="0"/>
                <a:ea typeface="Questrial"/>
                <a:cs typeface="Questrial"/>
                <a:sym typeface="Questrial"/>
              </a:rPr>
              <a:t>INVESTMENT IN NEW TRANSIT</a:t>
            </a:r>
            <a:endParaRPr b="1" i="0" u="none" strike="noStrike" cap="none" dirty="0">
              <a:latin typeface="Sitka Text" panose="02000505000000020004" pitchFamily="2" charset="0"/>
              <a:ea typeface="Questrial"/>
              <a:cs typeface="Questrial"/>
              <a:sym typeface="Quest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74636" y="2967188"/>
            <a:ext cx="1209856" cy="120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53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873" y="2161308"/>
            <a:ext cx="3824016" cy="32206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10" r="3798"/>
          <a:stretch/>
        </p:blipFill>
        <p:spPr>
          <a:xfrm>
            <a:off x="179194" y="2161308"/>
            <a:ext cx="7604288" cy="34612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37" y="147550"/>
            <a:ext cx="8100881" cy="984704"/>
          </a:xfrm>
        </p:spPr>
        <p:txBody>
          <a:bodyPr>
            <a:normAutofit/>
          </a:bodyPr>
          <a:lstStyle/>
          <a:p>
            <a:r>
              <a:rPr lang="en-US" sz="3000" dirty="0" smtClean="0">
                <a:latin typeface="Georgia" panose="02040502050405020303" pitchFamily="18" charset="0"/>
              </a:rPr>
              <a:t>Displacement Risk Factors in East Somerville</a:t>
            </a:r>
            <a:endParaRPr lang="en-US" sz="3000" dirty="0">
              <a:latin typeface="Georgia" panose="02040502050405020303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D103-6610-499E-B8B5-AA97EFA64AF2}" type="slidenum">
              <a:rPr lang="en-US" b="1" smtClean="0">
                <a:solidFill>
                  <a:schemeClr val="tx1"/>
                </a:solidFill>
              </a:rPr>
              <a:t>6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94510" y="1132254"/>
            <a:ext cx="4580180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Sitka Display" panose="02000505000000020004" pitchFamily="2" charset="0"/>
              </a:rPr>
              <a:t>61.2</a:t>
            </a:r>
            <a:r>
              <a:rPr lang="en-US" sz="2400" b="1" dirty="0">
                <a:latin typeface="Sitka Display" panose="02000505000000020004" pitchFamily="2" charset="0"/>
              </a:rPr>
              <a:t>% </a:t>
            </a:r>
            <a:r>
              <a:rPr lang="en-US" sz="2400" b="1" dirty="0" smtClean="0">
                <a:latin typeface="Sitka Display" panose="02000505000000020004" pitchFamily="2" charset="0"/>
              </a:rPr>
              <a:t>Rent Burdened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8642927" y="3035281"/>
            <a:ext cx="2640678" cy="98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smtClean="0">
                <a:latin typeface="Sitka Display" panose="02000505000000020004" pitchFamily="2" charset="0"/>
              </a:rPr>
              <a:t>65.15% </a:t>
            </a:r>
          </a:p>
          <a:p>
            <a:pPr algn="ctr"/>
            <a:r>
              <a:rPr lang="en-US" sz="1800" b="1" dirty="0" smtClean="0">
                <a:latin typeface="Sitka Display" panose="02000505000000020004" pitchFamily="2" charset="0"/>
              </a:rPr>
              <a:t>Renter Occupied</a:t>
            </a:r>
          </a:p>
        </p:txBody>
      </p:sp>
      <p:sp>
        <p:nvSpPr>
          <p:cNvPr id="9" name="Shape 366"/>
          <p:cNvSpPr txBox="1"/>
          <p:nvPr/>
        </p:nvSpPr>
        <p:spPr>
          <a:xfrm>
            <a:off x="106761" y="6501872"/>
            <a:ext cx="8082600" cy="6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estrial"/>
              <a:buNone/>
            </a:pPr>
            <a:r>
              <a:rPr lang="en-US" sz="1200" dirty="0" smtClean="0">
                <a:solidFill>
                  <a:schemeClr val="dk1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Source: US C</a:t>
            </a:r>
            <a:r>
              <a:rPr lang="en-US" altLang="zh-CN" sz="1200" dirty="0" smtClean="0">
                <a:solidFill>
                  <a:schemeClr val="dk1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ensus Bureau, 2016, 5-years</a:t>
            </a:r>
            <a:endParaRPr sz="1200" dirty="0">
              <a:solidFill>
                <a:schemeClr val="dk1"/>
              </a:solidFill>
              <a:latin typeface="Times New Roman" panose="02020603050405020304" pitchFamily="18" charset="0"/>
              <a:ea typeface="Questrial"/>
              <a:cs typeface="Times New Roman" panose="02020603050405020304" pitchFamily="18" charset="0"/>
              <a:sym typeface="Questrial"/>
            </a:endParaRPr>
          </a:p>
        </p:txBody>
      </p:sp>
    </p:spTree>
    <p:extLst>
      <p:ext uri="{BB962C8B-B14F-4D97-AF65-F5344CB8AC3E}">
        <p14:creationId xmlns:p14="http://schemas.microsoft.com/office/powerpoint/2010/main" val="79409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7914639" y="4148139"/>
            <a:ext cx="3261358" cy="445109"/>
          </a:xfrm>
          <a:prstGeom prst="rect">
            <a:avLst/>
          </a:prstGeom>
          <a:solidFill>
            <a:srgbClr val="611F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521200" y="4148139"/>
            <a:ext cx="3261358" cy="445109"/>
          </a:xfrm>
          <a:prstGeom prst="rect">
            <a:avLst/>
          </a:prstGeom>
          <a:solidFill>
            <a:srgbClr val="439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117601" y="4148139"/>
            <a:ext cx="3261358" cy="44510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D103-6610-499E-B8B5-AA97EFA64AF2}" type="slidenum">
              <a:rPr lang="en-US" b="1" smtClean="0">
                <a:solidFill>
                  <a:schemeClr val="tx1"/>
                </a:solidFill>
              </a:rPr>
              <a:t>7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48628" y="231563"/>
            <a:ext cx="1177398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3000" dirty="0">
                <a:latin typeface="Georgia" panose="02040502050405020303" pitchFamily="18" charset="0"/>
                <a:ea typeface="+mj-ea"/>
                <a:cs typeface="+mj-cs"/>
              </a:rPr>
              <a:t>Affordable Homes Preservation: Displacement Mitigation 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  </a:t>
            </a:r>
          </a:p>
        </p:txBody>
      </p:sp>
      <p:pic>
        <p:nvPicPr>
          <p:cNvPr id="2050" name="Picture 2" descr="https://lh5.googleusercontent.com/o4ywkbUeAUkzOcM5ZIbUY1_1HNDHfv2ULo7Rf_aVuPcmzUbCa9ZJAIeXxJFP3bS7e0apk_f-0GzW1Ho429j8LJfsFDYRPQNLQ56RLG8NeBjiYEQ8YCKPc0GGcUvhfDI0hUPO0KALp0w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9" t="741" r="323"/>
          <a:stretch/>
        </p:blipFill>
        <p:spPr bwMode="auto">
          <a:xfrm>
            <a:off x="1127760" y="1664207"/>
            <a:ext cx="10015728" cy="2304553"/>
          </a:xfrm>
          <a:prstGeom prst="rect">
            <a:avLst/>
          </a:prstGeom>
          <a:noFill/>
          <a:ln w="19050">
            <a:solidFill>
              <a:schemeClr val="bg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818639" y="4148141"/>
            <a:ext cx="16662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Sitka Display" panose="02000505000000020004" pitchFamily="2" charset="0"/>
              </a:rPr>
              <a:t>Affordability</a:t>
            </a:r>
            <a:endParaRPr lang="en-US" dirty="0">
              <a:solidFill>
                <a:schemeClr val="bg1"/>
              </a:solidFill>
              <a:latin typeface="Sitka Display" panose="02000505000000020004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39361" y="4148140"/>
            <a:ext cx="22047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Sitka Display" panose="02000505000000020004" pitchFamily="2" charset="0"/>
              </a:rPr>
              <a:t>Financing</a:t>
            </a:r>
            <a:endParaRPr lang="en-US" dirty="0">
              <a:solidFill>
                <a:schemeClr val="bg1"/>
              </a:solidFill>
              <a:latin typeface="Sitka Display" panose="02000505000000020004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696961" y="4148139"/>
            <a:ext cx="17068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Sitka Display" panose="02000505000000020004" pitchFamily="2" charset="0"/>
              </a:rPr>
              <a:t>Density</a:t>
            </a:r>
            <a:endParaRPr lang="en-US" dirty="0">
              <a:solidFill>
                <a:schemeClr val="bg1"/>
              </a:solidFill>
              <a:latin typeface="Sitka Display" panose="02000505000000020004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914639" y="4633938"/>
            <a:ext cx="3169919" cy="1532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Sitka Display" panose="02000505000000020004" pitchFamily="2" charset="0"/>
              </a:rPr>
              <a:t>Accessory Dwelling Units (ADU)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Sitka Display" panose="02000505000000020004" pitchFamily="2" charset="0"/>
              </a:rPr>
              <a:t>Up Zoning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Sitka Display" panose="02000505000000020004" pitchFamily="2" charset="0"/>
              </a:rPr>
              <a:t>Land Infill</a:t>
            </a:r>
            <a:endParaRPr lang="en-US" dirty="0">
              <a:latin typeface="Sitka Display" panose="02000505000000020004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31360" y="4633938"/>
            <a:ext cx="3251198" cy="1532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Sitka Display" panose="02000505000000020004" pitchFamily="2" charset="0"/>
              </a:rPr>
              <a:t>Transfer Fee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Sitka Display" panose="02000505000000020004" pitchFamily="2" charset="0"/>
              </a:rPr>
              <a:t>Linkage Fee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Sitka Display" panose="02000505000000020004" pitchFamily="2" charset="0"/>
              </a:rPr>
              <a:t>Payment in Lieu of Taxes (PILOT)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21955" y="4633938"/>
            <a:ext cx="3279357" cy="1532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Sitka Display" panose="02000505000000020004" pitchFamily="2" charset="0"/>
              </a:rPr>
              <a:t>Inclusionary Zoning (IZ)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Sitka Display" panose="02000505000000020004" pitchFamily="2" charset="0"/>
              </a:rPr>
              <a:t>Deed Restricted Housing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Sitka Display" panose="02000505000000020004" pitchFamily="2" charset="0"/>
              </a:rPr>
              <a:t>Condo Conversion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Sitka Display" panose="02000505000000020004" pitchFamily="2" charset="0"/>
              </a:rPr>
              <a:t>Short Term Rental Regulation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1039790" y="924926"/>
            <a:ext cx="101916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 smtClean="0">
                <a:latin typeface="Sitka Display" panose="02000505000000020004" pitchFamily="2" charset="0"/>
                <a:cs typeface="Questrial" panose="020B0604020202020204" charset="0"/>
              </a:rPr>
              <a:t>What </a:t>
            </a:r>
            <a:r>
              <a:rPr lang="en-US" altLang="en-US" sz="2000" dirty="0">
                <a:latin typeface="Sitka Display" panose="02000505000000020004" pitchFamily="2" charset="0"/>
                <a:cs typeface="Questrial" panose="020B0604020202020204" charset="0"/>
              </a:rPr>
              <a:t>strategies, policies and programs can be effective in mitigating potential displacement in urban communities with transit stations?</a:t>
            </a:r>
            <a:endParaRPr lang="en-US" altLang="en-US" sz="2000" dirty="0">
              <a:latin typeface="Sitka Display" panose="02000505000000020004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07440" y="4674528"/>
            <a:ext cx="3271519" cy="1489709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531361" y="4674528"/>
            <a:ext cx="3251198" cy="1489709"/>
          </a:xfrm>
          <a:prstGeom prst="rect">
            <a:avLst/>
          </a:prstGeom>
          <a:noFill/>
          <a:ln w="12700">
            <a:solidFill>
              <a:srgbClr val="439B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7912607" y="4674528"/>
            <a:ext cx="3263389" cy="1489709"/>
          </a:xfrm>
          <a:prstGeom prst="rect">
            <a:avLst/>
          </a:prstGeom>
          <a:noFill/>
          <a:ln w="12700">
            <a:solidFill>
              <a:srgbClr val="611F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H="1" flipV="1">
            <a:off x="4521200" y="1664207"/>
            <a:ext cx="10160" cy="2483932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752081" y="1663242"/>
            <a:ext cx="10160" cy="2483932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168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672861"/>
              </p:ext>
            </p:extLst>
          </p:nvPr>
        </p:nvGraphicFramePr>
        <p:xfrm>
          <a:off x="406397" y="641326"/>
          <a:ext cx="11453091" cy="5932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0172">
                  <a:extLst>
                    <a:ext uri="{9D8B030D-6E8A-4147-A177-3AD203B41FA5}">
                      <a16:colId xmlns:a16="http://schemas.microsoft.com/office/drawing/2014/main" val="181882478"/>
                    </a:ext>
                  </a:extLst>
                </a:gridCol>
                <a:gridCol w="2772159">
                  <a:extLst>
                    <a:ext uri="{9D8B030D-6E8A-4147-A177-3AD203B41FA5}">
                      <a16:colId xmlns:a16="http://schemas.microsoft.com/office/drawing/2014/main" val="4159038973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3749602215"/>
                    </a:ext>
                  </a:extLst>
                </a:gridCol>
                <a:gridCol w="2743922">
                  <a:extLst>
                    <a:ext uri="{9D8B030D-6E8A-4147-A177-3AD203B41FA5}">
                      <a16:colId xmlns:a16="http://schemas.microsoft.com/office/drawing/2014/main" val="3332686962"/>
                    </a:ext>
                  </a:extLst>
                </a:gridCol>
              </a:tblGrid>
              <a:tr h="443654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Sitka Display" panose="02000505000000020004" pitchFamily="2" charset="0"/>
                        </a:rPr>
                        <a:t>D</a:t>
                      </a:r>
                      <a:r>
                        <a:rPr lang="en-US" altLang="zh-CN" sz="2000" dirty="0" smtClean="0">
                          <a:latin typeface="Sitka Display" panose="02000505000000020004" pitchFamily="2" charset="0"/>
                        </a:rPr>
                        <a:t>efinition</a:t>
                      </a:r>
                      <a:endParaRPr lang="en-US" sz="2000" dirty="0">
                        <a:latin typeface="Sitka Display" panose="02000505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Sitka Display" panose="02000505000000020004" pitchFamily="2" charset="0"/>
                        </a:rPr>
                        <a:t>Pro</a:t>
                      </a:r>
                      <a:endParaRPr lang="en-US" sz="2000" dirty="0">
                        <a:latin typeface="Sitka Display" panose="02000505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Sitka Display" panose="02000505000000020004" pitchFamily="2" charset="0"/>
                        </a:rPr>
                        <a:t>Con</a:t>
                      </a:r>
                      <a:endParaRPr lang="en-US" sz="2000" dirty="0">
                        <a:latin typeface="Sitka Display" panose="02000505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Sitka Display" panose="02000505000000020004" pitchFamily="2" charset="0"/>
                        </a:rPr>
                        <a:t>Example</a:t>
                      </a:r>
                      <a:endParaRPr lang="en-US" sz="2000" dirty="0">
                        <a:latin typeface="Sitka Display" panose="02000505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995143"/>
                  </a:ext>
                </a:extLst>
              </a:tr>
              <a:tr h="16175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Sitka Display" panose="02000505000000020004" pitchFamily="2" charset="0"/>
                        </a:rPr>
                        <a:t>Inclusionary Zoning (IZ): </a:t>
                      </a:r>
                      <a:r>
                        <a:rPr lang="en-US" sz="2000" b="0" dirty="0" smtClean="0">
                          <a:latin typeface="Sitka Display" panose="02000505000000020004" pitchFamily="2" charset="0"/>
                        </a:rPr>
                        <a:t>Requiring</a:t>
                      </a:r>
                      <a:r>
                        <a:rPr lang="en-US" sz="2000" b="0" baseline="0" dirty="0" smtClean="0">
                          <a:latin typeface="Sitka Display" panose="02000505000000020004" pitchFamily="2" charset="0"/>
                        </a:rPr>
                        <a:t> a percentage of units in residential developments to be affordable</a:t>
                      </a:r>
                      <a:endParaRPr lang="en-US" sz="2000" b="1" dirty="0" smtClean="0">
                        <a:latin typeface="Sitka Display" panose="02000505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Sitka Display" panose="02000505000000020004" pitchFamily="2" charset="0"/>
                        </a:rPr>
                        <a:t>Provides</a:t>
                      </a:r>
                      <a:r>
                        <a:rPr lang="en-US" sz="20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Sitka Display" panose="02000505000000020004" pitchFamily="2" charset="0"/>
                        </a:rPr>
                        <a:t> m</a:t>
                      </a:r>
                      <a:r>
                        <a:rPr lang="en-US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Sitka Display" panose="02000505000000020004" pitchFamily="2" charset="0"/>
                        </a:rPr>
                        <a:t>ore affordable housing</a:t>
                      </a:r>
                      <a:endParaRPr lang="en-US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Sitka Display" panose="02000505000000020004" pitchFamily="2" charset="0"/>
                      </a:endParaRPr>
                    </a:p>
                  </a:txBody>
                  <a:tcP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222222"/>
                          </a:solidFill>
                          <a:latin typeface="Sitka Display" panose="02000505000000020004" pitchFamily="2" charset="0"/>
                        </a:rPr>
                        <a:t>Potential barrier for developments</a:t>
                      </a:r>
                      <a:endParaRPr lang="en-US" sz="1800" dirty="0">
                        <a:latin typeface="Sitka Display" panose="02000505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rgbClr val="222222"/>
                          </a:solidFill>
                          <a:latin typeface="Sitka Display" panose="02000505000000020004" pitchFamily="2" charset="0"/>
                        </a:rPr>
                        <a:t>New</a:t>
                      </a:r>
                      <a:r>
                        <a:rPr lang="en-US" sz="1800" baseline="0" dirty="0" smtClean="0">
                          <a:solidFill>
                            <a:srgbClr val="222222"/>
                          </a:solidFill>
                          <a:latin typeface="Sitka Display" panose="02000505000000020004" pitchFamily="2" charset="0"/>
                        </a:rPr>
                        <a:t> Jersey &amp; California</a:t>
                      </a:r>
                      <a:endParaRPr lang="en-US" sz="1800" dirty="0" smtClean="0">
                        <a:latin typeface="Sitka Display" panose="02000505000000020004" pitchFamily="2" charset="0"/>
                      </a:endParaRPr>
                    </a:p>
                    <a:p>
                      <a:endParaRPr lang="en-US" sz="1800" dirty="0" smtClean="0">
                        <a:solidFill>
                          <a:srgbClr val="222222"/>
                        </a:solidFill>
                        <a:latin typeface="Sitka Display" panose="02000505000000020004" pitchFamily="2" charset="0"/>
                      </a:endParaRPr>
                    </a:p>
                    <a:p>
                      <a:r>
                        <a:rPr lang="en-US" sz="1800" dirty="0" smtClean="0">
                          <a:solidFill>
                            <a:srgbClr val="222222"/>
                          </a:solidFill>
                          <a:latin typeface="Sitka Display" panose="02000505000000020004" pitchFamily="2" charset="0"/>
                        </a:rPr>
                        <a:t>Davis, CA</a:t>
                      </a:r>
                    </a:p>
                    <a:p>
                      <a:endParaRPr lang="en-US" sz="1800" dirty="0" smtClean="0">
                        <a:solidFill>
                          <a:srgbClr val="222222"/>
                        </a:solidFill>
                        <a:latin typeface="Sitka Display" panose="02000505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761872"/>
                  </a:ext>
                </a:extLst>
              </a:tr>
              <a:tr h="12240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Sitka Display" panose="02000505000000020004" pitchFamily="2" charset="0"/>
                          <a:ea typeface="+mn-ea"/>
                          <a:cs typeface="+mn-cs"/>
                        </a:rPr>
                        <a:t>Deed</a:t>
                      </a:r>
                      <a:r>
                        <a:rPr lang="en-US" sz="2000" b="1" kern="1200" baseline="0" dirty="0" smtClean="0">
                          <a:solidFill>
                            <a:schemeClr val="dk1"/>
                          </a:solidFill>
                          <a:latin typeface="Sitka Display" panose="02000505000000020004" pitchFamily="2" charset="0"/>
                          <a:ea typeface="+mn-ea"/>
                          <a:cs typeface="+mn-cs"/>
                        </a:rPr>
                        <a:t> Restricted 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Sitka Display" panose="02000505000000020004" pitchFamily="2" charset="0"/>
                          <a:ea typeface="+mn-ea"/>
                          <a:cs typeface="+mn-cs"/>
                        </a:rPr>
                        <a:t>Housing: </a:t>
                      </a:r>
                      <a:r>
                        <a:rPr lang="en-US" sz="2000" b="0" kern="1200" dirty="0" smtClean="0">
                          <a:solidFill>
                            <a:schemeClr val="dk1"/>
                          </a:solidFill>
                          <a:latin typeface="Sitka Display" panose="02000505000000020004" pitchFamily="2" charset="0"/>
                          <a:ea typeface="+mn-ea"/>
                          <a:cs typeface="+mn-cs"/>
                        </a:rPr>
                        <a:t>Affordable housing with affordability</a:t>
                      </a:r>
                      <a:r>
                        <a:rPr lang="en-US" sz="2000" b="0" kern="1200" baseline="0" dirty="0" smtClean="0">
                          <a:solidFill>
                            <a:schemeClr val="dk1"/>
                          </a:solidFill>
                          <a:latin typeface="Sitka Display" panose="02000505000000020004" pitchFamily="2" charset="0"/>
                          <a:ea typeface="+mn-ea"/>
                          <a:cs typeface="+mn-cs"/>
                        </a:rPr>
                        <a:t> protected in deed</a:t>
                      </a:r>
                      <a:endParaRPr lang="en-US" sz="2000" b="0" kern="1200" dirty="0" smtClean="0">
                        <a:solidFill>
                          <a:schemeClr val="dk1"/>
                        </a:solidFill>
                        <a:latin typeface="Sitka Display" panose="0200050500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Sitka Display" panose="02000505000000020004" pitchFamily="2" charset="0"/>
                          <a:ea typeface="+mn-ea"/>
                          <a:cs typeface="+mn-cs"/>
                        </a:rPr>
                        <a:t>Preserving deed-restricted affordable housing stock</a:t>
                      </a:r>
                      <a:endParaRPr lang="en-US" sz="20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Sitka Display" panose="0200050500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rgbClr val="222222"/>
                          </a:solidFill>
                          <a:latin typeface="Sitka Display" panose="02000505000000020004" pitchFamily="2" charset="0"/>
                        </a:rPr>
                        <a:t>Owners not able to maximize profit</a:t>
                      </a:r>
                      <a:endParaRPr lang="en-US" sz="1800" b="0" dirty="0">
                        <a:latin typeface="Sitka Display" panose="02000505000000020004" pitchFamily="2" charset="0"/>
                      </a:endParaRPr>
                    </a:p>
                  </a:txBody>
                  <a:tcP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rgbClr val="222222"/>
                          </a:solidFill>
                          <a:latin typeface="Sitka Display" panose="02000505000000020004" pitchFamily="2" charset="0"/>
                        </a:rPr>
                        <a:t>Massachusetts</a:t>
                      </a:r>
                    </a:p>
                    <a:p>
                      <a:r>
                        <a:rPr lang="en-US" sz="1800" b="0" dirty="0" smtClean="0">
                          <a:solidFill>
                            <a:srgbClr val="222222"/>
                          </a:solidFill>
                          <a:latin typeface="Sitka Display" panose="02000505000000020004" pitchFamily="2" charset="0"/>
                        </a:rPr>
                        <a:t>Chicago</a:t>
                      </a:r>
                    </a:p>
                    <a:p>
                      <a:endParaRPr lang="en-US" sz="1800" b="0" dirty="0" smtClean="0">
                        <a:solidFill>
                          <a:srgbClr val="222222"/>
                        </a:solidFill>
                        <a:latin typeface="Sitka Display" panose="02000505000000020004" pitchFamily="2" charset="0"/>
                      </a:endParaRPr>
                    </a:p>
                  </a:txBody>
                  <a:tcP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946503"/>
                  </a:ext>
                </a:extLst>
              </a:tr>
              <a:tr h="12496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Sitka Display" panose="02000505000000020004" pitchFamily="2" charset="0"/>
                          <a:ea typeface="+mn-ea"/>
                          <a:cs typeface="+mn-cs"/>
                        </a:rPr>
                        <a:t>Condo Conversion:</a:t>
                      </a:r>
                      <a:endParaRPr lang="en-US" sz="1800" dirty="0" smtClean="0">
                        <a:latin typeface="Sitka Display" panose="02000505000000020004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Sitka Display" panose="02000505000000020004" pitchFamily="2" charset="0"/>
                        </a:rPr>
                        <a:t>Regulations on the conversion of rental properties to condominiums</a:t>
                      </a:r>
                    </a:p>
                  </a:txBody>
                  <a:tcP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Sitka Display" panose="02000505000000020004" pitchFamily="2" charset="0"/>
                          <a:ea typeface="+mn-ea"/>
                          <a:cs typeface="+mn-cs"/>
                        </a:rPr>
                        <a:t>Helps to keep rental units on the market</a:t>
                      </a:r>
                    </a:p>
                    <a:p>
                      <a:pPr marL="0" algn="l" defTabSz="914400" rtl="0" eaLnBrk="1" latinLnBrk="0" hangingPunct="1"/>
                      <a:endParaRPr lang="en-US" sz="20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Sitka Display" panose="0200050500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Sitka Display" panose="02000505000000020004" pitchFamily="2" charset="0"/>
                        </a:rPr>
                        <a:t>Constrains residential property owners rights </a:t>
                      </a:r>
                      <a:endParaRPr lang="en-US" sz="1800" dirty="0">
                        <a:latin typeface="Sitka Display" panose="02000505000000020004" pitchFamily="2" charset="0"/>
                      </a:endParaRPr>
                    </a:p>
                  </a:txBody>
                  <a:tcP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Sitka Display" panose="02000505000000020004" pitchFamily="2" charset="0"/>
                        </a:rPr>
                        <a:t>LA County does not allow condo conversions when vacancy rates fall below 4%</a:t>
                      </a:r>
                    </a:p>
                    <a:p>
                      <a:endParaRPr lang="en-US" sz="1800" dirty="0">
                        <a:latin typeface="Sitka Display" panose="02000505000000020004" pitchFamily="2" charset="0"/>
                      </a:endParaRPr>
                    </a:p>
                  </a:txBody>
                  <a:tcP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9165728"/>
                  </a:ext>
                </a:extLst>
              </a:tr>
              <a:tr h="9845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Sitka Display" panose="02000505000000020004" pitchFamily="2" charset="0"/>
                          <a:ea typeface="+mn-ea"/>
                          <a:cs typeface="+mn-cs"/>
                        </a:rPr>
                        <a:t>Short</a:t>
                      </a:r>
                      <a:r>
                        <a:rPr lang="en-US" sz="2000" b="1" kern="1200" baseline="0" dirty="0" smtClean="0">
                          <a:solidFill>
                            <a:schemeClr val="dk1"/>
                          </a:solidFill>
                          <a:latin typeface="Sitka Display" panose="02000505000000020004" pitchFamily="2" charset="0"/>
                          <a:ea typeface="+mn-ea"/>
                          <a:cs typeface="+mn-cs"/>
                        </a:rPr>
                        <a:t> Term Rental Regulation: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kern="1200" baseline="0" dirty="0" smtClean="0">
                          <a:solidFill>
                            <a:schemeClr val="dk1"/>
                          </a:solidFill>
                          <a:latin typeface="Sitka Display" panose="02000505000000020004" pitchFamily="2" charset="0"/>
                          <a:ea typeface="+mn-ea"/>
                          <a:cs typeface="+mn-cs"/>
                        </a:rPr>
                        <a:t>Regulations on short term rental platforms</a:t>
                      </a:r>
                      <a:endParaRPr lang="en-US" sz="2000" b="1" kern="1200" baseline="0" dirty="0" smtClean="0">
                        <a:solidFill>
                          <a:schemeClr val="dk1"/>
                        </a:solidFill>
                        <a:latin typeface="Sitka Display" panose="0200050500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0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Sitka Display" panose="02000505000000020004" pitchFamily="2" charset="0"/>
                          <a:ea typeface="+mn-ea"/>
                          <a:cs typeface="+mn-cs"/>
                        </a:rPr>
                        <a:t>Preserving housing stock for residents</a:t>
                      </a:r>
                      <a:endParaRPr lang="en-US" sz="20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Sitka Display" panose="0200050500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Sitka Display" panose="02000505000000020004" pitchFamily="2" charset="0"/>
                        </a:rPr>
                        <a:t>Restrict</a:t>
                      </a:r>
                      <a:r>
                        <a:rPr lang="en-US" sz="1800" baseline="0" dirty="0" smtClean="0">
                          <a:solidFill>
                            <a:srgbClr val="000000"/>
                          </a:solidFill>
                          <a:latin typeface="Sitka Display" panose="02000505000000020004" pitchFamily="2" charset="0"/>
                        </a:rPr>
                        <a:t> h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Sitka Display" panose="02000505000000020004" pitchFamily="2" charset="0"/>
                        </a:rPr>
                        <a:t>omeowners ability to maximize profit</a:t>
                      </a:r>
                    </a:p>
                    <a:p>
                      <a:endParaRPr lang="en-US" sz="1800" dirty="0">
                        <a:latin typeface="Sitka Display" panose="02000505000000020004" pitchFamily="2" charset="0"/>
                      </a:endParaRPr>
                    </a:p>
                  </a:txBody>
                  <a:tcP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Sitka Display" panose="02000505000000020004" pitchFamily="2" charset="0"/>
                        </a:rPr>
                        <a:t>Cambridge, MA</a:t>
                      </a:r>
                    </a:p>
                    <a:p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Sitka Display" panose="02000505000000020004" pitchFamily="2" charset="0"/>
                        </a:rPr>
                        <a:t>Boston, MA</a:t>
                      </a:r>
                    </a:p>
                    <a:p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Sitka Display" panose="02000505000000020004" pitchFamily="2" charset="0"/>
                        </a:rPr>
                        <a:t>Santa Monica, CA</a:t>
                      </a:r>
                      <a:endParaRPr lang="en-US" sz="1800" dirty="0">
                        <a:latin typeface="Sitka Display" panose="02000505000000020004" pitchFamily="2" charset="0"/>
                      </a:endParaRPr>
                    </a:p>
                  </a:txBody>
                  <a:tcP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9444998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092873" y="6492875"/>
            <a:ext cx="334818" cy="365125"/>
          </a:xfrm>
        </p:spPr>
        <p:txBody>
          <a:bodyPr/>
          <a:lstStyle/>
          <a:p>
            <a:fld id="{C53ED103-6610-499E-B8B5-AA97EFA64AF2}" type="slidenum">
              <a:rPr lang="en-US" b="1" smtClean="0">
                <a:solidFill>
                  <a:schemeClr val="tx1"/>
                </a:solidFill>
              </a:rPr>
              <a:t>8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5" name="Rectangle 1"/>
          <p:cNvSpPr>
            <a:spLocks noChangeArrowheads="1"/>
          </p:cNvSpPr>
          <p:nvPr/>
        </p:nvSpPr>
        <p:spPr bwMode="auto">
          <a:xfrm>
            <a:off x="406397" y="87328"/>
            <a:ext cx="347047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3000" dirty="0" smtClean="0">
                <a:latin typeface="Georgia" panose="02040502050405020303" pitchFamily="18" charset="0"/>
                <a:ea typeface="+mj-ea"/>
                <a:cs typeface="+mj-cs"/>
              </a:rPr>
              <a:t>AFFORDABILITY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775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8" t="4415" r="2892"/>
          <a:stretch/>
        </p:blipFill>
        <p:spPr>
          <a:xfrm>
            <a:off x="64654" y="1530162"/>
            <a:ext cx="5338619" cy="389158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72055" y="6374823"/>
            <a:ext cx="2743200" cy="365125"/>
          </a:xfrm>
        </p:spPr>
        <p:txBody>
          <a:bodyPr/>
          <a:lstStyle/>
          <a:p>
            <a:fld id="{C53ED103-6610-499E-B8B5-AA97EFA64AF2}" type="slidenum">
              <a:rPr lang="en-US" b="1" smtClean="0">
                <a:solidFill>
                  <a:schemeClr val="tx1"/>
                </a:solidFill>
              </a:rPr>
              <a:t>9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0880" y="140391"/>
            <a:ext cx="499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rPr>
              <a:t>Inclusionary  Zoning (IZ)</a:t>
            </a:r>
            <a:endParaRPr lang="en-US" sz="3000" dirty="0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4273166103"/>
              </p:ext>
            </p:extLst>
          </p:nvPr>
        </p:nvGraphicFramePr>
        <p:xfrm>
          <a:off x="5567250" y="1171499"/>
          <a:ext cx="6624750" cy="4739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hape 366"/>
          <p:cNvSpPr txBox="1"/>
          <p:nvPr/>
        </p:nvSpPr>
        <p:spPr>
          <a:xfrm>
            <a:off x="106761" y="6501872"/>
            <a:ext cx="8082600" cy="6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chemeClr val="dk1"/>
              </a:buClr>
              <a:buSzPts val="1800"/>
            </a:pPr>
            <a:r>
              <a:rPr lang="en-US" sz="1200" dirty="0" smtClean="0">
                <a:solidFill>
                  <a:schemeClr val="dk1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Source</a:t>
            </a:r>
            <a:r>
              <a:rPr lang="en-US" sz="1200" dirty="0">
                <a:solidFill>
                  <a:schemeClr val="dk1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: </a:t>
            </a:r>
            <a:r>
              <a:rPr lang="en-US" sz="1200" dirty="0">
                <a:solidFill>
                  <a:schemeClr val="dk1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</a:rPr>
              <a:t>Lincoln Institute of Land Use et al. (2015). Inclusionary Housing: Creating and Maintaining Equitable Communities. </a:t>
            </a:r>
            <a:endParaRPr sz="1200" dirty="0">
              <a:solidFill>
                <a:schemeClr val="dk1"/>
              </a:solidFill>
              <a:latin typeface="Times New Roman" panose="02020603050405020304" pitchFamily="18" charset="0"/>
              <a:ea typeface="Questrial"/>
              <a:cs typeface="Times New Roman" panose="02020603050405020304" pitchFamily="18" charset="0"/>
              <a:sym typeface="Questrial"/>
            </a:endParaRPr>
          </a:p>
        </p:txBody>
      </p:sp>
    </p:spTree>
    <p:extLst>
      <p:ext uri="{BB962C8B-B14F-4D97-AF65-F5344CB8AC3E}">
        <p14:creationId xmlns:p14="http://schemas.microsoft.com/office/powerpoint/2010/main" val="46239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775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D103-6610-499E-B8B5-AA97EFA64AF2}" type="slidenum">
              <a:rPr lang="en-US" b="1" smtClean="0">
                <a:solidFill>
                  <a:schemeClr val="tx1"/>
                </a:solidFill>
              </a:rPr>
              <a:t>10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0880" y="130232"/>
            <a:ext cx="98668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rPr>
              <a:t>Deed Restricted Housing: East Somerville</a:t>
            </a:r>
            <a:endParaRPr lang="en-US" sz="3000" dirty="0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</a:endParaRPr>
          </a:p>
        </p:txBody>
      </p:sp>
      <p:pic>
        <p:nvPicPr>
          <p:cNvPr id="8" name="Shape 518"/>
          <p:cNvPicPr preferRelativeResize="0"/>
          <p:nvPr/>
        </p:nvPicPr>
        <p:blipFill rotWithShape="1">
          <a:blip r:embed="rId2">
            <a:alphaModFix/>
          </a:blip>
          <a:srcRect l="9422"/>
          <a:stretch/>
        </p:blipFill>
        <p:spPr>
          <a:xfrm>
            <a:off x="4544291" y="1689662"/>
            <a:ext cx="5327811" cy="4103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Shape 5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61010" y="1689662"/>
            <a:ext cx="2111657" cy="4103024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Shape 520"/>
          <p:cNvSpPr txBox="1"/>
          <p:nvPr/>
        </p:nvSpPr>
        <p:spPr>
          <a:xfrm>
            <a:off x="0" y="6538912"/>
            <a:ext cx="81534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200" dirty="0">
                <a:solidFill>
                  <a:schemeClr val="dk1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Arial"/>
              </a:rPr>
              <a:t>Source: Community Economic Development Assistance Corporation Expiring Use Inventory, March 2018</a:t>
            </a:r>
            <a:endParaRPr sz="1200" dirty="0">
              <a:solidFill>
                <a:schemeClr val="dk1"/>
              </a:solidFill>
              <a:latin typeface="Times New Roman" panose="02020603050405020304" pitchFamily="18" charset="0"/>
              <a:ea typeface="Quest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455383" y="1339334"/>
            <a:ext cx="46634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Sitka Display" panose="02000505000000020004" pitchFamily="2" charset="0"/>
              </a:rPr>
              <a:t>Existing Deed- Restricted Affordable Housing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01974" y="2475907"/>
            <a:ext cx="4253409" cy="1451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2237" lvl="2">
              <a:spcBef>
                <a:spcPts val="500"/>
              </a:spcBef>
              <a:buClr>
                <a:schemeClr val="accent2"/>
              </a:buClr>
              <a:buSzPts val="2600"/>
            </a:pPr>
            <a:r>
              <a:rPr lang="en-US" sz="2000" b="1" dirty="0">
                <a:latin typeface="Sitka Display" panose="02000505000000020004" pitchFamily="2" charset="0"/>
                <a:sym typeface="Questrial"/>
              </a:rPr>
              <a:t>8 properties </a:t>
            </a:r>
            <a:r>
              <a:rPr lang="en-US" sz="2000" b="1" dirty="0">
                <a:latin typeface="Sitka Display" panose="02000505000000020004" pitchFamily="2" charset="0"/>
              </a:rPr>
              <a:t>(total of </a:t>
            </a:r>
            <a:r>
              <a:rPr lang="en-US" sz="2000" b="1" dirty="0">
                <a:latin typeface="Sitka Display" panose="02000505000000020004" pitchFamily="2" charset="0"/>
                <a:sym typeface="Questrial"/>
              </a:rPr>
              <a:t>4</a:t>
            </a:r>
            <a:r>
              <a:rPr lang="en-US" sz="2000" b="1" dirty="0">
                <a:latin typeface="Sitka Display" panose="02000505000000020004" pitchFamily="2" charset="0"/>
              </a:rPr>
              <a:t>85</a:t>
            </a:r>
            <a:r>
              <a:rPr lang="en-US" sz="2000" b="1" dirty="0">
                <a:latin typeface="Sitka Display" panose="02000505000000020004" pitchFamily="2" charset="0"/>
                <a:sym typeface="Questrial"/>
              </a:rPr>
              <a:t> units) expiring by </a:t>
            </a:r>
            <a:r>
              <a:rPr lang="en-US" sz="2000" b="1" dirty="0" smtClean="0">
                <a:latin typeface="Sitka Display" panose="02000505000000020004" pitchFamily="2" charset="0"/>
                <a:sym typeface="Questrial"/>
              </a:rPr>
              <a:t>2035:</a:t>
            </a:r>
          </a:p>
          <a:p>
            <a:pPr marL="122237" lvl="2">
              <a:spcBef>
                <a:spcPts val="500"/>
              </a:spcBef>
              <a:buClr>
                <a:schemeClr val="accent2"/>
              </a:buClr>
              <a:buSzPts val="2600"/>
            </a:pPr>
            <a:r>
              <a:rPr lang="en-US" sz="2000" dirty="0" smtClean="0">
                <a:latin typeface="Sitka Display" panose="02000505000000020004" pitchFamily="2" charset="0"/>
                <a:sym typeface="Questrial"/>
              </a:rPr>
              <a:t>3</a:t>
            </a:r>
            <a:r>
              <a:rPr lang="en-US" sz="2000" dirty="0" smtClean="0">
                <a:latin typeface="Sitka Display" panose="02000505000000020004" pitchFamily="2" charset="0"/>
              </a:rPr>
              <a:t>1</a:t>
            </a:r>
            <a:r>
              <a:rPr lang="en-US" sz="2000" dirty="0">
                <a:latin typeface="Sitka Display" panose="02000505000000020004" pitchFamily="2" charset="0"/>
                <a:sym typeface="Questrial"/>
              </a:rPr>
              <a:t>% </a:t>
            </a:r>
            <a:r>
              <a:rPr lang="en-US" sz="2000" dirty="0">
                <a:latin typeface="Sitka Display" panose="02000505000000020004" pitchFamily="2" charset="0"/>
              </a:rPr>
              <a:t> </a:t>
            </a:r>
            <a:r>
              <a:rPr lang="en-US" sz="2000" dirty="0" smtClean="0">
                <a:latin typeface="Sitka Display" panose="02000505000000020004" pitchFamily="2" charset="0"/>
              </a:rPr>
              <a:t>or </a:t>
            </a:r>
            <a:r>
              <a:rPr lang="en-US" sz="2000" dirty="0" smtClean="0">
                <a:latin typeface="Sitka Display" panose="02000505000000020004" pitchFamily="2" charset="0"/>
                <a:sym typeface="Questrial"/>
              </a:rPr>
              <a:t>152</a:t>
            </a:r>
            <a:r>
              <a:rPr lang="en-US" sz="2000" dirty="0" smtClean="0">
                <a:latin typeface="Sitka Display" panose="02000505000000020004" pitchFamily="2" charset="0"/>
              </a:rPr>
              <a:t> </a:t>
            </a:r>
            <a:r>
              <a:rPr lang="en-US" sz="2000" dirty="0">
                <a:latin typeface="Sitka Display" panose="02000505000000020004" pitchFamily="2" charset="0"/>
                <a:sym typeface="Questrial"/>
              </a:rPr>
              <a:t>units will expire by </a:t>
            </a:r>
            <a:r>
              <a:rPr lang="en-US" sz="2000" dirty="0" smtClean="0">
                <a:latin typeface="Sitka Display" panose="02000505000000020004" pitchFamily="2" charset="0"/>
                <a:sym typeface="Questrial"/>
              </a:rPr>
              <a:t>2020</a:t>
            </a:r>
            <a:endParaRPr lang="en-US" sz="2000" dirty="0">
              <a:latin typeface="Sitka Display" panose="02000505000000020004" pitchFamily="2" charset="0"/>
              <a:sym typeface="Questrial"/>
            </a:endParaRPr>
          </a:p>
          <a:p>
            <a:pPr marL="122237" lvl="2">
              <a:spcBef>
                <a:spcPts val="500"/>
              </a:spcBef>
              <a:buClr>
                <a:schemeClr val="accent2"/>
              </a:buClr>
              <a:buSzPts val="2600"/>
            </a:pPr>
            <a:r>
              <a:rPr lang="en-US" sz="2000" dirty="0" smtClean="0">
                <a:latin typeface="Sitka Display" panose="02000505000000020004" pitchFamily="2" charset="0"/>
              </a:rPr>
              <a:t>69</a:t>
            </a:r>
            <a:r>
              <a:rPr lang="en-US" sz="2000" dirty="0">
                <a:latin typeface="Sitka Display" panose="02000505000000020004" pitchFamily="2" charset="0"/>
              </a:rPr>
              <a:t>% or 333 units will expire by 2035</a:t>
            </a:r>
          </a:p>
        </p:txBody>
      </p:sp>
    </p:spTree>
    <p:extLst>
      <p:ext uri="{BB962C8B-B14F-4D97-AF65-F5344CB8AC3E}">
        <p14:creationId xmlns:p14="http://schemas.microsoft.com/office/powerpoint/2010/main" val="323888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775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D103-6610-499E-B8B5-AA97EFA64AF2}" type="slidenum">
              <a:rPr lang="en-US" b="1" smtClean="0">
                <a:solidFill>
                  <a:schemeClr val="tx1"/>
                </a:solidFill>
              </a:rPr>
              <a:t>11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0880" y="130232"/>
            <a:ext cx="98668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rPr>
              <a:t>Condominium </a:t>
            </a:r>
            <a:r>
              <a:rPr lang="en-US" sz="30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rPr>
              <a:t>Conversions: East Somerville</a:t>
            </a:r>
            <a:endParaRPr lang="en-US" sz="3000" dirty="0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12" name="Shape 520"/>
          <p:cNvSpPr txBox="1"/>
          <p:nvPr/>
        </p:nvSpPr>
        <p:spPr>
          <a:xfrm>
            <a:off x="0" y="6538912"/>
            <a:ext cx="81534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Source: Metropolitan Area Planning Council: The Dimensions of </a:t>
            </a:r>
            <a:r>
              <a:rPr lang="en-US" sz="12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Displacement; US Census Bureau </a:t>
            </a:r>
            <a:endParaRPr lang="en-US" sz="1200" dirty="0"/>
          </a:p>
        </p:txBody>
      </p:sp>
      <p:pic>
        <p:nvPicPr>
          <p:cNvPr id="11" name="Shape 5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85672" y="1556123"/>
            <a:ext cx="7594783" cy="4235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Shape 555"/>
          <p:cNvPicPr preferRelativeResize="0"/>
          <p:nvPr/>
        </p:nvPicPr>
        <p:blipFill rotWithShape="1">
          <a:blip r:embed="rId3">
            <a:alphaModFix/>
          </a:blip>
          <a:srcRect l="58507"/>
          <a:stretch/>
        </p:blipFill>
        <p:spPr>
          <a:xfrm>
            <a:off x="534095" y="1512578"/>
            <a:ext cx="3326705" cy="42357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552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775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D103-6610-499E-B8B5-AA97EFA64AF2}" type="slidenum">
              <a:rPr lang="en-US" b="1" smtClean="0">
                <a:solidFill>
                  <a:schemeClr val="tx1"/>
                </a:solidFill>
              </a:rPr>
              <a:t>12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0880" y="120072"/>
            <a:ext cx="98668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rPr>
              <a:t>Short Term Rental Regulations: East Somerville</a:t>
            </a:r>
            <a:endParaRPr lang="en-US" sz="3000" dirty="0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12" name="Shape 520"/>
          <p:cNvSpPr txBox="1"/>
          <p:nvPr/>
        </p:nvSpPr>
        <p:spPr>
          <a:xfrm>
            <a:off x="0" y="6538912"/>
            <a:ext cx="81534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Source: </a:t>
            </a: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City of Somerville Sustainable Neighborhoods Working Group Recommendations Report</a:t>
            </a:r>
            <a:endParaRPr lang="en-US" sz="12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" name="Shape 58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22151" y="978080"/>
            <a:ext cx="8294358" cy="5328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Shape 5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667" y="5198317"/>
            <a:ext cx="3357484" cy="1108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45" y="1371600"/>
            <a:ext cx="2719186" cy="271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15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D103-6610-499E-B8B5-AA97EFA64AF2}" type="slidenum">
              <a:rPr lang="en-US" b="1" smtClean="0">
                <a:solidFill>
                  <a:schemeClr val="tx1"/>
                </a:solidFill>
              </a:rPr>
              <a:t>13</a:t>
            </a:fld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775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90880" y="120072"/>
            <a:ext cx="98668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rPr>
              <a:t>Affordability Takeaways</a:t>
            </a:r>
            <a:endParaRPr lang="en-US" sz="3000" dirty="0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3760" y="1668880"/>
            <a:ext cx="1090168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Sitka Text" panose="02000505000000020004" pitchFamily="2" charset="0"/>
              </a:rPr>
              <a:t>IMPERATIVE to preserve existing housing stock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Sitka Text" panose="02000505000000020004" pitchFamily="2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Sitka Text" panose="02000505000000020004" pitchFamily="2" charset="0"/>
              </a:rPr>
              <a:t>With 62% of renters it is vital to keep rental options available for residents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Sitka Text" panose="02000505000000020004" pitchFamily="2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Sitka Text" panose="02000505000000020004" pitchFamily="2" charset="0"/>
              </a:rPr>
              <a:t>Inclusionary Zoning adds much needed affordable housing to existing inventory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Sitka Text" panose="02000505000000020004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Sitka Text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71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920054"/>
              </p:ext>
            </p:extLst>
          </p:nvPr>
        </p:nvGraphicFramePr>
        <p:xfrm>
          <a:off x="507622" y="785561"/>
          <a:ext cx="11407664" cy="56698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4366">
                  <a:extLst>
                    <a:ext uri="{9D8B030D-6E8A-4147-A177-3AD203B41FA5}">
                      <a16:colId xmlns:a16="http://schemas.microsoft.com/office/drawing/2014/main" val="181882478"/>
                    </a:ext>
                  </a:extLst>
                </a:gridCol>
                <a:gridCol w="2952413">
                  <a:extLst>
                    <a:ext uri="{9D8B030D-6E8A-4147-A177-3AD203B41FA5}">
                      <a16:colId xmlns:a16="http://schemas.microsoft.com/office/drawing/2014/main" val="4159038973"/>
                    </a:ext>
                  </a:extLst>
                </a:gridCol>
                <a:gridCol w="2719623">
                  <a:extLst>
                    <a:ext uri="{9D8B030D-6E8A-4147-A177-3AD203B41FA5}">
                      <a16:colId xmlns:a16="http://schemas.microsoft.com/office/drawing/2014/main" val="3749602215"/>
                    </a:ext>
                  </a:extLst>
                </a:gridCol>
                <a:gridCol w="2771262">
                  <a:extLst>
                    <a:ext uri="{9D8B030D-6E8A-4147-A177-3AD203B41FA5}">
                      <a16:colId xmlns:a16="http://schemas.microsoft.com/office/drawing/2014/main" val="3332686962"/>
                    </a:ext>
                  </a:extLst>
                </a:gridCol>
              </a:tblGrid>
              <a:tr h="533445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Sitka Display" panose="02000505000000020004" pitchFamily="2" charset="0"/>
                        </a:rPr>
                        <a:t>D</a:t>
                      </a:r>
                      <a:r>
                        <a:rPr lang="en-US" altLang="zh-CN" sz="2000" dirty="0" smtClean="0">
                          <a:latin typeface="Sitka Display" panose="02000505000000020004" pitchFamily="2" charset="0"/>
                        </a:rPr>
                        <a:t>efinition</a:t>
                      </a:r>
                      <a:endParaRPr lang="en-US" sz="2000" dirty="0">
                        <a:latin typeface="Sitka Display" panose="02000505000000020004" pitchFamily="2" charset="0"/>
                      </a:endParaRPr>
                    </a:p>
                  </a:txBody>
                  <a:tcPr>
                    <a:solidFill>
                      <a:srgbClr val="439B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Sitka Display" panose="02000505000000020004" pitchFamily="2" charset="0"/>
                        </a:rPr>
                        <a:t>Pro</a:t>
                      </a:r>
                      <a:endParaRPr lang="en-US" sz="2000" dirty="0">
                        <a:latin typeface="Sitka Display" panose="02000505000000020004" pitchFamily="2" charset="0"/>
                      </a:endParaRPr>
                    </a:p>
                  </a:txBody>
                  <a:tcPr>
                    <a:solidFill>
                      <a:srgbClr val="439B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Sitka Display" panose="02000505000000020004" pitchFamily="2" charset="0"/>
                        </a:rPr>
                        <a:t>Con</a:t>
                      </a:r>
                      <a:endParaRPr lang="en-US" sz="2000" dirty="0">
                        <a:latin typeface="Sitka Display" panose="02000505000000020004" pitchFamily="2" charset="0"/>
                      </a:endParaRPr>
                    </a:p>
                  </a:txBody>
                  <a:tcPr>
                    <a:solidFill>
                      <a:srgbClr val="439B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Sitka Display" panose="02000505000000020004" pitchFamily="2" charset="0"/>
                        </a:rPr>
                        <a:t>Example</a:t>
                      </a:r>
                      <a:endParaRPr lang="en-US" sz="2000" dirty="0">
                        <a:latin typeface="Sitka Display" panose="02000505000000020004" pitchFamily="2" charset="0"/>
                      </a:endParaRPr>
                    </a:p>
                  </a:txBody>
                  <a:tcPr>
                    <a:solidFill>
                      <a:srgbClr val="439B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7995143"/>
                  </a:ext>
                </a:extLst>
              </a:tr>
              <a:tr h="13153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Sitka Display" panose="02000505000000020004" pitchFamily="2" charset="0"/>
                        </a:rPr>
                        <a:t>Transfer Fee: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Sitka Display" panose="02000505000000020004" pitchFamily="2" charset="0"/>
                        </a:rPr>
                        <a:t>A tax imposed on the sale of real estate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88262"/>
                          </a:solidFill>
                          <a:latin typeface="Sitka Display" panose="02000505000000020004" pitchFamily="2" charset="0"/>
                        </a:rPr>
                        <a:t>A significant amount of funds for investment in affordable housing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Sitka Display" panose="02000505000000020004" pitchFamily="2" charset="0"/>
                        </a:rPr>
                        <a:t>May deter potential buyers from the market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latin typeface="Sitka Display" panose="02000505000000020004" pitchFamily="2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Sitka Display" panose="02000505000000020004" pitchFamily="2" charset="0"/>
                        </a:rPr>
                        <a:t>Nantucket &amp; Martha’s Vineyard:</a:t>
                      </a:r>
                      <a:r>
                        <a:rPr lang="en-US" sz="1800" baseline="0" dirty="0" smtClean="0">
                          <a:latin typeface="Sitka Display" panose="02000505000000020004" pitchFamily="2" charset="0"/>
                        </a:rPr>
                        <a:t> </a:t>
                      </a:r>
                      <a:r>
                        <a:rPr lang="en-US" sz="1800" dirty="0" smtClean="0">
                          <a:latin typeface="Sitka Display" panose="02000505000000020004" pitchFamily="2" charset="0"/>
                        </a:rPr>
                        <a:t> 2% transfer fee 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1761872"/>
                  </a:ext>
                </a:extLst>
              </a:tr>
              <a:tr h="833051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Sitka Display" panose="02000505000000020004" pitchFamily="2" charset="0"/>
                        </a:rPr>
                        <a:t>Linkage Fee: </a:t>
                      </a:r>
                    </a:p>
                    <a:p>
                      <a:r>
                        <a:rPr lang="en-US" sz="2000" b="0" dirty="0" smtClean="0">
                          <a:latin typeface="Sitka Display" panose="02000505000000020004" pitchFamily="2" charset="0"/>
                        </a:rPr>
                        <a:t>A</a:t>
                      </a:r>
                      <a:r>
                        <a:rPr lang="en-US" sz="2000" b="0" baseline="0" dirty="0" smtClean="0">
                          <a:latin typeface="Sitka Display" panose="02000505000000020004" pitchFamily="2" charset="0"/>
                        </a:rPr>
                        <a:t> fee paid by commercial developments for funding affordable housing</a:t>
                      </a:r>
                      <a:endParaRPr lang="en-US" sz="2000" b="1" dirty="0" smtClean="0">
                        <a:latin typeface="Sitka Display" panose="02000505000000020004" pitchFamily="2" charset="0"/>
                      </a:endParaRPr>
                    </a:p>
                    <a:p>
                      <a:endParaRPr lang="en-US" sz="1800" dirty="0">
                        <a:latin typeface="Sitka Display" panose="02000505000000020004" pitchFamily="2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smtClean="0">
                          <a:solidFill>
                            <a:srgbClr val="088262"/>
                          </a:solidFill>
                          <a:latin typeface="Sitka Display" panose="02000505000000020004" pitchFamily="2" charset="0"/>
                          <a:ea typeface="+mn-ea"/>
                          <a:cs typeface="+mn-cs"/>
                        </a:rPr>
                        <a:t>Funds for affordable housing</a:t>
                      </a:r>
                      <a:endParaRPr lang="en-US" sz="2000" b="1" kern="1200" dirty="0">
                        <a:solidFill>
                          <a:srgbClr val="088262"/>
                        </a:solidFill>
                        <a:latin typeface="Sitka Display" panose="0200050500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222222"/>
                          </a:solidFill>
                          <a:latin typeface="Sitka Display" panose="02000505000000020004" pitchFamily="2" charset="0"/>
                        </a:rPr>
                        <a:t>Potential barrier for development</a:t>
                      </a:r>
                      <a:endParaRPr lang="en-US" sz="1800" dirty="0">
                        <a:latin typeface="Sitka Display" panose="02000505000000020004" pitchFamily="2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rgbClr val="222222"/>
                          </a:solidFill>
                          <a:latin typeface="Sitka Display" panose="02000505000000020004" pitchFamily="2" charset="0"/>
                        </a:rPr>
                        <a:t>Somerville, Boston, Cambridge, Boulder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946503"/>
                  </a:ext>
                </a:extLst>
              </a:tr>
              <a:tr h="22360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Sitka Display" panose="02000505000000020004" pitchFamily="2" charset="0"/>
                        </a:rPr>
                        <a:t>Payment</a:t>
                      </a:r>
                      <a:r>
                        <a:rPr lang="en-US" sz="2000" b="1" baseline="0" dirty="0" smtClean="0">
                          <a:latin typeface="Sitka Display" panose="02000505000000020004" pitchFamily="2" charset="0"/>
                        </a:rPr>
                        <a:t> in Lieu of Taxes (</a:t>
                      </a:r>
                      <a:r>
                        <a:rPr lang="en-US" sz="2000" b="1" dirty="0" smtClean="0">
                          <a:latin typeface="Sitka Display" panose="02000505000000020004" pitchFamily="2" charset="0"/>
                        </a:rPr>
                        <a:t>PILOT):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Sitka Display" panose="02000505000000020004" pitchFamily="2" charset="0"/>
                        </a:rPr>
                        <a:t>Payment made to compensate a government from some of the property tax revenue lost due to the tax-exempt ownership of the real property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smtClean="0">
                          <a:solidFill>
                            <a:srgbClr val="088262"/>
                          </a:solidFill>
                          <a:latin typeface="Sitka Display" panose="02000505000000020004" pitchFamily="2" charset="0"/>
                          <a:ea typeface="+mn-ea"/>
                          <a:cs typeface="+mn-cs"/>
                        </a:rPr>
                        <a:t>Funds for affordable housing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kern="1200" dirty="0">
                        <a:solidFill>
                          <a:srgbClr val="088262"/>
                        </a:solidFill>
                        <a:latin typeface="Sitka Display" panose="0200050500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Sitka Display" panose="02000505000000020004" pitchFamily="2" charset="0"/>
                        </a:rPr>
                        <a:t>Increasing the fee could deter future (or current expansion) of tax exempt ownerships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Sitka Display" panose="02000505000000020004" pitchFamily="2" charset="0"/>
                        </a:rPr>
                        <a:t>Boston based working group, recommends</a:t>
                      </a:r>
                      <a:r>
                        <a:rPr lang="en-US" sz="1800" baseline="0" dirty="0" smtClean="0">
                          <a:latin typeface="Sitka Display" panose="02000505000000020004" pitchFamily="2" charset="0"/>
                        </a:rPr>
                        <a:t> a</a:t>
                      </a:r>
                      <a:r>
                        <a:rPr lang="en-US" sz="1800" dirty="0" smtClean="0">
                          <a:latin typeface="Sitka Display" panose="02000505000000020004" pitchFamily="2" charset="0"/>
                        </a:rPr>
                        <a:t> PILOT</a:t>
                      </a:r>
                      <a:r>
                        <a:rPr lang="en-US" sz="1800" baseline="0" dirty="0" smtClean="0">
                          <a:latin typeface="Sitka Display" panose="02000505000000020004" pitchFamily="2" charset="0"/>
                        </a:rPr>
                        <a:t> </a:t>
                      </a:r>
                      <a:r>
                        <a:rPr lang="en-US" sz="1800" dirty="0" smtClean="0">
                          <a:latin typeface="Sitka Display" panose="02000505000000020004" pitchFamily="2" charset="0"/>
                        </a:rPr>
                        <a:t>contribution</a:t>
                      </a:r>
                      <a:r>
                        <a:rPr lang="en-US" sz="1800" baseline="0" dirty="0" smtClean="0">
                          <a:latin typeface="Sitka Display" panose="02000505000000020004" pitchFamily="2" charset="0"/>
                        </a:rPr>
                        <a:t> of</a:t>
                      </a:r>
                      <a:r>
                        <a:rPr lang="en-US" sz="1800" dirty="0" smtClean="0">
                          <a:latin typeface="Sitka Display" panose="02000505000000020004" pitchFamily="2" charset="0"/>
                        </a:rPr>
                        <a:t> 25% of taxes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9165728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29072" y="6455384"/>
            <a:ext cx="2743200" cy="365125"/>
          </a:xfrm>
        </p:spPr>
        <p:txBody>
          <a:bodyPr/>
          <a:lstStyle/>
          <a:p>
            <a:fld id="{C53ED103-6610-499E-B8B5-AA97EFA64AF2}" type="slidenum">
              <a:rPr lang="en-US" b="1" smtClean="0">
                <a:solidFill>
                  <a:schemeClr val="tx1"/>
                </a:solidFill>
              </a:rPr>
              <a:t>14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4" name="Rectangle 1"/>
          <p:cNvSpPr>
            <a:spLocks noChangeArrowheads="1"/>
          </p:cNvSpPr>
          <p:nvPr/>
        </p:nvSpPr>
        <p:spPr bwMode="auto">
          <a:xfrm>
            <a:off x="507622" y="143437"/>
            <a:ext cx="2470726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3000" dirty="0" smtClean="0">
                <a:latin typeface="Georgia" panose="02040502050405020303" pitchFamily="18" charset="0"/>
                <a:ea typeface="+mj-ea"/>
                <a:cs typeface="+mj-cs"/>
              </a:rPr>
              <a:t>FINANCING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39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12192000" cy="775669"/>
          </a:xfrm>
          <a:prstGeom prst="rect">
            <a:avLst/>
          </a:prstGeom>
          <a:solidFill>
            <a:srgbClr val="439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Shape 6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6930" y="2472404"/>
            <a:ext cx="4784435" cy="3835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Shape 502"/>
          <p:cNvPicPr preferRelativeResize="0"/>
          <p:nvPr/>
        </p:nvPicPr>
        <p:blipFill rotWithShape="1">
          <a:blip r:embed="rId3">
            <a:alphaModFix/>
          </a:blip>
          <a:srcRect l="541" t="962" r="591" b="1508"/>
          <a:stretch/>
        </p:blipFill>
        <p:spPr>
          <a:xfrm>
            <a:off x="5469961" y="2472403"/>
            <a:ext cx="6464559" cy="383525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D103-6610-499E-B8B5-AA97EFA64AF2}" type="slidenum">
              <a:rPr lang="en-US" b="1" smtClean="0">
                <a:solidFill>
                  <a:schemeClr val="tx1"/>
                </a:solidFill>
              </a:rPr>
              <a:t>15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9736" y="140392"/>
            <a:ext cx="25539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rPr>
              <a:t>Transfer Fee</a:t>
            </a:r>
            <a:endParaRPr lang="en-US" sz="3000" dirty="0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7707" y="140392"/>
            <a:ext cx="25539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rPr>
              <a:t>Linkage Fee</a:t>
            </a:r>
            <a:endParaRPr lang="en-US" sz="3000" dirty="0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1" y="6568385"/>
            <a:ext cx="12127345" cy="551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700"/>
              </a:spcBef>
              <a:buClr>
                <a:schemeClr val="accent2"/>
              </a:buClr>
              <a:buSzPts val="720"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Questrial"/>
              </a:rPr>
              <a:t>Source: Wicked Local Somerville, </a:t>
            </a: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Boston Municipal Research Bureau , Wicked Local </a:t>
            </a:r>
            <a:r>
              <a:rPr lang="en-US" sz="12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Cambridge; </a:t>
            </a: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City of Somerville Sustainable Neighborhoods Working Group Recommendations Report</a:t>
            </a:r>
          </a:p>
          <a:p>
            <a:pPr>
              <a:spcBef>
                <a:spcPts val="700"/>
              </a:spcBef>
              <a:buClr>
                <a:schemeClr val="accent2"/>
              </a:buClr>
              <a:buSzPts val="720"/>
            </a:pPr>
            <a:endParaRPr lang="en-US" sz="1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Quest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21447" y="1208455"/>
            <a:ext cx="64175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Sitka Display" panose="02000505000000020004" pitchFamily="2" charset="0"/>
              </a:rPr>
              <a:t>Partners Healthcare: Linkage Fees will total approximately </a:t>
            </a:r>
            <a:r>
              <a:rPr lang="en-US" sz="2000" b="1" dirty="0">
                <a:latin typeface="Sitka Display" panose="02000505000000020004" pitchFamily="2" charset="0"/>
              </a:rPr>
              <a:t>$4.3 million paid over 5 years</a:t>
            </a:r>
          </a:p>
        </p:txBody>
      </p:sp>
      <p:sp>
        <p:nvSpPr>
          <p:cNvPr id="12" name="Shape 626"/>
          <p:cNvSpPr txBox="1"/>
          <p:nvPr/>
        </p:nvSpPr>
        <p:spPr>
          <a:xfrm>
            <a:off x="349736" y="1156204"/>
            <a:ext cx="5141383" cy="182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8100" lvl="1" fontAlgn="base">
              <a:spcBef>
                <a:spcPts val="0"/>
              </a:spcBef>
              <a:spcAft>
                <a:spcPts val="0"/>
              </a:spcAft>
              <a:buSzPts val="3000"/>
            </a:pPr>
            <a:r>
              <a:rPr lang="en-US" sz="2000" dirty="0">
                <a:latin typeface="Sitka Display" panose="02000505000000020004" pitchFamily="2" charset="0"/>
              </a:rPr>
              <a:t>Projected annual revenues: </a:t>
            </a:r>
            <a:r>
              <a:rPr lang="en-US" sz="2000" dirty="0" smtClean="0">
                <a:latin typeface="Sitka Display" panose="02000505000000020004" pitchFamily="2" charset="0"/>
              </a:rPr>
              <a:t>Between </a:t>
            </a:r>
            <a:endParaRPr lang="en-US" sz="2000" dirty="0" smtClean="0">
              <a:latin typeface="Sitka Display" panose="02000505000000020004" pitchFamily="2" charset="0"/>
            </a:endParaRPr>
          </a:p>
          <a:p>
            <a:pPr marL="38100" lvl="1" fontAlgn="base">
              <a:spcBef>
                <a:spcPts val="0"/>
              </a:spcBef>
              <a:spcAft>
                <a:spcPts val="0"/>
              </a:spcAft>
              <a:buSzPts val="3000"/>
            </a:pPr>
            <a:r>
              <a:rPr lang="en-US" sz="2000" b="1" dirty="0" smtClean="0">
                <a:latin typeface="Sitka Display" panose="02000505000000020004" pitchFamily="2" charset="0"/>
              </a:rPr>
              <a:t>$3-5 </a:t>
            </a:r>
            <a:r>
              <a:rPr lang="en-US" sz="2000" b="1" dirty="0">
                <a:latin typeface="Sitka Display" panose="02000505000000020004" pitchFamily="2" charset="0"/>
              </a:rPr>
              <a:t>million</a:t>
            </a:r>
          </a:p>
          <a:p>
            <a:pPr marL="38100" lvl="1" fontAlgn="base">
              <a:spcBef>
                <a:spcPts val="0"/>
              </a:spcBef>
              <a:spcAft>
                <a:spcPts val="0"/>
              </a:spcAft>
              <a:buSzPts val="3000"/>
            </a:pPr>
            <a:endParaRPr dirty="0">
              <a:latin typeface="Sitka Display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00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775669"/>
          </a:xfrm>
          <a:prstGeom prst="rect">
            <a:avLst/>
          </a:prstGeom>
          <a:solidFill>
            <a:srgbClr val="439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D103-6610-499E-B8B5-AA97EFA64AF2}" type="slidenum">
              <a:rPr lang="en-US" b="1" smtClean="0">
                <a:solidFill>
                  <a:schemeClr val="tx1"/>
                </a:solidFill>
              </a:rPr>
              <a:t>16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Shape 608"/>
          <p:cNvSpPr txBox="1">
            <a:spLocks/>
          </p:cNvSpPr>
          <p:nvPr/>
        </p:nvSpPr>
        <p:spPr>
          <a:xfrm>
            <a:off x="252432" y="0"/>
            <a:ext cx="8910042" cy="77566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dirty="0">
                <a:solidFill>
                  <a:schemeClr val="bg1"/>
                </a:solidFill>
                <a:latin typeface="Georgia" panose="02040502050405020303" pitchFamily="18" charset="0"/>
              </a:rPr>
              <a:t>PILOT Agreement: </a:t>
            </a:r>
            <a:r>
              <a:rPr lang="en-US" sz="3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Tufts Payment </a:t>
            </a:r>
            <a:r>
              <a:rPr lang="en-US" sz="3000" dirty="0">
                <a:solidFill>
                  <a:schemeClr val="bg1"/>
                </a:solidFill>
                <a:latin typeface="Georgia" panose="02040502050405020303" pitchFamily="18" charset="0"/>
              </a:rPr>
              <a:t>in Lieu of Taxes</a:t>
            </a:r>
          </a:p>
        </p:txBody>
      </p:sp>
      <p:pic>
        <p:nvPicPr>
          <p:cNvPr id="4" name="Shape 60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786199" y="1524089"/>
            <a:ext cx="35954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hape 610"/>
          <p:cNvSpPr txBox="1"/>
          <p:nvPr/>
        </p:nvSpPr>
        <p:spPr>
          <a:xfrm>
            <a:off x="1358574" y="5402518"/>
            <a:ext cx="90231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dk1"/>
                </a:solidFill>
                <a:latin typeface="Sitka Display" panose="02000505000000020004" pitchFamily="2" charset="0"/>
                <a:ea typeface="Questrial"/>
                <a:cs typeface="Questrial"/>
                <a:sym typeface="Questrial"/>
              </a:rPr>
              <a:t>Current agreement expires June 30, 2018</a:t>
            </a:r>
            <a:endParaRPr b="1" dirty="0">
              <a:solidFill>
                <a:schemeClr val="dk1"/>
              </a:solidFill>
              <a:latin typeface="Sitka Display" panose="02000505000000020004" pitchFamily="2" charset="0"/>
              <a:ea typeface="Questrial"/>
              <a:cs typeface="Questrial"/>
              <a:sym typeface="Questrial"/>
            </a:endParaRPr>
          </a:p>
          <a:p>
            <a:pPr marL="0" lvl="0" indent="0" rtl="0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Sitka Display" panose="02000505000000020004" pitchFamily="2" charset="0"/>
                <a:ea typeface="Questrial"/>
                <a:cs typeface="Questrial"/>
                <a:sym typeface="Questrial"/>
              </a:rPr>
              <a:t>*Negotiated between Somerville Mayor &amp; University President</a:t>
            </a:r>
            <a:endParaRPr dirty="0">
              <a:solidFill>
                <a:schemeClr val="dk1"/>
              </a:solidFill>
              <a:latin typeface="Sitka Display" panose="02000505000000020004" pitchFamily="2" charset="0"/>
              <a:ea typeface="Questrial"/>
              <a:cs typeface="Questrial"/>
              <a:sym typeface="Questrial"/>
            </a:endParaRPr>
          </a:p>
        </p:txBody>
      </p:sp>
      <p:pic>
        <p:nvPicPr>
          <p:cNvPr id="6" name="Shape 611" descr="No automatic alt text available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6146" y="1524089"/>
            <a:ext cx="4026211" cy="4026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244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775669"/>
          </a:xfrm>
          <a:prstGeom prst="rect">
            <a:avLst/>
          </a:prstGeom>
          <a:solidFill>
            <a:srgbClr val="439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D103-6610-499E-B8B5-AA97EFA64AF2}" type="slidenum">
              <a:rPr lang="en-US" b="1" smtClean="0">
                <a:solidFill>
                  <a:schemeClr val="tx1"/>
                </a:solidFill>
              </a:rPr>
              <a:t>17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2" name="Shape 520"/>
          <p:cNvSpPr txBox="1"/>
          <p:nvPr/>
        </p:nvSpPr>
        <p:spPr>
          <a:xfrm>
            <a:off x="0" y="6538912"/>
            <a:ext cx="81534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Source: </a:t>
            </a: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City of Somerville Sustainable Neighborhoods Working Group Recommendations Report</a:t>
            </a:r>
            <a:endParaRPr lang="en-US" sz="12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Shape 666"/>
          <p:cNvSpPr txBox="1">
            <a:spLocks/>
          </p:cNvSpPr>
          <p:nvPr/>
        </p:nvSpPr>
        <p:spPr>
          <a:xfrm>
            <a:off x="141594" y="36046"/>
            <a:ext cx="6545533" cy="60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4400"/>
              <a:buFont typeface="Questrial"/>
              <a:buNone/>
            </a:pPr>
            <a:r>
              <a:rPr lang="en-US" sz="3600" dirty="0" smtClean="0">
                <a:solidFill>
                  <a:schemeClr val="bg1"/>
                </a:solidFill>
                <a:latin typeface="Questrial"/>
                <a:ea typeface="Questrial"/>
                <a:cs typeface="Questrial"/>
                <a:sym typeface="Questrial"/>
              </a:rPr>
              <a:t> </a:t>
            </a:r>
            <a:r>
              <a:rPr lang="en-US" sz="3000" dirty="0">
                <a:solidFill>
                  <a:schemeClr val="bg1"/>
                </a:solidFill>
                <a:latin typeface="Georgia" panose="02040502050405020303" pitchFamily="18" charset="0"/>
                <a:sym typeface="Questrial"/>
              </a:rPr>
              <a:t>Somerville Community </a:t>
            </a:r>
            <a:r>
              <a:rPr lang="en-US" sz="3000" dirty="0" smtClean="0">
                <a:solidFill>
                  <a:schemeClr val="bg1"/>
                </a:solidFill>
                <a:latin typeface="Georgia" panose="02040502050405020303" pitchFamily="18" charset="0"/>
                <a:sym typeface="Questrial"/>
              </a:rPr>
              <a:t>Corporation</a:t>
            </a:r>
            <a:endParaRPr lang="en-US" sz="3000" dirty="0">
              <a:solidFill>
                <a:schemeClr val="bg1"/>
              </a:solidFill>
              <a:latin typeface="Georgia" panose="02040502050405020303" pitchFamily="18" charset="0"/>
              <a:sym typeface="Questrial"/>
            </a:endParaRPr>
          </a:p>
        </p:txBody>
      </p:sp>
      <p:pic>
        <p:nvPicPr>
          <p:cNvPr id="11" name="Shape 667"/>
          <p:cNvPicPr preferRelativeResize="0"/>
          <p:nvPr/>
        </p:nvPicPr>
        <p:blipFill rotWithShape="1">
          <a:blip r:embed="rId2">
            <a:alphaModFix/>
          </a:blip>
          <a:srcRect l="15755" r="16172" b="38321"/>
          <a:stretch/>
        </p:blipFill>
        <p:spPr>
          <a:xfrm>
            <a:off x="1160892" y="1848923"/>
            <a:ext cx="10003161" cy="3665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Shape 6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96666" y="855379"/>
            <a:ext cx="1955800" cy="9935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434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775669"/>
          </a:xfrm>
          <a:prstGeom prst="rect">
            <a:avLst/>
          </a:prstGeom>
          <a:solidFill>
            <a:srgbClr val="439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D103-6610-499E-B8B5-AA97EFA64AF2}" type="slidenum">
              <a:rPr lang="en-US" b="1" smtClean="0">
                <a:solidFill>
                  <a:schemeClr val="tx1"/>
                </a:solidFill>
              </a:rPr>
              <a:t>18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" name="Shape 666"/>
          <p:cNvSpPr txBox="1">
            <a:spLocks/>
          </p:cNvSpPr>
          <p:nvPr/>
        </p:nvSpPr>
        <p:spPr>
          <a:xfrm>
            <a:off x="141594" y="36046"/>
            <a:ext cx="6545533" cy="60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4400"/>
              <a:buFont typeface="Questrial"/>
              <a:buNone/>
            </a:pPr>
            <a:r>
              <a:rPr lang="en-US" sz="3600" dirty="0" smtClean="0">
                <a:solidFill>
                  <a:schemeClr val="bg1"/>
                </a:solidFill>
                <a:latin typeface="Questrial"/>
                <a:sym typeface="Questrial"/>
              </a:rPr>
              <a:t>Financing Takeaways</a:t>
            </a:r>
            <a:endParaRPr lang="en-US" sz="3000" dirty="0">
              <a:solidFill>
                <a:schemeClr val="bg1"/>
              </a:solidFill>
              <a:latin typeface="Georgia" panose="02040502050405020303" pitchFamily="18" charset="0"/>
              <a:sym typeface="Quest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080" y="1580850"/>
            <a:ext cx="106578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Sitka Text" panose="02000505000000020004" pitchFamily="2" charset="0"/>
              </a:rPr>
              <a:t>Importance of leveraging funds from existing programs which also have less impact on </a:t>
            </a:r>
            <a:r>
              <a:rPr lang="en-US" sz="2400" dirty="0" smtClean="0">
                <a:latin typeface="Sitka Text" panose="02000505000000020004" pitchFamily="2" charset="0"/>
              </a:rPr>
              <a:t>residents (Linkage </a:t>
            </a:r>
            <a:r>
              <a:rPr lang="en-US" sz="2400" dirty="0" smtClean="0">
                <a:latin typeface="Sitka Text" panose="02000505000000020004" pitchFamily="2" charset="0"/>
              </a:rPr>
              <a:t>Fee </a:t>
            </a:r>
            <a:r>
              <a:rPr lang="en-US" sz="2400" dirty="0" smtClean="0">
                <a:latin typeface="Sitka Text" panose="02000505000000020004" pitchFamily="2" charset="0"/>
              </a:rPr>
              <a:t>&amp; </a:t>
            </a:r>
            <a:r>
              <a:rPr lang="en-US" sz="2400" dirty="0" smtClean="0">
                <a:latin typeface="Sitka Text" panose="02000505000000020004" pitchFamily="2" charset="0"/>
              </a:rPr>
              <a:t>PILOT </a:t>
            </a:r>
            <a:r>
              <a:rPr lang="en-US" sz="2400" dirty="0" smtClean="0">
                <a:latin typeface="Sitka Text" panose="02000505000000020004" pitchFamily="2" charset="0"/>
              </a:rPr>
              <a:t>funds).</a:t>
            </a:r>
            <a:endParaRPr lang="en-US" sz="2400" dirty="0" smtClean="0">
              <a:latin typeface="Sitka Text" panose="02000505000000020004" pitchFamily="2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Sitka Text" panose="02000505000000020004" pitchFamily="2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Sitka Text" panose="02000505000000020004" pitchFamily="2" charset="0"/>
              </a:rPr>
              <a:t>Transfer Fee has potential for large impact but with potential for strong </a:t>
            </a:r>
            <a:r>
              <a:rPr lang="en-US" sz="2400" dirty="0" smtClean="0">
                <a:latin typeface="Sitka Text" panose="02000505000000020004" pitchFamily="2" charset="0"/>
              </a:rPr>
              <a:t>resistance</a:t>
            </a:r>
            <a:endParaRPr lang="en-US" sz="2400" dirty="0" smtClean="0">
              <a:latin typeface="Sitka Text" panose="02000505000000020004" pitchFamily="2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Sitka Text" panose="02000505000000020004" pitchFamily="2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Sitka Text" panose="02000505000000020004" pitchFamily="2" charset="0"/>
              </a:rPr>
              <a:t>Additional </a:t>
            </a:r>
            <a:r>
              <a:rPr lang="en-US" sz="2400" dirty="0" smtClean="0">
                <a:latin typeface="Sitka Text" panose="02000505000000020004" pitchFamily="2" charset="0"/>
              </a:rPr>
              <a:t>funds are essential in creating more affordable housing </a:t>
            </a:r>
            <a:r>
              <a:rPr lang="en-US" sz="2400" dirty="0" smtClean="0">
                <a:latin typeface="Sitka Text" panose="02000505000000020004" pitchFamily="2" charset="0"/>
              </a:rPr>
              <a:t>options</a:t>
            </a:r>
            <a:endParaRPr lang="en-US" sz="2400" dirty="0">
              <a:latin typeface="Sitka Text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69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D103-6610-499E-B8B5-AA97EFA64AF2}" type="slidenum">
              <a:rPr lang="en-US" b="1" smtClean="0">
                <a:solidFill>
                  <a:schemeClr val="tx1"/>
                </a:solidFill>
              </a:rPr>
              <a:t>19</a:t>
            </a:fld>
            <a:endParaRPr 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708579"/>
              </p:ext>
            </p:extLst>
          </p:nvPr>
        </p:nvGraphicFramePr>
        <p:xfrm>
          <a:off x="451657" y="856681"/>
          <a:ext cx="11342255" cy="5279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8273">
                  <a:extLst>
                    <a:ext uri="{9D8B030D-6E8A-4147-A177-3AD203B41FA5}">
                      <a16:colId xmlns:a16="http://schemas.microsoft.com/office/drawing/2014/main" val="181882478"/>
                    </a:ext>
                  </a:extLst>
                </a:gridCol>
                <a:gridCol w="2796294">
                  <a:extLst>
                    <a:ext uri="{9D8B030D-6E8A-4147-A177-3AD203B41FA5}">
                      <a16:colId xmlns:a16="http://schemas.microsoft.com/office/drawing/2014/main" val="4159038973"/>
                    </a:ext>
                  </a:extLst>
                </a:gridCol>
                <a:gridCol w="2770286">
                  <a:extLst>
                    <a:ext uri="{9D8B030D-6E8A-4147-A177-3AD203B41FA5}">
                      <a16:colId xmlns:a16="http://schemas.microsoft.com/office/drawing/2014/main" val="3749602215"/>
                    </a:ext>
                  </a:extLst>
                </a:gridCol>
                <a:gridCol w="2697402">
                  <a:extLst>
                    <a:ext uri="{9D8B030D-6E8A-4147-A177-3AD203B41FA5}">
                      <a16:colId xmlns:a16="http://schemas.microsoft.com/office/drawing/2014/main" val="3332686962"/>
                    </a:ext>
                  </a:extLst>
                </a:gridCol>
              </a:tblGrid>
              <a:tr h="822251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Sitka Display" panose="02000505000000020004" pitchFamily="2" charset="0"/>
                        </a:rPr>
                        <a:t>D</a:t>
                      </a:r>
                      <a:r>
                        <a:rPr lang="en-US" altLang="zh-CN" sz="2000" dirty="0" smtClean="0">
                          <a:latin typeface="Sitka Display" panose="02000505000000020004" pitchFamily="2" charset="0"/>
                        </a:rPr>
                        <a:t>efinition</a:t>
                      </a:r>
                      <a:endParaRPr lang="en-US" sz="2000" dirty="0">
                        <a:latin typeface="Sitka Display" panose="02000505000000020004" pitchFamily="2" charset="0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Sitka Display" panose="02000505000000020004" pitchFamily="2" charset="0"/>
                        </a:rPr>
                        <a:t>Pro</a:t>
                      </a:r>
                      <a:endParaRPr lang="en-US" sz="2000" dirty="0">
                        <a:latin typeface="Sitka Display" panose="02000505000000020004" pitchFamily="2" charset="0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Sitka Display" panose="02000505000000020004" pitchFamily="2" charset="0"/>
                        </a:rPr>
                        <a:t>Con</a:t>
                      </a:r>
                      <a:endParaRPr lang="en-US" sz="2000" dirty="0">
                        <a:latin typeface="Sitka Display" panose="02000505000000020004" pitchFamily="2" charset="0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Sitka Display" panose="02000505000000020004" pitchFamily="2" charset="0"/>
                        </a:rPr>
                        <a:t>C</a:t>
                      </a:r>
                      <a:r>
                        <a:rPr lang="en-US" altLang="zh-CN" sz="2000" dirty="0" smtClean="0">
                          <a:latin typeface="Sitka Display" panose="02000505000000020004" pitchFamily="2" charset="0"/>
                        </a:rPr>
                        <a:t>ase Study</a:t>
                      </a:r>
                      <a:endParaRPr lang="en-US" sz="2000" dirty="0">
                        <a:latin typeface="Sitka Display" panose="02000505000000020004" pitchFamily="2" charset="0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7995143"/>
                  </a:ext>
                </a:extLst>
              </a:tr>
              <a:tr h="1684028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Sitka Display" panose="02000505000000020004" pitchFamily="2" charset="0"/>
                        </a:rPr>
                        <a:t>Accessory Dwelling</a:t>
                      </a:r>
                      <a:r>
                        <a:rPr lang="en-US" sz="2000" b="1" baseline="0" dirty="0" smtClean="0">
                          <a:latin typeface="Sitka Display" panose="02000505000000020004" pitchFamily="2" charset="0"/>
                        </a:rPr>
                        <a:t> Units (ADU):</a:t>
                      </a:r>
                    </a:p>
                    <a:p>
                      <a:r>
                        <a:rPr lang="en-US" sz="1800" dirty="0" smtClean="0">
                          <a:latin typeface="Sitka Display" panose="02000505000000020004" pitchFamily="2" charset="0"/>
                        </a:rPr>
                        <a:t>Suite considered “secondary” or “accessory” to the primary residence</a:t>
                      </a:r>
                      <a:endParaRPr lang="en-US" sz="1800" dirty="0">
                        <a:latin typeface="Sitka Display" panose="02000505000000020004" pitchFamily="2" charset="0"/>
                      </a:endParaRPr>
                    </a:p>
                  </a:txBody>
                  <a:tcPr>
                    <a:solidFill>
                      <a:srgbClr val="F9E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611F89"/>
                          </a:solidFill>
                          <a:latin typeface="Sitka Display" panose="02000505000000020004" pitchFamily="2" charset="0"/>
                          <a:ea typeface="Calibri"/>
                          <a:cs typeface="Calibri"/>
                          <a:sym typeface="Calibri"/>
                        </a:rPr>
                        <a:t>Compact land use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 smtClean="0">
                        <a:solidFill>
                          <a:srgbClr val="611F89"/>
                        </a:solidFill>
                        <a:latin typeface="Sitka Display" panose="02000505000000020004" pitchFamily="2" charset="0"/>
                        <a:ea typeface="+mn-ea"/>
                        <a:cs typeface="+mn-cs"/>
                        <a:sym typeface="Calibri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611F89"/>
                          </a:solidFill>
                          <a:latin typeface="Sitka Display" panose="02000505000000020004" pitchFamily="2" charset="0"/>
                          <a:ea typeface="Calibri"/>
                          <a:cs typeface="Calibri"/>
                          <a:sym typeface="Calibri"/>
                        </a:rPr>
                        <a:t>Affordable options for renters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latin typeface="Sitka Display" panose="02000505000000020004" pitchFamily="2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>
                    <a:solidFill>
                      <a:srgbClr val="F9E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Sitka Display" panose="02000505000000020004" pitchFamily="2" charset="0"/>
                          <a:ea typeface="Calibri"/>
                          <a:cs typeface="Calibri"/>
                          <a:sym typeface="Calibri"/>
                        </a:rPr>
                        <a:t>Increase density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latin typeface="Sitka Display" panose="02000505000000020004" pitchFamily="2" charset="0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Sitka Display" panose="02000505000000020004" pitchFamily="2" charset="0"/>
                          <a:ea typeface="Calibri"/>
                          <a:cs typeface="Calibri"/>
                          <a:sym typeface="Calibri"/>
                        </a:rPr>
                        <a:t>Strain on parking resources </a:t>
                      </a:r>
                      <a:endParaRPr lang="en-US" sz="1800" dirty="0" smtClean="0">
                        <a:latin typeface="Sitka Display" panose="02000505000000020004" pitchFamily="2" charset="0"/>
                      </a:endParaRPr>
                    </a:p>
                    <a:p>
                      <a:endParaRPr lang="en-US" sz="1800" dirty="0">
                        <a:latin typeface="Sitka Display" panose="02000505000000020004" pitchFamily="2" charset="0"/>
                      </a:endParaRPr>
                    </a:p>
                  </a:txBody>
                  <a:tcPr>
                    <a:solidFill>
                      <a:srgbClr val="F9E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>
                          <a:latin typeface="Sitka Display" panose="02000505000000020004" pitchFamily="2" charset="0"/>
                          <a:ea typeface="Calibri"/>
                          <a:cs typeface="Calibri"/>
                          <a:sym typeface="Calibri"/>
                        </a:rPr>
                        <a:t>Lexington, MA</a:t>
                      </a:r>
                    </a:p>
                    <a:p>
                      <a:endParaRPr lang="en-US" sz="2000" b="0" dirty="0" smtClean="0">
                        <a:latin typeface="Sitka Display" panose="02000505000000020004" pitchFamily="2" charset="0"/>
                        <a:ea typeface="Calibri"/>
                        <a:cs typeface="Calibri"/>
                        <a:sym typeface="Calibri"/>
                      </a:endParaRPr>
                    </a:p>
                    <a:p>
                      <a:r>
                        <a:rPr lang="en-US" sz="2000" b="0" dirty="0" smtClean="0">
                          <a:latin typeface="Sitka Display" panose="02000505000000020004" pitchFamily="2" charset="0"/>
                          <a:ea typeface="Calibri"/>
                          <a:cs typeface="Calibri"/>
                          <a:sym typeface="Calibri"/>
                        </a:rPr>
                        <a:t>Portland, OR</a:t>
                      </a:r>
                      <a:endParaRPr lang="en-US" sz="2000" b="0" dirty="0">
                        <a:latin typeface="Sitka Display" panose="02000505000000020004" pitchFamily="2" charset="0"/>
                      </a:endParaRPr>
                    </a:p>
                  </a:txBody>
                  <a:tcPr>
                    <a:solidFill>
                      <a:srgbClr val="F9E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1761872"/>
                  </a:ext>
                </a:extLst>
              </a:tr>
              <a:tr h="140392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Sitka Display" panose="02000505000000020004" pitchFamily="2" charset="0"/>
                          <a:ea typeface="+mn-ea"/>
                          <a:cs typeface="+mn-cs"/>
                        </a:rPr>
                        <a:t>Up Zoning: </a:t>
                      </a:r>
                      <a:r>
                        <a:rPr lang="en-US" sz="2000" b="0" kern="1200" dirty="0" smtClean="0">
                          <a:solidFill>
                            <a:schemeClr val="dk1"/>
                          </a:solidFill>
                          <a:latin typeface="Sitka Display" panose="02000505000000020004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2000" b="0" kern="1200" dirty="0" smtClean="0">
                          <a:solidFill>
                            <a:schemeClr val="dk1"/>
                          </a:solidFill>
                          <a:latin typeface="Sitka Display" panose="02000505000000020004" pitchFamily="2" charset="0"/>
                          <a:ea typeface="+mn-ea"/>
                          <a:cs typeface="+mn-cs"/>
                        </a:rPr>
                        <a:t>Allowing for higher density and residential uses in zoning regulations 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Sitka Display" panose="0200050500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9E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smtClean="0">
                          <a:solidFill>
                            <a:srgbClr val="611F89"/>
                          </a:solidFill>
                          <a:latin typeface="Sitka Display" panose="02000505000000020004" pitchFamily="2" charset="0"/>
                          <a:ea typeface="Calibri"/>
                          <a:cs typeface="Calibri"/>
                          <a:sym typeface="Calibri"/>
                        </a:rPr>
                        <a:t>Compact land use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kern="1200" dirty="0" smtClean="0">
                        <a:solidFill>
                          <a:srgbClr val="611F89"/>
                        </a:solidFill>
                        <a:latin typeface="Sitka Display" panose="02000505000000020004" pitchFamily="2" charset="0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smtClean="0">
                          <a:solidFill>
                            <a:srgbClr val="611F89"/>
                          </a:solidFill>
                          <a:latin typeface="Sitka Display" panose="02000505000000020004" pitchFamily="2" charset="0"/>
                          <a:ea typeface="Calibri"/>
                          <a:cs typeface="Calibri"/>
                          <a:sym typeface="Calibri"/>
                        </a:rPr>
                        <a:t>Affordable options for renters</a:t>
                      </a:r>
                    </a:p>
                  </a:txBody>
                  <a:tcPr>
                    <a:solidFill>
                      <a:srgbClr val="F9E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222222"/>
                          </a:solidFill>
                          <a:latin typeface="Sitka Display" panose="02000505000000020004" pitchFamily="2" charset="0"/>
                        </a:rPr>
                        <a:t>Increase density</a:t>
                      </a:r>
                    </a:p>
                    <a:p>
                      <a:endParaRPr lang="en-US" sz="1800" dirty="0" smtClean="0">
                        <a:solidFill>
                          <a:srgbClr val="222222"/>
                        </a:solidFill>
                        <a:latin typeface="Sitka Display" panose="02000505000000020004" pitchFamily="2" charset="0"/>
                      </a:endParaRPr>
                    </a:p>
                    <a:p>
                      <a:r>
                        <a:rPr lang="en-US" sz="1800" dirty="0" smtClean="0">
                          <a:solidFill>
                            <a:srgbClr val="222222"/>
                          </a:solidFill>
                          <a:latin typeface="Sitka Display" panose="02000505000000020004" pitchFamily="2" charset="0"/>
                        </a:rPr>
                        <a:t>Strain on parking</a:t>
                      </a:r>
                    </a:p>
                  </a:txBody>
                  <a:tcPr>
                    <a:solidFill>
                      <a:srgbClr val="F9E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rgbClr val="222222"/>
                          </a:solidFill>
                          <a:latin typeface="Sitka Display" panose="02000505000000020004" pitchFamily="2" charset="0"/>
                        </a:rPr>
                        <a:t>Somerville, MA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solidFill>
                          <a:srgbClr val="222222"/>
                        </a:solidFill>
                        <a:latin typeface="Sitka Display" panose="02000505000000020004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rgbClr val="222222"/>
                          </a:solidFill>
                          <a:latin typeface="Sitka Display" panose="02000505000000020004" pitchFamily="2" charset="0"/>
                        </a:rPr>
                        <a:t>Seattle, WA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solidFill>
                          <a:srgbClr val="222222"/>
                        </a:solidFill>
                        <a:latin typeface="Sitka Display" panose="02000505000000020004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rgbClr val="222222"/>
                          </a:solidFill>
                          <a:latin typeface="Sitka Display" panose="02000505000000020004" pitchFamily="2" charset="0"/>
                        </a:rPr>
                        <a:t>Washington D.C.</a:t>
                      </a:r>
                      <a:endParaRPr lang="en-US" sz="1800" b="0" i="0" dirty="0" smtClean="0">
                        <a:solidFill>
                          <a:srgbClr val="222222"/>
                        </a:solidFill>
                        <a:effectLst/>
                        <a:latin typeface="Sitka Display" panose="02000505000000020004" pitchFamily="2" charset="0"/>
                      </a:endParaRPr>
                    </a:p>
                  </a:txBody>
                  <a:tcPr>
                    <a:solidFill>
                      <a:srgbClr val="F9E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946503"/>
                  </a:ext>
                </a:extLst>
              </a:tr>
              <a:tr h="8222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Sitka Display" panose="02000505000000020004" pitchFamily="2" charset="0"/>
                          <a:ea typeface="+mn-ea"/>
                          <a:cs typeface="+mn-cs"/>
                        </a:rPr>
                        <a:t>Land Infill: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2000" b="0" kern="1200" dirty="0" smtClean="0">
                          <a:solidFill>
                            <a:schemeClr val="dk1"/>
                          </a:solidFill>
                          <a:latin typeface="Sitka Display" panose="02000505000000020004" pitchFamily="2" charset="0"/>
                          <a:ea typeface="+mn-ea"/>
                          <a:cs typeface="+mn-cs"/>
                        </a:rPr>
                        <a:t>The use of land within a built-up</a:t>
                      </a:r>
                      <a:r>
                        <a:rPr lang="en-US" sz="2000" b="0" kern="1200" baseline="0" dirty="0" smtClean="0">
                          <a:solidFill>
                            <a:schemeClr val="dk1"/>
                          </a:solidFill>
                          <a:latin typeface="Sitka Display" panose="02000505000000020004" pitchFamily="2" charset="0"/>
                          <a:ea typeface="+mn-ea"/>
                          <a:cs typeface="+mn-cs"/>
                        </a:rPr>
                        <a:t> area for further construction</a:t>
                      </a:r>
                      <a:endParaRPr lang="en-US" sz="2000" b="0" kern="1200" dirty="0">
                        <a:solidFill>
                          <a:schemeClr val="dk1"/>
                        </a:solidFill>
                        <a:latin typeface="Sitka Display" panose="0200050500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9E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smtClean="0">
                          <a:solidFill>
                            <a:srgbClr val="611F89"/>
                          </a:solidFill>
                          <a:latin typeface="Sitka Display" panose="02000505000000020004" pitchFamily="2" charset="0"/>
                          <a:ea typeface="Calibri"/>
                          <a:cs typeface="Calibri"/>
                        </a:rPr>
                        <a:t>The tool for community development and growth management</a:t>
                      </a:r>
                      <a:endParaRPr lang="en-US" sz="2000" b="1" kern="1200" dirty="0">
                        <a:solidFill>
                          <a:srgbClr val="611F89"/>
                        </a:solidFill>
                        <a:latin typeface="Sitka Display" panose="02000505000000020004" pitchFamily="2" charset="0"/>
                        <a:ea typeface="Calibri"/>
                        <a:cs typeface="Calibri"/>
                      </a:endParaRPr>
                    </a:p>
                  </a:txBody>
                  <a:tcPr>
                    <a:solidFill>
                      <a:srgbClr val="F9E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Sitka Display" panose="02000505000000020004" pitchFamily="2" charset="0"/>
                        </a:rPr>
                        <a:t>More costly for developers </a:t>
                      </a:r>
                      <a:endParaRPr lang="en-US" sz="1800" dirty="0">
                        <a:latin typeface="Sitka Display" panose="02000505000000020004" pitchFamily="2" charset="0"/>
                      </a:endParaRPr>
                    </a:p>
                  </a:txBody>
                  <a:tcPr>
                    <a:solidFill>
                      <a:srgbClr val="F9E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Sitka Display" panose="02000505000000020004" pitchFamily="2" charset="0"/>
                        </a:rPr>
                        <a:t>Lancaster, England</a:t>
                      </a:r>
                    </a:p>
                    <a:p>
                      <a:endParaRPr lang="en-US" sz="1800" dirty="0" smtClean="0">
                        <a:latin typeface="Sitka Display" panose="02000505000000020004" pitchFamily="2" charset="0"/>
                      </a:endParaRPr>
                    </a:p>
                    <a:p>
                      <a:r>
                        <a:rPr lang="en-US" sz="1800" dirty="0" smtClean="0">
                          <a:latin typeface="Sitka Display" panose="02000505000000020004" pitchFamily="2" charset="0"/>
                        </a:rPr>
                        <a:t>Koln, Germany</a:t>
                      </a:r>
                      <a:endParaRPr lang="en-US" sz="1800" dirty="0">
                        <a:latin typeface="Sitka Display" panose="02000505000000020004" pitchFamily="2" charset="0"/>
                      </a:endParaRPr>
                    </a:p>
                  </a:txBody>
                  <a:tcPr>
                    <a:solidFill>
                      <a:srgbClr val="F9E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9165728"/>
                  </a:ext>
                </a:extLst>
              </a:tr>
            </a:tbl>
          </a:graphicData>
        </a:graphic>
      </p:graphicFrame>
      <p:sp>
        <p:nvSpPr>
          <p:cNvPr id="44" name="Rectangle 1"/>
          <p:cNvSpPr>
            <a:spLocks noChangeArrowheads="1"/>
          </p:cNvSpPr>
          <p:nvPr/>
        </p:nvSpPr>
        <p:spPr bwMode="auto">
          <a:xfrm>
            <a:off x="451657" y="149606"/>
            <a:ext cx="194702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3000" dirty="0" smtClean="0">
                <a:latin typeface="Georgia" panose="02040502050405020303" pitchFamily="18" charset="0"/>
                <a:ea typeface="+mj-ea"/>
                <a:cs typeface="+mj-cs"/>
              </a:rPr>
              <a:t>DENSITY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15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77566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D103-6610-499E-B8B5-AA97EFA64AF2}" type="slidenum">
              <a:rPr lang="en-US" b="1" smtClean="0">
                <a:solidFill>
                  <a:schemeClr val="tx1"/>
                </a:solidFill>
              </a:rPr>
              <a:t>20</a:t>
            </a:fld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80" y="1718155"/>
            <a:ext cx="4736665" cy="359986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55681" y="151362"/>
            <a:ext cx="47366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rPr>
              <a:t>Accessory Dwelling </a:t>
            </a:r>
            <a:r>
              <a:rPr lang="en-US" sz="30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rPr>
              <a:t>Units</a:t>
            </a:r>
            <a:endParaRPr lang="en-US" sz="3000" dirty="0">
              <a:latin typeface="Georgia" panose="02040502050405020303" pitchFamily="18" charset="0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304" y="1579610"/>
            <a:ext cx="6189506" cy="412633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595304" y="151362"/>
            <a:ext cx="336181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rPr>
              <a:t>Up Zoning: Seattle</a:t>
            </a:r>
            <a:endParaRPr lang="en-US" sz="3000" dirty="0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7572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77566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D103-6610-499E-B8B5-AA97EFA64AF2}" type="slidenum">
              <a:rPr lang="en-US" b="1" smtClean="0">
                <a:solidFill>
                  <a:schemeClr val="tx1"/>
                </a:solidFill>
              </a:rPr>
              <a:t>21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5680" y="131042"/>
            <a:ext cx="198964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rPr>
              <a:t>Land Infill</a:t>
            </a:r>
            <a:endParaRPr lang="en-US" sz="3000" dirty="0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636" y="1663897"/>
            <a:ext cx="6144993" cy="39750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00" y="1663897"/>
            <a:ext cx="5355845" cy="39750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856965" y="1294565"/>
            <a:ext cx="17347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  <a:ea typeface="+mj-ea"/>
                <a:cs typeface="+mj-cs"/>
              </a:rPr>
              <a:t>Koln, Germany</a:t>
            </a:r>
            <a:endParaRPr lang="en-US" dirty="0"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5680" y="1294565"/>
            <a:ext cx="2159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  <a:ea typeface="+mj-ea"/>
                <a:cs typeface="+mj-cs"/>
              </a:rPr>
              <a:t>Lancaster, England</a:t>
            </a:r>
            <a:endParaRPr lang="en-US" dirty="0">
              <a:latin typeface="Georgia" panose="02040502050405020303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6153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77566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D103-6610-499E-B8B5-AA97EFA64AF2}" type="slidenum">
              <a:rPr lang="en-US" b="1" smtClean="0">
                <a:solidFill>
                  <a:schemeClr val="tx1"/>
                </a:solidFill>
              </a:rPr>
              <a:t>22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5680" y="131042"/>
            <a:ext cx="343235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rPr>
              <a:t>Density Takeaways</a:t>
            </a:r>
            <a:endParaRPr lang="en-US" sz="3000" dirty="0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0680" y="1584960"/>
            <a:ext cx="114706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Sitka Text" panose="02000505000000020004" pitchFamily="2" charset="0"/>
              </a:rPr>
              <a:t>Low vacancy and limited supply drive the costs of housing and rents up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Sitka Text" panose="02000505000000020004" pitchFamily="2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Sitka Text" panose="02000505000000020004" pitchFamily="2" charset="0"/>
              </a:rPr>
              <a:t>Flexible zoning and permitting can assist with increasing housing options in a very constrained </a:t>
            </a:r>
            <a:r>
              <a:rPr lang="en-US" sz="2400" dirty="0" smtClean="0">
                <a:latin typeface="Sitka Text" panose="02000505000000020004" pitchFamily="2" charset="0"/>
              </a:rPr>
              <a:t>market</a:t>
            </a:r>
            <a:endParaRPr lang="en-US" sz="2400" dirty="0" smtClean="0">
              <a:latin typeface="Sitka Text" panose="02000505000000020004" pitchFamily="2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 smtClean="0">
              <a:latin typeface="Sitka Text" panose="02000505000000020004" pitchFamily="2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Sitka Text" panose="02000505000000020004" pitchFamily="2" charset="0"/>
              </a:rPr>
              <a:t>This should be considered in the context of maintaining the character and livability of a city while allowing for more density zoning </a:t>
            </a:r>
            <a:r>
              <a:rPr lang="en-US" sz="2400" dirty="0" smtClean="0">
                <a:latin typeface="Sitka Text" panose="02000505000000020004" pitchFamily="2" charset="0"/>
              </a:rPr>
              <a:t>flexibility</a:t>
            </a:r>
            <a:endParaRPr lang="en-US" sz="2400" dirty="0" smtClean="0">
              <a:latin typeface="Sitka Text" panose="02000505000000020004" pitchFamily="2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75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855892" y="6469980"/>
            <a:ext cx="2526201" cy="336242"/>
          </a:xfrm>
        </p:spPr>
        <p:txBody>
          <a:bodyPr/>
          <a:lstStyle/>
          <a:p>
            <a:fld id="{C53ED103-6610-499E-B8B5-AA97EFA64AF2}" type="slidenum">
              <a:rPr lang="en-US" b="1" smtClean="0">
                <a:solidFill>
                  <a:schemeClr val="tx1"/>
                </a:solidFill>
              </a:rPr>
              <a:t>23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Shape 686"/>
          <p:cNvSpPr/>
          <p:nvPr/>
        </p:nvSpPr>
        <p:spPr>
          <a:xfrm>
            <a:off x="2000635" y="314960"/>
            <a:ext cx="3022378" cy="48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latin typeface="Sitka Display" panose="02000505000000020004" pitchFamily="2" charset="0"/>
                <a:ea typeface="Questrial"/>
                <a:cs typeface="Questrial"/>
                <a:sym typeface="Questrial"/>
              </a:rPr>
              <a:t>Less Impactful</a:t>
            </a:r>
            <a:endParaRPr sz="2800" b="1" i="0" u="none" strike="noStrike" cap="none" dirty="0">
              <a:latin typeface="Sitka Display" panose="02000505000000020004" pitchFamily="2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5" name="Shape 687"/>
          <p:cNvSpPr/>
          <p:nvPr/>
        </p:nvSpPr>
        <p:spPr>
          <a:xfrm rot="-5400000">
            <a:off x="125715" y="1931030"/>
            <a:ext cx="2575651" cy="48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latin typeface="Sitka Display" panose="02000505000000020004" pitchFamily="2" charset="0"/>
                <a:ea typeface="Questrial"/>
                <a:cs typeface="Questrial"/>
                <a:sym typeface="Questrial"/>
              </a:rPr>
              <a:t>Mo</a:t>
            </a:r>
            <a:r>
              <a:rPr lang="en-US" sz="2400" b="1" dirty="0">
                <a:latin typeface="Sitka Display" panose="02000505000000020004" pitchFamily="2" charset="0"/>
                <a:ea typeface="Questrial"/>
                <a:cs typeface="Questrial"/>
                <a:sym typeface="Questrial"/>
              </a:rPr>
              <a:t>st </a:t>
            </a:r>
            <a:r>
              <a:rPr lang="en-US" sz="2400" b="1" i="0" u="none" strike="noStrike" cap="none" dirty="0">
                <a:latin typeface="Sitka Display" panose="02000505000000020004" pitchFamily="2" charset="0"/>
                <a:ea typeface="Questrial"/>
                <a:cs typeface="Questrial"/>
                <a:sym typeface="Questrial"/>
              </a:rPr>
              <a:t> </a:t>
            </a:r>
            <a:r>
              <a:rPr lang="en-US" sz="2800" b="1" i="0" u="none" strike="noStrike" cap="none" dirty="0">
                <a:latin typeface="Sitka Display" panose="02000505000000020004" pitchFamily="2" charset="0"/>
                <a:ea typeface="Questrial"/>
                <a:cs typeface="Questrial"/>
                <a:sym typeface="Questrial"/>
              </a:rPr>
              <a:t>Feasible</a:t>
            </a:r>
            <a:endParaRPr sz="2400" b="1" i="0" u="none" strike="noStrike" cap="none" dirty="0">
              <a:latin typeface="Sitka Display" panose="02000505000000020004" pitchFamily="2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6" name="Shape 688"/>
          <p:cNvSpPr/>
          <p:nvPr/>
        </p:nvSpPr>
        <p:spPr>
          <a:xfrm rot="-5400000">
            <a:off x="205739" y="4845957"/>
            <a:ext cx="2363477" cy="48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latin typeface="Sitka Display" panose="02000505000000020004" pitchFamily="2" charset="0"/>
                <a:ea typeface="Questrial"/>
                <a:cs typeface="Questrial"/>
                <a:sym typeface="Questrial"/>
              </a:rPr>
              <a:t>Less </a:t>
            </a:r>
            <a:r>
              <a:rPr lang="en-US" sz="2800" b="1" i="0" u="none" strike="noStrike" cap="none" dirty="0">
                <a:latin typeface="Sitka Display" panose="02000505000000020004" pitchFamily="2" charset="0"/>
                <a:ea typeface="Questrial"/>
                <a:cs typeface="Questrial"/>
                <a:sym typeface="Questrial"/>
              </a:rPr>
              <a:t>Feasible</a:t>
            </a:r>
            <a:endParaRPr sz="2400" b="1" i="0" u="none" strike="noStrike" cap="none" dirty="0">
              <a:latin typeface="Sitka Display" panose="02000505000000020004" pitchFamily="2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99808" y="913897"/>
            <a:ext cx="4395253" cy="2734646"/>
          </a:xfrm>
          <a:prstGeom prst="rect">
            <a:avLst/>
          </a:prstGeom>
          <a:solidFill>
            <a:srgbClr val="5B9B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sym typeface="Questrial"/>
              </a:rPr>
              <a:t>Condo Conversions</a:t>
            </a:r>
            <a:endParaRPr lang="en-US" sz="2400" b="1" dirty="0">
              <a:solidFill>
                <a:schemeClr val="bg1"/>
              </a:solidFill>
            </a:endParaRPr>
          </a:p>
          <a:p>
            <a:pPr lvl="0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sym typeface="Questrial"/>
              </a:rPr>
              <a:t>Short Term Rental</a:t>
            </a:r>
          </a:p>
          <a:p>
            <a:pPr lvl="0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sym typeface="Questrial"/>
              </a:rPr>
              <a:t>Occupancy Limit</a:t>
            </a:r>
          </a:p>
          <a:p>
            <a:pPr lvl="0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sym typeface="Questrial"/>
              </a:rPr>
              <a:t>ADU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62857" y="913897"/>
            <a:ext cx="4590679" cy="2734646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</a:pPr>
            <a:r>
              <a:rPr lang="en-US" sz="2400" b="1" dirty="0" smtClean="0">
                <a:solidFill>
                  <a:schemeClr val="bg1"/>
                </a:solidFill>
                <a:sym typeface="Questrial"/>
              </a:rPr>
              <a:t>Linkage </a:t>
            </a:r>
            <a:r>
              <a:rPr lang="en-US" sz="2400" b="1" dirty="0">
                <a:solidFill>
                  <a:schemeClr val="bg1"/>
                </a:solidFill>
                <a:sym typeface="Questrial"/>
              </a:rPr>
              <a:t>Fee</a:t>
            </a:r>
            <a:endParaRPr lang="en-US" sz="2400" b="1" dirty="0">
              <a:solidFill>
                <a:schemeClr val="bg1"/>
              </a:solidFill>
            </a:endParaRPr>
          </a:p>
          <a:p>
            <a:pPr lvl="0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sym typeface="Questrial"/>
              </a:rPr>
              <a:t>Inclusionary Zoning</a:t>
            </a:r>
            <a:endParaRPr lang="en-US" sz="2400" b="1" dirty="0">
              <a:solidFill>
                <a:schemeClr val="bg1"/>
              </a:solidFill>
            </a:endParaRPr>
          </a:p>
          <a:p>
            <a:pPr lvl="0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sym typeface="Questrial"/>
              </a:rPr>
              <a:t>Expiring Affordable Housing</a:t>
            </a:r>
          </a:p>
          <a:p>
            <a:pPr lvl="0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sym typeface="Questrial"/>
              </a:rPr>
              <a:t>PILOT</a:t>
            </a:r>
          </a:p>
        </p:txBody>
      </p:sp>
      <p:sp>
        <p:nvSpPr>
          <p:cNvPr id="20" name="Shape 690"/>
          <p:cNvSpPr/>
          <p:nvPr/>
        </p:nvSpPr>
        <p:spPr>
          <a:xfrm>
            <a:off x="5892073" y="-59192"/>
            <a:ext cx="4861463" cy="1397074"/>
          </a:xfrm>
          <a:prstGeom prst="star12">
            <a:avLst>
              <a:gd name="adj" fmla="val 375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99808" y="3703749"/>
            <a:ext cx="4395253" cy="2766231"/>
          </a:xfrm>
          <a:prstGeom prst="rect">
            <a:avLst/>
          </a:prstGeom>
          <a:solidFill>
            <a:srgbClr val="5B9B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</a:pPr>
            <a:r>
              <a:rPr lang="en-US" sz="2400" b="1" dirty="0">
                <a:sym typeface="Questrial"/>
              </a:rPr>
              <a:t>Land Infill</a:t>
            </a:r>
          </a:p>
          <a:p>
            <a:pPr lvl="0">
              <a:lnSpc>
                <a:spcPct val="150000"/>
              </a:lnSpc>
            </a:pPr>
            <a:r>
              <a:rPr lang="en-US" sz="2400" b="1" dirty="0">
                <a:sym typeface="Questrial"/>
              </a:rPr>
              <a:t>Up Zoning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66486" y="3703749"/>
            <a:ext cx="4587050" cy="276623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en-US" sz="2400" b="1" dirty="0">
                <a:sym typeface="Questrial"/>
              </a:rPr>
              <a:t>Transfer Fee Tax</a:t>
            </a:r>
            <a:endParaRPr lang="en-US" sz="2400" b="1" dirty="0"/>
          </a:p>
        </p:txBody>
      </p:sp>
      <p:sp>
        <p:nvSpPr>
          <p:cNvPr id="7" name="Shape 691"/>
          <p:cNvSpPr/>
          <p:nvPr/>
        </p:nvSpPr>
        <p:spPr>
          <a:xfrm>
            <a:off x="6307830" y="353909"/>
            <a:ext cx="4024616" cy="48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chemeClr val="bg1"/>
                </a:solidFill>
                <a:latin typeface="Sitka Display" panose="02000505000000020004" pitchFamily="2" charset="0"/>
                <a:ea typeface="Questrial"/>
                <a:cs typeface="Questrial"/>
                <a:sym typeface="Questrial"/>
              </a:rPr>
              <a:t>MORE IMPACTFUL</a:t>
            </a:r>
            <a:endParaRPr sz="2800" b="1" i="0" u="none" strike="noStrike" cap="none" dirty="0">
              <a:solidFill>
                <a:schemeClr val="bg1"/>
              </a:solidFill>
              <a:latin typeface="Sitka Display" panose="02000505000000020004" pitchFamily="2" charset="0"/>
              <a:ea typeface="Questrial"/>
              <a:cs typeface="Questrial"/>
              <a:sym typeface="Questrial"/>
            </a:endParaRPr>
          </a:p>
        </p:txBody>
      </p:sp>
    </p:spTree>
    <p:extLst>
      <p:ext uri="{BB962C8B-B14F-4D97-AF65-F5344CB8AC3E}">
        <p14:creationId xmlns:p14="http://schemas.microsoft.com/office/powerpoint/2010/main" val="417064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775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D103-6610-499E-B8B5-AA97EFA64AF2}" type="slidenum">
              <a:rPr lang="en-US" b="1" smtClean="0">
                <a:solidFill>
                  <a:schemeClr val="tx1"/>
                </a:solidFill>
              </a:rPr>
              <a:t>24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5680" y="131042"/>
            <a:ext cx="518122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rPr>
              <a:t>Most Impactful: Affordability</a:t>
            </a:r>
            <a:endParaRPr lang="en-US" sz="3000" dirty="0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4349677"/>
              </p:ext>
            </p:extLst>
          </p:nvPr>
        </p:nvGraphicFramePr>
        <p:xfrm>
          <a:off x="574766" y="1323703"/>
          <a:ext cx="11042468" cy="42497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6494">
                  <a:extLst>
                    <a:ext uri="{9D8B030D-6E8A-4147-A177-3AD203B41FA5}">
                      <a16:colId xmlns:a16="http://schemas.microsoft.com/office/drawing/2014/main" val="3338669329"/>
                    </a:ext>
                  </a:extLst>
                </a:gridCol>
                <a:gridCol w="3776494">
                  <a:extLst>
                    <a:ext uri="{9D8B030D-6E8A-4147-A177-3AD203B41FA5}">
                      <a16:colId xmlns:a16="http://schemas.microsoft.com/office/drawing/2014/main" val="181882478"/>
                    </a:ext>
                  </a:extLst>
                </a:gridCol>
                <a:gridCol w="3489480">
                  <a:extLst>
                    <a:ext uri="{9D8B030D-6E8A-4147-A177-3AD203B41FA5}">
                      <a16:colId xmlns:a16="http://schemas.microsoft.com/office/drawing/2014/main" val="4159038973"/>
                    </a:ext>
                  </a:extLst>
                </a:gridCol>
              </a:tblGrid>
              <a:tr h="635036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Sitka Display" panose="02000505000000020004" pitchFamily="2" charset="0"/>
                        </a:rPr>
                        <a:t>Tool</a:t>
                      </a:r>
                      <a:endParaRPr lang="en-US" sz="2000" dirty="0">
                        <a:latin typeface="Sitka Display" panose="02000505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Sitka Display" panose="02000505000000020004" pitchFamily="2" charset="0"/>
                        </a:rPr>
                        <a:t>Current</a:t>
                      </a:r>
                      <a:endParaRPr lang="en-US" sz="2000" dirty="0">
                        <a:latin typeface="Sitka Display" panose="02000505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Sitka Display" panose="02000505000000020004" pitchFamily="2" charset="0"/>
                        </a:rPr>
                        <a:t>Potential</a:t>
                      </a:r>
                      <a:endParaRPr lang="en-US" sz="2000" dirty="0">
                        <a:latin typeface="Sitka Display" panose="02000505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995143"/>
                  </a:ext>
                </a:extLst>
              </a:tr>
              <a:tr h="20576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Sitka Display" panose="02000505000000020004" pitchFamily="2" charset="0"/>
                        </a:rPr>
                        <a:t>Inclusionary Zoning (IZ): </a:t>
                      </a:r>
                    </a:p>
                  </a:txBody>
                  <a:tcP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latin typeface="Sitka Display" panose="02000505000000020004" pitchFamily="2" charset="0"/>
                        </a:rPr>
                        <a:t>6,000</a:t>
                      </a:r>
                      <a:r>
                        <a:rPr lang="en-US" sz="2000" b="0" baseline="0" dirty="0" smtClean="0">
                          <a:latin typeface="Sitka Display" panose="02000505000000020004" pitchFamily="2" charset="0"/>
                        </a:rPr>
                        <a:t> New Housing Units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baseline="0" dirty="0" smtClean="0">
                          <a:latin typeface="Sitka Display" panose="02000505000000020004" pitchFamily="2" charset="0"/>
                        </a:rPr>
                        <a:t>– 1,200 Permanently Affordable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baseline="0" dirty="0" smtClean="0">
                        <a:latin typeface="Sitka Display" panose="02000505000000020004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baseline="0" dirty="0" smtClean="0">
                          <a:latin typeface="Sitka Display" panose="02000505000000020004" pitchFamily="2" charset="0"/>
                        </a:rPr>
                        <a:t>20%</a:t>
                      </a:r>
                      <a:endParaRPr lang="en-US" sz="2000" b="0" dirty="0" smtClean="0">
                        <a:latin typeface="Sitka Display" panose="02000505000000020004" pitchFamily="2" charset="0"/>
                      </a:endParaRPr>
                    </a:p>
                  </a:txBody>
                  <a:tcP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latin typeface="Sitka Display" panose="02000505000000020004" pitchFamily="2" charset="0"/>
                        </a:rPr>
                        <a:t>6,000</a:t>
                      </a:r>
                      <a:r>
                        <a:rPr lang="en-US" sz="2000" b="0" baseline="0" dirty="0" smtClean="0">
                          <a:latin typeface="Sitka Display" panose="02000505000000020004" pitchFamily="2" charset="0"/>
                        </a:rPr>
                        <a:t> New Housing Units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baseline="0" dirty="0" smtClean="0">
                          <a:latin typeface="Sitka Display" panose="02000505000000020004" pitchFamily="2" charset="0"/>
                        </a:rPr>
                        <a:t>– 2,100 Permanently Affordable</a:t>
                      </a:r>
                      <a:endParaRPr lang="en-US" sz="2000" b="0" dirty="0" smtClean="0">
                        <a:latin typeface="Sitka Display" panose="02000505000000020004" pitchFamily="2" charset="0"/>
                      </a:endParaRPr>
                    </a:p>
                    <a:p>
                      <a:endParaRPr lang="en-US" sz="2000" b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Sitka Display" panose="02000505000000020004" pitchFamily="2" charset="0"/>
                      </a:endParaRPr>
                    </a:p>
                    <a:p>
                      <a:r>
                        <a:rPr lang="en-US" sz="2000" b="0" kern="1200" baseline="0" dirty="0" smtClean="0">
                          <a:solidFill>
                            <a:schemeClr val="dk1"/>
                          </a:solidFill>
                          <a:latin typeface="Sitka Display" panose="02000505000000020004" pitchFamily="2" charset="0"/>
                          <a:ea typeface="+mn-ea"/>
                          <a:cs typeface="+mn-cs"/>
                        </a:rPr>
                        <a:t>35%</a:t>
                      </a:r>
                      <a:endParaRPr lang="en-US" sz="2000" b="0" kern="1200" baseline="0" dirty="0">
                        <a:solidFill>
                          <a:schemeClr val="dk1"/>
                        </a:solidFill>
                        <a:latin typeface="Sitka Display" panose="0200050500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1761872"/>
                  </a:ext>
                </a:extLst>
              </a:tr>
              <a:tr h="15571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Sitka Display" panose="02000505000000020004" pitchFamily="2" charset="0"/>
                          <a:ea typeface="+mn-ea"/>
                          <a:cs typeface="+mn-cs"/>
                        </a:rPr>
                        <a:t>Deed</a:t>
                      </a:r>
                      <a:r>
                        <a:rPr lang="en-US" sz="2000" b="1" kern="1200" baseline="0" dirty="0" smtClean="0">
                          <a:solidFill>
                            <a:schemeClr val="dk1"/>
                          </a:solidFill>
                          <a:latin typeface="Sitka Display" panose="02000505000000020004" pitchFamily="2" charset="0"/>
                          <a:ea typeface="+mn-ea"/>
                          <a:cs typeface="+mn-cs"/>
                        </a:rPr>
                        <a:t> Restricted 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Sitka Display" panose="02000505000000020004" pitchFamily="2" charset="0"/>
                          <a:ea typeface="+mn-ea"/>
                          <a:cs typeface="+mn-cs"/>
                        </a:rPr>
                        <a:t>Housing: </a:t>
                      </a:r>
                      <a:endParaRPr lang="en-US" sz="2000" b="0" kern="1200" dirty="0" smtClean="0">
                        <a:solidFill>
                          <a:schemeClr val="dk1"/>
                        </a:solidFill>
                        <a:latin typeface="Sitka Display" panose="02000505000000020004" pitchFamily="2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kern="1200" dirty="0" smtClean="0">
                          <a:solidFill>
                            <a:schemeClr val="dk1"/>
                          </a:solidFill>
                          <a:latin typeface="Sitka Display" panose="02000505000000020004" pitchFamily="2" charset="0"/>
                          <a:ea typeface="+mn-ea"/>
                          <a:cs typeface="+mn-cs"/>
                        </a:rPr>
                        <a:t>3,341 Units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kern="1200" baseline="0" dirty="0" smtClean="0">
                          <a:solidFill>
                            <a:schemeClr val="dk1"/>
                          </a:solidFill>
                          <a:latin typeface="Sitka Display" panose="02000505000000020004" pitchFamily="2" charset="0"/>
                          <a:ea typeface="+mn-ea"/>
                          <a:cs typeface="+mn-cs"/>
                        </a:rPr>
                        <a:t>1,658 Units</a:t>
                      </a:r>
                      <a:endParaRPr lang="en-US" sz="2000" b="0" kern="1200" baseline="0" dirty="0">
                        <a:solidFill>
                          <a:schemeClr val="dk1"/>
                        </a:solidFill>
                        <a:latin typeface="Sitka Display" panose="02000505000000020004" pitchFamily="2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46503"/>
                  </a:ext>
                </a:extLst>
              </a:tr>
            </a:tbl>
          </a:graphicData>
        </a:graphic>
      </p:graphicFrame>
      <p:sp>
        <p:nvSpPr>
          <p:cNvPr id="7" name="Shape 520"/>
          <p:cNvSpPr txBox="1"/>
          <p:nvPr/>
        </p:nvSpPr>
        <p:spPr>
          <a:xfrm>
            <a:off x="0" y="6538912"/>
            <a:ext cx="11469188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Source: </a:t>
            </a:r>
            <a:r>
              <a:rPr lang="en-US" sz="1200" dirty="0">
                <a:latin typeface="Times New Roman"/>
                <a:ea typeface="Times New Roman"/>
                <a:cs typeface="Times New Roman"/>
              </a:rPr>
              <a:t>Mayor’s Office of Strategic Planning and Community Development (Feb. 18, 2016). Draft Staff Report and Preliminary Recommendations Regarding Inclusionary Zoning. </a:t>
            </a:r>
            <a:endParaRPr lang="en-US" sz="12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3075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D103-6610-499E-B8B5-AA97EFA64AF2}" type="slidenum">
              <a:rPr lang="en-US" b="1" smtClean="0">
                <a:solidFill>
                  <a:schemeClr val="tx1"/>
                </a:solidFill>
              </a:rPr>
              <a:t>25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775669"/>
          </a:xfrm>
          <a:prstGeom prst="rect">
            <a:avLst/>
          </a:prstGeom>
          <a:solidFill>
            <a:srgbClr val="439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55680" y="131042"/>
            <a:ext cx="472437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rPr>
              <a:t>Most Impactful: Financing</a:t>
            </a:r>
            <a:endParaRPr lang="en-US" sz="3000" dirty="0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3833259"/>
              </p:ext>
            </p:extLst>
          </p:nvPr>
        </p:nvGraphicFramePr>
        <p:xfrm>
          <a:off x="609599" y="972668"/>
          <a:ext cx="11185237" cy="52471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9310">
                  <a:extLst>
                    <a:ext uri="{9D8B030D-6E8A-4147-A177-3AD203B41FA5}">
                      <a16:colId xmlns:a16="http://schemas.microsoft.com/office/drawing/2014/main" val="1521355577"/>
                    </a:ext>
                  </a:extLst>
                </a:gridCol>
                <a:gridCol w="4797550">
                  <a:extLst>
                    <a:ext uri="{9D8B030D-6E8A-4147-A177-3AD203B41FA5}">
                      <a16:colId xmlns:a16="http://schemas.microsoft.com/office/drawing/2014/main" val="181882478"/>
                    </a:ext>
                  </a:extLst>
                </a:gridCol>
                <a:gridCol w="3718377">
                  <a:extLst>
                    <a:ext uri="{9D8B030D-6E8A-4147-A177-3AD203B41FA5}">
                      <a16:colId xmlns:a16="http://schemas.microsoft.com/office/drawing/2014/main" val="4159038973"/>
                    </a:ext>
                  </a:extLst>
                </a:gridCol>
              </a:tblGrid>
              <a:tr h="397302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Sitka Display" panose="02000505000000020004" pitchFamily="2" charset="0"/>
                        </a:rPr>
                        <a:t>Tool</a:t>
                      </a:r>
                      <a:endParaRPr lang="en-US" sz="2000" dirty="0">
                        <a:latin typeface="Sitka Display" panose="02000505000000020004" pitchFamily="2" charset="0"/>
                      </a:endParaRPr>
                    </a:p>
                  </a:txBody>
                  <a:tcPr>
                    <a:solidFill>
                      <a:srgbClr val="439B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Sitka Display" panose="02000505000000020004" pitchFamily="2" charset="0"/>
                        </a:rPr>
                        <a:t>Current</a:t>
                      </a:r>
                      <a:endParaRPr lang="en-US" sz="2000" dirty="0">
                        <a:latin typeface="Sitka Display" panose="02000505000000020004" pitchFamily="2" charset="0"/>
                      </a:endParaRPr>
                    </a:p>
                  </a:txBody>
                  <a:tcPr>
                    <a:solidFill>
                      <a:srgbClr val="439B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Sitka Display" panose="02000505000000020004" pitchFamily="2" charset="0"/>
                        </a:rPr>
                        <a:t>Potential</a:t>
                      </a:r>
                      <a:endParaRPr lang="en-US" sz="2000" dirty="0">
                        <a:latin typeface="Sitka Display" panose="02000505000000020004" pitchFamily="2" charset="0"/>
                      </a:endParaRPr>
                    </a:p>
                  </a:txBody>
                  <a:tcPr>
                    <a:solidFill>
                      <a:srgbClr val="439B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7995143"/>
                  </a:ext>
                </a:extLst>
              </a:tr>
              <a:tr h="9796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Sitka Display" panose="02000505000000020004" pitchFamily="2" charset="0"/>
                        </a:rPr>
                        <a:t>Transfer Fee: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 smtClean="0">
                        <a:latin typeface="Sitka Display" panose="02000505000000020004" pitchFamily="2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 smtClean="0">
                        <a:latin typeface="Sitka Display" panose="02000505000000020004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latin typeface="Sitka Display" panose="02000505000000020004" pitchFamily="2" charset="0"/>
                        </a:rPr>
                        <a:t>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 smtClean="0">
                        <a:solidFill>
                          <a:srgbClr val="088262"/>
                        </a:solidFill>
                        <a:latin typeface="Sitka Display" panose="02000505000000020004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88262"/>
                          </a:solidFill>
                          <a:latin typeface="Sitka Display" panose="02000505000000020004" pitchFamily="2" charset="0"/>
                        </a:rPr>
                        <a:t>$4,000,000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1761872"/>
                  </a:ext>
                </a:extLst>
              </a:tr>
              <a:tr h="10732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Sitka Display" panose="02000505000000020004" pitchFamily="2" charset="0"/>
                        </a:rPr>
                        <a:t>Linkage Fee: </a:t>
                      </a:r>
                    </a:p>
                    <a:p>
                      <a:endParaRPr lang="en-US" sz="1800" dirty="0">
                        <a:latin typeface="Sitka Display" panose="02000505000000020004" pitchFamily="2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latin typeface="Sitka Display" panose="02000505000000020004" pitchFamily="2" charset="0"/>
                        </a:rPr>
                        <a:t>$330,000</a:t>
                      </a:r>
                      <a:endParaRPr lang="en-US" sz="1800" b="0" dirty="0">
                        <a:latin typeface="Sitka Display" panose="02000505000000020004" pitchFamily="2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smtClean="0">
                          <a:solidFill>
                            <a:srgbClr val="088262"/>
                          </a:solidFill>
                          <a:latin typeface="Sitka Display" panose="02000505000000020004" pitchFamily="2" charset="0"/>
                          <a:ea typeface="+mn-ea"/>
                          <a:cs typeface="+mn-cs"/>
                        </a:rPr>
                        <a:t>$990,000</a:t>
                      </a:r>
                      <a:endParaRPr lang="en-US" sz="2000" b="1" kern="1200" dirty="0">
                        <a:solidFill>
                          <a:srgbClr val="088262"/>
                        </a:solidFill>
                        <a:latin typeface="Sitka Display" panose="0200050500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946503"/>
                  </a:ext>
                </a:extLst>
              </a:tr>
              <a:tr h="11315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Sitka Display" panose="02000505000000020004" pitchFamily="2" charset="0"/>
                        </a:rPr>
                        <a:t>Payment</a:t>
                      </a:r>
                      <a:r>
                        <a:rPr lang="en-US" sz="2000" b="1" baseline="0" dirty="0" smtClean="0">
                          <a:latin typeface="Sitka Display" panose="02000505000000020004" pitchFamily="2" charset="0"/>
                        </a:rPr>
                        <a:t> in Lieu of Taxes (</a:t>
                      </a:r>
                      <a:r>
                        <a:rPr lang="en-US" sz="2000" b="1" dirty="0" smtClean="0">
                          <a:latin typeface="Sitka Display" panose="02000505000000020004" pitchFamily="2" charset="0"/>
                        </a:rPr>
                        <a:t>PILOT):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 smtClean="0">
                        <a:latin typeface="Sitka Display" panose="02000505000000020004" pitchFamily="2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latin typeface="Sitka Display" panose="02000505000000020004" pitchFamily="2" charset="0"/>
                        </a:rPr>
                        <a:t>$275,000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smtClean="0">
                          <a:solidFill>
                            <a:srgbClr val="088262"/>
                          </a:solidFill>
                          <a:latin typeface="Sitka Display" panose="02000505000000020004" pitchFamily="2" charset="0"/>
                          <a:ea typeface="+mn-ea"/>
                          <a:cs typeface="+mn-cs"/>
                        </a:rPr>
                        <a:t>$1,600,000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kern="1200" dirty="0">
                        <a:solidFill>
                          <a:srgbClr val="088262"/>
                        </a:solidFill>
                        <a:latin typeface="Sitka Display" panose="0200050500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9165728"/>
                  </a:ext>
                </a:extLst>
              </a:tr>
              <a:tr h="16654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Sitka Display" panose="02000505000000020004" pitchFamily="2" charset="0"/>
                        </a:rPr>
                        <a:t>Total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Sitka Display" panose="02000505000000020004" pitchFamily="2" charset="0"/>
                        </a:rPr>
                        <a:t>$605,000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smtClean="0">
                          <a:solidFill>
                            <a:srgbClr val="088262"/>
                          </a:solidFill>
                          <a:latin typeface="Sitka Display" panose="02000505000000020004" pitchFamily="2" charset="0"/>
                          <a:ea typeface="+mn-ea"/>
                          <a:cs typeface="+mn-cs"/>
                        </a:rPr>
                        <a:t>$6,590,000</a:t>
                      </a:r>
                      <a:endParaRPr lang="en-US" sz="2000" b="1" kern="1200" dirty="0">
                        <a:solidFill>
                          <a:srgbClr val="088262"/>
                        </a:solidFill>
                        <a:latin typeface="Sitka Display" panose="0200050500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0761010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6581001"/>
            <a:ext cx="119626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Times New Roman"/>
                <a:ea typeface="Times New Roman"/>
                <a:cs typeface="Times New Roman"/>
              </a:rPr>
              <a:t>Source: Karl </a:t>
            </a:r>
            <a:r>
              <a:rPr lang="en-US" sz="1200" dirty="0">
                <a:latin typeface="Times New Roman"/>
                <a:ea typeface="Times New Roman"/>
                <a:cs typeface="Times New Roman"/>
              </a:rPr>
              <a:t>Seidman Consulting Services and </a:t>
            </a:r>
            <a:r>
              <a:rPr lang="en-US" sz="1200" dirty="0" err="1">
                <a:latin typeface="Times New Roman"/>
                <a:ea typeface="Times New Roman"/>
                <a:cs typeface="Times New Roman"/>
              </a:rPr>
              <a:t>ConsultEcon</a:t>
            </a:r>
            <a:r>
              <a:rPr lang="en-US" sz="1200" dirty="0">
                <a:latin typeface="Times New Roman"/>
                <a:ea typeface="Times New Roman"/>
                <a:cs typeface="Times New Roman"/>
              </a:rPr>
              <a:t> Inc. (Sept. 2017). Linkage Nexus Study: Final Report to the Mayor’s Office of Strategic Planning and Community Development. </a:t>
            </a:r>
          </a:p>
        </p:txBody>
      </p:sp>
    </p:spTree>
    <p:extLst>
      <p:ext uri="{BB962C8B-B14F-4D97-AF65-F5344CB8AC3E}">
        <p14:creationId xmlns:p14="http://schemas.microsoft.com/office/powerpoint/2010/main" val="155970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D103-6610-499E-B8B5-AA97EFA64AF2}" type="slidenum">
              <a:rPr lang="en-US" smtClean="0"/>
              <a:t>26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768" b="5546"/>
          <a:stretch/>
        </p:blipFill>
        <p:spPr>
          <a:xfrm>
            <a:off x="0" y="-23446"/>
            <a:ext cx="12192000" cy="691661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2000" cy="6916616"/>
          </a:xfrm>
          <a:prstGeom prst="rect">
            <a:avLst/>
          </a:prstGeom>
          <a:solidFill>
            <a:schemeClr val="tx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448213" y="581675"/>
            <a:ext cx="79633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Sitka Display" panose="02000505000000020004" pitchFamily="2" charset="0"/>
              </a:rPr>
              <a:t>Somerville: an Exceptional Place to </a:t>
            </a:r>
          </a:p>
          <a:p>
            <a:r>
              <a:rPr lang="en-US" sz="4000" b="1" dirty="0" smtClean="0">
                <a:solidFill>
                  <a:schemeClr val="bg1"/>
                </a:solidFill>
                <a:latin typeface="Sitka Display" panose="02000505000000020004" pitchFamily="2" charset="0"/>
              </a:rPr>
              <a:t>LIVE</a:t>
            </a:r>
            <a:r>
              <a:rPr lang="en-US" sz="4000" dirty="0" smtClean="0">
                <a:solidFill>
                  <a:schemeClr val="bg1"/>
                </a:solidFill>
                <a:latin typeface="Sitka Display" panose="02000505000000020004" pitchFamily="2" charset="0"/>
              </a:rPr>
              <a:t>, Work, Play, and Raise a Family</a:t>
            </a:r>
            <a:endParaRPr lang="en-US" sz="4000" dirty="0">
              <a:solidFill>
                <a:schemeClr val="bg1"/>
              </a:solidFill>
              <a:latin typeface="Sitka Display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71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5680" y="131042"/>
            <a:ext cx="430278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dirty="0" smtClean="0">
                <a:latin typeface="Georgia" panose="02040502050405020303" pitchFamily="18" charset="0"/>
                <a:ea typeface="+mj-ea"/>
                <a:cs typeface="+mj-cs"/>
              </a:rPr>
              <a:t>Thanks for our advisors </a:t>
            </a:r>
            <a:endParaRPr lang="en-US" sz="3000" dirty="0">
              <a:latin typeface="Georgia" panose="02040502050405020303" pitchFamily="18" charset="0"/>
              <a:ea typeface="+mj-ea"/>
              <a:cs typeface="+mj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7" t="5061" r="11941" b="5411"/>
          <a:stretch/>
        </p:blipFill>
        <p:spPr>
          <a:xfrm>
            <a:off x="7125361" y="2238727"/>
            <a:ext cx="1191504" cy="13709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8921" y="685040"/>
            <a:ext cx="1189566" cy="14539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3" t="8151" b="3300"/>
          <a:stretch/>
        </p:blipFill>
        <p:spPr>
          <a:xfrm>
            <a:off x="7126905" y="5272569"/>
            <a:ext cx="1189960" cy="12476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361" y="3709417"/>
            <a:ext cx="1193593" cy="146337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749124" y="1117540"/>
            <a:ext cx="3818674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73710" algn="r">
              <a:spcBef>
                <a:spcPts val="550"/>
              </a:spcBef>
              <a:buClr>
                <a:schemeClr val="accent2"/>
              </a:buClr>
              <a:buSzPts val="2000"/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chemeClr val="dk1"/>
                </a:solidFill>
                <a:latin typeface="Sitka Display" panose="02000505000000020004" pitchFamily="2" charset="0"/>
                <a:ea typeface="Questrial"/>
                <a:cs typeface="Questrial"/>
                <a:sym typeface="Questrial"/>
              </a:rPr>
              <a:t>Danny </a:t>
            </a:r>
            <a:r>
              <a:rPr lang="en-US" sz="2000" b="1" dirty="0" smtClean="0">
                <a:solidFill>
                  <a:schemeClr val="dk1"/>
                </a:solidFill>
                <a:latin typeface="Sitka Display" panose="02000505000000020004" pitchFamily="2" charset="0"/>
                <a:ea typeface="Questrial"/>
                <a:cs typeface="Questrial"/>
                <a:sym typeface="Questrial"/>
              </a:rPr>
              <a:t>LeBlanc</a:t>
            </a:r>
          </a:p>
          <a:p>
            <a:pPr algn="r">
              <a:spcBef>
                <a:spcPts val="550"/>
              </a:spcBef>
              <a:buClr>
                <a:schemeClr val="accent2"/>
              </a:buClr>
              <a:buSzPts val="2000"/>
            </a:pPr>
            <a:r>
              <a:rPr lang="en-US" sz="2000" dirty="0">
                <a:solidFill>
                  <a:schemeClr val="dk1"/>
                </a:solidFill>
                <a:latin typeface="Sitka Display" panose="02000505000000020004" pitchFamily="2" charset="0"/>
                <a:ea typeface="Questrial"/>
                <a:cs typeface="Questrial"/>
                <a:sym typeface="Questrial"/>
              </a:rPr>
              <a:t>Somerville Community </a:t>
            </a:r>
            <a:r>
              <a:rPr lang="en-US" sz="2000" dirty="0" smtClean="0">
                <a:solidFill>
                  <a:schemeClr val="dk1"/>
                </a:solidFill>
                <a:latin typeface="Sitka Display" panose="02000505000000020004" pitchFamily="2" charset="0"/>
                <a:ea typeface="Questrial"/>
                <a:cs typeface="Questrial"/>
                <a:sym typeface="Questrial"/>
              </a:rPr>
              <a:t>Corporation</a:t>
            </a:r>
            <a:endParaRPr lang="en-US" sz="2000" dirty="0">
              <a:solidFill>
                <a:schemeClr val="dk1"/>
              </a:solidFill>
              <a:latin typeface="Sitka Display" panose="02000505000000020004" pitchFamily="2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63825" y="2535436"/>
            <a:ext cx="2803973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73710" algn="r">
              <a:spcBef>
                <a:spcPts val="550"/>
              </a:spcBef>
              <a:buClr>
                <a:schemeClr val="accent2"/>
              </a:buClr>
              <a:buSzPts val="2000"/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chemeClr val="dk1"/>
                </a:solidFill>
                <a:latin typeface="Sitka Display" panose="02000505000000020004" pitchFamily="2" charset="0"/>
                <a:ea typeface="Questrial"/>
                <a:cs typeface="Questrial"/>
                <a:sym typeface="Questrial"/>
              </a:rPr>
              <a:t>Kathy </a:t>
            </a:r>
            <a:r>
              <a:rPr lang="en-US" sz="2000" b="1" dirty="0" err="1" smtClean="0">
                <a:solidFill>
                  <a:schemeClr val="dk1"/>
                </a:solidFill>
                <a:latin typeface="Sitka Display" panose="02000505000000020004" pitchFamily="2" charset="0"/>
                <a:ea typeface="Questrial"/>
                <a:cs typeface="Questrial"/>
                <a:sym typeface="Questrial"/>
              </a:rPr>
              <a:t>Naczas</a:t>
            </a:r>
            <a:endParaRPr lang="en-US" sz="2000" b="1" dirty="0" smtClean="0">
              <a:solidFill>
                <a:schemeClr val="dk1"/>
              </a:solidFill>
              <a:latin typeface="Sitka Display" panose="02000505000000020004" pitchFamily="2" charset="0"/>
              <a:ea typeface="Questrial"/>
              <a:cs typeface="Questrial"/>
              <a:sym typeface="Questrial"/>
            </a:endParaRPr>
          </a:p>
          <a:p>
            <a:pPr algn="r">
              <a:spcBef>
                <a:spcPts val="550"/>
              </a:spcBef>
              <a:buClr>
                <a:schemeClr val="accent2"/>
              </a:buClr>
              <a:buSzPts val="2000"/>
            </a:pPr>
            <a:r>
              <a:rPr lang="en-US" sz="2000" dirty="0">
                <a:solidFill>
                  <a:schemeClr val="dk1"/>
                </a:solidFill>
                <a:latin typeface="Sitka Display" panose="02000505000000020004" pitchFamily="2" charset="0"/>
                <a:ea typeface="Questrial"/>
                <a:cs typeface="Questrial"/>
                <a:sym typeface="Questrial"/>
              </a:rPr>
              <a:t>Federal Home Loan </a:t>
            </a:r>
            <a:r>
              <a:rPr lang="en-US" sz="2000" dirty="0" smtClean="0">
                <a:solidFill>
                  <a:schemeClr val="dk1"/>
                </a:solidFill>
                <a:latin typeface="Sitka Display" panose="02000505000000020004" pitchFamily="2" charset="0"/>
                <a:ea typeface="Questrial"/>
                <a:cs typeface="Questrial"/>
                <a:sym typeface="Questrial"/>
              </a:rPr>
              <a:t>Bank</a:t>
            </a:r>
            <a:endParaRPr lang="en-US" sz="2000" dirty="0">
              <a:solidFill>
                <a:schemeClr val="dk1"/>
              </a:solidFill>
              <a:latin typeface="Sitka Display" panose="02000505000000020004" pitchFamily="2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973544" y="4056296"/>
            <a:ext cx="3594254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73710" algn="r">
              <a:spcBef>
                <a:spcPts val="550"/>
              </a:spcBef>
              <a:buClr>
                <a:schemeClr val="accent2"/>
              </a:buClr>
              <a:buSzPts val="2000"/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chemeClr val="dk1"/>
                </a:solidFill>
                <a:latin typeface="Sitka Display" panose="02000505000000020004" pitchFamily="2" charset="0"/>
                <a:ea typeface="Questrial"/>
                <a:cs typeface="Questrial"/>
                <a:sym typeface="Questrial"/>
              </a:rPr>
              <a:t>Brandon </a:t>
            </a:r>
            <a:r>
              <a:rPr lang="en-US" sz="2000" b="1" dirty="0" smtClean="0">
                <a:solidFill>
                  <a:schemeClr val="dk1"/>
                </a:solidFill>
                <a:latin typeface="Sitka Display" panose="02000505000000020004" pitchFamily="2" charset="0"/>
                <a:ea typeface="Questrial"/>
                <a:cs typeface="Questrial"/>
                <a:sym typeface="Questrial"/>
              </a:rPr>
              <a:t>Wilson</a:t>
            </a:r>
          </a:p>
          <a:p>
            <a:pPr algn="r">
              <a:spcBef>
                <a:spcPts val="550"/>
              </a:spcBef>
              <a:buClr>
                <a:schemeClr val="accent2"/>
              </a:buClr>
              <a:buSzPts val="2000"/>
            </a:pPr>
            <a:r>
              <a:rPr lang="en-US" sz="2000" dirty="0">
                <a:solidFill>
                  <a:schemeClr val="dk1"/>
                </a:solidFill>
                <a:latin typeface="Sitka Display" panose="02000505000000020004" pitchFamily="2" charset="0"/>
                <a:ea typeface="Questrial"/>
                <a:cs typeface="Questrial"/>
                <a:sym typeface="Questrial"/>
              </a:rPr>
              <a:t>Somerville Historic </a:t>
            </a:r>
            <a:r>
              <a:rPr lang="en-US" sz="2000" dirty="0" smtClean="0">
                <a:solidFill>
                  <a:schemeClr val="dk1"/>
                </a:solidFill>
                <a:latin typeface="Sitka Display" panose="02000505000000020004" pitchFamily="2" charset="0"/>
                <a:ea typeface="Questrial"/>
                <a:cs typeface="Questrial"/>
                <a:sym typeface="Questrial"/>
              </a:rPr>
              <a:t>Preservation</a:t>
            </a:r>
            <a:endParaRPr lang="en-US" sz="2000" dirty="0">
              <a:solidFill>
                <a:schemeClr val="dk1"/>
              </a:solidFill>
              <a:latin typeface="Sitka Display" panose="02000505000000020004" pitchFamily="2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02535" y="5469367"/>
            <a:ext cx="3065263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73710" algn="r">
              <a:spcBef>
                <a:spcPts val="550"/>
              </a:spcBef>
              <a:buClr>
                <a:schemeClr val="accent2"/>
              </a:buClr>
              <a:buSzPts val="2000"/>
              <a:buFont typeface="Wingdings" panose="05000000000000000000" pitchFamily="2" charset="2"/>
              <a:buChar char="v"/>
            </a:pPr>
            <a:r>
              <a:rPr lang="en-US" sz="2000" b="1" dirty="0" err="1">
                <a:solidFill>
                  <a:schemeClr val="dk1"/>
                </a:solidFill>
                <a:latin typeface="Sitka Display" panose="02000505000000020004" pitchFamily="2" charset="0"/>
                <a:ea typeface="Questrial"/>
                <a:cs typeface="Questrial"/>
                <a:sym typeface="Questrial"/>
              </a:rPr>
              <a:t>Ithzel</a:t>
            </a:r>
            <a:r>
              <a:rPr lang="en-US" sz="2000" b="1" dirty="0">
                <a:solidFill>
                  <a:schemeClr val="dk1"/>
                </a:solidFill>
                <a:latin typeface="Sitka Display" panose="02000505000000020004" pitchFamily="2" charset="0"/>
                <a:ea typeface="Questrial"/>
                <a:cs typeface="Questrial"/>
                <a:sym typeface="Questrial"/>
              </a:rPr>
              <a:t> </a:t>
            </a:r>
            <a:r>
              <a:rPr lang="en-US" sz="2000" b="1" dirty="0" smtClean="0">
                <a:solidFill>
                  <a:schemeClr val="dk1"/>
                </a:solidFill>
                <a:latin typeface="Sitka Display" panose="02000505000000020004" pitchFamily="2" charset="0"/>
                <a:ea typeface="Questrial"/>
                <a:cs typeface="Questrial"/>
                <a:sym typeface="Questrial"/>
              </a:rPr>
              <a:t>Polanco</a:t>
            </a:r>
          </a:p>
          <a:p>
            <a:pPr algn="r">
              <a:spcBef>
                <a:spcPts val="550"/>
              </a:spcBef>
              <a:buClr>
                <a:schemeClr val="accent2"/>
              </a:buClr>
              <a:buSzPts val="2000"/>
            </a:pPr>
            <a:r>
              <a:rPr lang="en-US" sz="2000" dirty="0" smtClean="0">
                <a:solidFill>
                  <a:schemeClr val="dk1"/>
                </a:solidFill>
                <a:latin typeface="Sitka Display" panose="02000505000000020004" pitchFamily="2" charset="0"/>
                <a:ea typeface="Questrial"/>
                <a:cs typeface="Questrial"/>
                <a:sym typeface="Questrial"/>
              </a:rPr>
              <a:t>Somerville </a:t>
            </a:r>
            <a:r>
              <a:rPr lang="en-US" sz="2000" dirty="0">
                <a:solidFill>
                  <a:schemeClr val="dk1"/>
                </a:solidFill>
                <a:latin typeface="Sitka Display" panose="02000505000000020004" pitchFamily="2" charset="0"/>
                <a:ea typeface="Questrial"/>
                <a:cs typeface="Questrial"/>
                <a:sym typeface="Questrial"/>
              </a:rPr>
              <a:t>Housing </a:t>
            </a:r>
            <a:r>
              <a:rPr lang="en-US" sz="2000" dirty="0" smtClean="0">
                <a:solidFill>
                  <a:schemeClr val="dk1"/>
                </a:solidFill>
                <a:latin typeface="Sitka Display" panose="02000505000000020004" pitchFamily="2" charset="0"/>
                <a:ea typeface="Questrial"/>
                <a:cs typeface="Questrial"/>
                <a:sym typeface="Questrial"/>
              </a:rPr>
              <a:t>Division</a:t>
            </a:r>
            <a:endParaRPr lang="en-US" sz="2000" dirty="0">
              <a:solidFill>
                <a:schemeClr val="dk1"/>
              </a:solidFill>
              <a:latin typeface="Sitka Display" panose="02000505000000020004" pitchFamily="2" charset="0"/>
              <a:ea typeface="Questrial"/>
              <a:cs typeface="Questrial"/>
              <a:sym typeface="Questrial"/>
            </a:endParaRPr>
          </a:p>
        </p:txBody>
      </p:sp>
    </p:spTree>
    <p:extLst>
      <p:ext uri="{BB962C8B-B14F-4D97-AF65-F5344CB8AC3E}">
        <p14:creationId xmlns:p14="http://schemas.microsoft.com/office/powerpoint/2010/main" val="214029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1579</TotalTime>
  <Words>1163</Words>
  <Application>Microsoft Office PowerPoint</Application>
  <PresentationFormat>Widescreen</PresentationFormat>
  <Paragraphs>257</Paragraphs>
  <Slides>27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9" baseType="lpstr">
      <vt:lpstr>等线</vt:lpstr>
      <vt:lpstr>Questrial</vt:lpstr>
      <vt:lpstr>Raleway</vt:lpstr>
      <vt:lpstr>Arial</vt:lpstr>
      <vt:lpstr>Calibri</vt:lpstr>
      <vt:lpstr>Calibri Light</vt:lpstr>
      <vt:lpstr>Georgia</vt:lpstr>
      <vt:lpstr>Sitka Display</vt:lpstr>
      <vt:lpstr>Sitka Text</vt:lpstr>
      <vt:lpstr>Times New Roman</vt:lpstr>
      <vt:lpstr>Wingdings</vt:lpstr>
      <vt:lpstr>Office Theme</vt:lpstr>
      <vt:lpstr>Preservation of Affordable Housing: Displacement Mitigation Strategies  </vt:lpstr>
      <vt:lpstr>Content</vt:lpstr>
      <vt:lpstr>PowerPoint Presentation</vt:lpstr>
      <vt:lpstr>PowerPoint Presentation</vt:lpstr>
      <vt:lpstr>PowerPoint Presentation</vt:lpstr>
      <vt:lpstr>Displacement Risk Factors in East Somerville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Boston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</dc:creator>
  <cp:lastModifiedBy>Jennifer</cp:lastModifiedBy>
  <cp:revision>134</cp:revision>
  <dcterms:created xsi:type="dcterms:W3CDTF">2018-04-17T19:18:40Z</dcterms:created>
  <dcterms:modified xsi:type="dcterms:W3CDTF">2018-04-23T15:58:51Z</dcterms:modified>
</cp:coreProperties>
</file>