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1621" r:id="rId2"/>
    <p:sldId id="1985" r:id="rId3"/>
    <p:sldId id="1382" r:id="rId4"/>
    <p:sldId id="382" r:id="rId5"/>
    <p:sldId id="1967" r:id="rId6"/>
    <p:sldId id="1986" r:id="rId7"/>
    <p:sldId id="2004" r:id="rId8"/>
    <p:sldId id="1999" r:id="rId9"/>
    <p:sldId id="2000" r:id="rId10"/>
    <p:sldId id="2001" r:id="rId11"/>
    <p:sldId id="1826" r:id="rId12"/>
    <p:sldId id="1938" r:id="rId13"/>
    <p:sldId id="1496" r:id="rId14"/>
    <p:sldId id="1669" r:id="rId15"/>
    <p:sldId id="1512" r:id="rId16"/>
    <p:sldId id="1425" r:id="rId17"/>
    <p:sldId id="1659" r:id="rId18"/>
    <p:sldId id="1504" r:id="rId19"/>
    <p:sldId id="1657" r:id="rId20"/>
    <p:sldId id="1993" r:id="rId21"/>
    <p:sldId id="1990" r:id="rId22"/>
    <p:sldId id="1992" r:id="rId23"/>
    <p:sldId id="1991" r:id="rId24"/>
    <p:sldId id="1994" r:id="rId25"/>
    <p:sldId id="1995" r:id="rId26"/>
    <p:sldId id="1996" r:id="rId27"/>
    <p:sldId id="2003" r:id="rId28"/>
    <p:sldId id="257" r:id="rId29"/>
    <p:sldId id="259" r:id="rId30"/>
    <p:sldId id="2002" r:id="rId31"/>
    <p:sldId id="193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E5D8"/>
    <a:srgbClr val="BCD057"/>
    <a:srgbClr val="9E9E9E"/>
    <a:srgbClr val="F66500"/>
    <a:srgbClr val="13A694"/>
    <a:srgbClr val="00C7B6"/>
    <a:srgbClr val="00B9C8"/>
    <a:srgbClr val="388EB0"/>
    <a:srgbClr val="CDD977"/>
    <a:srgbClr val="8BC7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1"/>
    <p:restoredTop sz="65714"/>
  </p:normalViewPr>
  <p:slideViewPr>
    <p:cSldViewPr snapToGrid="0" snapToObjects="1">
      <p:cViewPr varScale="1">
        <p:scale>
          <a:sx n="77" d="100"/>
          <a:sy n="77" d="100"/>
        </p:scale>
        <p:origin x="2488" y="18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2015 Arrests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Arrests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FD-C84A-A249-F4CBB647AC1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9FD-C84A-A249-F4CBB647AC1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9FD-C84A-A249-F4CBB647AC19}"/>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F9FD-C84A-A249-F4CBB647AC19}"/>
              </c:ext>
            </c:extLst>
          </c:dPt>
          <c:dLbls>
            <c:dLbl>
              <c:idx val="2"/>
              <c:layout>
                <c:manualLayout>
                  <c:x val="0.11812423447069112"/>
                  <c:y val="0.1575415573053368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9FD-C84A-A249-F4CBB647AC19}"/>
                </c:ext>
              </c:extLst>
            </c:dLbl>
            <c:dLbl>
              <c:idx val="3"/>
              <c:layout>
                <c:manualLayout>
                  <c:x val="1.0797462817147755E-2"/>
                  <c:y val="1.77960669489178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9FD-C84A-A249-F4CBB647AC1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White</c:v>
                </c:pt>
                <c:pt idx="1">
                  <c:v>Black</c:v>
                </c:pt>
                <c:pt idx="2">
                  <c:v>Hispanic</c:v>
                </c:pt>
                <c:pt idx="3">
                  <c:v>Asian</c:v>
                </c:pt>
              </c:strCache>
            </c:strRef>
          </c:cat>
          <c:val>
            <c:numRef>
              <c:f>Sheet1!$B$2:$B$5</c:f>
              <c:numCache>
                <c:formatCode>General</c:formatCode>
                <c:ptCount val="4"/>
                <c:pt idx="0">
                  <c:v>3392</c:v>
                </c:pt>
                <c:pt idx="1">
                  <c:v>1129</c:v>
                </c:pt>
                <c:pt idx="2">
                  <c:v>1129</c:v>
                </c:pt>
                <c:pt idx="3">
                  <c:v>70</c:v>
                </c:pt>
              </c:numCache>
            </c:numRef>
          </c:val>
          <c:extLst>
            <c:ext xmlns:c16="http://schemas.microsoft.com/office/drawing/2014/chart" uri="{C3380CC4-5D6E-409C-BE32-E72D297353CC}">
              <c16:uniqueId val="{00000008-F9FD-C84A-A249-F4CBB647AC19}"/>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2015 Arraignments</a:t>
            </a:r>
          </a:p>
        </c:rich>
      </c:tx>
      <c:overlay val="0"/>
      <c:spPr>
        <a:noFill/>
        <a:ln>
          <a:noFill/>
        </a:ln>
        <a:effectLst/>
      </c:spPr>
    </c:title>
    <c:autoTitleDeleted val="0"/>
    <c:plotArea>
      <c:layout/>
      <c:pieChart>
        <c:varyColors val="1"/>
        <c:ser>
          <c:idx val="0"/>
          <c:order val="0"/>
          <c:tx>
            <c:strRef>
              <c:f>Sheet1!$B$1</c:f>
              <c:strCache>
                <c:ptCount val="1"/>
                <c:pt idx="0">
                  <c:v>Arraignments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12-8C46-A484-B07E681ED0C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F12-8C46-A484-B07E681ED0C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F12-8C46-A484-B07E681ED0CA}"/>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7F12-8C46-A484-B07E681ED0CA}"/>
              </c:ext>
            </c:extLst>
          </c:dPt>
          <c:dLbls>
            <c:dLbl>
              <c:idx val="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F12-8C46-A484-B07E681ED0CA}"/>
                </c:ext>
              </c:extLst>
            </c:dLbl>
            <c:dLbl>
              <c:idx val="1"/>
              <c:layout>
                <c:manualLayout>
                  <c:x val="0.12931321084864392"/>
                  <c:y val="-0.1657688101487315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F12-8C46-A484-B07E681ED0CA}"/>
                </c:ext>
              </c:extLst>
            </c:dLbl>
            <c:dLbl>
              <c:idx val="2"/>
              <c:layout>
                <c:manualLayout>
                  <c:x val="0.12424890638670166"/>
                  <c:y val="0.1212928153960112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F12-8C46-A484-B07E681ED0CA}"/>
                </c:ext>
              </c:extLst>
            </c:dLbl>
            <c:dLbl>
              <c:idx val="3"/>
              <c:layout>
                <c:manualLayout>
                  <c:x val="1.3433508311461067E-2"/>
                  <c:y val="1.63944856347394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F12-8C46-A484-B07E681ED0C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White</c:v>
                </c:pt>
                <c:pt idx="1">
                  <c:v>Black</c:v>
                </c:pt>
                <c:pt idx="2">
                  <c:v>Hispanic</c:v>
                </c:pt>
                <c:pt idx="3">
                  <c:v>Asian</c:v>
                </c:pt>
              </c:strCache>
            </c:strRef>
          </c:cat>
          <c:val>
            <c:numRef>
              <c:f>Sheet1!$B$2:$B$5</c:f>
              <c:numCache>
                <c:formatCode>General</c:formatCode>
                <c:ptCount val="4"/>
                <c:pt idx="0">
                  <c:v>1296</c:v>
                </c:pt>
                <c:pt idx="1">
                  <c:v>724</c:v>
                </c:pt>
                <c:pt idx="2">
                  <c:v>677</c:v>
                </c:pt>
                <c:pt idx="3">
                  <c:v>33</c:v>
                </c:pt>
              </c:numCache>
            </c:numRef>
          </c:val>
          <c:extLst>
            <c:ext xmlns:c16="http://schemas.microsoft.com/office/drawing/2014/chart" uri="{C3380CC4-5D6E-409C-BE32-E72D297353CC}">
              <c16:uniqueId val="{00000008-7F12-8C46-A484-B07E681ED0CA}"/>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2015 Detentions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Detentions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A7-034F-A9D7-8F91605EC59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2A7-034F-A9D7-8F91605EC596}"/>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2A7-034F-A9D7-8F91605EC596}"/>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C2A7-034F-A9D7-8F91605EC596}"/>
              </c:ext>
            </c:extLst>
          </c:dPt>
          <c:dLbls>
            <c:dLbl>
              <c:idx val="3"/>
              <c:layout>
                <c:manualLayout>
                  <c:x val="6.7594050743657041E-3"/>
                  <c:y val="3.120303991851764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2A7-034F-A9D7-8F91605EC59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White</c:v>
                </c:pt>
                <c:pt idx="1">
                  <c:v>Black</c:v>
                </c:pt>
                <c:pt idx="2">
                  <c:v>Hispanic</c:v>
                </c:pt>
                <c:pt idx="3">
                  <c:v>Asian</c:v>
                </c:pt>
              </c:strCache>
            </c:strRef>
          </c:cat>
          <c:val>
            <c:numRef>
              <c:f>Sheet1!$B$2:$B$5</c:f>
              <c:numCache>
                <c:formatCode>General</c:formatCode>
                <c:ptCount val="4"/>
                <c:pt idx="0">
                  <c:v>384</c:v>
                </c:pt>
                <c:pt idx="1">
                  <c:v>384</c:v>
                </c:pt>
                <c:pt idx="2">
                  <c:v>484</c:v>
                </c:pt>
                <c:pt idx="3">
                  <c:v>9</c:v>
                </c:pt>
              </c:numCache>
            </c:numRef>
          </c:val>
          <c:extLst>
            <c:ext xmlns:c16="http://schemas.microsoft.com/office/drawing/2014/chart" uri="{C3380CC4-5D6E-409C-BE32-E72D297353CC}">
              <c16:uniqueId val="{00000008-C2A7-034F-A9D7-8F91605EC596}"/>
            </c:ext>
          </c:extLst>
        </c:ser>
        <c:dLbls>
          <c:showLegendKey val="0"/>
          <c:showVal val="0"/>
          <c:showCatName val="1"/>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03BBE-1FD6-5040-9F25-54B82C525A22}" type="doc">
      <dgm:prSet loTypeId="urn:microsoft.com/office/officeart/2005/8/layout/venn3" loCatId="" qsTypeId="urn:microsoft.com/office/officeart/2005/8/quickstyle/simple2" qsCatId="simple" csTypeId="urn:microsoft.com/office/officeart/2005/8/colors/accent2_4" csCatId="accent2" phldr="1"/>
      <dgm:spPr/>
      <dgm:t>
        <a:bodyPr/>
        <a:lstStyle/>
        <a:p>
          <a:endParaRPr lang="en-US"/>
        </a:p>
      </dgm:t>
    </dgm:pt>
    <dgm:pt modelId="{9D89261D-8B81-334B-B9E8-98D939E262CB}">
      <dgm:prSet phldrT="[Text]"/>
      <dgm:spPr/>
      <dgm:t>
        <a:bodyPr/>
        <a:lstStyle/>
        <a:p>
          <a:r>
            <a:rPr lang="en-US" dirty="0">
              <a:solidFill>
                <a:schemeClr val="bg1"/>
              </a:solidFill>
            </a:rPr>
            <a:t>computer science</a:t>
          </a:r>
        </a:p>
      </dgm:t>
    </dgm:pt>
    <dgm:pt modelId="{04D02564-0061-B54F-80A8-18DC5463FF91}" type="parTrans" cxnId="{B3E64BD2-EAD2-2F46-9556-F65ADE813F25}">
      <dgm:prSet/>
      <dgm:spPr/>
      <dgm:t>
        <a:bodyPr/>
        <a:lstStyle/>
        <a:p>
          <a:endParaRPr lang="en-US"/>
        </a:p>
      </dgm:t>
    </dgm:pt>
    <dgm:pt modelId="{F18824A7-AC1C-7748-A8DD-2473601A4B48}" type="sibTrans" cxnId="{B3E64BD2-EAD2-2F46-9556-F65ADE813F25}">
      <dgm:prSet/>
      <dgm:spPr/>
      <dgm:t>
        <a:bodyPr/>
        <a:lstStyle/>
        <a:p>
          <a:endParaRPr lang="en-US"/>
        </a:p>
      </dgm:t>
    </dgm:pt>
    <dgm:pt modelId="{6C669945-978B-BF44-844B-9D6F54077DB8}">
      <dgm:prSet phldrT="[Text]"/>
      <dgm:spPr/>
      <dgm:t>
        <a:bodyPr/>
        <a:lstStyle/>
        <a:p>
          <a:r>
            <a:rPr lang="en-US" dirty="0">
              <a:solidFill>
                <a:schemeClr val="bg1"/>
              </a:solidFill>
            </a:rPr>
            <a:t>math &amp; stats</a:t>
          </a:r>
        </a:p>
      </dgm:t>
    </dgm:pt>
    <dgm:pt modelId="{E2CFC7CB-A99D-CA46-B90F-F7B02710DF88}" type="parTrans" cxnId="{A589E75C-EF98-2C43-9D42-52C62487211F}">
      <dgm:prSet/>
      <dgm:spPr/>
      <dgm:t>
        <a:bodyPr/>
        <a:lstStyle/>
        <a:p>
          <a:endParaRPr lang="en-US"/>
        </a:p>
      </dgm:t>
    </dgm:pt>
    <dgm:pt modelId="{6F195D07-D6F7-7749-8725-5CF7027669D6}" type="sibTrans" cxnId="{A589E75C-EF98-2C43-9D42-52C62487211F}">
      <dgm:prSet/>
      <dgm:spPr/>
      <dgm:t>
        <a:bodyPr/>
        <a:lstStyle/>
        <a:p>
          <a:endParaRPr lang="en-US"/>
        </a:p>
      </dgm:t>
    </dgm:pt>
    <dgm:pt modelId="{CCD2CC36-47DB-BC41-94D3-026AD1F2A955}">
      <dgm:prSet phldrT="[Text]"/>
      <dgm:spPr/>
      <dgm:t>
        <a:bodyPr/>
        <a:lstStyle/>
        <a:p>
          <a:r>
            <a:rPr lang="en-US" dirty="0">
              <a:solidFill>
                <a:schemeClr val="bg1"/>
              </a:solidFill>
            </a:rPr>
            <a:t>computing &amp; data science</a:t>
          </a:r>
        </a:p>
      </dgm:t>
    </dgm:pt>
    <dgm:pt modelId="{45F19AA1-0C02-FA45-9E25-EE0F2FE3FD00}" type="parTrans" cxnId="{E2BBEAA8-F9CD-3A40-9482-314E0B65BD95}">
      <dgm:prSet/>
      <dgm:spPr/>
      <dgm:t>
        <a:bodyPr/>
        <a:lstStyle/>
        <a:p>
          <a:endParaRPr lang="en-US"/>
        </a:p>
      </dgm:t>
    </dgm:pt>
    <dgm:pt modelId="{BCC63892-6814-0C40-81A3-131498AA26A2}" type="sibTrans" cxnId="{E2BBEAA8-F9CD-3A40-9482-314E0B65BD95}">
      <dgm:prSet/>
      <dgm:spPr/>
      <dgm:t>
        <a:bodyPr/>
        <a:lstStyle/>
        <a:p>
          <a:endParaRPr lang="en-US"/>
        </a:p>
      </dgm:t>
    </dgm:pt>
    <dgm:pt modelId="{E54E5747-7B53-F842-803D-5D45686A538A}">
      <dgm:prSet phldrT="[Text]"/>
      <dgm:spPr/>
      <dgm:t>
        <a:bodyPr/>
        <a:lstStyle/>
        <a:p>
          <a:r>
            <a:rPr lang="en-US" dirty="0">
              <a:solidFill>
                <a:schemeClr val="bg1"/>
              </a:solidFill>
            </a:rPr>
            <a:t>computer engineering</a:t>
          </a:r>
        </a:p>
      </dgm:t>
    </dgm:pt>
    <dgm:pt modelId="{FE065E52-1F9E-094B-BFA7-825137075C90}" type="parTrans" cxnId="{4D1F4F3A-C66A-774E-BF78-177D287E1DAD}">
      <dgm:prSet/>
      <dgm:spPr/>
      <dgm:t>
        <a:bodyPr/>
        <a:lstStyle/>
        <a:p>
          <a:endParaRPr lang="en-US"/>
        </a:p>
      </dgm:t>
    </dgm:pt>
    <dgm:pt modelId="{9D13CD34-A92B-3A47-A961-477217B02816}" type="sibTrans" cxnId="{4D1F4F3A-C66A-774E-BF78-177D287E1DAD}">
      <dgm:prSet/>
      <dgm:spPr/>
      <dgm:t>
        <a:bodyPr/>
        <a:lstStyle/>
        <a:p>
          <a:endParaRPr lang="en-US"/>
        </a:p>
      </dgm:t>
    </dgm:pt>
    <dgm:pt modelId="{FB91010D-8D81-564E-9D2D-F297B3C1447E}">
      <dgm:prSet/>
      <dgm:spPr/>
      <dgm:t>
        <a:bodyPr/>
        <a:lstStyle/>
        <a:p>
          <a:r>
            <a:rPr lang="en-US" dirty="0">
              <a:solidFill>
                <a:schemeClr val="bg1"/>
              </a:solidFill>
            </a:rPr>
            <a:t>+ other disciplines</a:t>
          </a:r>
        </a:p>
      </dgm:t>
    </dgm:pt>
    <dgm:pt modelId="{5E1DD6ED-0903-F148-AE73-AD57F86C42F7}" type="parTrans" cxnId="{8FB220C1-8A8A-874B-922C-2D98B0FD1002}">
      <dgm:prSet/>
      <dgm:spPr/>
      <dgm:t>
        <a:bodyPr/>
        <a:lstStyle/>
        <a:p>
          <a:endParaRPr lang="en-US"/>
        </a:p>
      </dgm:t>
    </dgm:pt>
    <dgm:pt modelId="{215D09B2-4AB7-2045-8CE1-4724D994C398}" type="sibTrans" cxnId="{8FB220C1-8A8A-874B-922C-2D98B0FD1002}">
      <dgm:prSet/>
      <dgm:spPr/>
      <dgm:t>
        <a:bodyPr/>
        <a:lstStyle/>
        <a:p>
          <a:endParaRPr lang="en-US"/>
        </a:p>
      </dgm:t>
    </dgm:pt>
    <dgm:pt modelId="{858B4D47-1D26-F54B-B45A-576A331F2077}" type="pres">
      <dgm:prSet presAssocID="{64103BBE-1FD6-5040-9F25-54B82C525A22}" presName="Name0" presStyleCnt="0">
        <dgm:presLayoutVars>
          <dgm:dir/>
          <dgm:resizeHandles val="exact"/>
        </dgm:presLayoutVars>
      </dgm:prSet>
      <dgm:spPr/>
    </dgm:pt>
    <dgm:pt modelId="{36E759A3-3E79-534B-A1E4-CA1550CAE25F}" type="pres">
      <dgm:prSet presAssocID="{9D89261D-8B81-334B-B9E8-98D939E262CB}" presName="Name5" presStyleLbl="vennNode1" presStyleIdx="0" presStyleCnt="5">
        <dgm:presLayoutVars>
          <dgm:bulletEnabled val="1"/>
        </dgm:presLayoutVars>
      </dgm:prSet>
      <dgm:spPr/>
    </dgm:pt>
    <dgm:pt modelId="{F4B91807-462C-4642-9181-F1E992CAAAF0}" type="pres">
      <dgm:prSet presAssocID="{F18824A7-AC1C-7748-A8DD-2473601A4B48}" presName="space" presStyleCnt="0"/>
      <dgm:spPr/>
    </dgm:pt>
    <dgm:pt modelId="{472687A3-2E4A-2449-8218-0C2960A7706B}" type="pres">
      <dgm:prSet presAssocID="{6C669945-978B-BF44-844B-9D6F54077DB8}" presName="Name5" presStyleLbl="vennNode1" presStyleIdx="1" presStyleCnt="5">
        <dgm:presLayoutVars>
          <dgm:bulletEnabled val="1"/>
        </dgm:presLayoutVars>
      </dgm:prSet>
      <dgm:spPr/>
    </dgm:pt>
    <dgm:pt modelId="{638F7998-9FEE-ED40-845D-BADE4071BE4B}" type="pres">
      <dgm:prSet presAssocID="{6F195D07-D6F7-7749-8725-5CF7027669D6}" presName="space" presStyleCnt="0"/>
      <dgm:spPr/>
    </dgm:pt>
    <dgm:pt modelId="{9DB5C1CB-4C0E-6048-87B4-DC5A8A54946A}" type="pres">
      <dgm:prSet presAssocID="{CCD2CC36-47DB-BC41-94D3-026AD1F2A955}" presName="Name5" presStyleLbl="vennNode1" presStyleIdx="2" presStyleCnt="5">
        <dgm:presLayoutVars>
          <dgm:bulletEnabled val="1"/>
        </dgm:presLayoutVars>
      </dgm:prSet>
      <dgm:spPr/>
    </dgm:pt>
    <dgm:pt modelId="{6CDDA661-4FE2-9B4D-92E1-2429B529B32E}" type="pres">
      <dgm:prSet presAssocID="{BCC63892-6814-0C40-81A3-131498AA26A2}" presName="space" presStyleCnt="0"/>
      <dgm:spPr/>
    </dgm:pt>
    <dgm:pt modelId="{2994223F-91DD-F345-8022-DD3982C1B9B6}" type="pres">
      <dgm:prSet presAssocID="{E54E5747-7B53-F842-803D-5D45686A538A}" presName="Name5" presStyleLbl="vennNode1" presStyleIdx="3" presStyleCnt="5">
        <dgm:presLayoutVars>
          <dgm:bulletEnabled val="1"/>
        </dgm:presLayoutVars>
      </dgm:prSet>
      <dgm:spPr/>
    </dgm:pt>
    <dgm:pt modelId="{5B444FD7-A6EF-0F41-87D9-0AC1B7CE4D5A}" type="pres">
      <dgm:prSet presAssocID="{9D13CD34-A92B-3A47-A961-477217B02816}" presName="space" presStyleCnt="0"/>
      <dgm:spPr/>
    </dgm:pt>
    <dgm:pt modelId="{8876D2EC-AA0D-3F48-9B2F-8EAAB1819DB4}" type="pres">
      <dgm:prSet presAssocID="{FB91010D-8D81-564E-9D2D-F297B3C1447E}" presName="Name5" presStyleLbl="vennNode1" presStyleIdx="4" presStyleCnt="5">
        <dgm:presLayoutVars>
          <dgm:bulletEnabled val="1"/>
        </dgm:presLayoutVars>
      </dgm:prSet>
      <dgm:spPr/>
    </dgm:pt>
  </dgm:ptLst>
  <dgm:cxnLst>
    <dgm:cxn modelId="{4D1F4F3A-C66A-774E-BF78-177D287E1DAD}" srcId="{64103BBE-1FD6-5040-9F25-54B82C525A22}" destId="{E54E5747-7B53-F842-803D-5D45686A538A}" srcOrd="3" destOrd="0" parTransId="{FE065E52-1F9E-094B-BFA7-825137075C90}" sibTransId="{9D13CD34-A92B-3A47-A961-477217B02816}"/>
    <dgm:cxn modelId="{B0E53046-DF4A-0545-8282-A80F39682F9F}" type="presOf" srcId="{CCD2CC36-47DB-BC41-94D3-026AD1F2A955}" destId="{9DB5C1CB-4C0E-6048-87B4-DC5A8A54946A}" srcOrd="0" destOrd="0" presId="urn:microsoft.com/office/officeart/2005/8/layout/venn3"/>
    <dgm:cxn modelId="{A589E75C-EF98-2C43-9D42-52C62487211F}" srcId="{64103BBE-1FD6-5040-9F25-54B82C525A22}" destId="{6C669945-978B-BF44-844B-9D6F54077DB8}" srcOrd="1" destOrd="0" parTransId="{E2CFC7CB-A99D-CA46-B90F-F7B02710DF88}" sibTransId="{6F195D07-D6F7-7749-8725-5CF7027669D6}"/>
    <dgm:cxn modelId="{E2BBEAA8-F9CD-3A40-9482-314E0B65BD95}" srcId="{64103BBE-1FD6-5040-9F25-54B82C525A22}" destId="{CCD2CC36-47DB-BC41-94D3-026AD1F2A955}" srcOrd="2" destOrd="0" parTransId="{45F19AA1-0C02-FA45-9E25-EE0F2FE3FD00}" sibTransId="{BCC63892-6814-0C40-81A3-131498AA26A2}"/>
    <dgm:cxn modelId="{8FB220C1-8A8A-874B-922C-2D98B0FD1002}" srcId="{64103BBE-1FD6-5040-9F25-54B82C525A22}" destId="{FB91010D-8D81-564E-9D2D-F297B3C1447E}" srcOrd="4" destOrd="0" parTransId="{5E1DD6ED-0903-F148-AE73-AD57F86C42F7}" sibTransId="{215D09B2-4AB7-2045-8CE1-4724D994C398}"/>
    <dgm:cxn modelId="{B3E64BD2-EAD2-2F46-9556-F65ADE813F25}" srcId="{64103BBE-1FD6-5040-9F25-54B82C525A22}" destId="{9D89261D-8B81-334B-B9E8-98D939E262CB}" srcOrd="0" destOrd="0" parTransId="{04D02564-0061-B54F-80A8-18DC5463FF91}" sibTransId="{F18824A7-AC1C-7748-A8DD-2473601A4B48}"/>
    <dgm:cxn modelId="{EBCB0CD7-7C30-C146-A788-3D5695AE3049}" type="presOf" srcId="{6C669945-978B-BF44-844B-9D6F54077DB8}" destId="{472687A3-2E4A-2449-8218-0C2960A7706B}" srcOrd="0" destOrd="0" presId="urn:microsoft.com/office/officeart/2005/8/layout/venn3"/>
    <dgm:cxn modelId="{769541EA-AA5C-ED4C-80AC-ABBAEA74E0F9}" type="presOf" srcId="{E54E5747-7B53-F842-803D-5D45686A538A}" destId="{2994223F-91DD-F345-8022-DD3982C1B9B6}" srcOrd="0" destOrd="0" presId="urn:microsoft.com/office/officeart/2005/8/layout/venn3"/>
    <dgm:cxn modelId="{385920F4-0570-CE47-BFF8-2D112C7C9F69}" type="presOf" srcId="{64103BBE-1FD6-5040-9F25-54B82C525A22}" destId="{858B4D47-1D26-F54B-B45A-576A331F2077}" srcOrd="0" destOrd="0" presId="urn:microsoft.com/office/officeart/2005/8/layout/venn3"/>
    <dgm:cxn modelId="{481AF8F5-FED8-8549-A674-E86F4C7392B1}" type="presOf" srcId="{FB91010D-8D81-564E-9D2D-F297B3C1447E}" destId="{8876D2EC-AA0D-3F48-9B2F-8EAAB1819DB4}" srcOrd="0" destOrd="0" presId="urn:microsoft.com/office/officeart/2005/8/layout/venn3"/>
    <dgm:cxn modelId="{30A530FB-7F69-274C-B202-194651928F99}" type="presOf" srcId="{9D89261D-8B81-334B-B9E8-98D939E262CB}" destId="{36E759A3-3E79-534B-A1E4-CA1550CAE25F}" srcOrd="0" destOrd="0" presId="urn:microsoft.com/office/officeart/2005/8/layout/venn3"/>
    <dgm:cxn modelId="{AC947752-C678-3D40-9E08-5456DDD7D57A}" type="presParOf" srcId="{858B4D47-1D26-F54B-B45A-576A331F2077}" destId="{36E759A3-3E79-534B-A1E4-CA1550CAE25F}" srcOrd="0" destOrd="0" presId="urn:microsoft.com/office/officeart/2005/8/layout/venn3"/>
    <dgm:cxn modelId="{6F368783-EDCC-3544-B6A1-45DBF1D2C08F}" type="presParOf" srcId="{858B4D47-1D26-F54B-B45A-576A331F2077}" destId="{F4B91807-462C-4642-9181-F1E992CAAAF0}" srcOrd="1" destOrd="0" presId="urn:microsoft.com/office/officeart/2005/8/layout/venn3"/>
    <dgm:cxn modelId="{8ADCDAEC-C8BE-AA4C-9F4D-AA85E004AF71}" type="presParOf" srcId="{858B4D47-1D26-F54B-B45A-576A331F2077}" destId="{472687A3-2E4A-2449-8218-0C2960A7706B}" srcOrd="2" destOrd="0" presId="urn:microsoft.com/office/officeart/2005/8/layout/venn3"/>
    <dgm:cxn modelId="{9DB2C8B7-951A-014C-A990-FCED2F4DC2BC}" type="presParOf" srcId="{858B4D47-1D26-F54B-B45A-576A331F2077}" destId="{638F7998-9FEE-ED40-845D-BADE4071BE4B}" srcOrd="3" destOrd="0" presId="urn:microsoft.com/office/officeart/2005/8/layout/venn3"/>
    <dgm:cxn modelId="{18B806F6-3632-9643-B992-021A0F9D3DAE}" type="presParOf" srcId="{858B4D47-1D26-F54B-B45A-576A331F2077}" destId="{9DB5C1CB-4C0E-6048-87B4-DC5A8A54946A}" srcOrd="4" destOrd="0" presId="urn:microsoft.com/office/officeart/2005/8/layout/venn3"/>
    <dgm:cxn modelId="{8FD7E8C8-9EC9-6B42-9F95-2EC0FED692F4}" type="presParOf" srcId="{858B4D47-1D26-F54B-B45A-576A331F2077}" destId="{6CDDA661-4FE2-9B4D-92E1-2429B529B32E}" srcOrd="5" destOrd="0" presId="urn:microsoft.com/office/officeart/2005/8/layout/venn3"/>
    <dgm:cxn modelId="{0B65F172-4732-4D43-B362-F86823574E0E}" type="presParOf" srcId="{858B4D47-1D26-F54B-B45A-576A331F2077}" destId="{2994223F-91DD-F345-8022-DD3982C1B9B6}" srcOrd="6" destOrd="0" presId="urn:microsoft.com/office/officeart/2005/8/layout/venn3"/>
    <dgm:cxn modelId="{C30A9433-B5ED-2F46-920B-BCB9260B8D28}" type="presParOf" srcId="{858B4D47-1D26-F54B-B45A-576A331F2077}" destId="{5B444FD7-A6EF-0F41-87D9-0AC1B7CE4D5A}" srcOrd="7" destOrd="0" presId="urn:microsoft.com/office/officeart/2005/8/layout/venn3"/>
    <dgm:cxn modelId="{016D7580-5ADA-AC41-916B-E6DB7D5447CC}" type="presParOf" srcId="{858B4D47-1D26-F54B-B45A-576A331F2077}" destId="{8876D2EC-AA0D-3F48-9B2F-8EAAB1819DB4}"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F2F2E-0124-0843-A540-08F5F1A8360C}" type="doc">
      <dgm:prSet loTypeId="urn:microsoft.com/office/officeart/2005/8/layout/pyramid1" loCatId="" qsTypeId="urn:microsoft.com/office/officeart/2005/8/quickstyle/simple1" qsCatId="simple" csTypeId="urn:microsoft.com/office/officeart/2005/8/colors/accent2_3" csCatId="accent2" phldr="1"/>
      <dgm:spPr/>
    </dgm:pt>
    <dgm:pt modelId="{4CEAE5AA-38DB-0945-9265-F41560718C51}">
      <dgm:prSet phldrT="[Text]" custT="1"/>
      <dgm:spPr/>
      <dgm:t>
        <a:bodyPr/>
        <a:lstStyle/>
        <a:p>
          <a:endParaRPr lang="en-US" sz="1400" dirty="0">
            <a:solidFill>
              <a:schemeClr val="bg1"/>
            </a:solidFill>
          </a:endParaRPr>
        </a:p>
        <a:p>
          <a:endParaRPr lang="en-US" sz="1400" dirty="0">
            <a:solidFill>
              <a:schemeClr val="bg1"/>
            </a:solidFill>
          </a:endParaRPr>
        </a:p>
        <a:p>
          <a:r>
            <a:rPr lang="en-US" sz="1800" dirty="0">
              <a:solidFill>
                <a:schemeClr val="bg1"/>
              </a:solidFill>
            </a:rPr>
            <a:t>Client</a:t>
          </a:r>
        </a:p>
      </dgm:t>
    </dgm:pt>
    <dgm:pt modelId="{E0C1CD4C-F9B4-B84F-A293-3FAC93036F9D}" type="parTrans" cxnId="{007823C0-E743-F042-A6EF-7417538D23F7}">
      <dgm:prSet/>
      <dgm:spPr/>
      <dgm:t>
        <a:bodyPr/>
        <a:lstStyle/>
        <a:p>
          <a:endParaRPr lang="en-US"/>
        </a:p>
      </dgm:t>
    </dgm:pt>
    <dgm:pt modelId="{9F76DC74-3595-E543-881C-D5EB74EE499F}" type="sibTrans" cxnId="{007823C0-E743-F042-A6EF-7417538D23F7}">
      <dgm:prSet/>
      <dgm:spPr/>
      <dgm:t>
        <a:bodyPr/>
        <a:lstStyle/>
        <a:p>
          <a:endParaRPr lang="en-US"/>
        </a:p>
      </dgm:t>
    </dgm:pt>
    <dgm:pt modelId="{096CF7AE-EE69-D149-BBEC-4D84F8B18351}">
      <dgm:prSet phldrT="[Text]" custT="1"/>
      <dgm:spPr/>
      <dgm:t>
        <a:bodyPr/>
        <a:lstStyle/>
        <a:p>
          <a:endParaRPr lang="en-US" sz="1400" dirty="0"/>
        </a:p>
      </dgm:t>
    </dgm:pt>
    <dgm:pt modelId="{A323746C-9063-9541-810A-6BA53D0D35E0}" type="parTrans" cxnId="{42BBCD97-0C9C-F049-A8F1-3AC99B407399}">
      <dgm:prSet/>
      <dgm:spPr/>
      <dgm:t>
        <a:bodyPr/>
        <a:lstStyle/>
        <a:p>
          <a:endParaRPr lang="en-US"/>
        </a:p>
      </dgm:t>
    </dgm:pt>
    <dgm:pt modelId="{4BECD4D6-09F9-104D-9AE4-02FCBE8228B3}" type="sibTrans" cxnId="{42BBCD97-0C9C-F049-A8F1-3AC99B407399}">
      <dgm:prSet/>
      <dgm:spPr/>
      <dgm:t>
        <a:bodyPr/>
        <a:lstStyle/>
        <a:p>
          <a:endParaRPr lang="en-US"/>
        </a:p>
      </dgm:t>
    </dgm:pt>
    <dgm:pt modelId="{957D07B2-CC3D-2945-A3C6-0CF59E0A3C57}">
      <dgm:prSet phldrT="[Text]" custT="1"/>
      <dgm:spPr/>
      <dgm:t>
        <a:bodyPr/>
        <a:lstStyle/>
        <a:p>
          <a:endParaRPr lang="en-US" sz="1400" dirty="0">
            <a:solidFill>
              <a:schemeClr val="bg1"/>
            </a:solidFill>
          </a:endParaRPr>
        </a:p>
      </dgm:t>
    </dgm:pt>
    <dgm:pt modelId="{A0C901B5-768E-B142-97D5-B404A3890819}" type="parTrans" cxnId="{1C30B853-9680-2E45-AD42-BAD82DACDB55}">
      <dgm:prSet/>
      <dgm:spPr/>
      <dgm:t>
        <a:bodyPr/>
        <a:lstStyle/>
        <a:p>
          <a:endParaRPr lang="en-US"/>
        </a:p>
      </dgm:t>
    </dgm:pt>
    <dgm:pt modelId="{D86C8E1E-D11C-7844-9D2F-6C1453017788}" type="sibTrans" cxnId="{1C30B853-9680-2E45-AD42-BAD82DACDB55}">
      <dgm:prSet/>
      <dgm:spPr/>
      <dgm:t>
        <a:bodyPr/>
        <a:lstStyle/>
        <a:p>
          <a:endParaRPr lang="en-US"/>
        </a:p>
      </dgm:t>
    </dgm:pt>
    <dgm:pt modelId="{F0E77F3E-5A4A-584A-8490-6F4A309E7EE3}">
      <dgm:prSet phldrT="[Text]" custT="1"/>
      <dgm:spPr/>
      <dgm:t>
        <a:bodyPr/>
        <a:lstStyle/>
        <a:p>
          <a:r>
            <a:rPr lang="en-US" sz="1500" dirty="0"/>
            <a:t>Spark! Student Teams (~2 students/ each)</a:t>
          </a:r>
        </a:p>
      </dgm:t>
    </dgm:pt>
    <dgm:pt modelId="{558B843F-B666-424A-A82C-2259426BB813}" type="parTrans" cxnId="{9B92877D-98F7-674F-AC65-AA691E420A37}">
      <dgm:prSet/>
      <dgm:spPr/>
      <dgm:t>
        <a:bodyPr/>
        <a:lstStyle/>
        <a:p>
          <a:endParaRPr lang="en-US"/>
        </a:p>
      </dgm:t>
    </dgm:pt>
    <dgm:pt modelId="{296A10D7-439A-AB42-B466-877AC8946461}" type="sibTrans" cxnId="{9B92877D-98F7-674F-AC65-AA691E420A37}">
      <dgm:prSet/>
      <dgm:spPr/>
      <dgm:t>
        <a:bodyPr/>
        <a:lstStyle/>
        <a:p>
          <a:endParaRPr lang="en-US"/>
        </a:p>
      </dgm:t>
    </dgm:pt>
    <dgm:pt modelId="{91B54F97-E749-5C4D-B920-EEC4A6CAE6B1}" type="pres">
      <dgm:prSet presAssocID="{7EEF2F2E-0124-0843-A540-08F5F1A8360C}" presName="Name0" presStyleCnt="0">
        <dgm:presLayoutVars>
          <dgm:dir/>
          <dgm:animLvl val="lvl"/>
          <dgm:resizeHandles val="exact"/>
        </dgm:presLayoutVars>
      </dgm:prSet>
      <dgm:spPr/>
    </dgm:pt>
    <dgm:pt modelId="{340B8020-B230-9B4C-9B24-4DBD58B2EA47}" type="pres">
      <dgm:prSet presAssocID="{4CEAE5AA-38DB-0945-9265-F41560718C51}" presName="Name8" presStyleCnt="0"/>
      <dgm:spPr/>
    </dgm:pt>
    <dgm:pt modelId="{7F28B918-5523-2B49-A286-02DF5DD93977}" type="pres">
      <dgm:prSet presAssocID="{4CEAE5AA-38DB-0945-9265-F41560718C51}" presName="level" presStyleLbl="node1" presStyleIdx="0" presStyleCnt="4" custScaleY="59869">
        <dgm:presLayoutVars>
          <dgm:chMax val="1"/>
          <dgm:bulletEnabled val="1"/>
        </dgm:presLayoutVars>
      </dgm:prSet>
      <dgm:spPr/>
    </dgm:pt>
    <dgm:pt modelId="{CA1B64EF-0BE6-3A47-9E2D-635981EF04A0}" type="pres">
      <dgm:prSet presAssocID="{4CEAE5AA-38DB-0945-9265-F41560718C51}" presName="levelTx" presStyleLbl="revTx" presStyleIdx="0" presStyleCnt="0">
        <dgm:presLayoutVars>
          <dgm:chMax val="1"/>
          <dgm:bulletEnabled val="1"/>
        </dgm:presLayoutVars>
      </dgm:prSet>
      <dgm:spPr/>
    </dgm:pt>
    <dgm:pt modelId="{FC874469-6E7B-2B47-924F-B091BAF13ED4}" type="pres">
      <dgm:prSet presAssocID="{096CF7AE-EE69-D149-BBEC-4D84F8B18351}" presName="Name8" presStyleCnt="0"/>
      <dgm:spPr/>
    </dgm:pt>
    <dgm:pt modelId="{3BCF1590-D899-C84D-AF21-2C4E07F54B3B}" type="pres">
      <dgm:prSet presAssocID="{096CF7AE-EE69-D149-BBEC-4D84F8B18351}" presName="level" presStyleLbl="node1" presStyleIdx="1" presStyleCnt="4" custScaleY="30660">
        <dgm:presLayoutVars>
          <dgm:chMax val="1"/>
          <dgm:bulletEnabled val="1"/>
        </dgm:presLayoutVars>
      </dgm:prSet>
      <dgm:spPr/>
    </dgm:pt>
    <dgm:pt modelId="{47B31DD1-48F4-E24F-A557-940330148E87}" type="pres">
      <dgm:prSet presAssocID="{096CF7AE-EE69-D149-BBEC-4D84F8B18351}" presName="levelTx" presStyleLbl="revTx" presStyleIdx="0" presStyleCnt="0">
        <dgm:presLayoutVars>
          <dgm:chMax val="1"/>
          <dgm:bulletEnabled val="1"/>
        </dgm:presLayoutVars>
      </dgm:prSet>
      <dgm:spPr/>
    </dgm:pt>
    <dgm:pt modelId="{3008C6E6-CA93-E744-9663-C1079B4B3B1D}" type="pres">
      <dgm:prSet presAssocID="{957D07B2-CC3D-2945-A3C6-0CF59E0A3C57}" presName="Name8" presStyleCnt="0"/>
      <dgm:spPr/>
    </dgm:pt>
    <dgm:pt modelId="{778D70D8-EA01-3847-9A9B-CBC1FB061613}" type="pres">
      <dgm:prSet presAssocID="{957D07B2-CC3D-2945-A3C6-0CF59E0A3C57}" presName="level" presStyleLbl="node1" presStyleIdx="2" presStyleCnt="4" custScaleY="29649">
        <dgm:presLayoutVars>
          <dgm:chMax val="1"/>
          <dgm:bulletEnabled val="1"/>
        </dgm:presLayoutVars>
      </dgm:prSet>
      <dgm:spPr/>
    </dgm:pt>
    <dgm:pt modelId="{68FB5BF4-D112-8046-A3F7-E745BE201DEA}" type="pres">
      <dgm:prSet presAssocID="{957D07B2-CC3D-2945-A3C6-0CF59E0A3C57}" presName="levelTx" presStyleLbl="revTx" presStyleIdx="0" presStyleCnt="0">
        <dgm:presLayoutVars>
          <dgm:chMax val="1"/>
          <dgm:bulletEnabled val="1"/>
        </dgm:presLayoutVars>
      </dgm:prSet>
      <dgm:spPr/>
    </dgm:pt>
    <dgm:pt modelId="{F4CB734A-2A34-E149-B4B4-E9F0CF257C55}" type="pres">
      <dgm:prSet presAssocID="{F0E77F3E-5A4A-584A-8490-6F4A309E7EE3}" presName="Name8" presStyleCnt="0"/>
      <dgm:spPr/>
    </dgm:pt>
    <dgm:pt modelId="{07230A42-F44C-FA42-A5B7-2271A66759A7}" type="pres">
      <dgm:prSet presAssocID="{F0E77F3E-5A4A-584A-8490-6F4A309E7EE3}" presName="level" presStyleLbl="node1" presStyleIdx="3" presStyleCnt="4" custScaleY="30003">
        <dgm:presLayoutVars>
          <dgm:chMax val="1"/>
          <dgm:bulletEnabled val="1"/>
        </dgm:presLayoutVars>
      </dgm:prSet>
      <dgm:spPr/>
    </dgm:pt>
    <dgm:pt modelId="{BF3C5F92-E75B-1C41-8AF8-DDBABB4EC58E}" type="pres">
      <dgm:prSet presAssocID="{F0E77F3E-5A4A-584A-8490-6F4A309E7EE3}" presName="levelTx" presStyleLbl="revTx" presStyleIdx="0" presStyleCnt="0">
        <dgm:presLayoutVars>
          <dgm:chMax val="1"/>
          <dgm:bulletEnabled val="1"/>
        </dgm:presLayoutVars>
      </dgm:prSet>
      <dgm:spPr/>
    </dgm:pt>
  </dgm:ptLst>
  <dgm:cxnLst>
    <dgm:cxn modelId="{F2CDF706-924C-F04E-8B62-DBC805699382}" type="presOf" srcId="{F0E77F3E-5A4A-584A-8490-6F4A309E7EE3}" destId="{BF3C5F92-E75B-1C41-8AF8-DDBABB4EC58E}" srcOrd="1" destOrd="0" presId="urn:microsoft.com/office/officeart/2005/8/layout/pyramid1"/>
    <dgm:cxn modelId="{3E84DB19-0B8A-6C4C-860B-AD1C19F6D381}" type="presOf" srcId="{096CF7AE-EE69-D149-BBEC-4D84F8B18351}" destId="{3BCF1590-D899-C84D-AF21-2C4E07F54B3B}" srcOrd="0" destOrd="0" presId="urn:microsoft.com/office/officeart/2005/8/layout/pyramid1"/>
    <dgm:cxn modelId="{D4872232-EB84-F14F-82E7-0E6CC39AF2CC}" type="presOf" srcId="{096CF7AE-EE69-D149-BBEC-4D84F8B18351}" destId="{47B31DD1-48F4-E24F-A557-940330148E87}" srcOrd="1" destOrd="0" presId="urn:microsoft.com/office/officeart/2005/8/layout/pyramid1"/>
    <dgm:cxn modelId="{FB1E5C44-C0F9-6248-A689-1D24FC584622}" type="presOf" srcId="{7EEF2F2E-0124-0843-A540-08F5F1A8360C}" destId="{91B54F97-E749-5C4D-B920-EEC4A6CAE6B1}" srcOrd="0" destOrd="0" presId="urn:microsoft.com/office/officeart/2005/8/layout/pyramid1"/>
    <dgm:cxn modelId="{1C30B853-9680-2E45-AD42-BAD82DACDB55}" srcId="{7EEF2F2E-0124-0843-A540-08F5F1A8360C}" destId="{957D07B2-CC3D-2945-A3C6-0CF59E0A3C57}" srcOrd="2" destOrd="0" parTransId="{A0C901B5-768E-B142-97D5-B404A3890819}" sibTransId="{D86C8E1E-D11C-7844-9D2F-6C1453017788}"/>
    <dgm:cxn modelId="{77857B76-66DE-544B-80F8-86D7FD8F43EC}" type="presOf" srcId="{4CEAE5AA-38DB-0945-9265-F41560718C51}" destId="{CA1B64EF-0BE6-3A47-9E2D-635981EF04A0}" srcOrd="1" destOrd="0" presId="urn:microsoft.com/office/officeart/2005/8/layout/pyramid1"/>
    <dgm:cxn modelId="{9B92877D-98F7-674F-AC65-AA691E420A37}" srcId="{7EEF2F2E-0124-0843-A540-08F5F1A8360C}" destId="{F0E77F3E-5A4A-584A-8490-6F4A309E7EE3}" srcOrd="3" destOrd="0" parTransId="{558B843F-B666-424A-A82C-2259426BB813}" sibTransId="{296A10D7-439A-AB42-B466-877AC8946461}"/>
    <dgm:cxn modelId="{0D9EEA8E-8F97-BB48-8978-D99CA78EA62B}" type="presOf" srcId="{4CEAE5AA-38DB-0945-9265-F41560718C51}" destId="{7F28B918-5523-2B49-A286-02DF5DD93977}" srcOrd="0" destOrd="0" presId="urn:microsoft.com/office/officeart/2005/8/layout/pyramid1"/>
    <dgm:cxn modelId="{42BBCD97-0C9C-F049-A8F1-3AC99B407399}" srcId="{7EEF2F2E-0124-0843-A540-08F5F1A8360C}" destId="{096CF7AE-EE69-D149-BBEC-4D84F8B18351}" srcOrd="1" destOrd="0" parTransId="{A323746C-9063-9541-810A-6BA53D0D35E0}" sibTransId="{4BECD4D6-09F9-104D-9AE4-02FCBE8228B3}"/>
    <dgm:cxn modelId="{797DAC9B-13F4-9A4C-9CC9-0299817EE7EF}" type="presOf" srcId="{F0E77F3E-5A4A-584A-8490-6F4A309E7EE3}" destId="{07230A42-F44C-FA42-A5B7-2271A66759A7}" srcOrd="0" destOrd="0" presId="urn:microsoft.com/office/officeart/2005/8/layout/pyramid1"/>
    <dgm:cxn modelId="{007823C0-E743-F042-A6EF-7417538D23F7}" srcId="{7EEF2F2E-0124-0843-A540-08F5F1A8360C}" destId="{4CEAE5AA-38DB-0945-9265-F41560718C51}" srcOrd="0" destOrd="0" parTransId="{E0C1CD4C-F9B4-B84F-A293-3FAC93036F9D}" sibTransId="{9F76DC74-3595-E543-881C-D5EB74EE499F}"/>
    <dgm:cxn modelId="{B93652CF-4D5B-904D-92A3-A260AFE98AD1}" type="presOf" srcId="{957D07B2-CC3D-2945-A3C6-0CF59E0A3C57}" destId="{778D70D8-EA01-3847-9A9B-CBC1FB061613}" srcOrd="0" destOrd="0" presId="urn:microsoft.com/office/officeart/2005/8/layout/pyramid1"/>
    <dgm:cxn modelId="{6C9557D3-DA3C-0D4D-90C8-A760447B941A}" type="presOf" srcId="{957D07B2-CC3D-2945-A3C6-0CF59E0A3C57}" destId="{68FB5BF4-D112-8046-A3F7-E745BE201DEA}" srcOrd="1" destOrd="0" presId="urn:microsoft.com/office/officeart/2005/8/layout/pyramid1"/>
    <dgm:cxn modelId="{99FA48EC-5E8C-F240-BC2A-A1471BE15AFA}" type="presParOf" srcId="{91B54F97-E749-5C4D-B920-EEC4A6CAE6B1}" destId="{340B8020-B230-9B4C-9B24-4DBD58B2EA47}" srcOrd="0" destOrd="0" presId="urn:microsoft.com/office/officeart/2005/8/layout/pyramid1"/>
    <dgm:cxn modelId="{AB1CB27C-8356-C646-BB0F-90EBAC2F3753}" type="presParOf" srcId="{340B8020-B230-9B4C-9B24-4DBD58B2EA47}" destId="{7F28B918-5523-2B49-A286-02DF5DD93977}" srcOrd="0" destOrd="0" presId="urn:microsoft.com/office/officeart/2005/8/layout/pyramid1"/>
    <dgm:cxn modelId="{BA4B58FF-586B-BC4C-917B-B341B42E8A81}" type="presParOf" srcId="{340B8020-B230-9B4C-9B24-4DBD58B2EA47}" destId="{CA1B64EF-0BE6-3A47-9E2D-635981EF04A0}" srcOrd="1" destOrd="0" presId="urn:microsoft.com/office/officeart/2005/8/layout/pyramid1"/>
    <dgm:cxn modelId="{3260C68B-4415-1D4B-9C55-4C0DC0D21B22}" type="presParOf" srcId="{91B54F97-E749-5C4D-B920-EEC4A6CAE6B1}" destId="{FC874469-6E7B-2B47-924F-B091BAF13ED4}" srcOrd="1" destOrd="0" presId="urn:microsoft.com/office/officeart/2005/8/layout/pyramid1"/>
    <dgm:cxn modelId="{04C81C50-6F57-D14F-8CDA-F171CA01341B}" type="presParOf" srcId="{FC874469-6E7B-2B47-924F-B091BAF13ED4}" destId="{3BCF1590-D899-C84D-AF21-2C4E07F54B3B}" srcOrd="0" destOrd="0" presId="urn:microsoft.com/office/officeart/2005/8/layout/pyramid1"/>
    <dgm:cxn modelId="{1896DAED-D6B8-2E48-A5FB-D849C1F9A44A}" type="presParOf" srcId="{FC874469-6E7B-2B47-924F-B091BAF13ED4}" destId="{47B31DD1-48F4-E24F-A557-940330148E87}" srcOrd="1" destOrd="0" presId="urn:microsoft.com/office/officeart/2005/8/layout/pyramid1"/>
    <dgm:cxn modelId="{B7D03662-10E1-2346-AE7B-DF029388DD41}" type="presParOf" srcId="{91B54F97-E749-5C4D-B920-EEC4A6CAE6B1}" destId="{3008C6E6-CA93-E744-9663-C1079B4B3B1D}" srcOrd="2" destOrd="0" presId="urn:microsoft.com/office/officeart/2005/8/layout/pyramid1"/>
    <dgm:cxn modelId="{5D07922C-73D4-F24A-8237-58A9A162F691}" type="presParOf" srcId="{3008C6E6-CA93-E744-9663-C1079B4B3B1D}" destId="{778D70D8-EA01-3847-9A9B-CBC1FB061613}" srcOrd="0" destOrd="0" presId="urn:microsoft.com/office/officeart/2005/8/layout/pyramid1"/>
    <dgm:cxn modelId="{3C22EABD-BD26-8841-8B35-86C7D42D7FA2}" type="presParOf" srcId="{3008C6E6-CA93-E744-9663-C1079B4B3B1D}" destId="{68FB5BF4-D112-8046-A3F7-E745BE201DEA}" srcOrd="1" destOrd="0" presId="urn:microsoft.com/office/officeart/2005/8/layout/pyramid1"/>
    <dgm:cxn modelId="{C2249FCB-9F44-B140-9629-0512A1CF73C8}" type="presParOf" srcId="{91B54F97-E749-5C4D-B920-EEC4A6CAE6B1}" destId="{F4CB734A-2A34-E149-B4B4-E9F0CF257C55}" srcOrd="3" destOrd="0" presId="urn:microsoft.com/office/officeart/2005/8/layout/pyramid1"/>
    <dgm:cxn modelId="{2705332F-F75B-A749-A8ED-DA2C0AB236E8}" type="presParOf" srcId="{F4CB734A-2A34-E149-B4B4-E9F0CF257C55}" destId="{07230A42-F44C-FA42-A5B7-2271A66759A7}" srcOrd="0" destOrd="0" presId="urn:microsoft.com/office/officeart/2005/8/layout/pyramid1"/>
    <dgm:cxn modelId="{7E0D31F3-B312-F948-9DD6-C65C2DE1B2DD}" type="presParOf" srcId="{F4CB734A-2A34-E149-B4B4-E9F0CF257C55}" destId="{BF3C5F92-E75B-1C41-8AF8-DDBABB4EC58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759A3-3E79-534B-A1E4-CA1550CAE25F}">
      <dsp:nvSpPr>
        <dsp:cNvPr id="0" name=""/>
        <dsp:cNvSpPr/>
      </dsp:nvSpPr>
      <dsp:spPr>
        <a:xfrm>
          <a:off x="992" y="1741950"/>
          <a:ext cx="1934765" cy="1934765"/>
        </a:xfrm>
        <a:prstGeom prst="ellipse">
          <a:avLst/>
        </a:prstGeom>
        <a:solidFill>
          <a:schemeClr val="accent2">
            <a:shade val="80000"/>
            <a:alpha val="5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computer science</a:t>
          </a:r>
        </a:p>
      </dsp:txBody>
      <dsp:txXfrm>
        <a:off x="284332" y="2025290"/>
        <a:ext cx="1368085" cy="1368085"/>
      </dsp:txXfrm>
    </dsp:sp>
    <dsp:sp modelId="{472687A3-2E4A-2449-8218-0C2960A7706B}">
      <dsp:nvSpPr>
        <dsp:cNvPr id="0" name=""/>
        <dsp:cNvSpPr/>
      </dsp:nvSpPr>
      <dsp:spPr>
        <a:xfrm>
          <a:off x="1548804" y="1741950"/>
          <a:ext cx="1934765" cy="1934765"/>
        </a:xfrm>
        <a:prstGeom prst="ellipse">
          <a:avLst/>
        </a:prstGeom>
        <a:solidFill>
          <a:schemeClr val="accent2">
            <a:shade val="80000"/>
            <a:alpha val="50000"/>
            <a:hueOff val="-132121"/>
            <a:satOff val="-21661"/>
            <a:lumOff val="1967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math &amp; stats</a:t>
          </a:r>
        </a:p>
      </dsp:txBody>
      <dsp:txXfrm>
        <a:off x="1832144" y="2025290"/>
        <a:ext cx="1368085" cy="1368085"/>
      </dsp:txXfrm>
    </dsp:sp>
    <dsp:sp modelId="{9DB5C1CB-4C0E-6048-87B4-DC5A8A54946A}">
      <dsp:nvSpPr>
        <dsp:cNvPr id="0" name=""/>
        <dsp:cNvSpPr/>
      </dsp:nvSpPr>
      <dsp:spPr>
        <a:xfrm>
          <a:off x="3096617" y="1741950"/>
          <a:ext cx="1934765" cy="1934765"/>
        </a:xfrm>
        <a:prstGeom prst="ellipse">
          <a:avLst/>
        </a:prstGeom>
        <a:solidFill>
          <a:schemeClr val="accent2">
            <a:shade val="80000"/>
            <a:alpha val="50000"/>
            <a:hueOff val="-264242"/>
            <a:satOff val="-43322"/>
            <a:lumOff val="39351"/>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computing &amp; data science</a:t>
          </a:r>
        </a:p>
      </dsp:txBody>
      <dsp:txXfrm>
        <a:off x="3379957" y="2025290"/>
        <a:ext cx="1368085" cy="1368085"/>
      </dsp:txXfrm>
    </dsp:sp>
    <dsp:sp modelId="{2994223F-91DD-F345-8022-DD3982C1B9B6}">
      <dsp:nvSpPr>
        <dsp:cNvPr id="0" name=""/>
        <dsp:cNvSpPr/>
      </dsp:nvSpPr>
      <dsp:spPr>
        <a:xfrm>
          <a:off x="4644429" y="1741950"/>
          <a:ext cx="1934765" cy="1934765"/>
        </a:xfrm>
        <a:prstGeom prst="ellipse">
          <a:avLst/>
        </a:prstGeom>
        <a:solidFill>
          <a:schemeClr val="accent2">
            <a:shade val="80000"/>
            <a:alpha val="50000"/>
            <a:hueOff val="-264242"/>
            <a:satOff val="-43322"/>
            <a:lumOff val="39351"/>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computer engineering</a:t>
          </a:r>
        </a:p>
      </dsp:txBody>
      <dsp:txXfrm>
        <a:off x="4927769" y="2025290"/>
        <a:ext cx="1368085" cy="1368085"/>
      </dsp:txXfrm>
    </dsp:sp>
    <dsp:sp modelId="{8876D2EC-AA0D-3F48-9B2F-8EAAB1819DB4}">
      <dsp:nvSpPr>
        <dsp:cNvPr id="0" name=""/>
        <dsp:cNvSpPr/>
      </dsp:nvSpPr>
      <dsp:spPr>
        <a:xfrm>
          <a:off x="6192242" y="1741950"/>
          <a:ext cx="1934765" cy="1934765"/>
        </a:xfrm>
        <a:prstGeom prst="ellipse">
          <a:avLst/>
        </a:prstGeom>
        <a:solidFill>
          <a:schemeClr val="accent2">
            <a:shade val="80000"/>
            <a:alpha val="50000"/>
            <a:hueOff val="-132121"/>
            <a:satOff val="-21661"/>
            <a:lumOff val="1967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 other disciplines</a:t>
          </a:r>
        </a:p>
      </dsp:txBody>
      <dsp:txXfrm>
        <a:off x="6475582" y="2025290"/>
        <a:ext cx="1368085" cy="1368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8B918-5523-2B49-A286-02DF5DD93977}">
      <dsp:nvSpPr>
        <dsp:cNvPr id="0" name=""/>
        <dsp:cNvSpPr/>
      </dsp:nvSpPr>
      <dsp:spPr>
        <a:xfrm>
          <a:off x="1912614" y="0"/>
          <a:ext cx="2535794" cy="1718672"/>
        </a:xfrm>
        <a:prstGeom prst="trapezoid">
          <a:avLst>
            <a:gd name="adj" fmla="val 73772"/>
          </a:avLst>
        </a:prstGeom>
        <a:solidFill>
          <a:schemeClr val="accent2">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bg1"/>
            </a:solidFill>
          </a:endParaRPr>
        </a:p>
        <a:p>
          <a:pPr marL="0" lvl="0" indent="0" algn="ctr" defTabSz="622300">
            <a:lnSpc>
              <a:spcPct val="90000"/>
            </a:lnSpc>
            <a:spcBef>
              <a:spcPct val="0"/>
            </a:spcBef>
            <a:spcAft>
              <a:spcPct val="35000"/>
            </a:spcAft>
            <a:buNone/>
          </a:pPr>
          <a:endParaRPr lang="en-US" sz="1400" kern="1200" dirty="0">
            <a:solidFill>
              <a:schemeClr val="bg1"/>
            </a:solidFill>
          </a:endParaRPr>
        </a:p>
        <a:p>
          <a:pPr marL="0" lvl="0" indent="0" algn="ctr" defTabSz="622300">
            <a:lnSpc>
              <a:spcPct val="90000"/>
            </a:lnSpc>
            <a:spcBef>
              <a:spcPct val="0"/>
            </a:spcBef>
            <a:spcAft>
              <a:spcPct val="35000"/>
            </a:spcAft>
            <a:buNone/>
          </a:pPr>
          <a:r>
            <a:rPr lang="en-US" sz="1800" kern="1200" dirty="0">
              <a:solidFill>
                <a:schemeClr val="bg1"/>
              </a:solidFill>
            </a:rPr>
            <a:t>Client</a:t>
          </a:r>
        </a:p>
      </dsp:txBody>
      <dsp:txXfrm>
        <a:off x="1912614" y="0"/>
        <a:ext cx="2535794" cy="1718672"/>
      </dsp:txXfrm>
    </dsp:sp>
    <dsp:sp modelId="{3BCF1590-D899-C84D-AF21-2C4E07F54B3B}">
      <dsp:nvSpPr>
        <dsp:cNvPr id="0" name=""/>
        <dsp:cNvSpPr/>
      </dsp:nvSpPr>
      <dsp:spPr>
        <a:xfrm>
          <a:off x="1263301" y="1718672"/>
          <a:ext cx="3834420" cy="880163"/>
        </a:xfrm>
        <a:prstGeom prst="trapezoid">
          <a:avLst>
            <a:gd name="adj" fmla="val 73772"/>
          </a:avLst>
        </a:prstGeom>
        <a:solidFill>
          <a:schemeClr val="accent2">
            <a:shade val="80000"/>
            <a:hueOff val="-91110"/>
            <a:satOff val="-16900"/>
            <a:lumOff val="1190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934325" y="1718672"/>
        <a:ext cx="2492373" cy="880163"/>
      </dsp:txXfrm>
    </dsp:sp>
    <dsp:sp modelId="{778D70D8-EA01-3847-9A9B-CBC1FB061613}">
      <dsp:nvSpPr>
        <dsp:cNvPr id="0" name=""/>
        <dsp:cNvSpPr/>
      </dsp:nvSpPr>
      <dsp:spPr>
        <a:xfrm>
          <a:off x="635399" y="2598835"/>
          <a:ext cx="5090225" cy="851140"/>
        </a:xfrm>
        <a:prstGeom prst="trapezoid">
          <a:avLst>
            <a:gd name="adj" fmla="val 73772"/>
          </a:avLst>
        </a:prstGeom>
        <a:solidFill>
          <a:schemeClr val="accent2">
            <a:shade val="80000"/>
            <a:hueOff val="-182220"/>
            <a:satOff val="-33801"/>
            <a:lumOff val="2381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chemeClr val="bg1"/>
            </a:solidFill>
          </a:endParaRPr>
        </a:p>
      </dsp:txBody>
      <dsp:txXfrm>
        <a:off x="1526188" y="2598835"/>
        <a:ext cx="3308646" cy="851140"/>
      </dsp:txXfrm>
    </dsp:sp>
    <dsp:sp modelId="{07230A42-F44C-FA42-A5B7-2271A66759A7}">
      <dsp:nvSpPr>
        <dsp:cNvPr id="0" name=""/>
        <dsp:cNvSpPr/>
      </dsp:nvSpPr>
      <dsp:spPr>
        <a:xfrm>
          <a:off x="0" y="3449976"/>
          <a:ext cx="6361024" cy="861302"/>
        </a:xfrm>
        <a:prstGeom prst="trapezoid">
          <a:avLst>
            <a:gd name="adj" fmla="val 73772"/>
          </a:avLst>
        </a:prstGeom>
        <a:solidFill>
          <a:schemeClr val="accent2">
            <a:shade val="80000"/>
            <a:hueOff val="-273330"/>
            <a:satOff val="-50701"/>
            <a:lumOff val="3571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Spark! Student Teams (~2 students/ each)</a:t>
          </a:r>
        </a:p>
      </dsp:txBody>
      <dsp:txXfrm>
        <a:off x="1113179" y="3449976"/>
        <a:ext cx="4134665" cy="86130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otham Medium"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AE8C28-3E4F-1A4B-8181-077D06AFA6BF}" type="datetimeFigureOut">
              <a:rPr lang="en-US" smtClean="0">
                <a:latin typeface="Gotham Medium" charset="0"/>
              </a:rPr>
              <a:t>11/11/22</a:t>
            </a:fld>
            <a:endParaRPr lang="en-US" dirty="0">
              <a:latin typeface="Gotham Medium"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otham Medium"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03DD84-D8AA-BF48-80BD-AEDD352E47A2}" type="slidenum">
              <a:rPr lang="en-US" smtClean="0">
                <a:latin typeface="Gotham Medium" charset="0"/>
              </a:rPr>
              <a:t>‹#›</a:t>
            </a:fld>
            <a:endParaRPr lang="en-US" dirty="0">
              <a:latin typeface="Gotham Medium" charset="0"/>
            </a:endParaRPr>
          </a:p>
        </p:txBody>
      </p:sp>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otham Medium"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otham Medium" charset="0"/>
              </a:defRPr>
            </a:lvl1pPr>
          </a:lstStyle>
          <a:p>
            <a:fld id="{4A8D0381-0B76-AA4A-AEE5-A4CE1AED6B33}" type="datetimeFigureOut">
              <a:rPr lang="en-US" smtClean="0"/>
              <a:pPr/>
              <a:t>11/11/22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otham Medium"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otham Medium" charset="0"/>
              </a:defRPr>
            </a:lvl1pPr>
          </a:lstStyle>
          <a:p>
            <a:fld id="{A5DE54C8-3849-C442-B0F1-A0E189C060FC}" type="slidenum">
              <a:rPr lang="en-US" smtClean="0"/>
              <a:pPr/>
              <a:t>‹#›</a:t>
            </a:fld>
            <a:endParaRPr lang="en-US" dirty="0"/>
          </a:p>
        </p:txBody>
      </p:sp>
    </p:spTree>
    <p:extLst>
      <p:ext uri="{BB962C8B-B14F-4D97-AF65-F5344CB8AC3E}">
        <p14:creationId xmlns:p14="http://schemas.microsoft.com/office/powerpoint/2010/main" val="1623846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otham Medium" charset="0"/>
        <a:ea typeface="+mn-ea"/>
        <a:cs typeface="+mn-cs"/>
      </a:defRPr>
    </a:lvl1pPr>
    <a:lvl2pPr marL="457200" algn="l" defTabSz="914400" rtl="0" eaLnBrk="1" latinLnBrk="0" hangingPunct="1">
      <a:defRPr sz="1200" b="0" i="0" kern="1200">
        <a:solidFill>
          <a:schemeClr val="tx1"/>
        </a:solidFill>
        <a:latin typeface="Gotham Medium" charset="0"/>
        <a:ea typeface="+mn-ea"/>
        <a:cs typeface="+mn-cs"/>
      </a:defRPr>
    </a:lvl2pPr>
    <a:lvl3pPr marL="914400" algn="l" defTabSz="914400" rtl="0" eaLnBrk="1" latinLnBrk="0" hangingPunct="1">
      <a:defRPr sz="1200" b="0" i="0" kern="1200">
        <a:solidFill>
          <a:schemeClr val="tx1"/>
        </a:solidFill>
        <a:latin typeface="Gotham Medium" charset="0"/>
        <a:ea typeface="+mn-ea"/>
        <a:cs typeface="+mn-cs"/>
      </a:defRPr>
    </a:lvl3pPr>
    <a:lvl4pPr marL="1371600" algn="l" defTabSz="914400" rtl="0" eaLnBrk="1" latinLnBrk="0" hangingPunct="1">
      <a:defRPr sz="1200" b="0" i="0" kern="1200">
        <a:solidFill>
          <a:schemeClr val="tx1"/>
        </a:solidFill>
        <a:latin typeface="Gotham Medium" charset="0"/>
        <a:ea typeface="+mn-ea"/>
        <a:cs typeface="+mn-cs"/>
      </a:defRPr>
    </a:lvl4pPr>
    <a:lvl5pPr marL="1828800" algn="l" defTabSz="914400" rtl="0" eaLnBrk="1" latinLnBrk="0" hangingPunct="1">
      <a:defRPr sz="1200" b="0" i="0" kern="1200">
        <a:solidFill>
          <a:schemeClr val="tx1"/>
        </a:solidFill>
        <a:latin typeface="Gotham Medium"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Sussman, Data Science in R class</a:t>
            </a:r>
          </a:p>
          <a:p>
            <a:r>
              <a:rPr lang="en-US" dirty="0"/>
              <a:t>Brenda Heaton, epidemiologist – SPH and Dental Medicine – simulation modeling for population health with Wesley Wildman</a:t>
            </a:r>
          </a:p>
          <a:p>
            <a:r>
              <a:rPr lang="en-US" dirty="0"/>
              <a:t>Christopher Robertson, Law school – health law, healthcare decision making, health insurance, health insurance uptake</a:t>
            </a:r>
          </a:p>
          <a:p>
            <a:r>
              <a:rPr lang="en-US" dirty="0"/>
              <a:t>Daryl Ireland, School of Theology, trying to map Christianity in China from 1550 – have enough data, now what do we do about it</a:t>
            </a:r>
          </a:p>
          <a:p>
            <a:r>
              <a:rPr lang="en-US" dirty="0"/>
              <a:t>Eugenio </a:t>
            </a:r>
            <a:r>
              <a:rPr lang="en-US" dirty="0" err="1"/>
              <a:t>Menegon</a:t>
            </a:r>
            <a:r>
              <a:rPr lang="en-US" dirty="0"/>
              <a:t>, co-investigator in China Christianity mapper – French, Spanish, and Chinese colleagues, interested in artificial intelligence, hand written text recognition, neural network architecture to extract language from databases, pushing for more offerings of courses not only in super technical matters but also in introductory courses for </a:t>
            </a:r>
            <a:r>
              <a:rPr lang="en-US" dirty="0" err="1"/>
              <a:t>ugrads</a:t>
            </a:r>
            <a:r>
              <a:rPr lang="en-US" dirty="0"/>
              <a:t> and grads in to learn basic tools and start projects on their own</a:t>
            </a:r>
          </a:p>
          <a:p>
            <a:r>
              <a:rPr lang="en-US" dirty="0"/>
              <a:t>January – focus on education side</a:t>
            </a:r>
          </a:p>
          <a:p>
            <a:r>
              <a:rPr lang="en-US" dirty="0" err="1"/>
              <a:t>Guarav</a:t>
            </a:r>
            <a:r>
              <a:rPr lang="en-US" dirty="0"/>
              <a:t> </a:t>
            </a:r>
            <a:r>
              <a:rPr lang="en-US" dirty="0" err="1"/>
              <a:t>Koley</a:t>
            </a:r>
            <a:r>
              <a:rPr lang="en-US" dirty="0"/>
              <a:t> – first year PhD at CDS, haven't worked a lot, some research on social media analysis, </a:t>
            </a:r>
            <a:r>
              <a:rPr lang="en-US" dirty="0" err="1"/>
              <a:t>previos</a:t>
            </a:r>
            <a:r>
              <a:rPr lang="en-US" dirty="0"/>
              <a:t> work on assigning quantitative value on good will person experiences in social media space (digital ethnography is important!)</a:t>
            </a:r>
          </a:p>
          <a:p>
            <a:r>
              <a:rPr lang="en-US" dirty="0"/>
              <a:t>Heather Mooney – 6 year PhD candidate amazing  partner</a:t>
            </a:r>
          </a:p>
          <a:p>
            <a:r>
              <a:rPr lang="en-US" dirty="0"/>
              <a:t>Ian Sue Wing – Earth and Environment – trained as an economist, applied and energy economics, collaborations with folks do a lot of research on climate change on energy, agriculture systems, training in economic simulation models – interested in fundamental, parallelization of fixed point problems, integrated assessment models, simulated at very fine </a:t>
            </a:r>
            <a:r>
              <a:rPr lang="en-US" dirty="0" err="1"/>
              <a:t>spacial</a:t>
            </a:r>
            <a:r>
              <a:rPr lang="en-US" dirty="0"/>
              <a:t> scales to learn something about shocks, who tools are developing to do this work</a:t>
            </a:r>
          </a:p>
          <a:p>
            <a:r>
              <a:rPr lang="en-US" dirty="0"/>
              <a:t>Margarita Guillory – collaboration possibilities, department of religion and African American societies, digital religion, Africana religionism in the digital age, teaching a new course in Spring called religion in the digital age – hands on, religious mobile applications, gaming, etc. – how to make pedagogical experience rewarding for students</a:t>
            </a:r>
          </a:p>
          <a:p>
            <a:r>
              <a:rPr lang="en-US" dirty="0"/>
              <a:t>Parker Shipton – anthropology and African studies, no immediate need for numerical analysis, spent years doing surveys in West Africa mostly on land, money, food and what have to do to each other, working on stereotypes and prejudice and language use and what words people use, </a:t>
            </a:r>
            <a:r>
              <a:rPr lang="en-US" dirty="0" err="1"/>
              <a:t>Endgram</a:t>
            </a:r>
            <a:r>
              <a:rPr lang="en-US" dirty="0"/>
              <a:t> at Google, human relations area file, most comprehensive ethnic database, comparing languages and ways people chose words to describing each other. Raise a question up front – use of data where numbers are more precise where possible to get data about</a:t>
            </a:r>
          </a:p>
          <a:p>
            <a:r>
              <a:rPr lang="en-US" dirty="0"/>
              <a:t>Sarah Miller – lecturer in sociology, what its been like to work with Spark! project, school shootings</a:t>
            </a:r>
          </a:p>
          <a:p>
            <a:r>
              <a:rPr lang="en-US" dirty="0"/>
              <a:t>William Regan – what is the future of CISS, undergraduate in CS, Sociology, Statistics </a:t>
            </a:r>
          </a:p>
          <a:p>
            <a:endParaRPr lang="en-US" dirty="0"/>
          </a:p>
          <a:p>
            <a:endParaRPr lang="en-US" dirty="0"/>
          </a:p>
          <a:p>
            <a:r>
              <a:rPr lang="en-US" dirty="0"/>
              <a:t>Emancipator</a:t>
            </a:r>
          </a:p>
          <a:p>
            <a:r>
              <a:rPr lang="en-US" dirty="0"/>
              <a:t>Herbaria</a:t>
            </a:r>
          </a:p>
          <a:p>
            <a:endParaRPr lang="en-US" dirty="0"/>
          </a:p>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pPr/>
              <a:t>1</a:t>
            </a:fld>
            <a:endParaRPr lang="en-US" dirty="0"/>
          </a:p>
        </p:txBody>
      </p:sp>
    </p:spTree>
    <p:extLst>
      <p:ext uri="{BB962C8B-B14F-4D97-AF65-F5344CB8AC3E}">
        <p14:creationId xmlns:p14="http://schemas.microsoft.com/office/powerpoint/2010/main" val="3076348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www.wgbh.org</a:t>
            </a:r>
            <a:r>
              <a:rPr lang="en-US" dirty="0"/>
              <a:t>/news/local-news/2021/11/17/boston-could-begin-to-fine-contractors-under-its-diversity-hiring-policy-but-not-for-missing-the-hiring-targets</a:t>
            </a:r>
          </a:p>
          <a:p>
            <a:endParaRPr lang="en-US" dirty="0"/>
          </a:p>
          <a:p>
            <a:r>
              <a:rPr lang="en-US" dirty="0"/>
              <a:t>Equal number with equivalent impact – research results, </a:t>
            </a:r>
          </a:p>
        </p:txBody>
      </p:sp>
      <p:sp>
        <p:nvSpPr>
          <p:cNvPr id="4" name="Slide Number Placeholder 3"/>
          <p:cNvSpPr>
            <a:spLocks noGrp="1"/>
          </p:cNvSpPr>
          <p:nvPr>
            <p:ph type="sldNum" sz="quarter" idx="5"/>
          </p:nvPr>
        </p:nvSpPr>
        <p:spPr/>
        <p:txBody>
          <a:bodyPr/>
          <a:lstStyle/>
          <a:p>
            <a:fld id="{A5DE54C8-3849-C442-B0F1-A0E189C060FC}" type="slidenum">
              <a:rPr lang="en-US" smtClean="0"/>
              <a:t>12</a:t>
            </a:fld>
            <a:endParaRPr lang="en-US"/>
          </a:p>
        </p:txBody>
      </p:sp>
    </p:spTree>
    <p:extLst>
      <p:ext uri="{BB962C8B-B14F-4D97-AF65-F5344CB8AC3E}">
        <p14:creationId xmlns:p14="http://schemas.microsoft.com/office/powerpoint/2010/main" val="319807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Spark! X-Lab provides opportunities for computer science and engineering students to complete technology projects on behalf of external project partners</a:t>
            </a:r>
            <a:r>
              <a:rPr lang="en-US" sz="1200" dirty="0">
                <a:solidFill>
                  <a:schemeClr val="accent2"/>
                </a:solidFill>
              </a:rPr>
              <a:t>*</a:t>
            </a:r>
          </a:p>
          <a:p>
            <a:endParaRPr lang="en-US"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startups * government agencies * companies * nonprofits * journalists  </a:t>
            </a:r>
          </a:p>
          <a:p>
            <a:endParaRPr lang="en-US" sz="1200" dirty="0">
              <a:solidFill>
                <a:schemeClr val="accent2"/>
              </a:solidFill>
            </a:endParaRPr>
          </a:p>
        </p:txBody>
      </p:sp>
      <p:sp>
        <p:nvSpPr>
          <p:cNvPr id="4" name="Slide Number Placeholder 3"/>
          <p:cNvSpPr>
            <a:spLocks noGrp="1"/>
          </p:cNvSpPr>
          <p:nvPr>
            <p:ph type="sldNum" sz="quarter" idx="10"/>
          </p:nvPr>
        </p:nvSpPr>
        <p:spPr/>
        <p:txBody>
          <a:bodyPr/>
          <a:lstStyle/>
          <a:p>
            <a:fld id="{A5DE54C8-3849-C442-B0F1-A0E189C060FC}" type="slidenum">
              <a:rPr lang="en-US" smtClean="0"/>
              <a:t>13</a:t>
            </a:fld>
            <a:endParaRPr lang="en-US"/>
          </a:p>
        </p:txBody>
      </p:sp>
    </p:spTree>
    <p:extLst>
      <p:ext uri="{BB962C8B-B14F-4D97-AF65-F5344CB8AC3E}">
        <p14:creationId xmlns:p14="http://schemas.microsoft.com/office/powerpoint/2010/main" val="359669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Spark! X-Lab provides opportunities for computer science and engineering students to complete technology projects on behalf of external project partners</a:t>
            </a:r>
            <a:r>
              <a:rPr lang="en-US" sz="1200" dirty="0">
                <a:solidFill>
                  <a:schemeClr val="accent2"/>
                </a:solidFill>
              </a:rPr>
              <a:t>*</a:t>
            </a:r>
          </a:p>
          <a:p>
            <a:endParaRPr lang="en-US"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startups * government agencies * companies * nonprofits * journalists  </a:t>
            </a:r>
          </a:p>
          <a:p>
            <a:endParaRPr lang="en-US" sz="1200" dirty="0">
              <a:solidFill>
                <a:schemeClr val="accent2"/>
              </a:solidFill>
            </a:endParaRPr>
          </a:p>
        </p:txBody>
      </p:sp>
      <p:sp>
        <p:nvSpPr>
          <p:cNvPr id="4" name="Slide Number Placeholder 3"/>
          <p:cNvSpPr>
            <a:spLocks noGrp="1"/>
          </p:cNvSpPr>
          <p:nvPr>
            <p:ph type="sldNum" sz="quarter" idx="10"/>
          </p:nvPr>
        </p:nvSpPr>
        <p:spPr/>
        <p:txBody>
          <a:bodyPr/>
          <a:lstStyle/>
          <a:p>
            <a:fld id="{A5DE54C8-3849-C442-B0F1-A0E189C060FC}" type="slidenum">
              <a:rPr lang="en-US" smtClean="0"/>
              <a:t>16</a:t>
            </a:fld>
            <a:endParaRPr lang="en-US"/>
          </a:p>
        </p:txBody>
      </p:sp>
    </p:spTree>
    <p:extLst>
      <p:ext uri="{BB962C8B-B14F-4D97-AF65-F5344CB8AC3E}">
        <p14:creationId xmlns:p14="http://schemas.microsoft.com/office/powerpoint/2010/main" val="293911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dirty="0">
                <a:solidFill>
                  <a:srgbClr val="000000"/>
                </a:solidFill>
                <a:effectLst/>
                <a:latin typeface="Calibri" panose="020F0502020204030204" pitchFamily="34" charset="0"/>
              </a:rPr>
              <a:t>Assessing equitable access to hospitals across different racial/ethnic groups was during the COVID pandemic. Several studies suggest that racial residential segregation coupled with other factors contributed to COVID-19 fatalities in American cities. The hypothesis that individuals from neighborhoods with a higher percentage of Black and Hispanic/Latinx populations were more likely to visit hospitals in neighborhoods with similar racial/ethnic compositions, and similarly for individuals from white neighborhoods. We will also assess whether individuals from predominantly Black and Hispanic/Latinx neighborhoods were more likely to visit lower quality hospitals and whether hospital quality is associated with neighborhood composition. This lends insight into whether individuals living in segregated neighborhoods were likely to receive quality care during the COVID-19 pandemic.</a:t>
            </a:r>
          </a:p>
          <a:p>
            <a:pPr algn="l">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Expected Outcome: Students will create a report showing the ranking of neighborhoods based on racial segregation (standard data) and the location of hospitals that individuals from various neighborhoods visit. The client also has specific questions regarding equity and access that will be included in the report.</a:t>
            </a:r>
          </a:p>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pPr/>
              <a:t>17</a:t>
            </a:fld>
            <a:endParaRPr lang="en-US" dirty="0"/>
          </a:p>
        </p:txBody>
      </p:sp>
    </p:spTree>
    <p:extLst>
      <p:ext uri="{BB962C8B-B14F-4D97-AF65-F5344CB8AC3E}">
        <p14:creationId xmlns:p14="http://schemas.microsoft.com/office/powerpoint/2010/main" val="2309218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dirty="0">
                <a:solidFill>
                  <a:srgbClr val="000000"/>
                </a:solidFill>
                <a:effectLst/>
                <a:latin typeface="Calibri" panose="020F0502020204030204" pitchFamily="34" charset="0"/>
              </a:rPr>
              <a:t>Assessing equitable access to hospitals across different racial/ethnic groups was during the COVID pandemic. Several studies suggest that racial residential segregation coupled with other factors contributed to COVID-19 fatalities in American cities. The hypothesis that individuals from neighborhoods with a higher percentage of Black and Hispanic/Latinx populations were more likely to visit hospitals in neighborhoods with similar racial/ethnic compositions, and similarly for individuals from white neighborhoods. We will also assess whether individuals from predominantly Black and Hispanic/Latinx neighborhoods were more likely to visit lower quality hospitals and whether hospital quality is associated with neighborhood composition. This lends insight into whether individuals living in segregated neighborhoods were likely to receive quality care during the COVID-19 pandemic.</a:t>
            </a:r>
          </a:p>
          <a:p>
            <a:pPr algn="l">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Expected Outcome: Students will create a report showing the ranking of neighborhoods based on racial segregation (standard data) and the location of hospitals that individuals from various neighborhoods visit. The client also has specific questions regarding equity and access that will be included in the report.</a:t>
            </a:r>
          </a:p>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pPr/>
              <a:t>20</a:t>
            </a:fld>
            <a:endParaRPr lang="en-US" dirty="0"/>
          </a:p>
        </p:txBody>
      </p:sp>
    </p:spTree>
    <p:extLst>
      <p:ext uri="{BB962C8B-B14F-4D97-AF65-F5344CB8AC3E}">
        <p14:creationId xmlns:p14="http://schemas.microsoft.com/office/powerpoint/2010/main" val="169070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2022</a:t>
            </a:r>
          </a:p>
          <a:p>
            <a:r>
              <a:rPr lang="en-US" dirty="0"/>
              <a:t>180 DS4G </a:t>
            </a:r>
          </a:p>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pPr/>
              <a:t>27</a:t>
            </a:fld>
            <a:endParaRPr lang="en-US" dirty="0"/>
          </a:p>
        </p:txBody>
      </p:sp>
    </p:spTree>
    <p:extLst>
      <p:ext uri="{BB962C8B-B14F-4D97-AF65-F5344CB8AC3E}">
        <p14:creationId xmlns:p14="http://schemas.microsoft.com/office/powerpoint/2010/main" val="83068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Langdon</a:t>
            </a:r>
            <a:endParaRPr/>
          </a:p>
        </p:txBody>
      </p:sp>
      <p:sp>
        <p:nvSpPr>
          <p:cNvPr id="117" name="Google Shape;1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2022</a:t>
            </a:r>
          </a:p>
          <a:p>
            <a:r>
              <a:rPr lang="en-US" dirty="0"/>
              <a:t>180 DS4G </a:t>
            </a:r>
          </a:p>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pPr/>
              <a:t>31</a:t>
            </a:fld>
            <a:endParaRPr lang="en-US" dirty="0"/>
          </a:p>
        </p:txBody>
      </p:sp>
    </p:spTree>
    <p:extLst>
      <p:ext uri="{BB962C8B-B14F-4D97-AF65-F5344CB8AC3E}">
        <p14:creationId xmlns:p14="http://schemas.microsoft.com/office/powerpoint/2010/main" val="24266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Langdon</a:t>
            </a:r>
            <a:endParaRPr dirty="0"/>
          </a:p>
        </p:txBody>
      </p:sp>
      <p:sp>
        <p:nvSpPr>
          <p:cNvPr id="117" name="Google Shape;1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8731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A5DE54C8-3849-C442-B0F1-A0E189C060FC}" type="slidenum">
              <a:rPr lang="en-US" smtClean="0"/>
              <a:t>4</a:t>
            </a:fld>
            <a:endParaRPr lang="en-US"/>
          </a:p>
        </p:txBody>
      </p:sp>
    </p:spTree>
    <p:extLst>
      <p:ext uri="{BB962C8B-B14F-4D97-AF65-F5344CB8AC3E}">
        <p14:creationId xmlns:p14="http://schemas.microsoft.com/office/powerpoint/2010/main" val="3051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lgn="l">
              <a:buFont typeface="Arial" panose="020B0604020202020204" pitchFamily="34" charset="0"/>
              <a:buChar char="•"/>
            </a:pPr>
            <a:r>
              <a:rPr lang="en-US" dirty="0"/>
              <a:t>INNOVATION: ~100 Students/ year AND 14-20 projects/ year</a:t>
            </a:r>
          </a:p>
          <a:p>
            <a:pPr marL="171450" indent="-171450" algn="l">
              <a:buFont typeface="Arial" panose="020B0604020202020204" pitchFamily="34" charset="0"/>
              <a:buChar char="•"/>
            </a:pPr>
            <a:endParaRPr lang="en-US" dirty="0"/>
          </a:p>
          <a:p>
            <a:pPr marL="171450" indent="-171450" algn="l">
              <a:buFont typeface="Arial" panose="020B0604020202020204" pitchFamily="34" charset="0"/>
              <a:buChar char="•"/>
            </a:pPr>
            <a:r>
              <a:rPr lang="en-US" dirty="0"/>
              <a:t>X-LAB: 600+ Students/ year AND 130 projects/ year</a:t>
            </a:r>
          </a:p>
          <a:p>
            <a:pPr marL="171450" indent="-171450" algn="l">
              <a:buFont typeface="Arial" panose="020B0604020202020204" pitchFamily="34" charset="0"/>
              <a:buChar char="•"/>
            </a:pPr>
            <a:endParaRPr lang="en-US" dirty="0"/>
          </a:p>
          <a:p>
            <a:pPr marL="171450" indent="-171450" algn="l">
              <a:buFont typeface="Arial" panose="020B0604020202020204" pitchFamily="34" charset="0"/>
              <a:buChar char="•"/>
            </a:pPr>
            <a:r>
              <a:rPr lang="en-US" dirty="0"/>
              <a:t>INCLUSIVE COMMUNITY: 4000+ Students/ year AND 210 events/ year</a:t>
            </a:r>
          </a:p>
          <a:p>
            <a:pPr algn="ctr"/>
            <a:endParaRPr lang="en-US" dirty="0"/>
          </a:p>
          <a:p>
            <a:pPr algn="ctr"/>
            <a:endParaRPr lang="en-US" dirty="0"/>
          </a:p>
        </p:txBody>
      </p:sp>
      <p:sp>
        <p:nvSpPr>
          <p:cNvPr id="117" name="Google Shape;1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56643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lgn="l">
              <a:buFont typeface="Arial" panose="020B0604020202020204" pitchFamily="34" charset="0"/>
              <a:buChar char="•"/>
            </a:pPr>
            <a:r>
              <a:rPr lang="en-US" dirty="0"/>
              <a:t>INNOVATION: ~100 Students/ year AND 14-20 projects/ year</a:t>
            </a:r>
          </a:p>
          <a:p>
            <a:pPr marL="171450" indent="-171450" algn="l">
              <a:buFont typeface="Arial" panose="020B0604020202020204" pitchFamily="34" charset="0"/>
              <a:buChar char="•"/>
            </a:pPr>
            <a:endParaRPr lang="en-US" dirty="0"/>
          </a:p>
          <a:p>
            <a:pPr marL="171450" indent="-171450" algn="l">
              <a:buFont typeface="Arial" panose="020B0604020202020204" pitchFamily="34" charset="0"/>
              <a:buChar char="•"/>
            </a:pPr>
            <a:r>
              <a:rPr lang="en-US" dirty="0"/>
              <a:t>X-LAB: 600+ Students/ year AND 130 projects/ year</a:t>
            </a:r>
          </a:p>
          <a:p>
            <a:pPr marL="171450" indent="-171450" algn="l">
              <a:buFont typeface="Arial" panose="020B0604020202020204" pitchFamily="34" charset="0"/>
              <a:buChar char="•"/>
            </a:pPr>
            <a:endParaRPr lang="en-US" dirty="0"/>
          </a:p>
          <a:p>
            <a:pPr marL="171450" indent="-171450" algn="l">
              <a:buFont typeface="Arial" panose="020B0604020202020204" pitchFamily="34" charset="0"/>
              <a:buChar char="•"/>
            </a:pPr>
            <a:r>
              <a:rPr lang="en-US" dirty="0"/>
              <a:t>INCLUSIVE COMMUNITY: 4000+ Students/ year AND 210 events/ year</a:t>
            </a:r>
          </a:p>
          <a:p>
            <a:pPr algn="ctr"/>
            <a:endParaRPr lang="en-US" dirty="0"/>
          </a:p>
          <a:p>
            <a:pPr algn="ctr"/>
            <a:endParaRPr lang="en-US" dirty="0"/>
          </a:p>
        </p:txBody>
      </p:sp>
      <p:sp>
        <p:nvSpPr>
          <p:cNvPr id="117" name="Google Shape;11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34261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2022</a:t>
            </a:r>
          </a:p>
          <a:p>
            <a:r>
              <a:rPr lang="en-US" dirty="0"/>
              <a:t>180 DS4G </a:t>
            </a:r>
          </a:p>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pPr/>
              <a:t>7</a:t>
            </a:fld>
            <a:endParaRPr lang="en-US" dirty="0"/>
          </a:p>
        </p:txBody>
      </p:sp>
    </p:spTree>
    <p:extLst>
      <p:ext uri="{BB962C8B-B14F-4D97-AF65-F5344CB8AC3E}">
        <p14:creationId xmlns:p14="http://schemas.microsoft.com/office/powerpoint/2010/main" val="871803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2022</a:t>
            </a:r>
          </a:p>
          <a:p>
            <a:r>
              <a:rPr lang="en-US" dirty="0"/>
              <a:t>180 DS4G </a:t>
            </a:r>
          </a:p>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pPr/>
              <a:t>8</a:t>
            </a:fld>
            <a:endParaRPr lang="en-US" dirty="0"/>
          </a:p>
        </p:txBody>
      </p:sp>
    </p:spTree>
    <p:extLst>
      <p:ext uri="{BB962C8B-B14F-4D97-AF65-F5344CB8AC3E}">
        <p14:creationId xmlns:p14="http://schemas.microsoft.com/office/powerpoint/2010/main" val="189925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E54C8-3849-C442-B0F1-A0E189C060FC}" type="slidenum">
              <a:rPr lang="en-US" smtClean="0"/>
              <a:t>9</a:t>
            </a:fld>
            <a:endParaRPr lang="en-US"/>
          </a:p>
        </p:txBody>
      </p:sp>
    </p:spTree>
    <p:extLst>
      <p:ext uri="{BB962C8B-B14F-4D97-AF65-F5344CB8AC3E}">
        <p14:creationId xmlns:p14="http://schemas.microsoft.com/office/powerpoint/2010/main" val="385163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Michelle</a:t>
            </a:r>
            <a:endParaRPr/>
          </a:p>
        </p:txBody>
      </p:sp>
      <p:sp>
        <p:nvSpPr>
          <p:cNvPr id="174" name="Google Shape;17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35544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11/11/22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11/11/22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11/11/22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11/11/22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b="0" i="0">
                <a:solidFill>
                  <a:schemeClr val="accent2"/>
                </a:solidFill>
                <a:latin typeface="Gotham Medium" charset="0"/>
              </a:defRPr>
            </a:lvl1pPr>
          </a:lstStyle>
          <a:p>
            <a:fld id="{B61BEF0D-F0BB-DE4B-95CE-6DB70DBA9567}" type="datetimeFigureOut">
              <a:rPr lang="en-US" smtClean="0"/>
              <a:pPr/>
              <a:t>11/11/22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b="0" i="0" cap="all">
                <a:solidFill>
                  <a:schemeClr val="accent2"/>
                </a:solidFill>
                <a:latin typeface="Gotham Medium" charset="0"/>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b="0" i="0">
                <a:solidFill>
                  <a:schemeClr val="accent2"/>
                </a:solidFill>
                <a:latin typeface="Gotham Medium" charset="0"/>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i="0" kern="1200" cap="all">
          <a:solidFill>
            <a:schemeClr val="bg1"/>
          </a:solidFill>
          <a:latin typeface="Gotham Medium"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b="0" i="0" kern="1200">
          <a:solidFill>
            <a:schemeClr val="tx2"/>
          </a:solidFill>
          <a:latin typeface="Gotham Medium"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kern="1200">
          <a:solidFill>
            <a:schemeClr val="tx2"/>
          </a:solidFill>
          <a:latin typeface="Gotham Medium"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b="0" i="0" kern="1200">
          <a:solidFill>
            <a:schemeClr val="tx2"/>
          </a:solidFill>
          <a:latin typeface="Gotham Medium"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b="0" i="0" kern="1200">
          <a:solidFill>
            <a:schemeClr val="tx2"/>
          </a:solidFill>
          <a:latin typeface="Gotham Medium"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b="0" i="0" kern="1200">
          <a:solidFill>
            <a:schemeClr val="tx2"/>
          </a:solidFill>
          <a:latin typeface="Gotham Medium"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tiff"/><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0.tiff"/><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0522" y="1981312"/>
            <a:ext cx="10744202" cy="1107996"/>
          </a:xfrm>
          <a:prstGeom prst="rect">
            <a:avLst/>
          </a:prstGeom>
        </p:spPr>
        <p:txBody>
          <a:bodyPr wrap="square">
            <a:spAutoFit/>
          </a:bodyPr>
          <a:lstStyle/>
          <a:p>
            <a:r>
              <a:rPr lang="en-US" sz="6600" b="1" dirty="0">
                <a:solidFill>
                  <a:schemeClr val="accent2"/>
                </a:solidFill>
                <a:latin typeface="Bebas Neue" pitchFamily="2" charset="0"/>
                <a:ea typeface="Gotham Medium" charset="0"/>
                <a:cs typeface="Gotham Medium" charset="0"/>
              </a:rPr>
              <a:t>Bu spark! @CDS </a:t>
            </a:r>
            <a:endParaRPr lang="en-US" sz="7200" b="1" dirty="0">
              <a:solidFill>
                <a:schemeClr val="accent2"/>
              </a:solidFill>
              <a:latin typeface="Bebas Neue" pitchFamily="2" charset="0"/>
              <a:ea typeface="Gotham Medium" charset="0"/>
              <a:cs typeface="Gotham Medium"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411" y="3558106"/>
            <a:ext cx="2119313" cy="2119313"/>
          </a:xfrm>
          <a:prstGeom prst="rect">
            <a:avLst/>
          </a:prstGeom>
        </p:spPr>
      </p:pic>
      <p:sp>
        <p:nvSpPr>
          <p:cNvPr id="4" name="TextBox 3">
            <a:extLst>
              <a:ext uri="{FF2B5EF4-FFF2-40B4-BE49-F238E27FC236}">
                <a16:creationId xmlns:a16="http://schemas.microsoft.com/office/drawing/2014/main" id="{9D04689D-DC77-EA49-BA42-5098F2617683}"/>
              </a:ext>
            </a:extLst>
          </p:cNvPr>
          <p:cNvSpPr txBox="1"/>
          <p:nvPr/>
        </p:nvSpPr>
        <p:spPr>
          <a:xfrm>
            <a:off x="10379034" y="6377049"/>
            <a:ext cx="1341911" cy="369332"/>
          </a:xfrm>
          <a:prstGeom prst="rect">
            <a:avLst/>
          </a:prstGeom>
          <a:noFill/>
        </p:spPr>
        <p:txBody>
          <a:bodyPr wrap="square" rtlCol="0">
            <a:spAutoFit/>
          </a:bodyPr>
          <a:lstStyle/>
          <a:p>
            <a:pPr algn="r"/>
            <a:r>
              <a:rPr lang="en-US" i="1" dirty="0">
                <a:solidFill>
                  <a:schemeClr val="accent2"/>
                </a:solidFill>
              </a:rPr>
              <a:t>*Name TBD</a:t>
            </a:r>
          </a:p>
        </p:txBody>
      </p:sp>
      <p:sp>
        <p:nvSpPr>
          <p:cNvPr id="5" name="Rectangle 4">
            <a:extLst>
              <a:ext uri="{FF2B5EF4-FFF2-40B4-BE49-F238E27FC236}">
                <a16:creationId xmlns:a16="http://schemas.microsoft.com/office/drawing/2014/main" id="{549AA4CB-7923-8C4C-8B9D-AEC388260C4C}"/>
              </a:ext>
            </a:extLst>
          </p:cNvPr>
          <p:cNvSpPr/>
          <p:nvPr/>
        </p:nvSpPr>
        <p:spPr>
          <a:xfrm>
            <a:off x="700217" y="3234940"/>
            <a:ext cx="4378410" cy="523220"/>
          </a:xfrm>
          <a:prstGeom prst="rect">
            <a:avLst/>
          </a:prstGeom>
        </p:spPr>
        <p:txBody>
          <a:bodyPr wrap="square">
            <a:spAutoFit/>
          </a:bodyPr>
          <a:lstStyle/>
          <a:p>
            <a:r>
              <a:rPr lang="en-US" sz="2800" dirty="0">
                <a:solidFill>
                  <a:schemeClr val="bg1"/>
                </a:solidFill>
              </a:rPr>
              <a:t>November 9, 2022</a:t>
            </a:r>
            <a:endParaRPr lang="en-US" sz="2800" dirty="0"/>
          </a:p>
        </p:txBody>
      </p:sp>
    </p:spTree>
    <p:extLst>
      <p:ext uri="{BB962C8B-B14F-4D97-AF65-F5344CB8AC3E}">
        <p14:creationId xmlns:p14="http://schemas.microsoft.com/office/powerpoint/2010/main" val="3035394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9"/>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1800"/>
              <a:buNone/>
            </a:pPr>
            <a:r>
              <a:rPr lang="en-US" sz="5400" b="1">
                <a:latin typeface="Bebas Neue"/>
                <a:ea typeface="Bebas Neue"/>
                <a:cs typeface="Bebas Neue"/>
                <a:sym typeface="Bebas Neue"/>
              </a:rPr>
              <a:t>Resources: </a:t>
            </a:r>
            <a:r>
              <a:rPr lang="en-US" sz="5400" b="1">
                <a:solidFill>
                  <a:schemeClr val="accent2"/>
                </a:solidFill>
                <a:latin typeface="Bebas Neue"/>
                <a:ea typeface="Bebas Neue"/>
                <a:cs typeface="Bebas Neue"/>
                <a:sym typeface="Bebas Neue"/>
              </a:rPr>
              <a:t>EXPERTS IN RESIDENCE </a:t>
            </a:r>
            <a:endParaRPr/>
          </a:p>
        </p:txBody>
      </p:sp>
      <p:grpSp>
        <p:nvGrpSpPr>
          <p:cNvPr id="177" name="Google Shape;177;p19"/>
          <p:cNvGrpSpPr/>
          <p:nvPr/>
        </p:nvGrpSpPr>
        <p:grpSpPr>
          <a:xfrm>
            <a:off x="290672" y="2953721"/>
            <a:ext cx="2103120" cy="2870908"/>
            <a:chOff x="2120047" y="2548881"/>
            <a:chExt cx="2103120" cy="2870908"/>
          </a:xfrm>
        </p:grpSpPr>
        <p:sp>
          <p:nvSpPr>
            <p:cNvPr id="178" name="Google Shape;178;p19"/>
            <p:cNvSpPr txBox="1"/>
            <p:nvPr/>
          </p:nvSpPr>
          <p:spPr>
            <a:xfrm>
              <a:off x="2120047" y="4188723"/>
              <a:ext cx="2103120" cy="12310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b="1" dirty="0">
                  <a:latin typeface="Gill Sans"/>
                  <a:ea typeface="Gill Sans"/>
                  <a:cs typeface="Gill Sans"/>
                  <a:sym typeface="Gill Sans"/>
                </a:rPr>
                <a:t>Tom Hopper</a:t>
              </a:r>
              <a:endParaRPr dirty="0"/>
            </a:p>
            <a:p>
              <a:pPr marL="0" marR="0" lvl="0" indent="0" algn="ctr" rtl="0">
                <a:lnSpc>
                  <a:spcPct val="100000"/>
                </a:lnSpc>
                <a:spcBef>
                  <a:spcPts val="0"/>
                </a:spcBef>
                <a:spcAft>
                  <a:spcPts val="0"/>
                </a:spcAft>
                <a:buNone/>
              </a:pPr>
              <a:r>
                <a:rPr lang="en-US" sz="1400" b="0" i="0" u="none" strike="noStrike" cap="none" dirty="0">
                  <a:latin typeface="Gill Sans"/>
                  <a:ea typeface="Gill Sans"/>
                  <a:cs typeface="Gill Sans"/>
                  <a:sym typeface="Gill Sans"/>
                </a:rPr>
                <a:t>Mass Housing Partnership</a:t>
              </a:r>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Data Science</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Housing </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Land Use</a:t>
              </a:r>
              <a:endParaRPr dirty="0"/>
            </a:p>
          </p:txBody>
        </p:sp>
        <p:pic>
          <p:nvPicPr>
            <p:cNvPr id="179" name="Google Shape;179;p19"/>
            <p:cNvPicPr preferRelativeResize="0"/>
            <p:nvPr/>
          </p:nvPicPr>
          <p:blipFill rotWithShape="1">
            <a:blip r:embed="rId3">
              <a:alphaModFix/>
            </a:blip>
            <a:srcRect l="8040" t="6878" r="66617" b="62059"/>
            <a:stretch/>
          </p:blipFill>
          <p:spPr>
            <a:xfrm>
              <a:off x="2480552" y="2548881"/>
              <a:ext cx="1382110" cy="1420103"/>
            </a:xfrm>
            <a:prstGeom prst="rect">
              <a:avLst/>
            </a:prstGeom>
            <a:noFill/>
            <a:ln>
              <a:noFill/>
            </a:ln>
          </p:spPr>
        </p:pic>
      </p:grpSp>
      <p:grpSp>
        <p:nvGrpSpPr>
          <p:cNvPr id="180" name="Google Shape;180;p19"/>
          <p:cNvGrpSpPr/>
          <p:nvPr/>
        </p:nvGrpSpPr>
        <p:grpSpPr>
          <a:xfrm>
            <a:off x="9859971" y="2953721"/>
            <a:ext cx="2011680" cy="2593949"/>
            <a:chOff x="9997709" y="2548881"/>
            <a:chExt cx="2011680" cy="2593949"/>
          </a:xfrm>
        </p:grpSpPr>
        <p:sp>
          <p:nvSpPr>
            <p:cNvPr id="181" name="Google Shape;181;p19"/>
            <p:cNvSpPr txBox="1"/>
            <p:nvPr/>
          </p:nvSpPr>
          <p:spPr>
            <a:xfrm>
              <a:off x="9997709" y="4188723"/>
              <a:ext cx="201168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rgbClr val="000000"/>
                  </a:solidFill>
                  <a:latin typeface="Gill Sans"/>
                  <a:ea typeface="Gill Sans"/>
                  <a:cs typeface="Gill Sans"/>
                  <a:sym typeface="Gill Sans"/>
                </a:rPr>
                <a:t>Carl Williams</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Gill Sans"/>
                  <a:ea typeface="Gill Sans"/>
                  <a:cs typeface="Gill Sans"/>
                  <a:sym typeface="Gill Sans"/>
                </a:rPr>
                <a:t>Cornell/ CPCS</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Criminal Legal Reform</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Open Data</a:t>
              </a:r>
              <a:endParaRPr sz="1200" b="0" i="0" u="none" strike="noStrike" cap="none" dirty="0">
                <a:solidFill>
                  <a:schemeClr val="accent2"/>
                </a:solidFill>
                <a:latin typeface="Gill Sans"/>
                <a:ea typeface="Gill Sans"/>
                <a:cs typeface="Gill Sans"/>
                <a:sym typeface="Gill Sans"/>
              </a:endParaRPr>
            </a:p>
          </p:txBody>
        </p:sp>
        <p:pic>
          <p:nvPicPr>
            <p:cNvPr id="182" name="Google Shape;182;p19"/>
            <p:cNvPicPr preferRelativeResize="0"/>
            <p:nvPr/>
          </p:nvPicPr>
          <p:blipFill rotWithShape="1">
            <a:blip r:embed="rId4">
              <a:alphaModFix/>
            </a:blip>
            <a:srcRect l="16667" r="16666"/>
            <a:stretch/>
          </p:blipFill>
          <p:spPr>
            <a:xfrm>
              <a:off x="10310653" y="2548881"/>
              <a:ext cx="1385793" cy="1385793"/>
            </a:xfrm>
            <a:prstGeom prst="ellipse">
              <a:avLst/>
            </a:prstGeom>
            <a:noFill/>
            <a:ln>
              <a:noFill/>
            </a:ln>
          </p:spPr>
        </p:pic>
      </p:grpSp>
      <p:grpSp>
        <p:nvGrpSpPr>
          <p:cNvPr id="183" name="Google Shape;183;p19"/>
          <p:cNvGrpSpPr/>
          <p:nvPr/>
        </p:nvGrpSpPr>
        <p:grpSpPr>
          <a:xfrm>
            <a:off x="4687446" y="2959214"/>
            <a:ext cx="2634018" cy="2615471"/>
            <a:chOff x="5899601" y="2548881"/>
            <a:chExt cx="2634018" cy="2615471"/>
          </a:xfrm>
        </p:grpSpPr>
        <p:pic>
          <p:nvPicPr>
            <p:cNvPr id="184" name="Google Shape;184;p19"/>
            <p:cNvPicPr preferRelativeResize="0"/>
            <p:nvPr/>
          </p:nvPicPr>
          <p:blipFill rotWithShape="1">
            <a:blip r:embed="rId5">
              <a:alphaModFix/>
            </a:blip>
            <a:srcRect/>
            <a:stretch/>
          </p:blipFill>
          <p:spPr>
            <a:xfrm>
              <a:off x="6467625" y="2548881"/>
              <a:ext cx="1497971" cy="1399204"/>
            </a:xfrm>
            <a:prstGeom prst="rect">
              <a:avLst/>
            </a:prstGeom>
            <a:noFill/>
            <a:ln>
              <a:noFill/>
            </a:ln>
          </p:spPr>
        </p:pic>
        <p:sp>
          <p:nvSpPr>
            <p:cNvPr id="185" name="Google Shape;185;p19"/>
            <p:cNvSpPr txBox="1"/>
            <p:nvPr/>
          </p:nvSpPr>
          <p:spPr>
            <a:xfrm>
              <a:off x="5899601" y="4210285"/>
              <a:ext cx="2634018"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rgbClr val="000000"/>
                  </a:solidFill>
                  <a:latin typeface="Gill Sans"/>
                  <a:ea typeface="Gill Sans"/>
                  <a:cs typeface="Gill Sans"/>
                  <a:sym typeface="Gill Sans"/>
                </a:rPr>
                <a:t>Adam Friedman</a:t>
              </a:r>
              <a:endParaRPr dirty="0"/>
            </a:p>
            <a:p>
              <a:pPr marL="0" marR="0" lvl="0" indent="0" algn="ctr" rtl="0">
                <a:lnSpc>
                  <a:spcPct val="100000"/>
                </a:lnSpc>
                <a:spcBef>
                  <a:spcPts val="0"/>
                </a:spcBef>
                <a:spcAft>
                  <a:spcPts val="0"/>
                </a:spcAft>
                <a:buNone/>
              </a:pPr>
              <a:r>
                <a:rPr lang="en-US" sz="1400" b="0" i="0" u="none" strike="noStrike" cap="none" dirty="0">
                  <a:solidFill>
                    <a:srgbClr val="000000"/>
                  </a:solidFill>
                  <a:latin typeface="Gill Sans"/>
                  <a:ea typeface="Gill Sans"/>
                  <a:cs typeface="Gill Sans"/>
                  <a:sym typeface="Gill Sans"/>
                </a:rPr>
                <a:t>Elections Stats/ Rank the Vote</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Voting Rights</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Open Data</a:t>
              </a:r>
              <a:endParaRPr sz="1200" b="0" i="0" u="none" strike="noStrike" cap="none" dirty="0">
                <a:solidFill>
                  <a:schemeClr val="accent2"/>
                </a:solidFill>
                <a:latin typeface="Gill Sans"/>
                <a:ea typeface="Gill Sans"/>
                <a:cs typeface="Gill Sans"/>
                <a:sym typeface="Gill Sans"/>
              </a:endParaRPr>
            </a:p>
          </p:txBody>
        </p:sp>
      </p:grpSp>
      <p:grpSp>
        <p:nvGrpSpPr>
          <p:cNvPr id="186" name="Google Shape;186;p19"/>
          <p:cNvGrpSpPr/>
          <p:nvPr/>
        </p:nvGrpSpPr>
        <p:grpSpPr>
          <a:xfrm>
            <a:off x="7497113" y="2959214"/>
            <a:ext cx="2011800" cy="2615471"/>
            <a:chOff x="8170321" y="2548881"/>
            <a:chExt cx="2011800" cy="2615471"/>
          </a:xfrm>
        </p:grpSpPr>
        <p:sp>
          <p:nvSpPr>
            <p:cNvPr id="187" name="Google Shape;187;p19"/>
            <p:cNvSpPr txBox="1"/>
            <p:nvPr/>
          </p:nvSpPr>
          <p:spPr>
            <a:xfrm>
              <a:off x="8170321" y="4210052"/>
              <a:ext cx="20118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dirty="0">
                  <a:latin typeface="Gill Sans"/>
                  <a:ea typeface="Gill Sans"/>
                  <a:cs typeface="Gill Sans"/>
                  <a:sym typeface="Gill Sans"/>
                </a:rPr>
                <a:t>Imani </a:t>
              </a:r>
              <a:r>
                <a:rPr lang="en-US" sz="1400" b="1" dirty="0" err="1">
                  <a:latin typeface="Gill Sans"/>
                  <a:ea typeface="Gill Sans"/>
                  <a:cs typeface="Gill Sans"/>
                  <a:sym typeface="Gill Sans"/>
                </a:rPr>
                <a:t>Kirika</a:t>
              </a:r>
              <a:endParaRPr sz="1400" dirty="0"/>
            </a:p>
            <a:p>
              <a:pPr marL="0" marR="0" lvl="0" indent="0" algn="ctr" rtl="0">
                <a:lnSpc>
                  <a:spcPct val="100000"/>
                </a:lnSpc>
                <a:spcBef>
                  <a:spcPts val="0"/>
                </a:spcBef>
                <a:spcAft>
                  <a:spcPts val="0"/>
                </a:spcAft>
                <a:buNone/>
              </a:pPr>
              <a:r>
                <a:rPr lang="en-US" sz="1400" dirty="0">
                  <a:latin typeface="Gill Sans"/>
                  <a:ea typeface="Gill Sans"/>
                  <a:cs typeface="Gill Sans"/>
                  <a:sym typeface="Gill Sans"/>
                </a:rPr>
                <a:t>Dianthus</a:t>
              </a:r>
              <a:endParaRPr sz="1400"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Data Science</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Machine Learning</a:t>
              </a:r>
              <a:endParaRPr dirty="0"/>
            </a:p>
          </p:txBody>
        </p:sp>
        <p:pic>
          <p:nvPicPr>
            <p:cNvPr id="188" name="Google Shape;188;p19"/>
            <p:cNvPicPr preferRelativeResize="0"/>
            <p:nvPr/>
          </p:nvPicPr>
          <p:blipFill rotWithShape="1">
            <a:blip r:embed="rId6">
              <a:alphaModFix/>
            </a:blip>
            <a:srcRect l="58591" t="50000" r="8612" b="27153"/>
            <a:stretch/>
          </p:blipFill>
          <p:spPr>
            <a:xfrm>
              <a:off x="8260349" y="2548881"/>
              <a:ext cx="1737360" cy="1566870"/>
            </a:xfrm>
            <a:prstGeom prst="rect">
              <a:avLst/>
            </a:prstGeom>
            <a:noFill/>
            <a:ln>
              <a:noFill/>
            </a:ln>
          </p:spPr>
        </p:pic>
      </p:grpSp>
      <p:grpSp>
        <p:nvGrpSpPr>
          <p:cNvPr id="189" name="Google Shape;189;p19"/>
          <p:cNvGrpSpPr/>
          <p:nvPr/>
        </p:nvGrpSpPr>
        <p:grpSpPr>
          <a:xfrm>
            <a:off x="2774437" y="2959214"/>
            <a:ext cx="1737360" cy="2593949"/>
            <a:chOff x="4295202" y="2548881"/>
            <a:chExt cx="1737360" cy="2593949"/>
          </a:xfrm>
        </p:grpSpPr>
        <p:sp>
          <p:nvSpPr>
            <p:cNvPr id="190" name="Google Shape;190;p19"/>
            <p:cNvSpPr txBox="1"/>
            <p:nvPr/>
          </p:nvSpPr>
          <p:spPr>
            <a:xfrm>
              <a:off x="4295202" y="4188723"/>
              <a:ext cx="173736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rgbClr val="000000"/>
                  </a:solidFill>
                  <a:latin typeface="Gill Sans"/>
                  <a:ea typeface="Gill Sans"/>
                  <a:cs typeface="Gill Sans"/>
                  <a:sym typeface="Gill Sans"/>
                </a:rPr>
                <a:t>Kevin </a:t>
              </a:r>
              <a:r>
                <a:rPr lang="en-US" sz="1400" b="1" i="0" u="none" strike="noStrike" cap="none" dirty="0" err="1">
                  <a:solidFill>
                    <a:srgbClr val="000000"/>
                  </a:solidFill>
                  <a:latin typeface="Gill Sans"/>
                  <a:ea typeface="Gill Sans"/>
                  <a:cs typeface="Gill Sans"/>
                  <a:sym typeface="Gill Sans"/>
                </a:rPr>
                <a:t>Hatchoua</a:t>
              </a:r>
              <a:endParaRPr sz="1400" b="1" i="0" u="none" strike="noStrike" cap="none" dirty="0">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None/>
              </a:pPr>
              <a:r>
                <a:rPr lang="en-US" sz="1400" b="0" i="0" u="none" strike="noStrike" cap="none" dirty="0">
                  <a:solidFill>
                    <a:srgbClr val="000000"/>
                  </a:solidFill>
                  <a:latin typeface="Gill Sans"/>
                  <a:ea typeface="Gill Sans"/>
                  <a:cs typeface="Gill Sans"/>
                  <a:sym typeface="Gill Sans"/>
                </a:rPr>
                <a:t>Red Hat</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Opensource </a:t>
              </a:r>
              <a:endParaRPr dirty="0"/>
            </a:p>
            <a:p>
              <a:pPr marL="0" marR="0" lvl="0" indent="0" algn="ctr" rtl="0">
                <a:lnSpc>
                  <a:spcPct val="100000"/>
                </a:lnSpc>
                <a:spcBef>
                  <a:spcPts val="0"/>
                </a:spcBef>
                <a:spcAft>
                  <a:spcPts val="0"/>
                </a:spcAft>
                <a:buNone/>
              </a:pPr>
              <a:r>
                <a:rPr lang="en-US" sz="1400" b="0" i="0" u="none" strike="noStrike" cap="none" dirty="0">
                  <a:solidFill>
                    <a:schemeClr val="accent2"/>
                  </a:solidFill>
                  <a:latin typeface="Gill Sans"/>
                  <a:ea typeface="Gill Sans"/>
                  <a:cs typeface="Gill Sans"/>
                  <a:sym typeface="Gill Sans"/>
                </a:rPr>
                <a:t>UX Design</a:t>
              </a:r>
              <a:endParaRPr dirty="0"/>
            </a:p>
          </p:txBody>
        </p:sp>
        <p:pic>
          <p:nvPicPr>
            <p:cNvPr id="191" name="Google Shape;191;p19"/>
            <p:cNvPicPr preferRelativeResize="0"/>
            <p:nvPr/>
          </p:nvPicPr>
          <p:blipFill rotWithShape="1">
            <a:blip r:embed="rId6">
              <a:alphaModFix/>
            </a:blip>
            <a:srcRect l="16486" t="50000" r="52382" b="27153"/>
            <a:stretch/>
          </p:blipFill>
          <p:spPr>
            <a:xfrm>
              <a:off x="4420507" y="2548881"/>
              <a:ext cx="1443657" cy="1371600"/>
            </a:xfrm>
            <a:prstGeom prst="rect">
              <a:avLst/>
            </a:prstGeom>
            <a:noFill/>
            <a:ln>
              <a:noFill/>
            </a:ln>
          </p:spPr>
        </p:pic>
      </p:grpSp>
      <p:sp>
        <p:nvSpPr>
          <p:cNvPr id="2" name="TextBox 1">
            <a:extLst>
              <a:ext uri="{FF2B5EF4-FFF2-40B4-BE49-F238E27FC236}">
                <a16:creationId xmlns:a16="http://schemas.microsoft.com/office/drawing/2014/main" id="{5B7DB8ED-585F-F7D4-12EF-7B1D1C329D7F}"/>
              </a:ext>
            </a:extLst>
          </p:cNvPr>
          <p:cNvSpPr txBox="1"/>
          <p:nvPr/>
        </p:nvSpPr>
        <p:spPr>
          <a:xfrm>
            <a:off x="51326" y="2129386"/>
            <a:ext cx="11820325" cy="461665"/>
          </a:xfrm>
          <a:prstGeom prst="rect">
            <a:avLst/>
          </a:prstGeom>
          <a:noFill/>
        </p:spPr>
        <p:txBody>
          <a:bodyPr wrap="square" rtlCol="0">
            <a:spAutoFit/>
          </a:bodyPr>
          <a:lstStyle/>
          <a:p>
            <a:pPr algn="ctr"/>
            <a:r>
              <a:rPr lang="en-US" sz="2400" dirty="0"/>
              <a:t>EXPERTS IN RESIDENCE (SUPER MENTORS) SUPPLEMENT STAFF OVERSIGHT</a:t>
            </a:r>
          </a:p>
        </p:txBody>
      </p:sp>
    </p:spTree>
    <p:extLst>
      <p:ext uri="{BB962C8B-B14F-4D97-AF65-F5344CB8AC3E}">
        <p14:creationId xmlns:p14="http://schemas.microsoft.com/office/powerpoint/2010/main" val="401516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B1EDDC-13F6-A94E-89ED-C9DCA7EF13F3}"/>
              </a:ext>
            </a:extLst>
          </p:cNvPr>
          <p:cNvSpPr/>
          <p:nvPr/>
        </p:nvSpPr>
        <p:spPr>
          <a:xfrm>
            <a:off x="616945" y="2335576"/>
            <a:ext cx="11082968" cy="1861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ebas Neue" panose="020B0606020202050201" pitchFamily="34" charset="77"/>
              </a:rPr>
              <a:t>Project examples</a:t>
            </a:r>
          </a:p>
        </p:txBody>
      </p:sp>
      <p:pic>
        <p:nvPicPr>
          <p:cNvPr id="3" name="Picture 2">
            <a:extLst>
              <a:ext uri="{FF2B5EF4-FFF2-40B4-BE49-F238E27FC236}">
                <a16:creationId xmlns:a16="http://schemas.microsoft.com/office/drawing/2014/main" id="{3E36875D-CC7C-0A42-9B9C-6BC946136597}"/>
              </a:ext>
            </a:extLst>
          </p:cNvPr>
          <p:cNvPicPr>
            <a:picLocks noChangeAspect="1"/>
          </p:cNvPicPr>
          <p:nvPr/>
        </p:nvPicPr>
        <p:blipFill>
          <a:blip r:embed="rId2"/>
          <a:stretch>
            <a:fillRect/>
          </a:stretch>
        </p:blipFill>
        <p:spPr>
          <a:xfrm>
            <a:off x="448672" y="5756366"/>
            <a:ext cx="11586573" cy="952500"/>
          </a:xfrm>
          <a:prstGeom prst="rect">
            <a:avLst/>
          </a:prstGeom>
        </p:spPr>
      </p:pic>
      <p:sp>
        <p:nvSpPr>
          <p:cNvPr id="4" name="Slide Number Placeholder 3">
            <a:extLst>
              <a:ext uri="{FF2B5EF4-FFF2-40B4-BE49-F238E27FC236}">
                <a16:creationId xmlns:a16="http://schemas.microsoft.com/office/drawing/2014/main" id="{FB4EF801-EBEA-AD47-BBF5-4399BEAD3F85}"/>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3578387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E49C-8801-924B-A3FB-559356BBB788}"/>
              </a:ext>
            </a:extLst>
          </p:cNvPr>
          <p:cNvSpPr>
            <a:spLocks noGrp="1"/>
          </p:cNvSpPr>
          <p:nvPr>
            <p:ph type="title"/>
          </p:nvPr>
        </p:nvSpPr>
        <p:spPr/>
        <p:txBody>
          <a:bodyPr>
            <a:normAutofit/>
          </a:bodyPr>
          <a:lstStyle/>
          <a:p>
            <a:r>
              <a:rPr lang="en-US" sz="5400" dirty="0">
                <a:latin typeface="Bebas Neue" pitchFamily="2" charset="0"/>
              </a:rPr>
              <a:t>Data Science </a:t>
            </a:r>
            <a:r>
              <a:rPr lang="en-US" sz="5400" dirty="0">
                <a:solidFill>
                  <a:schemeClr val="accent2"/>
                </a:solidFill>
                <a:latin typeface="Bebas Neue" pitchFamily="2" charset="0"/>
              </a:rPr>
              <a:t>[prison grievances]</a:t>
            </a:r>
          </a:p>
        </p:txBody>
      </p:sp>
      <p:sp>
        <p:nvSpPr>
          <p:cNvPr id="3" name="Rectangle 4">
            <a:extLst>
              <a:ext uri="{FF2B5EF4-FFF2-40B4-BE49-F238E27FC236}">
                <a16:creationId xmlns:a16="http://schemas.microsoft.com/office/drawing/2014/main" id="{386A6990-BB24-B94C-AA59-E3B295270D1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
            <a:extLst>
              <a:ext uri="{FF2B5EF4-FFF2-40B4-BE49-F238E27FC236}">
                <a16:creationId xmlns:a16="http://schemas.microsoft.com/office/drawing/2014/main" id="{73B7A339-6569-9A48-AA91-B9041D347F43}"/>
              </a:ext>
            </a:extLst>
          </p:cNvPr>
          <p:cNvSpPr>
            <a:spLocks noChangeArrowheads="1"/>
          </p:cNvSpPr>
          <p:nvPr/>
        </p:nvSpPr>
        <p:spPr bwMode="auto">
          <a:xfrm>
            <a:off x="0" y="271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6">
            <a:extLst>
              <a:ext uri="{FF2B5EF4-FFF2-40B4-BE49-F238E27FC236}">
                <a16:creationId xmlns:a16="http://schemas.microsoft.com/office/drawing/2014/main" id="{A82D4271-7D28-8242-AF99-1D25717A8ECE}"/>
              </a:ext>
            </a:extLst>
          </p:cNvPr>
          <p:cNvSpPr>
            <a:spLocks noChangeArrowheads="1"/>
          </p:cNvSpPr>
          <p:nvPr/>
        </p:nvSpPr>
        <p:spPr bwMode="auto">
          <a:xfrm>
            <a:off x="0" y="497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Slide Number Placeholder 6">
            <a:extLst>
              <a:ext uri="{FF2B5EF4-FFF2-40B4-BE49-F238E27FC236}">
                <a16:creationId xmlns:a16="http://schemas.microsoft.com/office/drawing/2014/main" id="{79482C45-CE71-F74A-AC21-3E99D0B5891C}"/>
              </a:ext>
            </a:extLst>
          </p:cNvPr>
          <p:cNvSpPr>
            <a:spLocks noGrp="1"/>
          </p:cNvSpPr>
          <p:nvPr>
            <p:ph type="sldNum" sz="quarter" idx="12"/>
          </p:nvPr>
        </p:nvSpPr>
        <p:spPr>
          <a:xfrm>
            <a:off x="11030740" y="6416475"/>
            <a:ext cx="1052508" cy="365125"/>
          </a:xfrm>
        </p:spPr>
        <p:txBody>
          <a:bodyPr/>
          <a:lstStyle/>
          <a:p>
            <a:fld id="{D57F1E4F-1CFF-5643-939E-217C01CDF565}" type="slidenum">
              <a:rPr lang="en-US" smtClean="0"/>
              <a:pPr/>
              <a:t>12</a:t>
            </a:fld>
            <a:endParaRPr lang="en-US" dirty="0"/>
          </a:p>
        </p:txBody>
      </p:sp>
      <p:pic>
        <p:nvPicPr>
          <p:cNvPr id="13" name="Picture 12">
            <a:extLst>
              <a:ext uri="{FF2B5EF4-FFF2-40B4-BE49-F238E27FC236}">
                <a16:creationId xmlns:a16="http://schemas.microsoft.com/office/drawing/2014/main" id="{9EC6B599-B4AA-FA46-ABFF-48C1AFFC7691}"/>
              </a:ext>
            </a:extLst>
          </p:cNvPr>
          <p:cNvPicPr>
            <a:picLocks noChangeAspect="1"/>
          </p:cNvPicPr>
          <p:nvPr/>
        </p:nvPicPr>
        <p:blipFill>
          <a:blip r:embed="rId3"/>
          <a:stretch>
            <a:fillRect/>
          </a:stretch>
        </p:blipFill>
        <p:spPr>
          <a:xfrm>
            <a:off x="5919568" y="1991360"/>
            <a:ext cx="4052456" cy="4663440"/>
          </a:xfrm>
          <a:prstGeom prst="rect">
            <a:avLst/>
          </a:prstGeom>
          <a:ln>
            <a:noFill/>
          </a:ln>
          <a:effectLst>
            <a:outerShdw blurRad="292100" dist="139700" dir="2700000" algn="tl" rotWithShape="0">
              <a:srgbClr val="333333">
                <a:alpha val="65000"/>
              </a:srgbClr>
            </a:outerShdw>
          </a:effectLst>
        </p:spPr>
      </p:pic>
      <p:pic>
        <p:nvPicPr>
          <p:cNvPr id="6148" name="Picture 4" descr="Boston Globe Events">
            <a:extLst>
              <a:ext uri="{FF2B5EF4-FFF2-40B4-BE49-F238E27FC236}">
                <a16:creationId xmlns:a16="http://schemas.microsoft.com/office/drawing/2014/main" id="{27D7517C-77AA-0F41-9010-B4D6DA4E5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39" y="2034540"/>
            <a:ext cx="4786642" cy="6400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6473148-92DC-7B41-8AB4-C94E70A5EB56}"/>
              </a:ext>
            </a:extLst>
          </p:cNvPr>
          <p:cNvPicPr>
            <a:picLocks noChangeAspect="1"/>
          </p:cNvPicPr>
          <p:nvPr/>
        </p:nvPicPr>
        <p:blipFill>
          <a:blip r:embed="rId5"/>
          <a:stretch>
            <a:fillRect/>
          </a:stretch>
        </p:blipFill>
        <p:spPr>
          <a:xfrm>
            <a:off x="9359701" y="3444241"/>
            <a:ext cx="2439618" cy="210312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A1821B6-CE15-F2F1-86B0-637E2897712E}"/>
              </a:ext>
            </a:extLst>
          </p:cNvPr>
          <p:cNvSpPr txBox="1"/>
          <p:nvPr/>
        </p:nvSpPr>
        <p:spPr>
          <a:xfrm>
            <a:off x="473780" y="2996227"/>
            <a:ext cx="5177719" cy="3416320"/>
          </a:xfrm>
          <a:prstGeom prst="rect">
            <a:avLst/>
          </a:prstGeom>
          <a:noFill/>
        </p:spPr>
        <p:txBody>
          <a:bodyPr wrap="square" rtlCol="0">
            <a:spAutoFit/>
          </a:bodyPr>
          <a:lstStyle/>
          <a:p>
            <a:r>
              <a:rPr lang="en-US" sz="2400" b="0" i="1" dirty="0">
                <a:solidFill>
                  <a:schemeClr val="accent2"/>
                </a:solidFill>
                <a:effectLst/>
                <a:latin typeface="Calibri" panose="020F0502020204030204" pitchFamily="34" charset="0"/>
                <a:cs typeface="Calibri" panose="020F0502020204030204" pitchFamily="34" charset="0"/>
              </a:rPr>
              <a:t>Project Summary: </a:t>
            </a:r>
            <a:r>
              <a:rPr lang="en-US" sz="2400" b="0" i="0" dirty="0">
                <a:solidFill>
                  <a:srgbClr val="000000"/>
                </a:solidFill>
                <a:effectLst/>
                <a:latin typeface="Calibri" panose="020F0502020204030204" pitchFamily="34" charset="0"/>
                <a:cs typeface="Calibri" panose="020F0502020204030204" pitchFamily="34" charset="0"/>
              </a:rPr>
              <a:t>A review of more than 1,500 prisoner grievances filed from 2018 to 2021 at six of the largest prisons in Massachusetts Data was provided in PDF format, converted to a machine readable dataset for analysis and reporting. Front page article published in collaboration with the Boston Globe’s Spotlight team.</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9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latin typeface="Bebas Neue" panose="020B0606020202050201" pitchFamily="34" charset="77"/>
              </a:rPr>
              <a:t>DATA science:  </a:t>
            </a:r>
            <a:r>
              <a:rPr lang="en-US" sz="5400" dirty="0">
                <a:solidFill>
                  <a:schemeClr val="accent2"/>
                </a:solidFill>
                <a:latin typeface="Bebas Neue" panose="020B0606020202050201" pitchFamily="34" charset="77"/>
              </a:rPr>
              <a:t>aging in prison</a:t>
            </a:r>
          </a:p>
        </p:txBody>
      </p:sp>
      <p:pic>
        <p:nvPicPr>
          <p:cNvPr id="7" name="Picture 6">
            <a:extLst>
              <a:ext uri="{FF2B5EF4-FFF2-40B4-BE49-F238E27FC236}">
                <a16:creationId xmlns:a16="http://schemas.microsoft.com/office/drawing/2014/main" id="{35545213-8797-F843-A1F9-CAA0ADA6F51B}"/>
              </a:ext>
            </a:extLst>
          </p:cNvPr>
          <p:cNvPicPr>
            <a:picLocks noChangeAspect="1"/>
          </p:cNvPicPr>
          <p:nvPr/>
        </p:nvPicPr>
        <p:blipFill>
          <a:blip r:embed="rId3"/>
          <a:stretch>
            <a:fillRect/>
          </a:stretch>
        </p:blipFill>
        <p:spPr>
          <a:xfrm>
            <a:off x="3168381" y="15767613"/>
            <a:ext cx="9217929" cy="6663794"/>
          </a:xfrm>
          <a:prstGeom prst="rect">
            <a:avLst/>
          </a:prstGeom>
        </p:spPr>
        <p:style>
          <a:lnRef idx="2">
            <a:schemeClr val="accent6"/>
          </a:lnRef>
          <a:fillRef idx="1">
            <a:schemeClr val="lt1"/>
          </a:fillRef>
          <a:effectRef idx="0">
            <a:schemeClr val="accent6"/>
          </a:effectRef>
          <a:fontRef idx="minor">
            <a:schemeClr val="dk1"/>
          </a:fontRef>
        </p:style>
      </p:pic>
      <p:pic>
        <p:nvPicPr>
          <p:cNvPr id="8" name="Picture 4" descr="https://lh6.googleusercontent.com/NbwaceIHpgnCEP_2ZReYfMXu8nZSy_fYvmW7g8m8U9mQOThe_XLSLBtBfEOFACntB_retqmPIFEBcy92hnvNdBeqMr_vYXJQ3aX55xt4t7y3BiDyL_TqQiV6W1ZzpPfayVv4D-9a">
            <a:extLst>
              <a:ext uri="{FF2B5EF4-FFF2-40B4-BE49-F238E27FC236}">
                <a16:creationId xmlns:a16="http://schemas.microsoft.com/office/drawing/2014/main" id="{172C7256-8D4B-2347-A391-045AD2ED7D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00441" y="8056965"/>
            <a:ext cx="9409725" cy="6868017"/>
          </a:xfrm>
          <a:prstGeom prst="rect">
            <a:avLst/>
          </a:prstGeom>
        </p:spPr>
        <p:style>
          <a:lnRef idx="2">
            <a:schemeClr val="accent6"/>
          </a:lnRef>
          <a:fillRef idx="1">
            <a:schemeClr val="lt1"/>
          </a:fillRef>
          <a:effectRef idx="0">
            <a:schemeClr val="accent6"/>
          </a:effectRef>
          <a:fontRef idx="minor">
            <a:schemeClr val="dk1"/>
          </a:fontRef>
        </p:style>
      </p:pic>
      <p:pic>
        <p:nvPicPr>
          <p:cNvPr id="9" name="Picture 4" descr="4579d2b2ed.png (836Ã670)">
            <a:extLst>
              <a:ext uri="{FF2B5EF4-FFF2-40B4-BE49-F238E27FC236}">
                <a16:creationId xmlns:a16="http://schemas.microsoft.com/office/drawing/2014/main" id="{BA9EBA1F-2525-9E49-9A09-F614F004F7C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140316" y="10896630"/>
            <a:ext cx="10574577" cy="8474842"/>
          </a:xfrm>
          <a:prstGeom prst="rect">
            <a:avLst/>
          </a:prstGeom>
          <a:ln>
            <a:noFill/>
          </a:ln>
        </p:spPr>
        <p:style>
          <a:lnRef idx="2">
            <a:schemeClr val="accent4"/>
          </a:lnRef>
          <a:fillRef idx="1">
            <a:schemeClr val="lt1"/>
          </a:fillRef>
          <a:effectRef idx="0">
            <a:schemeClr val="accent4"/>
          </a:effectRef>
          <a:fontRef idx="minor">
            <a:schemeClr val="dk1"/>
          </a:fontRef>
        </p:style>
      </p:pic>
      <p:pic>
        <p:nvPicPr>
          <p:cNvPr id="11" name="Picture 10">
            <a:extLst>
              <a:ext uri="{FF2B5EF4-FFF2-40B4-BE49-F238E27FC236}">
                <a16:creationId xmlns:a16="http://schemas.microsoft.com/office/drawing/2014/main" id="{3C6A79FE-2E6C-FA48-BEF1-47071A957A9E}"/>
              </a:ext>
            </a:extLst>
          </p:cNvPr>
          <p:cNvPicPr>
            <a:picLocks noChangeAspect="1"/>
          </p:cNvPicPr>
          <p:nvPr/>
        </p:nvPicPr>
        <p:blipFill>
          <a:blip r:embed="rId3"/>
          <a:stretch>
            <a:fillRect/>
          </a:stretch>
        </p:blipFill>
        <p:spPr>
          <a:xfrm>
            <a:off x="3320781" y="15920013"/>
            <a:ext cx="9217929" cy="6663794"/>
          </a:xfrm>
          <a:prstGeom prst="rect">
            <a:avLst/>
          </a:prstGeom>
        </p:spPr>
        <p:style>
          <a:lnRef idx="2">
            <a:schemeClr val="accent6"/>
          </a:lnRef>
          <a:fillRef idx="1">
            <a:schemeClr val="lt1"/>
          </a:fillRef>
          <a:effectRef idx="0">
            <a:schemeClr val="accent6"/>
          </a:effectRef>
          <a:fontRef idx="minor">
            <a:schemeClr val="dk1"/>
          </a:fontRef>
        </p:style>
      </p:pic>
      <p:pic>
        <p:nvPicPr>
          <p:cNvPr id="12" name="Picture 4" descr="https://lh6.googleusercontent.com/NbwaceIHpgnCEP_2ZReYfMXu8nZSy_fYvmW7g8m8U9mQOThe_XLSLBtBfEOFACntB_retqmPIFEBcy92hnvNdBeqMr_vYXJQ3aX55xt4t7y3BiDyL_TqQiV6W1ZzpPfayVv4D-9a">
            <a:extLst>
              <a:ext uri="{FF2B5EF4-FFF2-40B4-BE49-F238E27FC236}">
                <a16:creationId xmlns:a16="http://schemas.microsoft.com/office/drawing/2014/main" id="{71896EAD-6E82-E042-8A91-D459FB3AE2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52841" y="8209365"/>
            <a:ext cx="9409725" cy="6868017"/>
          </a:xfrm>
          <a:prstGeom prst="rect">
            <a:avLst/>
          </a:prstGeom>
        </p:spPr>
        <p:style>
          <a:lnRef idx="2">
            <a:schemeClr val="accent6"/>
          </a:lnRef>
          <a:fillRef idx="1">
            <a:schemeClr val="lt1"/>
          </a:fillRef>
          <a:effectRef idx="0">
            <a:schemeClr val="accent6"/>
          </a:effectRef>
          <a:fontRef idx="minor">
            <a:schemeClr val="dk1"/>
          </a:fontRef>
        </p:style>
      </p:pic>
      <p:pic>
        <p:nvPicPr>
          <p:cNvPr id="13" name="Picture 4" descr="4579d2b2ed.png (836Ã670)">
            <a:extLst>
              <a:ext uri="{FF2B5EF4-FFF2-40B4-BE49-F238E27FC236}">
                <a16:creationId xmlns:a16="http://schemas.microsoft.com/office/drawing/2014/main" id="{6A7ACF19-6C0D-C644-8AD1-4C2625B14A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292716" y="11049030"/>
            <a:ext cx="10574577" cy="8474842"/>
          </a:xfrm>
          <a:prstGeom prst="rect">
            <a:avLst/>
          </a:prstGeom>
          <a:ln>
            <a:noFill/>
          </a:ln>
        </p:spPr>
        <p:style>
          <a:lnRef idx="2">
            <a:schemeClr val="accent4"/>
          </a:lnRef>
          <a:fillRef idx="1">
            <a:schemeClr val="lt1"/>
          </a:fillRef>
          <a:effectRef idx="0">
            <a:schemeClr val="accent4"/>
          </a:effectRef>
          <a:fontRef idx="minor">
            <a:schemeClr val="dk1"/>
          </a:fontRef>
        </p:style>
      </p:pic>
      <p:pic>
        <p:nvPicPr>
          <p:cNvPr id="14" name="Picture 13">
            <a:extLst>
              <a:ext uri="{FF2B5EF4-FFF2-40B4-BE49-F238E27FC236}">
                <a16:creationId xmlns:a16="http://schemas.microsoft.com/office/drawing/2014/main" id="{926470BA-04C9-7E45-89AE-ABB99BBCFDA2}"/>
              </a:ext>
            </a:extLst>
          </p:cNvPr>
          <p:cNvPicPr>
            <a:picLocks noChangeAspect="1"/>
          </p:cNvPicPr>
          <p:nvPr/>
        </p:nvPicPr>
        <p:blipFill>
          <a:blip r:embed="rId3"/>
          <a:stretch>
            <a:fillRect/>
          </a:stretch>
        </p:blipFill>
        <p:spPr>
          <a:xfrm>
            <a:off x="3473181" y="16072413"/>
            <a:ext cx="9217929" cy="6663794"/>
          </a:xfrm>
          <a:prstGeom prst="rect">
            <a:avLst/>
          </a:prstGeom>
        </p:spPr>
        <p:style>
          <a:lnRef idx="2">
            <a:schemeClr val="accent6"/>
          </a:lnRef>
          <a:fillRef idx="1">
            <a:schemeClr val="lt1"/>
          </a:fillRef>
          <a:effectRef idx="0">
            <a:schemeClr val="accent6"/>
          </a:effectRef>
          <a:fontRef idx="minor">
            <a:schemeClr val="dk1"/>
          </a:fontRef>
        </p:style>
      </p:pic>
      <p:pic>
        <p:nvPicPr>
          <p:cNvPr id="15" name="Picture 4" descr="https://lh6.googleusercontent.com/NbwaceIHpgnCEP_2ZReYfMXu8nZSy_fYvmW7g8m8U9mQOThe_XLSLBtBfEOFACntB_retqmPIFEBcy92hnvNdBeqMr_vYXJQ3aX55xt4t7y3BiDyL_TqQiV6W1ZzpPfayVv4D-9a">
            <a:extLst>
              <a:ext uri="{FF2B5EF4-FFF2-40B4-BE49-F238E27FC236}">
                <a16:creationId xmlns:a16="http://schemas.microsoft.com/office/drawing/2014/main" id="{151BA5AC-F681-1B47-9344-DFCFA5F9EF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105241" y="8361765"/>
            <a:ext cx="9409725" cy="6868017"/>
          </a:xfrm>
          <a:prstGeom prst="rect">
            <a:avLst/>
          </a:prstGeom>
        </p:spPr>
        <p:style>
          <a:lnRef idx="2">
            <a:schemeClr val="accent6"/>
          </a:lnRef>
          <a:fillRef idx="1">
            <a:schemeClr val="lt1"/>
          </a:fillRef>
          <a:effectRef idx="0">
            <a:schemeClr val="accent6"/>
          </a:effectRef>
          <a:fontRef idx="minor">
            <a:schemeClr val="dk1"/>
          </a:fontRef>
        </p:style>
      </p:pic>
      <p:pic>
        <p:nvPicPr>
          <p:cNvPr id="16" name="Picture 4" descr="4579d2b2ed.png (836Ã670)">
            <a:extLst>
              <a:ext uri="{FF2B5EF4-FFF2-40B4-BE49-F238E27FC236}">
                <a16:creationId xmlns:a16="http://schemas.microsoft.com/office/drawing/2014/main" id="{7EE26FD0-6364-FC4B-8C5D-6BEC21D344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445116" y="11201430"/>
            <a:ext cx="10574577" cy="8474842"/>
          </a:xfrm>
          <a:prstGeom prst="rect">
            <a:avLst/>
          </a:prstGeom>
          <a:ln>
            <a:noFill/>
          </a:ln>
        </p:spPr>
        <p:style>
          <a:lnRef idx="2">
            <a:schemeClr val="accent4"/>
          </a:lnRef>
          <a:fillRef idx="1">
            <a:schemeClr val="lt1"/>
          </a:fillRef>
          <a:effectRef idx="0">
            <a:schemeClr val="accent4"/>
          </a:effectRef>
          <a:fontRef idx="minor">
            <a:schemeClr val="dk1"/>
          </a:fontRef>
        </p:style>
      </p:pic>
      <p:sp>
        <p:nvSpPr>
          <p:cNvPr id="22" name="TextBox 21">
            <a:extLst>
              <a:ext uri="{FF2B5EF4-FFF2-40B4-BE49-F238E27FC236}">
                <a16:creationId xmlns:a16="http://schemas.microsoft.com/office/drawing/2014/main" id="{4C0B62DB-F446-934B-B1D1-6A5A73E07955}"/>
              </a:ext>
            </a:extLst>
          </p:cNvPr>
          <p:cNvSpPr txBox="1"/>
          <p:nvPr/>
        </p:nvSpPr>
        <p:spPr>
          <a:xfrm>
            <a:off x="5857570" y="1868356"/>
            <a:ext cx="6118530" cy="2123658"/>
          </a:xfrm>
          <a:prstGeom prst="rect">
            <a:avLst/>
          </a:prstGeom>
          <a:solidFill>
            <a:srgbClr val="FFFFFF">
              <a:alpha val="67843"/>
            </a:srgbClr>
          </a:solidFill>
        </p:spPr>
        <p:txBody>
          <a:bodyPr wrap="square" rtlCol="0">
            <a:spAutoFit/>
          </a:bodyPr>
          <a:lstStyle/>
          <a:p>
            <a:pPr marL="176213"/>
            <a:r>
              <a:rPr lang="en-US" sz="2200" i="1" dirty="0">
                <a:solidFill>
                  <a:schemeClr val="accent2"/>
                </a:solidFill>
              </a:rPr>
              <a:t>Project Summary:</a:t>
            </a:r>
          </a:p>
          <a:p>
            <a:pPr marL="176213"/>
            <a:r>
              <a:rPr lang="en-US" sz="2200" dirty="0"/>
              <a:t>Collect and analyze national and state data from the National Archive of Criminal Justice Data for prisoners over 55 by age, race, ethnicity and gender, crimes committed, and deaths in prison and state policy for compassionate release.</a:t>
            </a:r>
          </a:p>
        </p:txBody>
      </p:sp>
      <p:pic>
        <p:nvPicPr>
          <p:cNvPr id="5" name="Picture 4">
            <a:extLst>
              <a:ext uri="{FF2B5EF4-FFF2-40B4-BE49-F238E27FC236}">
                <a16:creationId xmlns:a16="http://schemas.microsoft.com/office/drawing/2014/main" id="{217F3947-5311-1544-8657-D4F68FF009EE}"/>
              </a:ext>
            </a:extLst>
          </p:cNvPr>
          <p:cNvPicPr>
            <a:picLocks noChangeAspect="1"/>
          </p:cNvPicPr>
          <p:nvPr/>
        </p:nvPicPr>
        <p:blipFill>
          <a:blip r:embed="rId6"/>
          <a:stretch>
            <a:fillRect/>
          </a:stretch>
        </p:blipFill>
        <p:spPr>
          <a:xfrm>
            <a:off x="5997270" y="4090831"/>
            <a:ext cx="5156762" cy="2467052"/>
          </a:xfrm>
          <a:prstGeom prst="rect">
            <a:avLst/>
          </a:prstGeom>
        </p:spPr>
      </p:pic>
      <p:pic>
        <p:nvPicPr>
          <p:cNvPr id="24" name="Picture 23">
            <a:extLst>
              <a:ext uri="{FF2B5EF4-FFF2-40B4-BE49-F238E27FC236}">
                <a16:creationId xmlns:a16="http://schemas.microsoft.com/office/drawing/2014/main" id="{F71CDFC8-C314-604B-9D60-F98905AB2F79}"/>
              </a:ext>
            </a:extLst>
          </p:cNvPr>
          <p:cNvPicPr>
            <a:picLocks noChangeAspect="1"/>
          </p:cNvPicPr>
          <p:nvPr/>
        </p:nvPicPr>
        <p:blipFill>
          <a:blip r:embed="rId7"/>
          <a:stretch>
            <a:fillRect/>
          </a:stretch>
        </p:blipFill>
        <p:spPr>
          <a:xfrm>
            <a:off x="431800" y="2993204"/>
            <a:ext cx="5156762" cy="3564679"/>
          </a:xfrm>
          <a:prstGeom prst="rect">
            <a:avLst/>
          </a:prstGeom>
          <a:ln>
            <a:noFill/>
          </a:ln>
          <a:effectLst>
            <a:outerShdw blurRad="292100" dist="139700" dir="2700000" algn="tl" rotWithShape="0">
              <a:srgbClr val="333333">
                <a:alpha val="65000"/>
              </a:srgbClr>
            </a:outerShdw>
          </a:effectLst>
        </p:spPr>
      </p:pic>
      <p:pic>
        <p:nvPicPr>
          <p:cNvPr id="3" name="Picture 4" descr="Boston Globe Events">
            <a:extLst>
              <a:ext uri="{FF2B5EF4-FFF2-40B4-BE49-F238E27FC236}">
                <a16:creationId xmlns:a16="http://schemas.microsoft.com/office/drawing/2014/main" id="{85168838-7A31-EF56-6DD9-142AC18E6E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839" y="2034540"/>
            <a:ext cx="4786642"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93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CF18-EC18-344E-9960-8FDD23ADE195}"/>
              </a:ext>
            </a:extLst>
          </p:cNvPr>
          <p:cNvSpPr>
            <a:spLocks noGrp="1"/>
          </p:cNvSpPr>
          <p:nvPr>
            <p:ph type="title"/>
          </p:nvPr>
        </p:nvSpPr>
        <p:spPr>
          <a:xfrm>
            <a:off x="581192" y="702156"/>
            <a:ext cx="11029616" cy="1013800"/>
          </a:xfrm>
        </p:spPr>
        <p:txBody>
          <a:bodyPr>
            <a:noAutofit/>
          </a:bodyPr>
          <a:lstStyle/>
          <a:p>
            <a:r>
              <a:rPr lang="en-US" sz="5400" b="1" dirty="0">
                <a:latin typeface="Bebas Neue" pitchFamily="2" charset="0"/>
              </a:rPr>
              <a:t>Data Science </a:t>
            </a:r>
            <a:r>
              <a:rPr lang="en-US" sz="5400" b="1" dirty="0">
                <a:solidFill>
                  <a:schemeClr val="accent2"/>
                </a:solidFill>
                <a:latin typeface="Bebas Neue" pitchFamily="2" charset="0"/>
              </a:rPr>
              <a:t>[Police overtime]</a:t>
            </a:r>
          </a:p>
        </p:txBody>
      </p:sp>
      <p:sp>
        <p:nvSpPr>
          <p:cNvPr id="7" name="TextBox 6">
            <a:extLst>
              <a:ext uri="{FF2B5EF4-FFF2-40B4-BE49-F238E27FC236}">
                <a16:creationId xmlns:a16="http://schemas.microsoft.com/office/drawing/2014/main" id="{C01F5E53-0A6C-7441-B1B0-0E2293BE5F70}"/>
              </a:ext>
            </a:extLst>
          </p:cNvPr>
          <p:cNvSpPr txBox="1"/>
          <p:nvPr/>
        </p:nvSpPr>
        <p:spPr>
          <a:xfrm>
            <a:off x="7912442" y="1913816"/>
            <a:ext cx="3698365" cy="3416320"/>
          </a:xfrm>
          <a:prstGeom prst="rect">
            <a:avLst/>
          </a:prstGeom>
          <a:noFill/>
        </p:spPr>
        <p:txBody>
          <a:bodyPr wrap="square" rtlCol="0">
            <a:spAutoFit/>
          </a:bodyPr>
          <a:lstStyle/>
          <a:p>
            <a:pPr>
              <a:spcBef>
                <a:spcPts val="1200"/>
              </a:spcBef>
            </a:pPr>
            <a:r>
              <a:rPr lang="en-US" sz="2700" dirty="0"/>
              <a:t>Police Budget analysis for ACLU’s Data for Justice program including in depth investigation on court overtime, police overtime, and annual budget expenditures to inform city budgeting.</a:t>
            </a:r>
          </a:p>
        </p:txBody>
      </p:sp>
      <p:sp>
        <p:nvSpPr>
          <p:cNvPr id="5" name="Slide Number Placeholder 4">
            <a:extLst>
              <a:ext uri="{FF2B5EF4-FFF2-40B4-BE49-F238E27FC236}">
                <a16:creationId xmlns:a16="http://schemas.microsoft.com/office/drawing/2014/main" id="{4BCA003B-B418-484C-81DE-8702551691FD}"/>
              </a:ext>
            </a:extLst>
          </p:cNvPr>
          <p:cNvSpPr>
            <a:spLocks noGrp="1"/>
          </p:cNvSpPr>
          <p:nvPr>
            <p:ph type="sldNum" sz="quarter" idx="12"/>
          </p:nvPr>
        </p:nvSpPr>
        <p:spPr>
          <a:xfrm>
            <a:off x="11084554" y="6403177"/>
            <a:ext cx="1052508" cy="365125"/>
          </a:xfrm>
        </p:spPr>
        <p:txBody>
          <a:bodyPr/>
          <a:lstStyle/>
          <a:p>
            <a:fld id="{D57F1E4F-1CFF-5643-939E-217C01CDF565}" type="slidenum">
              <a:rPr lang="en-US" smtClean="0"/>
              <a:pPr/>
              <a:t>14</a:t>
            </a:fld>
            <a:endParaRPr lang="en-US" dirty="0"/>
          </a:p>
        </p:txBody>
      </p:sp>
      <p:pic>
        <p:nvPicPr>
          <p:cNvPr id="10" name="Picture 9">
            <a:extLst>
              <a:ext uri="{FF2B5EF4-FFF2-40B4-BE49-F238E27FC236}">
                <a16:creationId xmlns:a16="http://schemas.microsoft.com/office/drawing/2014/main" id="{623141D4-BD61-29C5-7F66-F5FDAD0763A3}"/>
              </a:ext>
            </a:extLst>
          </p:cNvPr>
          <p:cNvPicPr>
            <a:picLocks noChangeAspect="1"/>
          </p:cNvPicPr>
          <p:nvPr/>
        </p:nvPicPr>
        <p:blipFill>
          <a:blip r:embed="rId2"/>
          <a:stretch>
            <a:fillRect/>
          </a:stretch>
        </p:blipFill>
        <p:spPr>
          <a:xfrm>
            <a:off x="208739" y="1913816"/>
            <a:ext cx="3582174" cy="469225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BE3BB99-C0D7-8ACA-C71F-6D794407BA05}"/>
              </a:ext>
            </a:extLst>
          </p:cNvPr>
          <p:cNvPicPr>
            <a:picLocks noChangeAspect="1"/>
          </p:cNvPicPr>
          <p:nvPr/>
        </p:nvPicPr>
        <p:blipFill>
          <a:blip r:embed="rId3"/>
          <a:stretch>
            <a:fillRect/>
          </a:stretch>
        </p:blipFill>
        <p:spPr>
          <a:xfrm>
            <a:off x="4066570" y="1951915"/>
            <a:ext cx="3560168" cy="4663440"/>
          </a:xfrm>
          <a:prstGeom prst="rect">
            <a:avLst/>
          </a:prstGeom>
          <a:ln>
            <a:noFill/>
          </a:ln>
          <a:effectLst>
            <a:outerShdw blurRad="292100" dist="139700" dir="2700000" algn="tl" rotWithShape="0">
              <a:srgbClr val="333333">
                <a:alpha val="65000"/>
              </a:srgbClr>
            </a:outerShdw>
          </a:effectLst>
        </p:spPr>
      </p:pic>
      <p:pic>
        <p:nvPicPr>
          <p:cNvPr id="4098" name="Picture 2" descr="The Data for Justice Project | ACLU of Massachusetts">
            <a:extLst>
              <a:ext uri="{FF2B5EF4-FFF2-40B4-BE49-F238E27FC236}">
                <a16:creationId xmlns:a16="http://schemas.microsoft.com/office/drawing/2014/main" id="{FE42349E-DB07-12FA-EFD5-79D3910D3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9984" y="5705618"/>
            <a:ext cx="3383280" cy="9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25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0140-1E91-F546-BD23-88E36FE533EF}"/>
              </a:ext>
            </a:extLst>
          </p:cNvPr>
          <p:cNvSpPr>
            <a:spLocks noGrp="1"/>
          </p:cNvSpPr>
          <p:nvPr>
            <p:ph type="title"/>
          </p:nvPr>
        </p:nvSpPr>
        <p:spPr/>
        <p:txBody>
          <a:bodyPr>
            <a:normAutofit/>
          </a:bodyPr>
          <a:lstStyle/>
          <a:p>
            <a:r>
              <a:rPr lang="en-US" sz="5400" dirty="0">
                <a:latin typeface="Bebas Neue" panose="020B0606020202050201" pitchFamily="34" charset="77"/>
              </a:rPr>
              <a:t>Data science </a:t>
            </a:r>
            <a:r>
              <a:rPr lang="en-US" sz="5400" dirty="0">
                <a:solidFill>
                  <a:schemeClr val="accent2"/>
                </a:solidFill>
                <a:latin typeface="Bebas Neue" panose="020B0606020202050201" pitchFamily="34" charset="77"/>
              </a:rPr>
              <a:t>[school to prison pipeline]</a:t>
            </a:r>
          </a:p>
        </p:txBody>
      </p:sp>
      <p:pic>
        <p:nvPicPr>
          <p:cNvPr id="3" name="Chart Placeholder 5">
            <a:extLst>
              <a:ext uri="{FF2B5EF4-FFF2-40B4-BE49-F238E27FC236}">
                <a16:creationId xmlns:a16="http://schemas.microsoft.com/office/drawing/2014/main" id="{81CDEA63-E843-BD43-81BE-D0DE4CED2861}"/>
              </a:ext>
            </a:extLst>
          </p:cNvPr>
          <p:cNvPicPr>
            <a:picLocks noChangeAspect="1"/>
          </p:cNvPicPr>
          <p:nvPr/>
        </p:nvPicPr>
        <p:blipFill rotWithShape="1">
          <a:blip r:embed="rId2"/>
          <a:srcRect l="30922" t="17668" r="6726" b="10011"/>
          <a:stretch/>
        </p:blipFill>
        <p:spPr>
          <a:xfrm>
            <a:off x="4671854" y="2222031"/>
            <a:ext cx="4783652" cy="416138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9780AEA-38F7-B145-B931-06FED2E71302}"/>
              </a:ext>
            </a:extLst>
          </p:cNvPr>
          <p:cNvPicPr>
            <a:picLocks noChangeAspect="1"/>
          </p:cNvPicPr>
          <p:nvPr/>
        </p:nvPicPr>
        <p:blipFill>
          <a:blip r:embed="rId3"/>
          <a:stretch>
            <a:fillRect/>
          </a:stretch>
        </p:blipFill>
        <p:spPr>
          <a:xfrm>
            <a:off x="139700" y="1808606"/>
            <a:ext cx="3560956" cy="1824990"/>
          </a:xfrm>
          <a:prstGeom prst="rect">
            <a:avLst/>
          </a:prstGeom>
        </p:spPr>
      </p:pic>
      <p:grpSp>
        <p:nvGrpSpPr>
          <p:cNvPr id="9" name="Group 8">
            <a:extLst>
              <a:ext uri="{FF2B5EF4-FFF2-40B4-BE49-F238E27FC236}">
                <a16:creationId xmlns:a16="http://schemas.microsoft.com/office/drawing/2014/main" id="{18C6EB2C-E32E-BD48-807B-61D3B429FACA}"/>
              </a:ext>
            </a:extLst>
          </p:cNvPr>
          <p:cNvGrpSpPr>
            <a:grpSpLocks noChangeAspect="1"/>
          </p:cNvGrpSpPr>
          <p:nvPr/>
        </p:nvGrpSpPr>
        <p:grpSpPr>
          <a:xfrm>
            <a:off x="9646060" y="1913890"/>
            <a:ext cx="2014931" cy="4681828"/>
            <a:chOff x="4291985" y="1469587"/>
            <a:chExt cx="2286000" cy="5311675"/>
          </a:xfrm>
        </p:grpSpPr>
        <p:graphicFrame>
          <p:nvGraphicFramePr>
            <p:cNvPr id="6" name="Chart 5">
              <a:extLst>
                <a:ext uri="{FF2B5EF4-FFF2-40B4-BE49-F238E27FC236}">
                  <a16:creationId xmlns:a16="http://schemas.microsoft.com/office/drawing/2014/main" id="{9523A90F-DFFB-B341-BB4E-517C667727A6}"/>
                </a:ext>
              </a:extLst>
            </p:cNvPr>
            <p:cNvGraphicFramePr/>
            <p:nvPr/>
          </p:nvGraphicFramePr>
          <p:xfrm>
            <a:off x="4291985" y="1469587"/>
            <a:ext cx="2286000" cy="18316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E4B31E47-FAF5-FF4C-AC7E-690A5ACD5FE7}"/>
                </a:ext>
              </a:extLst>
            </p:cNvPr>
            <p:cNvGraphicFramePr/>
            <p:nvPr/>
          </p:nvGraphicFramePr>
          <p:xfrm>
            <a:off x="4291985" y="3207440"/>
            <a:ext cx="2229066" cy="1944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C40FA21-2400-9541-9BAD-27FEDE47F70B}"/>
                </a:ext>
              </a:extLst>
            </p:cNvPr>
            <p:cNvGraphicFramePr/>
            <p:nvPr/>
          </p:nvGraphicFramePr>
          <p:xfrm>
            <a:off x="4291985" y="5056110"/>
            <a:ext cx="2229066" cy="1725152"/>
          </p:xfrm>
          <a:graphic>
            <a:graphicData uri="http://schemas.openxmlformats.org/drawingml/2006/chart">
              <c:chart xmlns:c="http://schemas.openxmlformats.org/drawingml/2006/chart" xmlns:r="http://schemas.openxmlformats.org/officeDocument/2006/relationships" r:id="rId6"/>
            </a:graphicData>
          </a:graphic>
        </p:graphicFrame>
      </p:grpSp>
      <p:sp>
        <p:nvSpPr>
          <p:cNvPr id="4" name="TextBox 3">
            <a:extLst>
              <a:ext uri="{FF2B5EF4-FFF2-40B4-BE49-F238E27FC236}">
                <a16:creationId xmlns:a16="http://schemas.microsoft.com/office/drawing/2014/main" id="{A5B662E8-B85E-DE45-868B-ACF94DAA00C1}"/>
              </a:ext>
            </a:extLst>
          </p:cNvPr>
          <p:cNvSpPr txBox="1"/>
          <p:nvPr/>
        </p:nvSpPr>
        <p:spPr>
          <a:xfrm>
            <a:off x="330254" y="3413137"/>
            <a:ext cx="4341600" cy="3323987"/>
          </a:xfrm>
          <a:prstGeom prst="rect">
            <a:avLst/>
          </a:prstGeom>
          <a:noFill/>
        </p:spPr>
        <p:txBody>
          <a:bodyPr wrap="square" rtlCol="0">
            <a:spAutoFit/>
          </a:bodyPr>
          <a:lstStyle/>
          <a:p>
            <a:r>
              <a:rPr lang="en-US" sz="2100" i="1" dirty="0">
                <a:solidFill>
                  <a:schemeClr val="accent2"/>
                </a:solidFill>
              </a:rPr>
              <a:t>Project Summary: </a:t>
            </a:r>
            <a:r>
              <a:rPr lang="en-US" sz="2100" dirty="0"/>
              <a:t>Collect data and conduct a town by town linking and analysis of arrest and school suspension/expulsion to inform policy makers. Examine differences across geographies, by race and ethnicity and gender, relationship between school spending, school exclusions, and juvenile arrests</a:t>
            </a:r>
          </a:p>
          <a:p>
            <a:endParaRPr lang="en-US" sz="2100" dirty="0"/>
          </a:p>
        </p:txBody>
      </p:sp>
    </p:spTree>
    <p:extLst>
      <p:ext uri="{BB962C8B-B14F-4D97-AF65-F5344CB8AC3E}">
        <p14:creationId xmlns:p14="http://schemas.microsoft.com/office/powerpoint/2010/main" val="3684541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latin typeface="Bebas Neue" panose="020B0606020202050201" pitchFamily="34" charset="77"/>
              </a:rPr>
              <a:t>DATA science:  </a:t>
            </a:r>
            <a:r>
              <a:rPr lang="en-US" sz="5400" dirty="0">
                <a:solidFill>
                  <a:schemeClr val="accent2"/>
                </a:solidFill>
                <a:latin typeface="Bebas Neue" panose="020B0606020202050201" pitchFamily="34" charset="77"/>
              </a:rPr>
              <a:t>Boston’s GENDERED STREETS</a:t>
            </a:r>
          </a:p>
        </p:txBody>
      </p:sp>
      <p:pic>
        <p:nvPicPr>
          <p:cNvPr id="10" name="Picture 9">
            <a:extLst>
              <a:ext uri="{FF2B5EF4-FFF2-40B4-BE49-F238E27FC236}">
                <a16:creationId xmlns:a16="http://schemas.microsoft.com/office/drawing/2014/main" id="{C6F3B76E-7878-2D4E-9B74-196AB12B9F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36033" y="2051963"/>
            <a:ext cx="1481711" cy="2585844"/>
          </a:xfrm>
          <a:prstGeom prst="rect">
            <a:avLst/>
          </a:prstGeom>
        </p:spPr>
      </p:pic>
      <p:pic>
        <p:nvPicPr>
          <p:cNvPr id="4" name="Picture 3">
            <a:extLst>
              <a:ext uri="{FF2B5EF4-FFF2-40B4-BE49-F238E27FC236}">
                <a16:creationId xmlns:a16="http://schemas.microsoft.com/office/drawing/2014/main" id="{F6A0C99E-B661-3C4D-817B-F2941A333E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6006" y="4637807"/>
            <a:ext cx="1901764" cy="1901764"/>
          </a:xfrm>
          <a:prstGeom prst="rect">
            <a:avLst/>
          </a:prstGeom>
        </p:spPr>
      </p:pic>
      <p:pic>
        <p:nvPicPr>
          <p:cNvPr id="7" name="Picture 6">
            <a:extLst>
              <a:ext uri="{FF2B5EF4-FFF2-40B4-BE49-F238E27FC236}">
                <a16:creationId xmlns:a16="http://schemas.microsoft.com/office/drawing/2014/main" id="{35545213-8797-F843-A1F9-CAA0ADA6F51B}"/>
              </a:ext>
            </a:extLst>
          </p:cNvPr>
          <p:cNvPicPr>
            <a:picLocks noChangeAspect="1"/>
          </p:cNvPicPr>
          <p:nvPr/>
        </p:nvPicPr>
        <p:blipFill>
          <a:blip r:embed="rId5"/>
          <a:stretch>
            <a:fillRect/>
          </a:stretch>
        </p:blipFill>
        <p:spPr>
          <a:xfrm>
            <a:off x="3168381" y="15767613"/>
            <a:ext cx="9217929" cy="6663794"/>
          </a:xfrm>
          <a:prstGeom prst="rect">
            <a:avLst/>
          </a:prstGeom>
        </p:spPr>
        <p:style>
          <a:lnRef idx="2">
            <a:schemeClr val="accent6"/>
          </a:lnRef>
          <a:fillRef idx="1">
            <a:schemeClr val="lt1"/>
          </a:fillRef>
          <a:effectRef idx="0">
            <a:schemeClr val="accent6"/>
          </a:effectRef>
          <a:fontRef idx="minor">
            <a:schemeClr val="dk1"/>
          </a:fontRef>
        </p:style>
      </p:pic>
      <p:pic>
        <p:nvPicPr>
          <p:cNvPr id="8" name="Picture 4" descr="https://lh6.googleusercontent.com/NbwaceIHpgnCEP_2ZReYfMXu8nZSy_fYvmW7g8m8U9mQOThe_XLSLBtBfEOFACntB_retqmPIFEBcy92hnvNdBeqMr_vYXJQ3aX55xt4t7y3BiDyL_TqQiV6W1ZzpPfayVv4D-9a">
            <a:extLst>
              <a:ext uri="{FF2B5EF4-FFF2-40B4-BE49-F238E27FC236}">
                <a16:creationId xmlns:a16="http://schemas.microsoft.com/office/drawing/2014/main" id="{172C7256-8D4B-2347-A391-045AD2ED7D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800441" y="8056965"/>
            <a:ext cx="9409725" cy="6868017"/>
          </a:xfrm>
          <a:prstGeom prst="rect">
            <a:avLst/>
          </a:prstGeom>
        </p:spPr>
        <p:style>
          <a:lnRef idx="2">
            <a:schemeClr val="accent6"/>
          </a:lnRef>
          <a:fillRef idx="1">
            <a:schemeClr val="lt1"/>
          </a:fillRef>
          <a:effectRef idx="0">
            <a:schemeClr val="accent6"/>
          </a:effectRef>
          <a:fontRef idx="minor">
            <a:schemeClr val="dk1"/>
          </a:fontRef>
        </p:style>
      </p:pic>
      <p:pic>
        <p:nvPicPr>
          <p:cNvPr id="9" name="Picture 4" descr="4579d2b2ed.png (836Ã670)">
            <a:extLst>
              <a:ext uri="{FF2B5EF4-FFF2-40B4-BE49-F238E27FC236}">
                <a16:creationId xmlns:a16="http://schemas.microsoft.com/office/drawing/2014/main" id="{BA9EBA1F-2525-9E49-9A09-F614F004F7C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140316" y="10896630"/>
            <a:ext cx="10574577" cy="8474842"/>
          </a:xfrm>
          <a:prstGeom prst="rect">
            <a:avLst/>
          </a:prstGeom>
          <a:ln>
            <a:noFill/>
          </a:ln>
        </p:spPr>
        <p:style>
          <a:lnRef idx="2">
            <a:schemeClr val="accent4"/>
          </a:lnRef>
          <a:fillRef idx="1">
            <a:schemeClr val="lt1"/>
          </a:fillRef>
          <a:effectRef idx="0">
            <a:schemeClr val="accent4"/>
          </a:effectRef>
          <a:fontRef idx="minor">
            <a:schemeClr val="dk1"/>
          </a:fontRef>
        </p:style>
      </p:pic>
      <p:pic>
        <p:nvPicPr>
          <p:cNvPr id="11" name="Picture 10">
            <a:extLst>
              <a:ext uri="{FF2B5EF4-FFF2-40B4-BE49-F238E27FC236}">
                <a16:creationId xmlns:a16="http://schemas.microsoft.com/office/drawing/2014/main" id="{3C6A79FE-2E6C-FA48-BEF1-47071A957A9E}"/>
              </a:ext>
            </a:extLst>
          </p:cNvPr>
          <p:cNvPicPr>
            <a:picLocks noChangeAspect="1"/>
          </p:cNvPicPr>
          <p:nvPr/>
        </p:nvPicPr>
        <p:blipFill>
          <a:blip r:embed="rId5"/>
          <a:stretch>
            <a:fillRect/>
          </a:stretch>
        </p:blipFill>
        <p:spPr>
          <a:xfrm>
            <a:off x="3320781" y="15920013"/>
            <a:ext cx="9217929" cy="6663794"/>
          </a:xfrm>
          <a:prstGeom prst="rect">
            <a:avLst/>
          </a:prstGeom>
        </p:spPr>
        <p:style>
          <a:lnRef idx="2">
            <a:schemeClr val="accent6"/>
          </a:lnRef>
          <a:fillRef idx="1">
            <a:schemeClr val="lt1"/>
          </a:fillRef>
          <a:effectRef idx="0">
            <a:schemeClr val="accent6"/>
          </a:effectRef>
          <a:fontRef idx="minor">
            <a:schemeClr val="dk1"/>
          </a:fontRef>
        </p:style>
      </p:pic>
      <p:pic>
        <p:nvPicPr>
          <p:cNvPr id="12" name="Picture 4" descr="https://lh6.googleusercontent.com/NbwaceIHpgnCEP_2ZReYfMXu8nZSy_fYvmW7g8m8U9mQOThe_XLSLBtBfEOFACntB_retqmPIFEBcy92hnvNdBeqMr_vYXJQ3aX55xt4t7y3BiDyL_TqQiV6W1ZzpPfayVv4D-9a">
            <a:extLst>
              <a:ext uri="{FF2B5EF4-FFF2-40B4-BE49-F238E27FC236}">
                <a16:creationId xmlns:a16="http://schemas.microsoft.com/office/drawing/2014/main" id="{71896EAD-6E82-E042-8A91-D459FB3AE24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52841" y="8209365"/>
            <a:ext cx="9409725" cy="6868017"/>
          </a:xfrm>
          <a:prstGeom prst="rect">
            <a:avLst/>
          </a:prstGeom>
        </p:spPr>
        <p:style>
          <a:lnRef idx="2">
            <a:schemeClr val="accent6"/>
          </a:lnRef>
          <a:fillRef idx="1">
            <a:schemeClr val="lt1"/>
          </a:fillRef>
          <a:effectRef idx="0">
            <a:schemeClr val="accent6"/>
          </a:effectRef>
          <a:fontRef idx="minor">
            <a:schemeClr val="dk1"/>
          </a:fontRef>
        </p:style>
      </p:pic>
      <p:pic>
        <p:nvPicPr>
          <p:cNvPr id="13" name="Picture 4" descr="4579d2b2ed.png (836Ã670)">
            <a:extLst>
              <a:ext uri="{FF2B5EF4-FFF2-40B4-BE49-F238E27FC236}">
                <a16:creationId xmlns:a16="http://schemas.microsoft.com/office/drawing/2014/main" id="{6A7ACF19-6C0D-C644-8AD1-4C2625B14A6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292716" y="11049030"/>
            <a:ext cx="10574577" cy="8474842"/>
          </a:xfrm>
          <a:prstGeom prst="rect">
            <a:avLst/>
          </a:prstGeom>
          <a:ln>
            <a:noFill/>
          </a:ln>
        </p:spPr>
        <p:style>
          <a:lnRef idx="2">
            <a:schemeClr val="accent4"/>
          </a:lnRef>
          <a:fillRef idx="1">
            <a:schemeClr val="lt1"/>
          </a:fillRef>
          <a:effectRef idx="0">
            <a:schemeClr val="accent4"/>
          </a:effectRef>
          <a:fontRef idx="minor">
            <a:schemeClr val="dk1"/>
          </a:fontRef>
        </p:style>
      </p:pic>
      <p:pic>
        <p:nvPicPr>
          <p:cNvPr id="14" name="Picture 13">
            <a:extLst>
              <a:ext uri="{FF2B5EF4-FFF2-40B4-BE49-F238E27FC236}">
                <a16:creationId xmlns:a16="http://schemas.microsoft.com/office/drawing/2014/main" id="{926470BA-04C9-7E45-89AE-ABB99BBCFDA2}"/>
              </a:ext>
            </a:extLst>
          </p:cNvPr>
          <p:cNvPicPr>
            <a:picLocks noChangeAspect="1"/>
          </p:cNvPicPr>
          <p:nvPr/>
        </p:nvPicPr>
        <p:blipFill>
          <a:blip r:embed="rId5"/>
          <a:stretch>
            <a:fillRect/>
          </a:stretch>
        </p:blipFill>
        <p:spPr>
          <a:xfrm>
            <a:off x="3473181" y="16072413"/>
            <a:ext cx="9217929" cy="6663794"/>
          </a:xfrm>
          <a:prstGeom prst="rect">
            <a:avLst/>
          </a:prstGeom>
        </p:spPr>
        <p:style>
          <a:lnRef idx="2">
            <a:schemeClr val="accent6"/>
          </a:lnRef>
          <a:fillRef idx="1">
            <a:schemeClr val="lt1"/>
          </a:fillRef>
          <a:effectRef idx="0">
            <a:schemeClr val="accent6"/>
          </a:effectRef>
          <a:fontRef idx="minor">
            <a:schemeClr val="dk1"/>
          </a:fontRef>
        </p:style>
      </p:pic>
      <p:pic>
        <p:nvPicPr>
          <p:cNvPr id="15" name="Picture 4" descr="https://lh6.googleusercontent.com/NbwaceIHpgnCEP_2ZReYfMXu8nZSy_fYvmW7g8m8U9mQOThe_XLSLBtBfEOFACntB_retqmPIFEBcy92hnvNdBeqMr_vYXJQ3aX55xt4t7y3BiDyL_TqQiV6W1ZzpPfayVv4D-9a">
            <a:extLst>
              <a:ext uri="{FF2B5EF4-FFF2-40B4-BE49-F238E27FC236}">
                <a16:creationId xmlns:a16="http://schemas.microsoft.com/office/drawing/2014/main" id="{151BA5AC-F681-1B47-9344-DFCFA5F9EF8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105241" y="8361765"/>
            <a:ext cx="9409725" cy="6868017"/>
          </a:xfrm>
          <a:prstGeom prst="rect">
            <a:avLst/>
          </a:prstGeom>
        </p:spPr>
        <p:style>
          <a:lnRef idx="2">
            <a:schemeClr val="accent6"/>
          </a:lnRef>
          <a:fillRef idx="1">
            <a:schemeClr val="lt1"/>
          </a:fillRef>
          <a:effectRef idx="0">
            <a:schemeClr val="accent6"/>
          </a:effectRef>
          <a:fontRef idx="minor">
            <a:schemeClr val="dk1"/>
          </a:fontRef>
        </p:style>
      </p:pic>
      <p:pic>
        <p:nvPicPr>
          <p:cNvPr id="16" name="Picture 4" descr="4579d2b2ed.png (836Ã670)">
            <a:extLst>
              <a:ext uri="{FF2B5EF4-FFF2-40B4-BE49-F238E27FC236}">
                <a16:creationId xmlns:a16="http://schemas.microsoft.com/office/drawing/2014/main" id="{7EE26FD0-6364-FC4B-8C5D-6BEC21D3445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445116" y="11201430"/>
            <a:ext cx="10574577" cy="8474842"/>
          </a:xfrm>
          <a:prstGeom prst="rect">
            <a:avLst/>
          </a:prstGeom>
          <a:ln>
            <a:noFill/>
          </a:ln>
        </p:spPr>
        <p:style>
          <a:lnRef idx="2">
            <a:schemeClr val="accent4"/>
          </a:lnRef>
          <a:fillRef idx="1">
            <a:schemeClr val="lt1"/>
          </a:fillRef>
          <a:effectRef idx="0">
            <a:schemeClr val="accent4"/>
          </a:effectRef>
          <a:fontRef idx="minor">
            <a:schemeClr val="dk1"/>
          </a:fontRef>
        </p:style>
      </p:pic>
      <p:pic>
        <p:nvPicPr>
          <p:cNvPr id="17" name="Picture 16">
            <a:extLst>
              <a:ext uri="{FF2B5EF4-FFF2-40B4-BE49-F238E27FC236}">
                <a16:creationId xmlns:a16="http://schemas.microsoft.com/office/drawing/2014/main" id="{912183A3-CA28-EF4C-BDC5-87FE5A1230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2848" y="2027942"/>
            <a:ext cx="3941737" cy="2849548"/>
          </a:xfrm>
          <a:prstGeom prst="rect">
            <a:avLst/>
          </a:prstGeom>
          <a:ln>
            <a:noFill/>
          </a:ln>
          <a:effectLst>
            <a:outerShdw blurRad="292100" dist="139700" dir="2700000" algn="tl" rotWithShape="0">
              <a:srgbClr val="333333">
                <a:alpha val="65000"/>
              </a:srgbClr>
            </a:outerShdw>
          </a:effectLst>
        </p:spPr>
        <p:style>
          <a:lnRef idx="2">
            <a:schemeClr val="accent6"/>
          </a:lnRef>
          <a:fillRef idx="1">
            <a:schemeClr val="lt1"/>
          </a:fillRef>
          <a:effectRef idx="0">
            <a:schemeClr val="accent6"/>
          </a:effectRef>
          <a:fontRef idx="minor">
            <a:schemeClr val="dk1"/>
          </a:fontRef>
        </p:style>
      </p:pic>
      <p:pic>
        <p:nvPicPr>
          <p:cNvPr id="19" name="Picture 4" descr="4579d2b2ed.png (836Ã670)">
            <a:extLst>
              <a:ext uri="{FF2B5EF4-FFF2-40B4-BE49-F238E27FC236}">
                <a16:creationId xmlns:a16="http://schemas.microsoft.com/office/drawing/2014/main" id="{8ED1178B-7B79-4348-8D21-25F9419EE30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65206" y="2841091"/>
            <a:ext cx="4705034" cy="3770783"/>
          </a:xfrm>
          <a:prstGeom prst="rect">
            <a:avLst/>
          </a:prstGeom>
          <a:ln>
            <a:noFill/>
          </a:ln>
          <a:effectLst>
            <a:outerShdw blurRad="292100" dist="139700" dir="2700000" algn="tl" rotWithShape="0">
              <a:srgbClr val="333333">
                <a:alpha val="65000"/>
              </a:srgbClr>
            </a:outerShdw>
          </a:effectLst>
        </p:spPr>
        <p:style>
          <a:lnRef idx="2">
            <a:schemeClr val="accent4"/>
          </a:lnRef>
          <a:fillRef idx="1">
            <a:schemeClr val="lt1"/>
          </a:fillRef>
          <a:effectRef idx="0">
            <a:schemeClr val="accent4"/>
          </a:effectRef>
          <a:fontRef idx="minor">
            <a:schemeClr val="dk1"/>
          </a:fontRef>
        </p:style>
      </p:pic>
      <p:pic>
        <p:nvPicPr>
          <p:cNvPr id="18" name="Picture 4" descr="https://lh6.googleusercontent.com/NbwaceIHpgnCEP_2ZReYfMXu8nZSy_fYvmW7g8m8U9mQOThe_XLSLBtBfEOFACntB_retqmPIFEBcy92hnvNdBeqMr_vYXJQ3aX55xt4t7y3BiDyL_TqQiV6W1ZzpPfayVv4D-9a">
            <a:extLst>
              <a:ext uri="{FF2B5EF4-FFF2-40B4-BE49-F238E27FC236}">
                <a16:creationId xmlns:a16="http://schemas.microsoft.com/office/drawing/2014/main" id="{F1DF774A-8C89-F14F-8089-37C59E8D4F9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087795" y="2310163"/>
            <a:ext cx="3533197" cy="2849548"/>
          </a:xfrm>
          <a:prstGeom prst="rect">
            <a:avLst/>
          </a:prstGeom>
          <a:ln>
            <a:noFill/>
          </a:ln>
          <a:effectLst>
            <a:outerShdw blurRad="292100" dist="139700" dir="2700000" algn="tl" rotWithShape="0">
              <a:srgbClr val="333333">
                <a:alpha val="65000"/>
              </a:srgbClr>
            </a:outerShdw>
          </a:effectLst>
        </p:spPr>
        <p:style>
          <a:lnRef idx="2">
            <a:schemeClr val="accent6"/>
          </a:lnRef>
          <a:fillRef idx="1">
            <a:schemeClr val="lt1"/>
          </a:fillRef>
          <a:effectRef idx="0">
            <a:schemeClr val="accent6"/>
          </a:effectRef>
          <a:fontRef idx="minor">
            <a:schemeClr val="dk1"/>
          </a:fontRef>
        </p:style>
      </p:pic>
      <p:sp>
        <p:nvSpPr>
          <p:cNvPr id="3" name="TextBox 2">
            <a:extLst>
              <a:ext uri="{FF2B5EF4-FFF2-40B4-BE49-F238E27FC236}">
                <a16:creationId xmlns:a16="http://schemas.microsoft.com/office/drawing/2014/main" id="{7F1DD47A-E3DF-3E48-9D69-F993B719CBEF}"/>
              </a:ext>
            </a:extLst>
          </p:cNvPr>
          <p:cNvSpPr txBox="1"/>
          <p:nvPr/>
        </p:nvSpPr>
        <p:spPr>
          <a:xfrm>
            <a:off x="467591" y="5159711"/>
            <a:ext cx="3771900" cy="1477328"/>
          </a:xfrm>
          <a:prstGeom prst="rect">
            <a:avLst/>
          </a:prstGeom>
          <a:noFill/>
        </p:spPr>
        <p:txBody>
          <a:bodyPr wrap="square" rtlCol="0">
            <a:spAutoFit/>
          </a:bodyPr>
          <a:lstStyle/>
          <a:p>
            <a:r>
              <a:rPr lang="en-US" i="1" dirty="0">
                <a:solidFill>
                  <a:schemeClr val="accent2"/>
                </a:solidFill>
              </a:rPr>
              <a:t>Project Summary: </a:t>
            </a:r>
          </a:p>
          <a:p>
            <a:r>
              <a:rPr lang="en-US" dirty="0"/>
              <a:t>Analyze Boston streets by gendered names; Identify commonly used street names for possible renaming with minimal disruption.</a:t>
            </a:r>
          </a:p>
        </p:txBody>
      </p:sp>
    </p:spTree>
    <p:extLst>
      <p:ext uri="{BB962C8B-B14F-4D97-AF65-F5344CB8AC3E}">
        <p14:creationId xmlns:p14="http://schemas.microsoft.com/office/powerpoint/2010/main" val="1755410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CF18-EC18-344E-9960-8FDD23ADE195}"/>
              </a:ext>
            </a:extLst>
          </p:cNvPr>
          <p:cNvSpPr>
            <a:spLocks noGrp="1"/>
          </p:cNvSpPr>
          <p:nvPr>
            <p:ph type="title"/>
          </p:nvPr>
        </p:nvSpPr>
        <p:spPr>
          <a:xfrm>
            <a:off x="581192" y="617935"/>
            <a:ext cx="11029616" cy="1013800"/>
          </a:xfrm>
        </p:spPr>
        <p:txBody>
          <a:bodyPr>
            <a:noAutofit/>
          </a:bodyPr>
          <a:lstStyle/>
          <a:p>
            <a:r>
              <a:rPr lang="en-US" sz="3800" b="1" dirty="0">
                <a:latin typeface="Bebas Neue" pitchFamily="2" charset="0"/>
              </a:rPr>
              <a:t>Data Science </a:t>
            </a:r>
            <a:r>
              <a:rPr lang="en-US" sz="3800" b="1" dirty="0">
                <a:solidFill>
                  <a:schemeClr val="accent2"/>
                </a:solidFill>
                <a:latin typeface="Bebas Neue" pitchFamily="2" charset="0"/>
              </a:rPr>
              <a:t>[</a:t>
            </a:r>
            <a:r>
              <a:rPr lang="en-US" sz="3800" b="0" i="0" u="none" strike="noStrike" dirty="0">
                <a:solidFill>
                  <a:schemeClr val="accent2"/>
                </a:solidFill>
                <a:effectLst/>
                <a:latin typeface="Bebas Neue" panose="020B0606020202050201" pitchFamily="34" charset="77"/>
              </a:rPr>
              <a:t>Racial Segregation in Hospital Access During COVID</a:t>
            </a:r>
            <a:r>
              <a:rPr lang="en-US" sz="3800" b="1" dirty="0">
                <a:solidFill>
                  <a:schemeClr val="accent2"/>
                </a:solidFill>
                <a:latin typeface="Bebas Neue" pitchFamily="2" charset="0"/>
              </a:rPr>
              <a:t>]</a:t>
            </a:r>
          </a:p>
        </p:txBody>
      </p:sp>
      <p:sp>
        <p:nvSpPr>
          <p:cNvPr id="7" name="TextBox 6">
            <a:extLst>
              <a:ext uri="{FF2B5EF4-FFF2-40B4-BE49-F238E27FC236}">
                <a16:creationId xmlns:a16="http://schemas.microsoft.com/office/drawing/2014/main" id="{C01F5E53-0A6C-7441-B1B0-0E2293BE5F70}"/>
              </a:ext>
            </a:extLst>
          </p:cNvPr>
          <p:cNvSpPr txBox="1"/>
          <p:nvPr/>
        </p:nvSpPr>
        <p:spPr>
          <a:xfrm>
            <a:off x="6345983" y="2200299"/>
            <a:ext cx="5264825" cy="4154984"/>
          </a:xfrm>
          <a:prstGeom prst="rect">
            <a:avLst/>
          </a:prstGeom>
          <a:noFill/>
        </p:spPr>
        <p:txBody>
          <a:bodyPr wrap="square" rtlCol="0">
            <a:spAutoFit/>
          </a:bodyPr>
          <a:lstStyle/>
          <a:p>
            <a:pPr algn="l"/>
            <a:r>
              <a:rPr lang="en-US" sz="2400" b="0" i="0" u="none" strike="noStrike" dirty="0">
                <a:solidFill>
                  <a:srgbClr val="000000"/>
                </a:solidFill>
                <a:effectLst/>
                <a:latin typeface="Calibri" panose="020F0502020204030204" pitchFamily="34" charset="0"/>
              </a:rPr>
              <a:t>Assessing whether racial residential segregation coupled with other factors contributed to COVID-19 fatalities in American cities including whether individuals from predominantly Black and Hispanic/Latinx neighborhoods were more likely to visit lower quality hospitals and whether hospital quality is associated with neighborhood composition. Data source: cell phone mobility data from </a:t>
            </a:r>
            <a:r>
              <a:rPr lang="en-US" sz="2400" b="0" i="0" u="none" strike="noStrike" dirty="0" err="1">
                <a:solidFill>
                  <a:srgbClr val="000000"/>
                </a:solidFill>
                <a:effectLst/>
                <a:latin typeface="Calibri" panose="020F0502020204030204" pitchFamily="34" charset="0"/>
              </a:rPr>
              <a:t>safegraph</a:t>
            </a:r>
            <a:r>
              <a:rPr lang="en-US" sz="2400" b="0" i="0" u="none" strike="noStrike" dirty="0">
                <a:solidFill>
                  <a:srgbClr val="000000"/>
                </a:solidFill>
                <a:effectLst/>
                <a:latin typeface="Calibri" panose="020F0502020204030204" pitchFamily="34" charset="0"/>
              </a:rPr>
              <a:t>.</a:t>
            </a:r>
          </a:p>
        </p:txBody>
      </p:sp>
      <p:sp>
        <p:nvSpPr>
          <p:cNvPr id="4" name="Slide Number Placeholder 3">
            <a:extLst>
              <a:ext uri="{FF2B5EF4-FFF2-40B4-BE49-F238E27FC236}">
                <a16:creationId xmlns:a16="http://schemas.microsoft.com/office/drawing/2014/main" id="{24DE44E9-C497-8846-A40F-9FF1D6DECEFE}"/>
              </a:ext>
            </a:extLst>
          </p:cNvPr>
          <p:cNvSpPr>
            <a:spLocks noGrp="1"/>
          </p:cNvSpPr>
          <p:nvPr>
            <p:ph type="sldNum" sz="quarter" idx="12"/>
          </p:nvPr>
        </p:nvSpPr>
        <p:spPr>
          <a:xfrm>
            <a:off x="10902176" y="6353312"/>
            <a:ext cx="1052508" cy="365125"/>
          </a:xfrm>
        </p:spPr>
        <p:txBody>
          <a:bodyPr/>
          <a:lstStyle/>
          <a:p>
            <a:fld id="{D57F1E4F-1CFF-5643-939E-217C01CDF565}" type="slidenum">
              <a:rPr lang="en-US" smtClean="0"/>
              <a:pPr/>
              <a:t>17</a:t>
            </a:fld>
            <a:endParaRPr lang="en-US" dirty="0"/>
          </a:p>
        </p:txBody>
      </p:sp>
      <p:pic>
        <p:nvPicPr>
          <p:cNvPr id="3074" name="Picture 2" descr="Illinois Bought Invasive Phone Location Data From Banned Broker Safegraph |  Electronic Frontier Foundation">
            <a:extLst>
              <a:ext uri="{FF2B5EF4-FFF2-40B4-BE49-F238E27FC236}">
                <a16:creationId xmlns:a16="http://schemas.microsoft.com/office/drawing/2014/main" id="{E65AE758-5A83-1C56-5B5B-702F2B8BF456}"/>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85199" y="3803655"/>
            <a:ext cx="4610100" cy="23050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47A50FE-F708-B33C-2AFD-578B3CBD20F2}"/>
              </a:ext>
            </a:extLst>
          </p:cNvPr>
          <p:cNvSpPr>
            <a:spLocks noChangeAspect="1"/>
          </p:cNvSpPr>
          <p:nvPr/>
        </p:nvSpPr>
        <p:spPr>
          <a:xfrm>
            <a:off x="375686" y="1972315"/>
            <a:ext cx="2560320" cy="2560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Hospital buildings - Free medical icons">
            <a:extLst>
              <a:ext uri="{FF2B5EF4-FFF2-40B4-BE49-F238E27FC236}">
                <a16:creationId xmlns:a16="http://schemas.microsoft.com/office/drawing/2014/main" id="{17D1B262-8A18-DD27-E944-B9A78B9A58FD}"/>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446" y="220029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afeGraph - Fabrice Grinda">
            <a:extLst>
              <a:ext uri="{FF2B5EF4-FFF2-40B4-BE49-F238E27FC236}">
                <a16:creationId xmlns:a16="http://schemas.microsoft.com/office/drawing/2014/main" id="{32CE7680-2E85-35BD-D297-E32201804690}"/>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01766" y="2079053"/>
            <a:ext cx="2482426"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35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6132A7D-7C5E-4A46-9880-8C857E9AB9C9}"/>
              </a:ext>
            </a:extLst>
          </p:cNvPr>
          <p:cNvSpPr txBox="1"/>
          <p:nvPr/>
        </p:nvSpPr>
        <p:spPr>
          <a:xfrm>
            <a:off x="7644698" y="1904716"/>
            <a:ext cx="4107678" cy="4832092"/>
          </a:xfrm>
          <a:prstGeom prst="rect">
            <a:avLst/>
          </a:prstGeom>
          <a:noFill/>
        </p:spPr>
        <p:txBody>
          <a:bodyPr wrap="square" rtlCol="0">
            <a:spAutoFit/>
          </a:bodyPr>
          <a:lstStyle/>
          <a:p>
            <a:r>
              <a:rPr lang="en-US" sz="2700" i="1" dirty="0">
                <a:solidFill>
                  <a:schemeClr val="accent2"/>
                </a:solidFill>
              </a:rPr>
              <a:t>Project Summary</a:t>
            </a:r>
            <a:r>
              <a:rPr lang="en-US" sz="2700" i="1" dirty="0"/>
              <a:t>:                </a:t>
            </a:r>
          </a:p>
          <a:p>
            <a:r>
              <a:rPr lang="en-US" sz="2700" dirty="0"/>
              <a:t>The language of sexual exploitation has changed over time as has the awareness of exploitation in the illicit massage industry.  This project built a media tracking and NLP analysis tool to collect data related to the framing of this issue over time. </a:t>
            </a:r>
          </a:p>
        </p:txBody>
      </p:sp>
      <p:pic>
        <p:nvPicPr>
          <p:cNvPr id="6" name="Picture 5">
            <a:extLst>
              <a:ext uri="{FF2B5EF4-FFF2-40B4-BE49-F238E27FC236}">
                <a16:creationId xmlns:a16="http://schemas.microsoft.com/office/drawing/2014/main" id="{63FD9339-43F7-524D-803D-BF6FA7B9DA9E}"/>
              </a:ext>
            </a:extLst>
          </p:cNvPr>
          <p:cNvPicPr>
            <a:picLocks noChangeAspect="1"/>
          </p:cNvPicPr>
          <p:nvPr/>
        </p:nvPicPr>
        <p:blipFill>
          <a:blip r:embed="rId2"/>
          <a:stretch>
            <a:fillRect/>
          </a:stretch>
        </p:blipFill>
        <p:spPr>
          <a:xfrm>
            <a:off x="489722" y="1904716"/>
            <a:ext cx="4107678" cy="4443453"/>
          </a:xfrm>
          <a:prstGeom prst="rect">
            <a:avLst/>
          </a:prstGeom>
          <a:ln>
            <a:noFill/>
          </a:ln>
          <a:effectLst>
            <a:outerShdw blurRad="292100" dist="139700" dir="2700000" algn="tl" rotWithShape="0">
              <a:srgbClr val="333333">
                <a:alpha val="65000"/>
              </a:srgbClr>
            </a:outerShdw>
          </a:effectLst>
        </p:spPr>
      </p:pic>
      <p:pic>
        <p:nvPicPr>
          <p:cNvPr id="7" name="Picture 6" descr="A screenshot of a cell phone&#10;&#10;Description automatically generated">
            <a:extLst>
              <a:ext uri="{FF2B5EF4-FFF2-40B4-BE49-F238E27FC236}">
                <a16:creationId xmlns:a16="http://schemas.microsoft.com/office/drawing/2014/main" id="{3C8DA478-4C5F-AA46-A83B-FA2A17EDAB18}"/>
              </a:ext>
            </a:extLst>
          </p:cNvPr>
          <p:cNvPicPr>
            <a:picLocks noChangeAspect="1"/>
          </p:cNvPicPr>
          <p:nvPr/>
        </p:nvPicPr>
        <p:blipFill>
          <a:blip r:embed="rId3"/>
          <a:stretch>
            <a:fillRect/>
          </a:stretch>
        </p:blipFill>
        <p:spPr>
          <a:xfrm>
            <a:off x="3913864" y="2724709"/>
            <a:ext cx="3405272" cy="385014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13A8F7C-D61E-DB2D-5008-C79D23045157}"/>
              </a:ext>
            </a:extLst>
          </p:cNvPr>
          <p:cNvSpPr txBox="1"/>
          <p:nvPr/>
        </p:nvSpPr>
        <p:spPr>
          <a:xfrm>
            <a:off x="489722" y="1077872"/>
            <a:ext cx="11262654" cy="600164"/>
          </a:xfrm>
          <a:prstGeom prst="rect">
            <a:avLst/>
          </a:prstGeom>
          <a:noFill/>
        </p:spPr>
        <p:txBody>
          <a:bodyPr wrap="square" rtlCol="0">
            <a:spAutoFit/>
          </a:bodyPr>
          <a:lstStyle/>
          <a:p>
            <a:r>
              <a:rPr lang="en-US" sz="3300" dirty="0">
                <a:solidFill>
                  <a:schemeClr val="bg1"/>
                </a:solidFill>
                <a:latin typeface="Bebas Neue" panose="020B0606020202050201" pitchFamily="34" charset="77"/>
              </a:rPr>
              <a:t>natural language processing </a:t>
            </a:r>
            <a:r>
              <a:rPr lang="en-US" sz="3300" dirty="0">
                <a:solidFill>
                  <a:schemeClr val="accent2"/>
                </a:solidFill>
                <a:latin typeface="Bebas Neue" panose="020B0606020202050201" pitchFamily="34" charset="77"/>
              </a:rPr>
              <a:t>[mapping coverage of sexual exploitation]</a:t>
            </a:r>
            <a:endParaRPr lang="en-US" sz="3300" dirty="0"/>
          </a:p>
        </p:txBody>
      </p:sp>
    </p:spTree>
    <p:extLst>
      <p:ext uri="{BB962C8B-B14F-4D97-AF65-F5344CB8AC3E}">
        <p14:creationId xmlns:p14="http://schemas.microsoft.com/office/powerpoint/2010/main" val="1648654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CF18-EC18-344E-9960-8FDD23ADE195}"/>
              </a:ext>
            </a:extLst>
          </p:cNvPr>
          <p:cNvSpPr>
            <a:spLocks noGrp="1"/>
          </p:cNvSpPr>
          <p:nvPr>
            <p:ph type="title"/>
          </p:nvPr>
        </p:nvSpPr>
        <p:spPr/>
        <p:txBody>
          <a:bodyPr>
            <a:noAutofit/>
          </a:bodyPr>
          <a:lstStyle/>
          <a:p>
            <a:r>
              <a:rPr lang="en-US" sz="5000" b="1" dirty="0">
                <a:latin typeface="Bebas Neue" pitchFamily="2" charset="0"/>
              </a:rPr>
              <a:t>Data Science </a:t>
            </a:r>
            <a:r>
              <a:rPr lang="en-US" sz="5000" b="1" dirty="0">
                <a:solidFill>
                  <a:schemeClr val="accent2"/>
                </a:solidFill>
                <a:latin typeface="Bebas Neue" pitchFamily="2" charset="0"/>
              </a:rPr>
              <a:t>[Rental Assistance &amp; Evictions]</a:t>
            </a:r>
          </a:p>
        </p:txBody>
      </p:sp>
      <p:sp>
        <p:nvSpPr>
          <p:cNvPr id="7" name="TextBox 6">
            <a:extLst>
              <a:ext uri="{FF2B5EF4-FFF2-40B4-BE49-F238E27FC236}">
                <a16:creationId xmlns:a16="http://schemas.microsoft.com/office/drawing/2014/main" id="{C01F5E53-0A6C-7441-B1B0-0E2293BE5F70}"/>
              </a:ext>
            </a:extLst>
          </p:cNvPr>
          <p:cNvSpPr txBox="1"/>
          <p:nvPr/>
        </p:nvSpPr>
        <p:spPr>
          <a:xfrm>
            <a:off x="7563554" y="2087124"/>
            <a:ext cx="4457561" cy="1569660"/>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pPr>
              <a:spcBef>
                <a:spcPts val="1800"/>
              </a:spcBef>
            </a:pPr>
            <a:r>
              <a:rPr lang="en-US" sz="2400" dirty="0">
                <a:solidFill>
                  <a:srgbClr val="000000"/>
                </a:solidFill>
                <a:latin typeface="Calibri" panose="020F0502020204030204" pitchFamily="34" charset="0"/>
              </a:rPr>
              <a:t>A variety of projects </a:t>
            </a:r>
            <a:r>
              <a:rPr lang="en-US" sz="2400" b="0" i="0" u="none" strike="noStrike" dirty="0">
                <a:solidFill>
                  <a:srgbClr val="000000"/>
                </a:solidFill>
                <a:effectLst/>
                <a:latin typeface="Calibri" panose="020F0502020204030204" pitchFamily="34" charset="0"/>
              </a:rPr>
              <a:t>focused on trends related to court filings for evictions, rental assistance and outcomes during Covid</a:t>
            </a:r>
            <a:endParaRPr lang="en-US" sz="2400" dirty="0"/>
          </a:p>
        </p:txBody>
      </p:sp>
      <p:sp>
        <p:nvSpPr>
          <p:cNvPr id="4" name="Slide Number Placeholder 3">
            <a:extLst>
              <a:ext uri="{FF2B5EF4-FFF2-40B4-BE49-F238E27FC236}">
                <a16:creationId xmlns:a16="http://schemas.microsoft.com/office/drawing/2014/main" id="{8983C591-4E77-0B4D-8B6B-670D0A52A55D}"/>
              </a:ext>
            </a:extLst>
          </p:cNvPr>
          <p:cNvSpPr>
            <a:spLocks noGrp="1"/>
          </p:cNvSpPr>
          <p:nvPr>
            <p:ph type="sldNum" sz="quarter" idx="12"/>
          </p:nvPr>
        </p:nvSpPr>
        <p:spPr>
          <a:xfrm>
            <a:off x="11074389" y="6442538"/>
            <a:ext cx="1052508" cy="365125"/>
          </a:xfrm>
        </p:spPr>
        <p:txBody>
          <a:bodyPr/>
          <a:lstStyle/>
          <a:p>
            <a:fld id="{D57F1E4F-1CFF-5643-939E-217C01CDF565}" type="slidenum">
              <a:rPr lang="en-US" smtClean="0"/>
              <a:pPr/>
              <a:t>19</a:t>
            </a:fld>
            <a:endParaRPr lang="en-US" dirty="0"/>
          </a:p>
        </p:txBody>
      </p:sp>
      <p:pic>
        <p:nvPicPr>
          <p:cNvPr id="1026" name="Picture 2">
            <a:extLst>
              <a:ext uri="{FF2B5EF4-FFF2-40B4-BE49-F238E27FC236}">
                <a16:creationId xmlns:a16="http://schemas.microsoft.com/office/drawing/2014/main" id="{44E03653-46ED-C379-EC6D-CF3A0EE2E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11" y="1983946"/>
            <a:ext cx="6887690" cy="3633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Associated Press - Wikipedia">
            <a:extLst>
              <a:ext uri="{FF2B5EF4-FFF2-40B4-BE49-F238E27FC236}">
                <a16:creationId xmlns:a16="http://schemas.microsoft.com/office/drawing/2014/main" id="{4871B65B-5393-10FC-D184-C82551D64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7628" y="3978996"/>
            <a:ext cx="893521" cy="10483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ston Housing Help Team — Boston Housing Support Station">
            <a:extLst>
              <a:ext uri="{FF2B5EF4-FFF2-40B4-BE49-F238E27FC236}">
                <a16:creationId xmlns:a16="http://schemas.microsoft.com/office/drawing/2014/main" id="{80FB56D1-53C9-2EFF-3A0D-A9277113BE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085"/>
          <a:stretch/>
        </p:blipFill>
        <p:spPr bwMode="auto">
          <a:xfrm>
            <a:off x="7873774" y="3891379"/>
            <a:ext cx="2358803" cy="1469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ssachusetts Legislature Passes $52.7 Billion Budget - Framingham SOURCE">
            <a:extLst>
              <a:ext uri="{FF2B5EF4-FFF2-40B4-BE49-F238E27FC236}">
                <a16:creationId xmlns:a16="http://schemas.microsoft.com/office/drawing/2014/main" id="{A6F961F3-CE3B-9CBC-E22C-9BB67FC1FB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45" t="8520" r="12569" b="-1918"/>
          <a:stretch/>
        </p:blipFill>
        <p:spPr bwMode="auto">
          <a:xfrm>
            <a:off x="10556554" y="5409933"/>
            <a:ext cx="1196601" cy="1188720"/>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Logos - Cambridge Arts - City of Cambridge, Massachusetts">
            <a:extLst>
              <a:ext uri="{FF2B5EF4-FFF2-40B4-BE49-F238E27FC236}">
                <a16:creationId xmlns:a16="http://schemas.microsoft.com/office/drawing/2014/main" id="{22609C75-A6C6-7250-1FC9-E399EF29C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4168" y="5360469"/>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ity of Boston - YouTube">
            <a:extLst>
              <a:ext uri="{FF2B5EF4-FFF2-40B4-BE49-F238E27FC236}">
                <a16:creationId xmlns:a16="http://schemas.microsoft.com/office/drawing/2014/main" id="{504391B4-AF32-0040-819D-4DB1894482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3921" y="531849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EDE2E03-6AC6-107A-CC7E-F57A8A127E08}"/>
              </a:ext>
            </a:extLst>
          </p:cNvPr>
          <p:cNvPicPr>
            <a:picLocks noChangeAspect="1"/>
          </p:cNvPicPr>
          <p:nvPr/>
        </p:nvPicPr>
        <p:blipFill>
          <a:blip r:embed="rId8"/>
          <a:stretch>
            <a:fillRect/>
          </a:stretch>
        </p:blipFill>
        <p:spPr>
          <a:xfrm>
            <a:off x="726304" y="3056620"/>
            <a:ext cx="3332304" cy="34290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C11CA72-6677-77EC-962B-E8B1CA6E7689}"/>
              </a:ext>
            </a:extLst>
          </p:cNvPr>
          <p:cNvPicPr>
            <a:picLocks noChangeAspect="1"/>
          </p:cNvPicPr>
          <p:nvPr/>
        </p:nvPicPr>
        <p:blipFill>
          <a:blip r:embed="rId9"/>
          <a:stretch>
            <a:fillRect/>
          </a:stretch>
        </p:blipFill>
        <p:spPr>
          <a:xfrm>
            <a:off x="2547566" y="4212019"/>
            <a:ext cx="3749040" cy="243358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7A5F728-F41F-9748-D229-CAB0E82D7675}"/>
              </a:ext>
            </a:extLst>
          </p:cNvPr>
          <p:cNvPicPr>
            <a:picLocks noChangeAspect="1"/>
          </p:cNvPicPr>
          <p:nvPr/>
        </p:nvPicPr>
        <p:blipFill>
          <a:blip r:embed="rId10"/>
          <a:stretch>
            <a:fillRect/>
          </a:stretch>
        </p:blipFill>
        <p:spPr>
          <a:xfrm>
            <a:off x="4918403" y="2188015"/>
            <a:ext cx="2560320" cy="2481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1610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4" name="Picture 3">
            <a:extLst>
              <a:ext uri="{FF2B5EF4-FFF2-40B4-BE49-F238E27FC236}">
                <a16:creationId xmlns:a16="http://schemas.microsoft.com/office/drawing/2014/main" id="{23F990B4-E275-E128-608C-B075202E40F2}"/>
              </a:ext>
            </a:extLst>
          </p:cNvPr>
          <p:cNvPicPr>
            <a:picLocks noChangeAspect="1"/>
          </p:cNvPicPr>
          <p:nvPr/>
        </p:nvPicPr>
        <p:blipFill rotWithShape="1">
          <a:blip r:embed="rId3"/>
          <a:srcRect b="26503"/>
          <a:stretch/>
        </p:blipFill>
        <p:spPr>
          <a:xfrm>
            <a:off x="0" y="0"/>
            <a:ext cx="12425082" cy="6858000"/>
          </a:xfrm>
          <a:prstGeom prst="rect">
            <a:avLst/>
          </a:prstGeom>
        </p:spPr>
      </p:pic>
      <p:sp>
        <p:nvSpPr>
          <p:cNvPr id="5" name="Rectangle 4">
            <a:extLst>
              <a:ext uri="{FF2B5EF4-FFF2-40B4-BE49-F238E27FC236}">
                <a16:creationId xmlns:a16="http://schemas.microsoft.com/office/drawing/2014/main" id="{3687C3F4-34A8-9401-D2BE-018B1EDF6EBE}"/>
              </a:ext>
            </a:extLst>
          </p:cNvPr>
          <p:cNvSpPr/>
          <p:nvPr/>
        </p:nvSpPr>
        <p:spPr>
          <a:xfrm>
            <a:off x="0" y="0"/>
            <a:ext cx="12425082" cy="6858000"/>
          </a:xfrm>
          <a:prstGeom prst="rect">
            <a:avLst/>
          </a:prstGeom>
          <a:solidFill>
            <a:srgbClr val="13A694">
              <a:alpha val="713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i="1" dirty="0">
              <a:solidFill>
                <a:schemeClr val="bg1"/>
              </a:solidFill>
            </a:endParaRPr>
          </a:p>
        </p:txBody>
      </p:sp>
      <p:grpSp>
        <p:nvGrpSpPr>
          <p:cNvPr id="6" name="Group 5">
            <a:extLst>
              <a:ext uri="{FF2B5EF4-FFF2-40B4-BE49-F238E27FC236}">
                <a16:creationId xmlns:a16="http://schemas.microsoft.com/office/drawing/2014/main" id="{EED15405-A589-5FD7-3FE0-D6523CF69F2F}"/>
              </a:ext>
            </a:extLst>
          </p:cNvPr>
          <p:cNvGrpSpPr/>
          <p:nvPr/>
        </p:nvGrpSpPr>
        <p:grpSpPr>
          <a:xfrm>
            <a:off x="1191845" y="1439333"/>
            <a:ext cx="10041391" cy="5418667"/>
            <a:chOff x="967397" y="1809749"/>
            <a:chExt cx="10041391" cy="5418667"/>
          </a:xfrm>
        </p:grpSpPr>
        <p:graphicFrame>
          <p:nvGraphicFramePr>
            <p:cNvPr id="3" name="Diagram 2">
              <a:extLst>
                <a:ext uri="{FF2B5EF4-FFF2-40B4-BE49-F238E27FC236}">
                  <a16:creationId xmlns:a16="http://schemas.microsoft.com/office/drawing/2014/main" id="{1F66FFCE-A46E-0B05-D77F-E38F7946D085}"/>
                </a:ext>
              </a:extLst>
            </p:cNvPr>
            <p:cNvGraphicFramePr/>
            <p:nvPr/>
          </p:nvGraphicFramePr>
          <p:xfrm>
            <a:off x="2880788" y="180974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a:extLst>
                <a:ext uri="{FF2B5EF4-FFF2-40B4-BE49-F238E27FC236}">
                  <a16:creationId xmlns:a16="http://schemas.microsoft.com/office/drawing/2014/main" id="{9C3AE3BE-BBF8-B5B9-B543-4D714CFC5AA4}"/>
                </a:ext>
              </a:extLst>
            </p:cNvPr>
            <p:cNvPicPr>
              <a:picLocks noChangeAspect="1"/>
            </p:cNvPicPr>
            <p:nvPr/>
          </p:nvPicPr>
          <p:blipFill>
            <a:blip r:embed="rId9"/>
            <a:stretch>
              <a:fillRect/>
            </a:stretch>
          </p:blipFill>
          <p:spPr>
            <a:xfrm>
              <a:off x="967397" y="3456634"/>
              <a:ext cx="2074752" cy="2011680"/>
            </a:xfrm>
            <a:prstGeom prst="rect">
              <a:avLst/>
            </a:prstGeom>
          </p:spPr>
        </p:pic>
      </p:grpSp>
      <p:sp>
        <p:nvSpPr>
          <p:cNvPr id="7" name="TextBox 6">
            <a:extLst>
              <a:ext uri="{FF2B5EF4-FFF2-40B4-BE49-F238E27FC236}">
                <a16:creationId xmlns:a16="http://schemas.microsoft.com/office/drawing/2014/main" id="{870C03FD-7E54-000D-6CA4-6F93BC37A4F3}"/>
              </a:ext>
            </a:extLst>
          </p:cNvPr>
          <p:cNvSpPr txBox="1"/>
          <p:nvPr/>
        </p:nvSpPr>
        <p:spPr>
          <a:xfrm>
            <a:off x="0" y="1443841"/>
            <a:ext cx="12425082" cy="1323439"/>
          </a:xfrm>
          <a:prstGeom prst="rect">
            <a:avLst/>
          </a:prstGeom>
          <a:solidFill>
            <a:schemeClr val="bg1">
              <a:alpha val="60784"/>
            </a:schemeClr>
          </a:solidFill>
        </p:spPr>
        <p:txBody>
          <a:bodyPr wrap="square">
            <a:spAutoFit/>
          </a:bodyPr>
          <a:lstStyle/>
          <a:p>
            <a:pPr algn="ctr"/>
            <a:r>
              <a:rPr lang="en-US" sz="4000" dirty="0">
                <a:solidFill>
                  <a:schemeClr val="accent1">
                    <a:lumMod val="75000"/>
                    <a:lumOff val="25000"/>
                  </a:schemeClr>
                </a:solidFill>
              </a:rPr>
              <a:t>An Innovation and Experiential Learning Lab for Computing &amp; Data Science Projects</a:t>
            </a:r>
          </a:p>
        </p:txBody>
      </p:sp>
    </p:spTree>
    <p:extLst>
      <p:ext uri="{BB962C8B-B14F-4D97-AF65-F5344CB8AC3E}">
        <p14:creationId xmlns:p14="http://schemas.microsoft.com/office/powerpoint/2010/main" val="3455827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FCF18-EC18-344E-9960-8FDD23ADE195}"/>
              </a:ext>
            </a:extLst>
          </p:cNvPr>
          <p:cNvSpPr>
            <a:spLocks noGrp="1"/>
          </p:cNvSpPr>
          <p:nvPr>
            <p:ph type="title"/>
          </p:nvPr>
        </p:nvSpPr>
        <p:spPr>
          <a:xfrm>
            <a:off x="581192" y="617935"/>
            <a:ext cx="11029616" cy="1013800"/>
          </a:xfrm>
        </p:spPr>
        <p:txBody>
          <a:bodyPr>
            <a:noAutofit/>
          </a:bodyPr>
          <a:lstStyle/>
          <a:p>
            <a:r>
              <a:rPr lang="en-US" sz="4400" dirty="0">
                <a:solidFill>
                  <a:schemeClr val="accent2"/>
                </a:solidFill>
                <a:latin typeface="Bebas Neue" pitchFamily="2" charset="0"/>
              </a:rPr>
              <a:t>Web app &amp; machine learning: </a:t>
            </a:r>
            <a:r>
              <a:rPr lang="en-US" sz="4400" dirty="0" err="1">
                <a:latin typeface="Bebas Neue" pitchFamily="2" charset="0"/>
              </a:rPr>
              <a:t>naacp</a:t>
            </a:r>
            <a:r>
              <a:rPr lang="en-US" sz="4400" dirty="0">
                <a:latin typeface="Bebas Neue" pitchFamily="2" charset="0"/>
              </a:rPr>
              <a:t>/ GBH media coverage</a:t>
            </a:r>
          </a:p>
        </p:txBody>
      </p:sp>
      <p:sp>
        <p:nvSpPr>
          <p:cNvPr id="7" name="TextBox 6">
            <a:extLst>
              <a:ext uri="{FF2B5EF4-FFF2-40B4-BE49-F238E27FC236}">
                <a16:creationId xmlns:a16="http://schemas.microsoft.com/office/drawing/2014/main" id="{C01F5E53-0A6C-7441-B1B0-0E2293BE5F70}"/>
              </a:ext>
            </a:extLst>
          </p:cNvPr>
          <p:cNvSpPr txBox="1"/>
          <p:nvPr/>
        </p:nvSpPr>
        <p:spPr>
          <a:xfrm>
            <a:off x="9597941" y="3423496"/>
            <a:ext cx="2494310" cy="2862322"/>
          </a:xfrm>
          <a:prstGeom prst="rect">
            <a:avLst/>
          </a:prstGeom>
          <a:noFill/>
        </p:spPr>
        <p:txBody>
          <a:bodyPr wrap="square" rtlCol="0">
            <a:spAutoFit/>
          </a:bodyPr>
          <a:lstStyle/>
          <a:p>
            <a:pPr algn="l"/>
            <a:r>
              <a:rPr lang="en-US" sz="2000" dirty="0">
                <a:solidFill>
                  <a:srgbClr val="000000"/>
                </a:solidFill>
                <a:latin typeface="Calibri" panose="020F0502020204030204" pitchFamily="34" charset="0"/>
              </a:rPr>
              <a:t>A data tool for GBH created at the request of NAACP Boston to track coverage of Black communities in Boston including volume of coverage, topics covered, and source tracking.</a:t>
            </a:r>
            <a:endParaRPr lang="en-US" sz="2000" b="0" i="0" u="none" strike="noStrike" dirty="0">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24DE44E9-C497-8846-A40F-9FF1D6DECEFE}"/>
              </a:ext>
            </a:extLst>
          </p:cNvPr>
          <p:cNvSpPr>
            <a:spLocks noGrp="1"/>
          </p:cNvSpPr>
          <p:nvPr>
            <p:ph type="sldNum" sz="quarter" idx="12"/>
          </p:nvPr>
        </p:nvSpPr>
        <p:spPr>
          <a:xfrm>
            <a:off x="10902176" y="6353312"/>
            <a:ext cx="1052508" cy="365125"/>
          </a:xfrm>
        </p:spPr>
        <p:txBody>
          <a:bodyPr/>
          <a:lstStyle/>
          <a:p>
            <a:fld id="{D57F1E4F-1CFF-5643-939E-217C01CDF565}" type="slidenum">
              <a:rPr lang="en-US" smtClean="0"/>
              <a:pPr/>
              <a:t>20</a:t>
            </a:fld>
            <a:endParaRPr lang="en-US" dirty="0"/>
          </a:p>
        </p:txBody>
      </p:sp>
      <p:pic>
        <p:nvPicPr>
          <p:cNvPr id="6" name="Picture 5">
            <a:extLst>
              <a:ext uri="{FF2B5EF4-FFF2-40B4-BE49-F238E27FC236}">
                <a16:creationId xmlns:a16="http://schemas.microsoft.com/office/drawing/2014/main" id="{2FC6565F-92D2-5EA4-0BDE-C24C47C3E8A8}"/>
              </a:ext>
            </a:extLst>
          </p:cNvPr>
          <p:cNvPicPr>
            <a:picLocks noChangeAspect="1"/>
          </p:cNvPicPr>
          <p:nvPr/>
        </p:nvPicPr>
        <p:blipFill>
          <a:blip r:embed="rId3"/>
          <a:stretch>
            <a:fillRect/>
          </a:stretch>
        </p:blipFill>
        <p:spPr>
          <a:xfrm>
            <a:off x="489995" y="1914368"/>
            <a:ext cx="6217920" cy="434169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EA3C702-9DB3-3EF9-3947-23513386A2CE}"/>
              </a:ext>
            </a:extLst>
          </p:cNvPr>
          <p:cNvPicPr>
            <a:picLocks noChangeAspect="1"/>
          </p:cNvPicPr>
          <p:nvPr/>
        </p:nvPicPr>
        <p:blipFill>
          <a:blip r:embed="rId4"/>
          <a:stretch>
            <a:fillRect/>
          </a:stretch>
        </p:blipFill>
        <p:spPr>
          <a:xfrm>
            <a:off x="5071254" y="3428426"/>
            <a:ext cx="4389120" cy="3107448"/>
          </a:xfrm>
          <a:prstGeom prst="rect">
            <a:avLst/>
          </a:prstGeom>
        </p:spPr>
      </p:pic>
      <p:pic>
        <p:nvPicPr>
          <p:cNvPr id="9" name="Picture 8">
            <a:extLst>
              <a:ext uri="{FF2B5EF4-FFF2-40B4-BE49-F238E27FC236}">
                <a16:creationId xmlns:a16="http://schemas.microsoft.com/office/drawing/2014/main" id="{E922FA5B-DBBC-807E-1EAE-546F36CCB97E}"/>
              </a:ext>
            </a:extLst>
          </p:cNvPr>
          <p:cNvPicPr>
            <a:picLocks noChangeAspect="1"/>
          </p:cNvPicPr>
          <p:nvPr/>
        </p:nvPicPr>
        <p:blipFill>
          <a:blip r:embed="rId5"/>
          <a:stretch>
            <a:fillRect/>
          </a:stretch>
        </p:blipFill>
        <p:spPr>
          <a:xfrm>
            <a:off x="7126775" y="1995235"/>
            <a:ext cx="3992364" cy="1280160"/>
          </a:xfrm>
          <a:prstGeom prst="rect">
            <a:avLst/>
          </a:prstGeom>
        </p:spPr>
      </p:pic>
    </p:spTree>
    <p:extLst>
      <p:ext uri="{BB962C8B-B14F-4D97-AF65-F5344CB8AC3E}">
        <p14:creationId xmlns:p14="http://schemas.microsoft.com/office/powerpoint/2010/main" val="3567453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97CC3FD-96E7-8F4C-ACE3-D3D7CDF32F2A}"/>
              </a:ext>
            </a:extLst>
          </p:cNvPr>
          <p:cNvSpPr txBox="1"/>
          <p:nvPr/>
        </p:nvSpPr>
        <p:spPr>
          <a:xfrm>
            <a:off x="428263" y="659757"/>
            <a:ext cx="10359342" cy="584775"/>
          </a:xfrm>
          <a:prstGeom prst="rect">
            <a:avLst/>
          </a:prstGeom>
          <a:noFill/>
        </p:spPr>
        <p:txBody>
          <a:bodyPr wrap="square" rtlCol="0">
            <a:spAutoFit/>
          </a:bodyPr>
          <a:lstStyle/>
          <a:p>
            <a:r>
              <a:rPr lang="en-US" sz="3200" b="1" dirty="0">
                <a:latin typeface="Bebas Neue" pitchFamily="2" charset="0"/>
              </a:rPr>
              <a:t>DATA SCIENCE PROJECT EXAMPLES</a:t>
            </a:r>
          </a:p>
        </p:txBody>
      </p:sp>
      <p:pic>
        <p:nvPicPr>
          <p:cNvPr id="10" name="Picture 9">
            <a:extLst>
              <a:ext uri="{FF2B5EF4-FFF2-40B4-BE49-F238E27FC236}">
                <a16:creationId xmlns:a16="http://schemas.microsoft.com/office/drawing/2014/main" id="{CD8AAA33-AA88-B44C-BFB0-22E1499AE978}"/>
              </a:ext>
            </a:extLst>
          </p:cNvPr>
          <p:cNvPicPr>
            <a:picLocks noChangeAspect="1"/>
          </p:cNvPicPr>
          <p:nvPr/>
        </p:nvPicPr>
        <p:blipFill>
          <a:blip r:embed="rId2"/>
          <a:stretch>
            <a:fillRect/>
          </a:stretch>
        </p:blipFill>
        <p:spPr>
          <a:xfrm>
            <a:off x="7620523" y="2084455"/>
            <a:ext cx="2996327" cy="168249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FECB17A8-438B-F446-AD5D-3B84D1107B09}"/>
              </a:ext>
            </a:extLst>
          </p:cNvPr>
          <p:cNvPicPr>
            <a:picLocks noChangeAspect="1"/>
          </p:cNvPicPr>
          <p:nvPr/>
        </p:nvPicPr>
        <p:blipFill>
          <a:blip r:embed="rId3"/>
          <a:stretch>
            <a:fillRect/>
          </a:stretch>
        </p:blipFill>
        <p:spPr>
          <a:xfrm>
            <a:off x="557851" y="1454433"/>
            <a:ext cx="6173786" cy="3466701"/>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88CD67A2-EA1D-544E-8AA5-2607962AC8F6}"/>
              </a:ext>
            </a:extLst>
          </p:cNvPr>
          <p:cNvPicPr>
            <a:picLocks noChangeAspect="1"/>
          </p:cNvPicPr>
          <p:nvPr/>
        </p:nvPicPr>
        <p:blipFill>
          <a:blip r:embed="rId4"/>
          <a:stretch>
            <a:fillRect/>
          </a:stretch>
        </p:blipFill>
        <p:spPr>
          <a:xfrm>
            <a:off x="9635353" y="5075834"/>
            <a:ext cx="2993771" cy="167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840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6AD7A6-41C7-EE4C-BABE-19104DBC3397}"/>
              </a:ext>
            </a:extLst>
          </p:cNvPr>
          <p:cNvPicPr>
            <a:picLocks noChangeAspect="1"/>
          </p:cNvPicPr>
          <p:nvPr/>
        </p:nvPicPr>
        <p:blipFill>
          <a:blip r:embed="rId2"/>
          <a:stretch>
            <a:fillRect/>
          </a:stretch>
        </p:blipFill>
        <p:spPr>
          <a:xfrm>
            <a:off x="0" y="0"/>
            <a:ext cx="12186852" cy="6858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4007620-DB4B-F1D1-39F0-865C820419DD}"/>
              </a:ext>
            </a:extLst>
          </p:cNvPr>
          <p:cNvPicPr>
            <a:picLocks noChangeAspect="1"/>
          </p:cNvPicPr>
          <p:nvPr/>
        </p:nvPicPr>
        <p:blipFill>
          <a:blip r:embed="rId3"/>
          <a:stretch>
            <a:fillRect/>
          </a:stretch>
        </p:blipFill>
        <p:spPr>
          <a:xfrm>
            <a:off x="351281" y="3758157"/>
            <a:ext cx="5056291" cy="3579798"/>
          </a:xfrm>
          <a:prstGeom prst="rect">
            <a:avLst/>
          </a:prstGeom>
        </p:spPr>
      </p:pic>
      <p:pic>
        <p:nvPicPr>
          <p:cNvPr id="3" name="Picture 2">
            <a:extLst>
              <a:ext uri="{FF2B5EF4-FFF2-40B4-BE49-F238E27FC236}">
                <a16:creationId xmlns:a16="http://schemas.microsoft.com/office/drawing/2014/main" id="{0CBF10C8-7B87-90BC-1CA8-F9F3EC634398}"/>
              </a:ext>
            </a:extLst>
          </p:cNvPr>
          <p:cNvPicPr>
            <a:picLocks noChangeAspect="1"/>
          </p:cNvPicPr>
          <p:nvPr/>
        </p:nvPicPr>
        <p:blipFill rotWithShape="1">
          <a:blip r:embed="rId4"/>
          <a:srcRect b="4294"/>
          <a:stretch/>
        </p:blipFill>
        <p:spPr>
          <a:xfrm>
            <a:off x="5554766" y="2277979"/>
            <a:ext cx="6484891" cy="4419600"/>
          </a:xfrm>
          <a:prstGeom prst="rect">
            <a:avLst/>
          </a:prstGeom>
        </p:spPr>
      </p:pic>
    </p:spTree>
    <p:extLst>
      <p:ext uri="{BB962C8B-B14F-4D97-AF65-F5344CB8AC3E}">
        <p14:creationId xmlns:p14="http://schemas.microsoft.com/office/powerpoint/2010/main" val="188897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97CC3FD-96E7-8F4C-ACE3-D3D7CDF32F2A}"/>
              </a:ext>
            </a:extLst>
          </p:cNvPr>
          <p:cNvSpPr txBox="1"/>
          <p:nvPr/>
        </p:nvSpPr>
        <p:spPr>
          <a:xfrm>
            <a:off x="428263" y="659757"/>
            <a:ext cx="10359342" cy="584775"/>
          </a:xfrm>
          <a:prstGeom prst="rect">
            <a:avLst/>
          </a:prstGeom>
          <a:noFill/>
        </p:spPr>
        <p:txBody>
          <a:bodyPr wrap="square" rtlCol="0">
            <a:spAutoFit/>
          </a:bodyPr>
          <a:lstStyle/>
          <a:p>
            <a:r>
              <a:rPr lang="en-US" sz="3200" b="1" dirty="0">
                <a:latin typeface="Bebas Neue" pitchFamily="2" charset="0"/>
              </a:rPr>
              <a:t>DATA SCIENCE PROJECT EXAMPLES</a:t>
            </a:r>
          </a:p>
        </p:txBody>
      </p:sp>
      <p:pic>
        <p:nvPicPr>
          <p:cNvPr id="10" name="Picture 9">
            <a:extLst>
              <a:ext uri="{FF2B5EF4-FFF2-40B4-BE49-F238E27FC236}">
                <a16:creationId xmlns:a16="http://schemas.microsoft.com/office/drawing/2014/main" id="{CD8AAA33-AA88-B44C-BFB0-22E1499AE978}"/>
              </a:ext>
            </a:extLst>
          </p:cNvPr>
          <p:cNvPicPr>
            <a:picLocks noChangeAspect="1"/>
          </p:cNvPicPr>
          <p:nvPr/>
        </p:nvPicPr>
        <p:blipFill>
          <a:blip r:embed="rId2"/>
          <a:stretch>
            <a:fillRect/>
          </a:stretch>
        </p:blipFill>
        <p:spPr>
          <a:xfrm>
            <a:off x="8135912" y="3115234"/>
            <a:ext cx="2996327" cy="168249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FECB17A8-438B-F446-AD5D-3B84D1107B09}"/>
              </a:ext>
            </a:extLst>
          </p:cNvPr>
          <p:cNvPicPr>
            <a:picLocks noChangeAspect="1"/>
          </p:cNvPicPr>
          <p:nvPr/>
        </p:nvPicPr>
        <p:blipFill>
          <a:blip r:embed="rId3"/>
          <a:stretch>
            <a:fillRect/>
          </a:stretch>
        </p:blipFill>
        <p:spPr>
          <a:xfrm>
            <a:off x="4386873" y="3115234"/>
            <a:ext cx="2996327" cy="1682496"/>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88CD67A2-EA1D-544E-8AA5-2607962AC8F6}"/>
              </a:ext>
            </a:extLst>
          </p:cNvPr>
          <p:cNvPicPr>
            <a:picLocks noChangeAspect="1"/>
          </p:cNvPicPr>
          <p:nvPr/>
        </p:nvPicPr>
        <p:blipFill>
          <a:blip r:embed="rId4"/>
          <a:stretch>
            <a:fillRect/>
          </a:stretch>
        </p:blipFill>
        <p:spPr>
          <a:xfrm>
            <a:off x="0" y="-1"/>
            <a:ext cx="8949917" cy="5020887"/>
          </a:xfrm>
          <a:prstGeom prst="rect">
            <a:avLst/>
          </a:prstGeom>
          <a:ln>
            <a:noFill/>
          </a:ln>
          <a:effectLst/>
        </p:spPr>
      </p:pic>
    </p:spTree>
    <p:extLst>
      <p:ext uri="{BB962C8B-B14F-4D97-AF65-F5344CB8AC3E}">
        <p14:creationId xmlns:p14="http://schemas.microsoft.com/office/powerpoint/2010/main" val="1478237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97CC3FD-96E7-8F4C-ACE3-D3D7CDF32F2A}"/>
              </a:ext>
            </a:extLst>
          </p:cNvPr>
          <p:cNvSpPr txBox="1"/>
          <p:nvPr/>
        </p:nvSpPr>
        <p:spPr>
          <a:xfrm>
            <a:off x="428263" y="659757"/>
            <a:ext cx="10359342" cy="584775"/>
          </a:xfrm>
          <a:prstGeom prst="rect">
            <a:avLst/>
          </a:prstGeom>
          <a:noFill/>
        </p:spPr>
        <p:txBody>
          <a:bodyPr wrap="square" rtlCol="0">
            <a:spAutoFit/>
          </a:bodyPr>
          <a:lstStyle/>
          <a:p>
            <a:r>
              <a:rPr lang="en-US" sz="3200" b="1" dirty="0">
                <a:latin typeface="Bebas Neue" pitchFamily="2" charset="0"/>
              </a:rPr>
              <a:t>DATA SCIENCE PROJECT EXAMPLES</a:t>
            </a:r>
          </a:p>
        </p:txBody>
      </p:sp>
      <p:pic>
        <p:nvPicPr>
          <p:cNvPr id="10" name="Picture 9">
            <a:extLst>
              <a:ext uri="{FF2B5EF4-FFF2-40B4-BE49-F238E27FC236}">
                <a16:creationId xmlns:a16="http://schemas.microsoft.com/office/drawing/2014/main" id="{CD8AAA33-AA88-B44C-BFB0-22E1499AE978}"/>
              </a:ext>
            </a:extLst>
          </p:cNvPr>
          <p:cNvPicPr>
            <a:picLocks noChangeAspect="1"/>
          </p:cNvPicPr>
          <p:nvPr/>
        </p:nvPicPr>
        <p:blipFill>
          <a:blip r:embed="rId2"/>
          <a:stretch>
            <a:fillRect/>
          </a:stretch>
        </p:blipFill>
        <p:spPr>
          <a:xfrm>
            <a:off x="8135912" y="3115234"/>
            <a:ext cx="2996327" cy="168249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FECB17A8-438B-F446-AD5D-3B84D1107B09}"/>
              </a:ext>
            </a:extLst>
          </p:cNvPr>
          <p:cNvPicPr>
            <a:picLocks noChangeAspect="1"/>
          </p:cNvPicPr>
          <p:nvPr/>
        </p:nvPicPr>
        <p:blipFill>
          <a:blip r:embed="rId3"/>
          <a:stretch>
            <a:fillRect/>
          </a:stretch>
        </p:blipFill>
        <p:spPr>
          <a:xfrm>
            <a:off x="4386873" y="3115234"/>
            <a:ext cx="2996327" cy="1682496"/>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88CD67A2-EA1D-544E-8AA5-2607962AC8F6}"/>
              </a:ext>
            </a:extLst>
          </p:cNvPr>
          <p:cNvPicPr>
            <a:picLocks noChangeAspect="1"/>
          </p:cNvPicPr>
          <p:nvPr/>
        </p:nvPicPr>
        <p:blipFill>
          <a:blip r:embed="rId4"/>
          <a:stretch>
            <a:fillRect/>
          </a:stretch>
        </p:blipFill>
        <p:spPr>
          <a:xfrm>
            <a:off x="0" y="-1"/>
            <a:ext cx="8949917" cy="5020887"/>
          </a:xfrm>
          <a:prstGeom prst="rect">
            <a:avLst/>
          </a:prstGeom>
          <a:ln>
            <a:noFill/>
          </a:ln>
          <a:effectLst/>
        </p:spPr>
      </p:pic>
    </p:spTree>
    <p:extLst>
      <p:ext uri="{BB962C8B-B14F-4D97-AF65-F5344CB8AC3E}">
        <p14:creationId xmlns:p14="http://schemas.microsoft.com/office/powerpoint/2010/main" val="854444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ECB17A8-438B-F446-AD5D-3B84D1107B09}"/>
              </a:ext>
            </a:extLst>
          </p:cNvPr>
          <p:cNvPicPr>
            <a:picLocks noChangeAspect="1"/>
          </p:cNvPicPr>
          <p:nvPr/>
        </p:nvPicPr>
        <p:blipFill>
          <a:blip r:embed="rId2"/>
          <a:stretch>
            <a:fillRect/>
          </a:stretch>
        </p:blipFill>
        <p:spPr>
          <a:xfrm>
            <a:off x="0" y="0"/>
            <a:ext cx="12213290" cy="6858000"/>
          </a:xfrm>
          <a:prstGeom prst="rect">
            <a:avLst/>
          </a:prstGeom>
          <a:ln>
            <a:noFill/>
          </a:ln>
          <a:effectLst/>
        </p:spPr>
      </p:pic>
    </p:spTree>
    <p:extLst>
      <p:ext uri="{BB962C8B-B14F-4D97-AF65-F5344CB8AC3E}">
        <p14:creationId xmlns:p14="http://schemas.microsoft.com/office/powerpoint/2010/main" val="409293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8AAA33-AA88-B44C-BFB0-22E1499AE978}"/>
              </a:ext>
            </a:extLst>
          </p:cNvPr>
          <p:cNvPicPr>
            <a:picLocks noChangeAspect="1"/>
          </p:cNvPicPr>
          <p:nvPr/>
        </p:nvPicPr>
        <p:blipFill>
          <a:blip r:embed="rId2"/>
          <a:stretch>
            <a:fillRect/>
          </a:stretch>
        </p:blipFill>
        <p:spPr>
          <a:xfrm>
            <a:off x="0" y="0"/>
            <a:ext cx="12213289" cy="6858000"/>
          </a:xfrm>
          <a:prstGeom prst="rect">
            <a:avLst/>
          </a:prstGeom>
          <a:ln>
            <a:noFill/>
          </a:ln>
          <a:effectLst/>
        </p:spPr>
      </p:pic>
    </p:spTree>
    <p:extLst>
      <p:ext uri="{BB962C8B-B14F-4D97-AF65-F5344CB8AC3E}">
        <p14:creationId xmlns:p14="http://schemas.microsoft.com/office/powerpoint/2010/main" val="4160504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133EE0-FC9F-3143-912B-E6B8BDEE6EB9}"/>
              </a:ext>
            </a:extLst>
          </p:cNvPr>
          <p:cNvSpPr/>
          <p:nvPr/>
        </p:nvSpPr>
        <p:spPr>
          <a:xfrm>
            <a:off x="469900" y="825499"/>
            <a:ext cx="11252200" cy="933853"/>
          </a:xfrm>
          <a:prstGeom prst="rect">
            <a:avLst/>
          </a:prstGeom>
          <a:solidFill>
            <a:srgbClr val="221D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B94D09-A24F-9D4D-8F55-73EDFBDAFE5C}"/>
              </a:ext>
            </a:extLst>
          </p:cNvPr>
          <p:cNvSpPr txBox="1"/>
          <p:nvPr/>
        </p:nvSpPr>
        <p:spPr>
          <a:xfrm>
            <a:off x="590844" y="952490"/>
            <a:ext cx="11142585" cy="830997"/>
          </a:xfrm>
          <a:prstGeom prst="rect">
            <a:avLst/>
          </a:prstGeom>
          <a:noFill/>
        </p:spPr>
        <p:txBody>
          <a:bodyPr wrap="square" rtlCol="0">
            <a:spAutoFit/>
          </a:bodyPr>
          <a:lstStyle/>
          <a:p>
            <a:r>
              <a:rPr lang="en-US" sz="4800" dirty="0">
                <a:solidFill>
                  <a:schemeClr val="bg1"/>
                </a:solidFill>
                <a:latin typeface="Bebas Neue" pitchFamily="2" charset="0"/>
              </a:rPr>
              <a:t>CISS/ Spark! </a:t>
            </a:r>
            <a:r>
              <a:rPr lang="en-US" sz="4800" dirty="0">
                <a:solidFill>
                  <a:schemeClr val="accent2"/>
                </a:solidFill>
                <a:latin typeface="Bebas Neue" pitchFamily="2" charset="0"/>
              </a:rPr>
              <a:t>Call for projects</a:t>
            </a:r>
          </a:p>
        </p:txBody>
      </p:sp>
      <p:pic>
        <p:nvPicPr>
          <p:cNvPr id="4" name="Picture 3">
            <a:extLst>
              <a:ext uri="{FF2B5EF4-FFF2-40B4-BE49-F238E27FC236}">
                <a16:creationId xmlns:a16="http://schemas.microsoft.com/office/drawing/2014/main" id="{69772800-F8D9-678E-C10F-F6303C498C74}"/>
              </a:ext>
            </a:extLst>
          </p:cNvPr>
          <p:cNvPicPr>
            <a:picLocks noChangeAspect="1"/>
          </p:cNvPicPr>
          <p:nvPr/>
        </p:nvPicPr>
        <p:blipFill>
          <a:blip r:embed="rId3"/>
          <a:stretch>
            <a:fillRect/>
          </a:stretch>
        </p:blipFill>
        <p:spPr>
          <a:xfrm>
            <a:off x="469900" y="1886343"/>
            <a:ext cx="5626100" cy="856978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B52DCE7-73BB-57C1-11E2-0D32E091F236}"/>
              </a:ext>
            </a:extLst>
          </p:cNvPr>
          <p:cNvSpPr txBox="1"/>
          <p:nvPr/>
        </p:nvSpPr>
        <p:spPr>
          <a:xfrm>
            <a:off x="6417425" y="2011680"/>
            <a:ext cx="5316004" cy="555536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800" dirty="0"/>
              <a:t>3-5 faculty projects with Spark! supported undergraduate computing/ DS teams</a:t>
            </a:r>
          </a:p>
          <a:p>
            <a:pPr marL="342900" indent="-342900">
              <a:spcBef>
                <a:spcPts val="1800"/>
              </a:spcBef>
              <a:buFont typeface="Arial" panose="020B0604020202020204" pitchFamily="34" charset="0"/>
              <a:buChar char="•"/>
            </a:pPr>
            <a:r>
              <a:rPr lang="en-US" sz="2800" dirty="0">
                <a:solidFill>
                  <a:schemeClr val="accent2"/>
                </a:solidFill>
              </a:rPr>
              <a:t>Data science, machine learning, web and mobile apps</a:t>
            </a:r>
          </a:p>
          <a:p>
            <a:pPr marL="342900" indent="-342900">
              <a:spcBef>
                <a:spcPts val="1800"/>
              </a:spcBef>
              <a:buFont typeface="Arial" panose="020B0604020202020204" pitchFamily="34" charset="0"/>
              <a:buChar char="•"/>
            </a:pPr>
            <a:r>
              <a:rPr lang="en-US" sz="2800" dirty="0"/>
              <a:t>Apply by December 1, 2022 for Spring semester</a:t>
            </a:r>
          </a:p>
          <a:p>
            <a:pPr marL="342900" indent="-342900">
              <a:spcBef>
                <a:spcPts val="1800"/>
              </a:spcBef>
              <a:buFont typeface="Arial" panose="020B0604020202020204" pitchFamily="34" charset="0"/>
              <a:buChar char="•"/>
            </a:pPr>
            <a:r>
              <a:rPr lang="en-US" sz="2800" dirty="0">
                <a:solidFill>
                  <a:schemeClr val="accent2"/>
                </a:solidFill>
              </a:rPr>
              <a:t>Generously funded by CAS</a:t>
            </a:r>
          </a:p>
          <a:p>
            <a:pPr marL="342900" indent="-342900">
              <a:spcBef>
                <a:spcPts val="1800"/>
              </a:spcBef>
              <a:buFont typeface="Arial" panose="020B0604020202020204" pitchFamily="34" charset="0"/>
              <a:buChar char="•"/>
            </a:pPr>
            <a:endParaRPr lang="en-US" sz="2800" dirty="0"/>
          </a:p>
          <a:p>
            <a:pPr marL="342900" indent="-342900">
              <a:spcBef>
                <a:spcPts val="1800"/>
              </a:spcBef>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EE66F432-12C3-36A9-6761-7A90A24580C4}"/>
              </a:ext>
            </a:extLst>
          </p:cNvPr>
          <p:cNvPicPr>
            <a:picLocks noChangeAspect="1"/>
          </p:cNvPicPr>
          <p:nvPr/>
        </p:nvPicPr>
        <p:blipFill>
          <a:blip r:embed="rId4"/>
          <a:stretch>
            <a:fillRect/>
          </a:stretch>
        </p:blipFill>
        <p:spPr>
          <a:xfrm>
            <a:off x="11001909" y="5634963"/>
            <a:ext cx="1052945" cy="1052945"/>
          </a:xfrm>
          <a:prstGeom prst="rect">
            <a:avLst/>
          </a:prstGeom>
        </p:spPr>
      </p:pic>
    </p:spTree>
    <p:extLst>
      <p:ext uri="{BB962C8B-B14F-4D97-AF65-F5344CB8AC3E}">
        <p14:creationId xmlns:p14="http://schemas.microsoft.com/office/powerpoint/2010/main" val="2892525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2D173B86-0E40-B340-8BD4-39E97CA61B2E}"/>
              </a:ext>
            </a:extLst>
          </p:cNvPr>
          <p:cNvGrpSpPr/>
          <p:nvPr/>
        </p:nvGrpSpPr>
        <p:grpSpPr>
          <a:xfrm>
            <a:off x="188686" y="3180910"/>
            <a:ext cx="11872685" cy="2509549"/>
            <a:chOff x="685800" y="3180910"/>
            <a:chExt cx="10893383" cy="2509549"/>
          </a:xfrm>
        </p:grpSpPr>
        <p:sp>
          <p:nvSpPr>
            <p:cNvPr id="2" name="AutoShape 2"/>
            <p:cNvSpPr/>
            <p:nvPr/>
          </p:nvSpPr>
          <p:spPr>
            <a:xfrm rot="-5400000">
              <a:off x="6014675" y="-396057"/>
              <a:ext cx="40532" cy="9267652"/>
            </a:xfrm>
            <a:prstGeom prst="rect">
              <a:avLst/>
            </a:prstGeom>
            <a:solidFill>
              <a:srgbClr val="191919">
                <a:alpha val="6667"/>
              </a:srgbClr>
            </a:solidFill>
          </p:spPr>
        </p:sp>
        <p:grpSp>
          <p:nvGrpSpPr>
            <p:cNvPr id="3" name="Group 3"/>
            <p:cNvGrpSpPr/>
            <p:nvPr/>
          </p:nvGrpSpPr>
          <p:grpSpPr>
            <a:xfrm rot="5400000">
              <a:off x="1198741" y="4458312"/>
              <a:ext cx="675754" cy="171275"/>
              <a:chOff x="0" y="0"/>
              <a:chExt cx="2004282" cy="508000"/>
            </a:xfrm>
          </p:grpSpPr>
          <p:sp>
            <p:nvSpPr>
              <p:cNvPr id="4" name="Freeform 4"/>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5" name="Freeform 5"/>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86EAE9"/>
              </a:solidFill>
            </p:spPr>
          </p:sp>
        </p:grpSp>
        <p:grpSp>
          <p:nvGrpSpPr>
            <p:cNvPr id="6" name="Group 6"/>
            <p:cNvGrpSpPr/>
            <p:nvPr/>
          </p:nvGrpSpPr>
          <p:grpSpPr>
            <a:xfrm>
              <a:off x="685800" y="3988570"/>
              <a:ext cx="1701635" cy="435007"/>
              <a:chOff x="0" y="0"/>
              <a:chExt cx="2945064" cy="752878"/>
            </a:xfrm>
          </p:grpSpPr>
          <p:sp>
            <p:nvSpPr>
              <p:cNvPr id="7" name="Freeform 7"/>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86EAE9"/>
              </a:solidFill>
            </p:spPr>
          </p:sp>
        </p:grpSp>
        <p:sp>
          <p:nvSpPr>
            <p:cNvPr id="8" name="TextBox 8"/>
            <p:cNvSpPr txBox="1"/>
            <p:nvPr/>
          </p:nvSpPr>
          <p:spPr>
            <a:xfrm>
              <a:off x="685800" y="4021287"/>
              <a:ext cx="1701635" cy="304186"/>
            </a:xfrm>
            <a:prstGeom prst="rect">
              <a:avLst/>
            </a:prstGeom>
          </p:spPr>
          <p:txBody>
            <a:bodyPr wrap="square" lIns="0" tIns="0" rIns="0" bIns="0" rtlCol="0" anchor="t">
              <a:spAutoFit/>
            </a:bodyPr>
            <a:lstStyle/>
            <a:p>
              <a:pPr algn="ctr">
                <a:lnSpc>
                  <a:spcPts val="2560"/>
                </a:lnSpc>
              </a:pPr>
              <a:r>
                <a:rPr lang="en-US" sz="1600" spc="193" dirty="0">
                  <a:solidFill>
                    <a:srgbClr val="FFFFFF"/>
                  </a:solidFill>
                  <a:latin typeface="Aileron Regular Bold"/>
                </a:rPr>
                <a:t>OCT-DEC 2021</a:t>
              </a:r>
            </a:p>
          </p:txBody>
        </p:sp>
        <p:grpSp>
          <p:nvGrpSpPr>
            <p:cNvPr id="9" name="Group 9"/>
            <p:cNvGrpSpPr/>
            <p:nvPr/>
          </p:nvGrpSpPr>
          <p:grpSpPr>
            <a:xfrm rot="-5400000">
              <a:off x="3022494" y="3782559"/>
              <a:ext cx="675754" cy="171275"/>
              <a:chOff x="0" y="0"/>
              <a:chExt cx="2004282" cy="508000"/>
            </a:xfrm>
          </p:grpSpPr>
          <p:sp>
            <p:nvSpPr>
              <p:cNvPr id="10" name="Freeform 10"/>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11" name="Freeform 1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EDAD8"/>
              </a:solidFill>
            </p:spPr>
          </p:sp>
        </p:grpSp>
        <p:grpSp>
          <p:nvGrpSpPr>
            <p:cNvPr id="12" name="Group 12"/>
            <p:cNvGrpSpPr/>
            <p:nvPr/>
          </p:nvGrpSpPr>
          <p:grpSpPr>
            <a:xfrm>
              <a:off x="2509553" y="3988570"/>
              <a:ext cx="1701635" cy="435007"/>
              <a:chOff x="0" y="0"/>
              <a:chExt cx="2945064" cy="752878"/>
            </a:xfrm>
          </p:grpSpPr>
          <p:sp>
            <p:nvSpPr>
              <p:cNvPr id="13" name="Freeform 13"/>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3EDAD8"/>
              </a:solidFill>
            </p:spPr>
          </p:sp>
        </p:grpSp>
        <p:grpSp>
          <p:nvGrpSpPr>
            <p:cNvPr id="14" name="Group 14"/>
            <p:cNvGrpSpPr/>
            <p:nvPr/>
          </p:nvGrpSpPr>
          <p:grpSpPr>
            <a:xfrm rot="5400000">
              <a:off x="4846247" y="4458312"/>
              <a:ext cx="675754" cy="171275"/>
              <a:chOff x="0" y="0"/>
              <a:chExt cx="2004282" cy="508000"/>
            </a:xfrm>
          </p:grpSpPr>
          <p:sp>
            <p:nvSpPr>
              <p:cNvPr id="15" name="Freeform 15"/>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16" name="Freeform 1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7C9EF"/>
              </a:solidFill>
            </p:spPr>
          </p:sp>
        </p:grpSp>
        <p:grpSp>
          <p:nvGrpSpPr>
            <p:cNvPr id="17" name="Group 17"/>
            <p:cNvGrpSpPr/>
            <p:nvPr/>
          </p:nvGrpSpPr>
          <p:grpSpPr>
            <a:xfrm>
              <a:off x="4333306" y="3988570"/>
              <a:ext cx="1701635" cy="435007"/>
              <a:chOff x="0" y="0"/>
              <a:chExt cx="2945064" cy="752878"/>
            </a:xfrm>
          </p:grpSpPr>
          <p:sp>
            <p:nvSpPr>
              <p:cNvPr id="18" name="Freeform 18"/>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37C9EF"/>
              </a:solidFill>
            </p:spPr>
          </p:sp>
        </p:grpSp>
        <p:grpSp>
          <p:nvGrpSpPr>
            <p:cNvPr id="19" name="Group 19"/>
            <p:cNvGrpSpPr/>
            <p:nvPr/>
          </p:nvGrpSpPr>
          <p:grpSpPr>
            <a:xfrm rot="-5400000">
              <a:off x="6670000" y="3782559"/>
              <a:ext cx="675754" cy="171275"/>
              <a:chOff x="0" y="0"/>
              <a:chExt cx="2004282" cy="508000"/>
            </a:xfrm>
          </p:grpSpPr>
          <p:sp>
            <p:nvSpPr>
              <p:cNvPr id="20" name="Freeform 20"/>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21" name="Freeform 2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37C9EF"/>
              </a:solidFill>
            </p:spPr>
          </p:sp>
        </p:grpSp>
        <p:grpSp>
          <p:nvGrpSpPr>
            <p:cNvPr id="22" name="Group 22"/>
            <p:cNvGrpSpPr/>
            <p:nvPr/>
          </p:nvGrpSpPr>
          <p:grpSpPr>
            <a:xfrm>
              <a:off x="6157059" y="3988570"/>
              <a:ext cx="1701635" cy="435007"/>
              <a:chOff x="0" y="0"/>
              <a:chExt cx="2945064" cy="752878"/>
            </a:xfrm>
          </p:grpSpPr>
          <p:sp>
            <p:nvSpPr>
              <p:cNvPr id="23" name="Freeform 23"/>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37C9EF"/>
              </a:solidFill>
            </p:spPr>
          </p:sp>
        </p:grpSp>
        <p:grpSp>
          <p:nvGrpSpPr>
            <p:cNvPr id="24" name="Group 24"/>
            <p:cNvGrpSpPr/>
            <p:nvPr/>
          </p:nvGrpSpPr>
          <p:grpSpPr>
            <a:xfrm rot="5400000">
              <a:off x="8493753" y="4458312"/>
              <a:ext cx="675754" cy="171275"/>
              <a:chOff x="0" y="0"/>
              <a:chExt cx="2004282" cy="508000"/>
            </a:xfrm>
          </p:grpSpPr>
          <p:sp>
            <p:nvSpPr>
              <p:cNvPr id="25" name="Freeform 25"/>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26" name="Freeform 26"/>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2C92D5"/>
              </a:solidFill>
            </p:spPr>
          </p:sp>
        </p:grpSp>
        <p:grpSp>
          <p:nvGrpSpPr>
            <p:cNvPr id="27" name="Group 27"/>
            <p:cNvGrpSpPr/>
            <p:nvPr/>
          </p:nvGrpSpPr>
          <p:grpSpPr>
            <a:xfrm>
              <a:off x="7980812" y="3988570"/>
              <a:ext cx="1701635" cy="435007"/>
              <a:chOff x="0" y="0"/>
              <a:chExt cx="2945064" cy="752878"/>
            </a:xfrm>
          </p:grpSpPr>
          <p:sp>
            <p:nvSpPr>
              <p:cNvPr id="28" name="Freeform 28"/>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2C92D5"/>
              </a:solidFill>
            </p:spPr>
          </p:sp>
        </p:grpSp>
        <p:grpSp>
          <p:nvGrpSpPr>
            <p:cNvPr id="29" name="Group 29"/>
            <p:cNvGrpSpPr/>
            <p:nvPr/>
          </p:nvGrpSpPr>
          <p:grpSpPr>
            <a:xfrm rot="-5400000">
              <a:off x="10317506" y="3782559"/>
              <a:ext cx="675754" cy="171275"/>
              <a:chOff x="0" y="0"/>
              <a:chExt cx="2004282" cy="508000"/>
            </a:xfrm>
          </p:grpSpPr>
          <p:sp>
            <p:nvSpPr>
              <p:cNvPr id="30" name="Freeform 30"/>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solidFill>
                <a:srgbClr val="FFFFFF"/>
              </a:solidFill>
              <a:ln>
                <a:solidFill>
                  <a:srgbClr val="000000"/>
                </a:solidFill>
              </a:ln>
            </p:spPr>
          </p:sp>
          <p:sp>
            <p:nvSpPr>
              <p:cNvPr id="31" name="Freeform 31"/>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solidFill>
                <a:srgbClr val="13538A"/>
              </a:solidFill>
            </p:spPr>
          </p:sp>
        </p:grpSp>
        <p:grpSp>
          <p:nvGrpSpPr>
            <p:cNvPr id="32" name="Group 32"/>
            <p:cNvGrpSpPr/>
            <p:nvPr/>
          </p:nvGrpSpPr>
          <p:grpSpPr>
            <a:xfrm>
              <a:off x="9804565" y="3988570"/>
              <a:ext cx="1701635" cy="435007"/>
              <a:chOff x="0" y="0"/>
              <a:chExt cx="2945064" cy="752878"/>
            </a:xfrm>
          </p:grpSpPr>
          <p:sp>
            <p:nvSpPr>
              <p:cNvPr id="33" name="Freeform 33"/>
              <p:cNvSpPr/>
              <p:nvPr/>
            </p:nvSpPr>
            <p:spPr>
              <a:xfrm>
                <a:off x="0" y="0"/>
                <a:ext cx="2945064" cy="752878"/>
              </a:xfrm>
              <a:custGeom>
                <a:avLst/>
                <a:gdLst/>
                <a:ahLst/>
                <a:cxnLst/>
                <a:rect l="l" t="t" r="r" b="b"/>
                <a:pathLst>
                  <a:path w="2945064" h="752878">
                    <a:moveTo>
                      <a:pt x="2820604" y="752878"/>
                    </a:moveTo>
                    <a:lnTo>
                      <a:pt x="124460" y="752878"/>
                    </a:lnTo>
                    <a:cubicBezTo>
                      <a:pt x="55880" y="752878"/>
                      <a:pt x="0" y="696998"/>
                      <a:pt x="0" y="628418"/>
                    </a:cubicBezTo>
                    <a:lnTo>
                      <a:pt x="0" y="124460"/>
                    </a:lnTo>
                    <a:cubicBezTo>
                      <a:pt x="0" y="55880"/>
                      <a:pt x="55880" y="0"/>
                      <a:pt x="124460" y="0"/>
                    </a:cubicBezTo>
                    <a:lnTo>
                      <a:pt x="2820604" y="0"/>
                    </a:lnTo>
                    <a:cubicBezTo>
                      <a:pt x="2889184" y="0"/>
                      <a:pt x="2945064" y="55880"/>
                      <a:pt x="2945064" y="124460"/>
                    </a:cubicBezTo>
                    <a:lnTo>
                      <a:pt x="2945064" y="628418"/>
                    </a:lnTo>
                    <a:cubicBezTo>
                      <a:pt x="2945064" y="696998"/>
                      <a:pt x="2889184" y="752878"/>
                      <a:pt x="2820604" y="752878"/>
                    </a:cubicBezTo>
                    <a:close/>
                  </a:path>
                </a:pathLst>
              </a:custGeom>
              <a:solidFill>
                <a:srgbClr val="13538A"/>
              </a:solidFill>
            </p:spPr>
          </p:sp>
        </p:grpSp>
        <p:sp>
          <p:nvSpPr>
            <p:cNvPr id="34" name="TextBox 34"/>
            <p:cNvSpPr txBox="1"/>
            <p:nvPr/>
          </p:nvSpPr>
          <p:spPr>
            <a:xfrm>
              <a:off x="2539558" y="4021287"/>
              <a:ext cx="1641625" cy="304186"/>
            </a:xfrm>
            <a:prstGeom prst="rect">
              <a:avLst/>
            </a:prstGeom>
          </p:spPr>
          <p:txBody>
            <a:bodyPr wrap="square" lIns="0" tIns="0" rIns="0" bIns="0" rtlCol="0" anchor="t">
              <a:spAutoFit/>
            </a:bodyPr>
            <a:lstStyle/>
            <a:p>
              <a:pPr algn="ctr">
                <a:lnSpc>
                  <a:spcPts val="2560"/>
                </a:lnSpc>
              </a:pPr>
              <a:r>
                <a:rPr lang="en-US" sz="1600" spc="193" dirty="0">
                  <a:solidFill>
                    <a:srgbClr val="FFFFFF"/>
                  </a:solidFill>
                  <a:latin typeface="Aileron Regular Bold"/>
                </a:rPr>
                <a:t>FEB-MAY 2022</a:t>
              </a:r>
            </a:p>
          </p:txBody>
        </p:sp>
        <p:sp>
          <p:nvSpPr>
            <p:cNvPr id="35" name="TextBox 35"/>
            <p:cNvSpPr txBox="1"/>
            <p:nvPr/>
          </p:nvSpPr>
          <p:spPr>
            <a:xfrm>
              <a:off x="4363311" y="4021287"/>
              <a:ext cx="1671629" cy="304186"/>
            </a:xfrm>
            <a:prstGeom prst="rect">
              <a:avLst/>
            </a:prstGeom>
          </p:spPr>
          <p:txBody>
            <a:bodyPr wrap="square" lIns="0" tIns="0" rIns="0" bIns="0" rtlCol="0" anchor="t">
              <a:spAutoFit/>
            </a:bodyPr>
            <a:lstStyle/>
            <a:p>
              <a:pPr algn="ctr">
                <a:lnSpc>
                  <a:spcPts val="2560"/>
                </a:lnSpc>
              </a:pPr>
              <a:r>
                <a:rPr lang="en-US" sz="1600" spc="193" dirty="0">
                  <a:solidFill>
                    <a:srgbClr val="FFFFFF"/>
                  </a:solidFill>
                  <a:latin typeface="Aileron Regular Bold"/>
                </a:rPr>
                <a:t>MAR-APR 2022</a:t>
              </a:r>
            </a:p>
          </p:txBody>
        </p:sp>
        <p:sp>
          <p:nvSpPr>
            <p:cNvPr id="36" name="TextBox 36"/>
            <p:cNvSpPr txBox="1"/>
            <p:nvPr/>
          </p:nvSpPr>
          <p:spPr>
            <a:xfrm>
              <a:off x="6309182" y="4021287"/>
              <a:ext cx="1397389" cy="304186"/>
            </a:xfrm>
            <a:prstGeom prst="rect">
              <a:avLst/>
            </a:prstGeom>
          </p:spPr>
          <p:txBody>
            <a:bodyPr lIns="0" tIns="0" rIns="0" bIns="0" rtlCol="0" anchor="t">
              <a:spAutoFit/>
            </a:bodyPr>
            <a:lstStyle/>
            <a:p>
              <a:pPr algn="ctr">
                <a:lnSpc>
                  <a:spcPts val="2560"/>
                </a:lnSpc>
              </a:pPr>
              <a:r>
                <a:rPr lang="en-US" sz="1600" spc="193" dirty="0">
                  <a:solidFill>
                    <a:srgbClr val="FFFFFF"/>
                  </a:solidFill>
                  <a:latin typeface="Aileron Regular Bold"/>
                </a:rPr>
                <a:t>JUNE-AUG</a:t>
              </a:r>
            </a:p>
          </p:txBody>
        </p:sp>
        <p:sp>
          <p:nvSpPr>
            <p:cNvPr id="37" name="TextBox 37"/>
            <p:cNvSpPr txBox="1"/>
            <p:nvPr/>
          </p:nvSpPr>
          <p:spPr>
            <a:xfrm>
              <a:off x="8010817" y="4021287"/>
              <a:ext cx="1671629" cy="304186"/>
            </a:xfrm>
            <a:prstGeom prst="rect">
              <a:avLst/>
            </a:prstGeom>
          </p:spPr>
          <p:txBody>
            <a:bodyPr wrap="square" lIns="0" tIns="0" rIns="0" bIns="0" rtlCol="0" anchor="t">
              <a:spAutoFit/>
            </a:bodyPr>
            <a:lstStyle/>
            <a:p>
              <a:pPr algn="ctr">
                <a:lnSpc>
                  <a:spcPts val="2560"/>
                </a:lnSpc>
              </a:pPr>
              <a:r>
                <a:rPr lang="en-US" sz="1600" spc="193" dirty="0">
                  <a:solidFill>
                    <a:srgbClr val="FFFFFF"/>
                  </a:solidFill>
                  <a:latin typeface="Aileron Regular Bold"/>
                </a:rPr>
                <a:t>JUL-AUG 2022</a:t>
              </a:r>
            </a:p>
          </p:txBody>
        </p:sp>
        <p:sp>
          <p:nvSpPr>
            <p:cNvPr id="38" name="TextBox 38"/>
            <p:cNvSpPr txBox="1"/>
            <p:nvPr/>
          </p:nvSpPr>
          <p:spPr>
            <a:xfrm>
              <a:off x="9836190" y="4021287"/>
              <a:ext cx="1638385" cy="304186"/>
            </a:xfrm>
            <a:prstGeom prst="rect">
              <a:avLst/>
            </a:prstGeom>
          </p:spPr>
          <p:txBody>
            <a:bodyPr wrap="square" lIns="0" tIns="0" rIns="0" bIns="0" rtlCol="0" anchor="t">
              <a:spAutoFit/>
            </a:bodyPr>
            <a:lstStyle/>
            <a:p>
              <a:pPr algn="ctr">
                <a:lnSpc>
                  <a:spcPts val="2560"/>
                </a:lnSpc>
              </a:pPr>
              <a:r>
                <a:rPr lang="en-US" sz="1600" spc="193" dirty="0">
                  <a:solidFill>
                    <a:srgbClr val="FFFFFF"/>
                  </a:solidFill>
                  <a:latin typeface="Aileron Regular Bold"/>
                </a:rPr>
                <a:t>SEPT-DEC 2022</a:t>
              </a:r>
            </a:p>
          </p:txBody>
        </p:sp>
        <p:sp>
          <p:nvSpPr>
            <p:cNvPr id="39" name="TextBox 39"/>
            <p:cNvSpPr txBox="1"/>
            <p:nvPr/>
          </p:nvSpPr>
          <p:spPr>
            <a:xfrm>
              <a:off x="717425" y="4944486"/>
              <a:ext cx="1638385" cy="489493"/>
            </a:xfrm>
            <a:prstGeom prst="rect">
              <a:avLst/>
            </a:prstGeom>
          </p:spPr>
          <p:txBody>
            <a:bodyPr lIns="0" tIns="0" rIns="0" bIns="0" rtlCol="0" anchor="t">
              <a:spAutoFit/>
            </a:bodyPr>
            <a:lstStyle/>
            <a:p>
              <a:pPr algn="ctr">
                <a:lnSpc>
                  <a:spcPts val="1980"/>
                </a:lnSpc>
              </a:pPr>
              <a:r>
                <a:rPr lang="en-US" sz="1200" spc="38" dirty="0">
                  <a:solidFill>
                    <a:srgbClr val="191919"/>
                  </a:solidFill>
                  <a:latin typeface="Aileron Regular"/>
                </a:rPr>
                <a:t>PROJECT RECRUITMENT &amp; SCOPING</a:t>
              </a:r>
            </a:p>
          </p:txBody>
        </p:sp>
        <p:sp>
          <p:nvSpPr>
            <p:cNvPr id="40" name="TextBox 40"/>
            <p:cNvSpPr txBox="1"/>
            <p:nvPr/>
          </p:nvSpPr>
          <p:spPr>
            <a:xfrm>
              <a:off x="4364931" y="4944486"/>
              <a:ext cx="1638385" cy="745973"/>
            </a:xfrm>
            <a:prstGeom prst="rect">
              <a:avLst/>
            </a:prstGeom>
          </p:spPr>
          <p:txBody>
            <a:bodyPr lIns="0" tIns="0" rIns="0" bIns="0" rtlCol="0" anchor="t">
              <a:spAutoFit/>
            </a:bodyPr>
            <a:lstStyle/>
            <a:p>
              <a:pPr algn="ctr">
                <a:lnSpc>
                  <a:spcPts val="1980"/>
                </a:lnSpc>
              </a:pPr>
              <a:r>
                <a:rPr lang="en-US" sz="1200" spc="38" dirty="0">
                  <a:solidFill>
                    <a:srgbClr val="191919"/>
                  </a:solidFill>
                  <a:latin typeface="Aileron Regular"/>
                </a:rPr>
                <a:t>SUMMER STUDENT &amp; PROJECT RECRUITMENT AND SCOPING</a:t>
              </a:r>
            </a:p>
          </p:txBody>
        </p:sp>
        <p:sp>
          <p:nvSpPr>
            <p:cNvPr id="41" name="TextBox 41"/>
            <p:cNvSpPr txBox="1"/>
            <p:nvPr/>
          </p:nvSpPr>
          <p:spPr>
            <a:xfrm>
              <a:off x="8010817" y="4944486"/>
              <a:ext cx="1638385" cy="489493"/>
            </a:xfrm>
            <a:prstGeom prst="rect">
              <a:avLst/>
            </a:prstGeom>
          </p:spPr>
          <p:txBody>
            <a:bodyPr lIns="0" tIns="0" rIns="0" bIns="0" rtlCol="0" anchor="t">
              <a:spAutoFit/>
            </a:bodyPr>
            <a:lstStyle/>
            <a:p>
              <a:pPr algn="ctr">
                <a:lnSpc>
                  <a:spcPts val="1980"/>
                </a:lnSpc>
              </a:pPr>
              <a:r>
                <a:rPr lang="en-US" sz="1200" spc="38" dirty="0">
                  <a:solidFill>
                    <a:srgbClr val="191919"/>
                  </a:solidFill>
                  <a:latin typeface="Aileron Regular"/>
                </a:rPr>
                <a:t>PROJECT RECRUITMENT &amp; SCOPING</a:t>
              </a:r>
            </a:p>
          </p:txBody>
        </p:sp>
        <p:sp>
          <p:nvSpPr>
            <p:cNvPr id="42" name="TextBox 42"/>
            <p:cNvSpPr txBox="1"/>
            <p:nvPr/>
          </p:nvSpPr>
          <p:spPr>
            <a:xfrm>
              <a:off x="2079482" y="3180910"/>
              <a:ext cx="2699656" cy="233013"/>
            </a:xfrm>
            <a:prstGeom prst="rect">
              <a:avLst/>
            </a:prstGeom>
          </p:spPr>
          <p:txBody>
            <a:bodyPr wrap="square" lIns="0" tIns="0" rIns="0" bIns="0" rtlCol="0" anchor="t">
              <a:spAutoFit/>
            </a:bodyPr>
            <a:lstStyle/>
            <a:p>
              <a:pPr algn="ctr">
                <a:lnSpc>
                  <a:spcPts val="1980"/>
                </a:lnSpc>
              </a:pPr>
              <a:r>
                <a:rPr lang="en-US" sz="1200" spc="38" dirty="0">
                  <a:solidFill>
                    <a:srgbClr val="191919"/>
                  </a:solidFill>
                  <a:latin typeface="Aileron Regular"/>
                </a:rPr>
                <a:t>SPRING SEMESTER PROJECTS</a:t>
              </a:r>
            </a:p>
          </p:txBody>
        </p:sp>
        <p:sp>
          <p:nvSpPr>
            <p:cNvPr id="43" name="TextBox 43"/>
            <p:cNvSpPr txBox="1"/>
            <p:nvPr/>
          </p:nvSpPr>
          <p:spPr>
            <a:xfrm>
              <a:off x="6157059" y="3180910"/>
              <a:ext cx="1638385" cy="233013"/>
            </a:xfrm>
            <a:prstGeom prst="rect">
              <a:avLst/>
            </a:prstGeom>
          </p:spPr>
          <p:txBody>
            <a:bodyPr lIns="0" tIns="0" rIns="0" bIns="0" rtlCol="0" anchor="t">
              <a:spAutoFit/>
            </a:bodyPr>
            <a:lstStyle/>
            <a:p>
              <a:pPr algn="ctr">
                <a:lnSpc>
                  <a:spcPts val="1980"/>
                </a:lnSpc>
              </a:pPr>
              <a:r>
                <a:rPr lang="en-US" sz="1200" spc="38" dirty="0">
                  <a:solidFill>
                    <a:srgbClr val="191919"/>
                  </a:solidFill>
                  <a:latin typeface="Aileron Regular"/>
                </a:rPr>
                <a:t>SUMMER INTERNSHIP</a:t>
              </a:r>
            </a:p>
          </p:txBody>
        </p:sp>
        <p:sp>
          <p:nvSpPr>
            <p:cNvPr id="44" name="TextBox 44"/>
            <p:cNvSpPr txBox="1"/>
            <p:nvPr/>
          </p:nvSpPr>
          <p:spPr>
            <a:xfrm>
              <a:off x="9804565" y="3180910"/>
              <a:ext cx="1774618" cy="233013"/>
            </a:xfrm>
            <a:prstGeom prst="rect">
              <a:avLst/>
            </a:prstGeom>
          </p:spPr>
          <p:txBody>
            <a:bodyPr wrap="square" lIns="0" tIns="0" rIns="0" bIns="0" rtlCol="0" anchor="t">
              <a:spAutoFit/>
            </a:bodyPr>
            <a:lstStyle/>
            <a:p>
              <a:pPr algn="ctr">
                <a:lnSpc>
                  <a:spcPts val="1980"/>
                </a:lnSpc>
              </a:pPr>
              <a:r>
                <a:rPr lang="en-US" sz="1200" spc="38" dirty="0">
                  <a:solidFill>
                    <a:srgbClr val="191919"/>
                  </a:solidFill>
                  <a:latin typeface="Aileron Regular"/>
                </a:rPr>
                <a:t>FALL SEMESTER PROJECTS</a:t>
              </a:r>
            </a:p>
          </p:txBody>
        </p:sp>
      </p:grpSp>
      <p:sp>
        <p:nvSpPr>
          <p:cNvPr id="48" name="Title 47">
            <a:extLst>
              <a:ext uri="{FF2B5EF4-FFF2-40B4-BE49-F238E27FC236}">
                <a16:creationId xmlns:a16="http://schemas.microsoft.com/office/drawing/2014/main" id="{34584677-9630-2E49-BF6C-8C6822854C29}"/>
              </a:ext>
            </a:extLst>
          </p:cNvPr>
          <p:cNvSpPr>
            <a:spLocks noGrp="1"/>
          </p:cNvSpPr>
          <p:nvPr>
            <p:ph type="title"/>
          </p:nvPr>
        </p:nvSpPr>
        <p:spPr/>
        <p:txBody>
          <a:bodyPr>
            <a:normAutofit/>
          </a:bodyPr>
          <a:lstStyle/>
          <a:p>
            <a:r>
              <a:rPr lang="en-US" sz="4400" b="1" dirty="0">
                <a:latin typeface="Bebas Neue" pitchFamily="2" charset="0"/>
              </a:rPr>
              <a:t>Project recruitment timeline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7" name="Picture 6">
            <a:extLst>
              <a:ext uri="{FF2B5EF4-FFF2-40B4-BE49-F238E27FC236}">
                <a16:creationId xmlns:a16="http://schemas.microsoft.com/office/drawing/2014/main" id="{028445AD-96CD-B6BD-34F2-4BDFA647E304}"/>
              </a:ext>
            </a:extLst>
          </p:cNvPr>
          <p:cNvPicPr>
            <a:picLocks noChangeAspect="1"/>
          </p:cNvPicPr>
          <p:nvPr/>
        </p:nvPicPr>
        <p:blipFill rotWithShape="1">
          <a:blip r:embed="rId3"/>
          <a:srcRect l="13139" t="31207" b="6161"/>
          <a:stretch/>
        </p:blipFill>
        <p:spPr>
          <a:xfrm>
            <a:off x="-834477" y="-4357"/>
            <a:ext cx="14507947" cy="7845969"/>
          </a:xfrm>
          <a:prstGeom prst="rect">
            <a:avLst/>
          </a:prstGeom>
        </p:spPr>
      </p:pic>
      <p:sp>
        <p:nvSpPr>
          <p:cNvPr id="5" name="TextBox 4">
            <a:extLst>
              <a:ext uri="{FF2B5EF4-FFF2-40B4-BE49-F238E27FC236}">
                <a16:creationId xmlns:a16="http://schemas.microsoft.com/office/drawing/2014/main" id="{B246C6CD-B006-3D44-A372-5934E07B7EAB}"/>
              </a:ext>
            </a:extLst>
          </p:cNvPr>
          <p:cNvSpPr txBox="1"/>
          <p:nvPr/>
        </p:nvSpPr>
        <p:spPr>
          <a:xfrm>
            <a:off x="-834477" y="-252912"/>
            <a:ext cx="14507947" cy="8094524"/>
          </a:xfrm>
          <a:prstGeom prst="rect">
            <a:avLst/>
          </a:prstGeom>
          <a:solidFill>
            <a:schemeClr val="accent2">
              <a:alpha val="60784"/>
            </a:schemeClr>
          </a:solidFill>
        </p:spPr>
        <p:txBody>
          <a:bodyPr wrap="square">
            <a:spAutoFit/>
          </a:bodyPr>
          <a:lstStyle/>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a:p>
            <a:pPr algn="ctr"/>
            <a:endParaRPr lang="en-US" sz="4000" dirty="0">
              <a:solidFill>
                <a:schemeClr val="accent1">
                  <a:lumMod val="75000"/>
                  <a:lumOff val="25000"/>
                </a:schemeClr>
              </a:solidFill>
            </a:endParaRPr>
          </a:p>
        </p:txBody>
      </p:sp>
      <p:pic>
        <p:nvPicPr>
          <p:cNvPr id="11" name="Picture 10">
            <a:extLst>
              <a:ext uri="{FF2B5EF4-FFF2-40B4-BE49-F238E27FC236}">
                <a16:creationId xmlns:a16="http://schemas.microsoft.com/office/drawing/2014/main" id="{231EECE8-132E-F85A-8B2C-6A9F8C7671FC}"/>
              </a:ext>
            </a:extLst>
          </p:cNvPr>
          <p:cNvPicPr>
            <a:picLocks noChangeAspect="1"/>
          </p:cNvPicPr>
          <p:nvPr/>
        </p:nvPicPr>
        <p:blipFill>
          <a:blip r:embed="rId4"/>
          <a:stretch>
            <a:fillRect/>
          </a:stretch>
        </p:blipFill>
        <p:spPr>
          <a:xfrm>
            <a:off x="4561475" y="2615926"/>
            <a:ext cx="3318989" cy="3318989"/>
          </a:xfrm>
          <a:prstGeom prst="rect">
            <a:avLst/>
          </a:prstGeom>
        </p:spPr>
      </p:pic>
      <p:sp>
        <p:nvSpPr>
          <p:cNvPr id="13" name="TextBox 12">
            <a:extLst>
              <a:ext uri="{FF2B5EF4-FFF2-40B4-BE49-F238E27FC236}">
                <a16:creationId xmlns:a16="http://schemas.microsoft.com/office/drawing/2014/main" id="{F631BBD9-36F6-6124-13DC-AFCD30A892DF}"/>
              </a:ext>
            </a:extLst>
          </p:cNvPr>
          <p:cNvSpPr txBox="1"/>
          <p:nvPr/>
        </p:nvSpPr>
        <p:spPr>
          <a:xfrm>
            <a:off x="4561475" y="1659250"/>
            <a:ext cx="3318989" cy="923330"/>
          </a:xfrm>
          <a:prstGeom prst="rect">
            <a:avLst/>
          </a:prstGeom>
          <a:noFill/>
        </p:spPr>
        <p:txBody>
          <a:bodyPr wrap="square">
            <a:spAutoFit/>
          </a:bodyPr>
          <a:lstStyle/>
          <a:p>
            <a:pPr algn="ctr"/>
            <a:r>
              <a:rPr lang="en-US" sz="5400" dirty="0">
                <a:solidFill>
                  <a:schemeClr val="bg1"/>
                </a:solidFill>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9C8E1D-7DEB-4640-863A-D8EA2D4E778A}"/>
              </a:ext>
            </a:extLst>
          </p:cNvPr>
          <p:cNvPicPr>
            <a:picLocks noChangeAspect="1"/>
          </p:cNvPicPr>
          <p:nvPr/>
        </p:nvPicPr>
        <p:blipFill rotWithShape="1">
          <a:blip r:embed="rId2">
            <a:alphaModFix amt="40000"/>
          </a:blip>
          <a:srcRect t="34759" b="8991"/>
          <a:stretch/>
        </p:blipFill>
        <p:spPr>
          <a:xfrm>
            <a:off x="20" y="11575"/>
            <a:ext cx="12191980" cy="6857990"/>
          </a:xfrm>
          <a:prstGeom prst="rect">
            <a:avLst/>
          </a:prstGeom>
        </p:spPr>
      </p:pic>
      <p:sp>
        <p:nvSpPr>
          <p:cNvPr id="42" name="Rectangle 41">
            <a:extLst>
              <a:ext uri="{FF2B5EF4-FFF2-40B4-BE49-F238E27FC236}">
                <a16:creationId xmlns:a16="http://schemas.microsoft.com/office/drawing/2014/main" id="{8AC6B97D-0C8C-3249-8D13-93AA2EB86908}"/>
              </a:ext>
            </a:extLst>
          </p:cNvPr>
          <p:cNvSpPr/>
          <p:nvPr/>
        </p:nvSpPr>
        <p:spPr>
          <a:xfrm>
            <a:off x="383090" y="2041782"/>
            <a:ext cx="5404915" cy="4187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311B75-E0A1-E141-B64D-3AE240923DF7}"/>
              </a:ext>
            </a:extLst>
          </p:cNvPr>
          <p:cNvSpPr/>
          <p:nvPr/>
        </p:nvSpPr>
        <p:spPr>
          <a:xfrm>
            <a:off x="219611" y="565857"/>
            <a:ext cx="11469738" cy="1101237"/>
          </a:xfrm>
          <a:prstGeom prst="rect">
            <a:avLst/>
          </a:prstGeom>
          <a:solidFill>
            <a:srgbClr val="13A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7EF23D20-7917-7443-837F-4BA046B233FA}"/>
              </a:ext>
            </a:extLst>
          </p:cNvPr>
          <p:cNvSpPr>
            <a:spLocks noGrp="1"/>
          </p:cNvSpPr>
          <p:nvPr>
            <p:ph type="title"/>
          </p:nvPr>
        </p:nvSpPr>
        <p:spPr>
          <a:xfrm>
            <a:off x="383090" y="607639"/>
            <a:ext cx="11306259" cy="944854"/>
          </a:xfrm>
        </p:spPr>
        <p:txBody>
          <a:bodyPr>
            <a:noAutofit/>
          </a:bodyPr>
          <a:lstStyle/>
          <a:p>
            <a:r>
              <a:rPr lang="en-US" sz="3100" b="1" dirty="0">
                <a:solidFill>
                  <a:schemeClr val="tx1"/>
                </a:solidFill>
                <a:latin typeface="Bebas Neue" panose="020B0606020202050201" pitchFamily="34" charset="77"/>
              </a:rPr>
              <a:t>Spark! @CDS</a:t>
            </a:r>
            <a:endParaRPr lang="en-US" sz="3100" b="1" dirty="0">
              <a:latin typeface="Bebas Neue" panose="020B0606020202050201" pitchFamily="34" charset="77"/>
            </a:endParaRPr>
          </a:p>
        </p:txBody>
      </p:sp>
      <p:sp>
        <p:nvSpPr>
          <p:cNvPr id="25" name="Rectangle 24">
            <a:extLst>
              <a:ext uri="{FF2B5EF4-FFF2-40B4-BE49-F238E27FC236}">
                <a16:creationId xmlns:a16="http://schemas.microsoft.com/office/drawing/2014/main" id="{9F9086B4-FD4C-CE4D-94D6-A5CEDEF0DB8C}"/>
              </a:ext>
            </a:extLst>
          </p:cNvPr>
          <p:cNvSpPr/>
          <p:nvPr/>
        </p:nvSpPr>
        <p:spPr>
          <a:xfrm>
            <a:off x="5901364" y="2041781"/>
            <a:ext cx="5824510" cy="4187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2DEEABBC-ADEA-6844-A960-E9B49E2944C4}"/>
              </a:ext>
            </a:extLst>
          </p:cNvPr>
          <p:cNvGrpSpPr/>
          <p:nvPr/>
        </p:nvGrpSpPr>
        <p:grpSpPr>
          <a:xfrm>
            <a:off x="535994" y="2195148"/>
            <a:ext cx="5051675" cy="3533412"/>
            <a:chOff x="535994" y="2195148"/>
            <a:chExt cx="5051675" cy="3533412"/>
          </a:xfrm>
        </p:grpSpPr>
        <p:pic>
          <p:nvPicPr>
            <p:cNvPr id="18" name="Picture 17">
              <a:extLst>
                <a:ext uri="{FF2B5EF4-FFF2-40B4-BE49-F238E27FC236}">
                  <a16:creationId xmlns:a16="http://schemas.microsoft.com/office/drawing/2014/main" id="{08FFDEF3-9727-0043-A95D-D5CE2952F8A2}"/>
                </a:ext>
              </a:extLst>
            </p:cNvPr>
            <p:cNvPicPr>
              <a:picLocks noChangeAspect="1"/>
            </p:cNvPicPr>
            <p:nvPr/>
          </p:nvPicPr>
          <p:blipFill>
            <a:blip r:embed="rId3"/>
            <a:stretch>
              <a:fillRect/>
            </a:stretch>
          </p:blipFill>
          <p:spPr>
            <a:xfrm>
              <a:off x="535995" y="2195148"/>
              <a:ext cx="5051674" cy="2033489"/>
            </a:xfrm>
            <a:prstGeom prst="rect">
              <a:avLst/>
            </a:prstGeom>
          </p:spPr>
        </p:pic>
        <p:sp>
          <p:nvSpPr>
            <p:cNvPr id="20" name="Rectangle 19">
              <a:extLst>
                <a:ext uri="{FF2B5EF4-FFF2-40B4-BE49-F238E27FC236}">
                  <a16:creationId xmlns:a16="http://schemas.microsoft.com/office/drawing/2014/main" id="{B5E2A131-35D0-814E-8E69-4CE486FDA2D3}"/>
                </a:ext>
              </a:extLst>
            </p:cNvPr>
            <p:cNvSpPr/>
            <p:nvPr/>
          </p:nvSpPr>
          <p:spPr>
            <a:xfrm>
              <a:off x="535994" y="3888181"/>
              <a:ext cx="5051674" cy="1840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A14F79A-9D8E-B94B-ACE5-3D49DCAAC703}"/>
              </a:ext>
            </a:extLst>
          </p:cNvPr>
          <p:cNvGrpSpPr/>
          <p:nvPr/>
        </p:nvGrpSpPr>
        <p:grpSpPr>
          <a:xfrm>
            <a:off x="802685" y="4228637"/>
            <a:ext cx="4804756" cy="869977"/>
            <a:chOff x="3693622" y="4098175"/>
            <a:chExt cx="4804756" cy="869977"/>
          </a:xfrm>
        </p:grpSpPr>
        <p:sp>
          <p:nvSpPr>
            <p:cNvPr id="12" name="TextBox 11">
              <a:extLst>
                <a:ext uri="{FF2B5EF4-FFF2-40B4-BE49-F238E27FC236}">
                  <a16:creationId xmlns:a16="http://schemas.microsoft.com/office/drawing/2014/main" id="{EA64A256-9171-804B-948B-4BBA71D0D0F4}"/>
                </a:ext>
              </a:extLst>
            </p:cNvPr>
            <p:cNvSpPr txBox="1"/>
            <p:nvPr/>
          </p:nvSpPr>
          <p:spPr>
            <a:xfrm>
              <a:off x="3693622" y="4098175"/>
              <a:ext cx="4804756" cy="523220"/>
            </a:xfrm>
            <a:prstGeom prst="rect">
              <a:avLst/>
            </a:prstGeom>
            <a:noFill/>
          </p:spPr>
          <p:txBody>
            <a:bodyPr wrap="square" rtlCol="0">
              <a:spAutoFit/>
            </a:bodyPr>
            <a:lstStyle/>
            <a:p>
              <a:r>
                <a:rPr lang="en-US" sz="2800" dirty="0">
                  <a:solidFill>
                    <a:schemeClr val="accent2"/>
                  </a:solidFill>
                </a:rPr>
                <a:t>[</a:t>
              </a:r>
              <a:r>
                <a:rPr lang="en-US" sz="2800" dirty="0"/>
                <a:t>EXPERIENTIAL LEARNING</a:t>
              </a:r>
              <a:r>
                <a:rPr lang="en-US" sz="2800" dirty="0">
                  <a:solidFill>
                    <a:schemeClr val="accent2"/>
                  </a:solidFill>
                </a:rPr>
                <a:t>]</a:t>
              </a:r>
            </a:p>
          </p:txBody>
        </p:sp>
        <p:sp>
          <p:nvSpPr>
            <p:cNvPr id="13" name="TextBox 12">
              <a:extLst>
                <a:ext uri="{FF2B5EF4-FFF2-40B4-BE49-F238E27FC236}">
                  <a16:creationId xmlns:a16="http://schemas.microsoft.com/office/drawing/2014/main" id="{DF343203-6A51-DF40-A3A3-9ECC71225797}"/>
                </a:ext>
              </a:extLst>
            </p:cNvPr>
            <p:cNvSpPr txBox="1"/>
            <p:nvPr/>
          </p:nvSpPr>
          <p:spPr>
            <a:xfrm>
              <a:off x="5806335" y="4598820"/>
              <a:ext cx="1202494" cy="369332"/>
            </a:xfrm>
            <a:prstGeom prst="rect">
              <a:avLst/>
            </a:prstGeom>
            <a:noFill/>
          </p:spPr>
          <p:txBody>
            <a:bodyPr wrap="square" rtlCol="0">
              <a:spAutoFit/>
            </a:bodyPr>
            <a:lstStyle/>
            <a:p>
              <a:r>
                <a:rPr lang="en-US" i="1" dirty="0"/>
                <a:t>Powered by </a:t>
              </a:r>
            </a:p>
          </p:txBody>
        </p:sp>
        <p:pic>
          <p:nvPicPr>
            <p:cNvPr id="14" name="Picture 13">
              <a:extLst>
                <a:ext uri="{FF2B5EF4-FFF2-40B4-BE49-F238E27FC236}">
                  <a16:creationId xmlns:a16="http://schemas.microsoft.com/office/drawing/2014/main" id="{08A8F350-03C1-6A4F-B010-8FE31B3F5DD6}"/>
                </a:ext>
              </a:extLst>
            </p:cNvPr>
            <p:cNvPicPr>
              <a:picLocks noChangeAspect="1"/>
            </p:cNvPicPr>
            <p:nvPr/>
          </p:nvPicPr>
          <p:blipFill rotWithShape="1">
            <a:blip r:embed="rId4"/>
            <a:srcRect l="8691" t="38376" r="8182" b="36111"/>
            <a:stretch/>
          </p:blipFill>
          <p:spPr>
            <a:xfrm>
              <a:off x="6958644" y="4631375"/>
              <a:ext cx="1097280" cy="336777"/>
            </a:xfrm>
            <a:prstGeom prst="rect">
              <a:avLst/>
            </a:prstGeom>
          </p:spPr>
        </p:pic>
      </p:grpSp>
      <p:cxnSp>
        <p:nvCxnSpPr>
          <p:cNvPr id="15" name="Straight Connector 14">
            <a:extLst>
              <a:ext uri="{FF2B5EF4-FFF2-40B4-BE49-F238E27FC236}">
                <a16:creationId xmlns:a16="http://schemas.microsoft.com/office/drawing/2014/main" id="{CD051BB3-F06F-254F-9FC8-46EC7F4D822D}"/>
              </a:ext>
            </a:extLst>
          </p:cNvPr>
          <p:cNvCxnSpPr/>
          <p:nvPr/>
        </p:nvCxnSpPr>
        <p:spPr>
          <a:xfrm>
            <a:off x="982724" y="4044777"/>
            <a:ext cx="397011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7CBC18E-DC5B-8949-BF78-32DE2CAA3F12}"/>
              </a:ext>
            </a:extLst>
          </p:cNvPr>
          <p:cNvSpPr/>
          <p:nvPr/>
        </p:nvSpPr>
        <p:spPr>
          <a:xfrm>
            <a:off x="6961836" y="5848995"/>
            <a:ext cx="4727513" cy="338554"/>
          </a:xfrm>
          <a:prstGeom prst="rect">
            <a:avLst/>
          </a:prstGeom>
        </p:spPr>
        <p:txBody>
          <a:bodyPr wrap="none">
            <a:spAutoFit/>
          </a:bodyPr>
          <a:lstStyle/>
          <a:p>
            <a:pPr marL="57150" indent="0">
              <a:spcBef>
                <a:spcPts val="1776"/>
              </a:spcBef>
              <a:buNone/>
            </a:pPr>
            <a:r>
              <a:rPr lang="en-US" sz="1600" i="1" dirty="0">
                <a:solidFill>
                  <a:schemeClr val="accent2"/>
                </a:solidFill>
                <a:ea typeface="Gotham Medium" charset="0"/>
                <a:cs typeface="Gotham Medium" charset="0"/>
              </a:rPr>
              <a:t>*ethical, inclusive, technically robust, positive, and impactful</a:t>
            </a:r>
          </a:p>
        </p:txBody>
      </p:sp>
      <p:sp>
        <p:nvSpPr>
          <p:cNvPr id="2" name="Rectangle 1">
            <a:extLst>
              <a:ext uri="{FF2B5EF4-FFF2-40B4-BE49-F238E27FC236}">
                <a16:creationId xmlns:a16="http://schemas.microsoft.com/office/drawing/2014/main" id="{C90EB53B-CBDC-9F46-9118-51E2E1CF68EC}"/>
              </a:ext>
            </a:extLst>
          </p:cNvPr>
          <p:cNvSpPr/>
          <p:nvPr/>
        </p:nvSpPr>
        <p:spPr>
          <a:xfrm>
            <a:off x="6095999" y="2201866"/>
            <a:ext cx="5435601" cy="352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47E2859-B8C0-4D46-97B3-C00131EAB4B7}"/>
              </a:ext>
            </a:extLst>
          </p:cNvPr>
          <p:cNvSpPr>
            <a:spLocks noGrp="1"/>
          </p:cNvSpPr>
          <p:nvPr>
            <p:ph idx="1"/>
          </p:nvPr>
        </p:nvSpPr>
        <p:spPr>
          <a:xfrm>
            <a:off x="6230605" y="2953417"/>
            <a:ext cx="5072020" cy="1869528"/>
          </a:xfrm>
        </p:spPr>
        <p:txBody>
          <a:bodyPr>
            <a:noAutofit/>
          </a:bodyPr>
          <a:lstStyle/>
          <a:p>
            <a:pPr marL="57150" indent="0" algn="ctr">
              <a:spcBef>
                <a:spcPts val="1776"/>
              </a:spcBef>
              <a:buNone/>
            </a:pPr>
            <a:endParaRPr lang="en-US" sz="2700" i="1" dirty="0">
              <a:solidFill>
                <a:schemeClr val="accent1"/>
              </a:solidFill>
              <a:latin typeface="+mj-lt"/>
              <a:ea typeface="Gotham Medium" charset="0"/>
              <a:cs typeface="Gotham Medium" charset="0"/>
            </a:endParaRPr>
          </a:p>
          <a:p>
            <a:pPr marL="114300" indent="0" algn="ctr">
              <a:spcBef>
                <a:spcPts val="1776"/>
              </a:spcBef>
              <a:buNone/>
            </a:pPr>
            <a:r>
              <a:rPr lang="en-US" sz="2700" i="1" dirty="0">
                <a:solidFill>
                  <a:schemeClr val="accent1"/>
                </a:solidFill>
                <a:latin typeface="+mj-lt"/>
                <a:ea typeface="Gotham Medium" charset="0"/>
                <a:cs typeface="Gotham Medium" charset="0"/>
              </a:rPr>
              <a:t>Help students discover their passion(s), find community, and prepare for life by</a:t>
            </a:r>
            <a:r>
              <a:rPr lang="en-US" sz="2700" i="1" dirty="0">
                <a:solidFill>
                  <a:schemeClr val="accent2"/>
                </a:solidFill>
                <a:latin typeface="+mj-lt"/>
                <a:ea typeface="Gotham Medium" charset="0"/>
                <a:cs typeface="Gotham Medium" charset="0"/>
              </a:rPr>
              <a:t> providing high quality* computing &amp; data science centric experiential learning engagements with real-world impact</a:t>
            </a:r>
          </a:p>
          <a:p>
            <a:pPr marL="57150" indent="0" algn="ctr">
              <a:spcBef>
                <a:spcPts val="1776"/>
              </a:spcBef>
              <a:buNone/>
            </a:pPr>
            <a:endParaRPr lang="en-US" sz="2700" i="1" dirty="0">
              <a:solidFill>
                <a:schemeClr val="accent1"/>
              </a:solidFill>
              <a:latin typeface="+mj-lt"/>
              <a:ea typeface="Gotham Medium" charset="0"/>
              <a:cs typeface="Gotham Medium" charset="0"/>
            </a:endParaRPr>
          </a:p>
        </p:txBody>
      </p:sp>
    </p:spTree>
    <p:extLst>
      <p:ext uri="{BB962C8B-B14F-4D97-AF65-F5344CB8AC3E}">
        <p14:creationId xmlns:p14="http://schemas.microsoft.com/office/powerpoint/2010/main" val="2898567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B1EDDC-13F6-A94E-89ED-C9DCA7EF13F3}"/>
              </a:ext>
            </a:extLst>
          </p:cNvPr>
          <p:cNvSpPr/>
          <p:nvPr/>
        </p:nvSpPr>
        <p:spPr>
          <a:xfrm>
            <a:off x="616945" y="2335576"/>
            <a:ext cx="11082968" cy="1861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ebas Neue" panose="020B0606020202050201" pitchFamily="34" charset="77"/>
              </a:rPr>
              <a:t>appendix</a:t>
            </a:r>
          </a:p>
        </p:txBody>
      </p:sp>
      <p:pic>
        <p:nvPicPr>
          <p:cNvPr id="3" name="Picture 2">
            <a:extLst>
              <a:ext uri="{FF2B5EF4-FFF2-40B4-BE49-F238E27FC236}">
                <a16:creationId xmlns:a16="http://schemas.microsoft.com/office/drawing/2014/main" id="{3E36875D-CC7C-0A42-9B9C-6BC946136597}"/>
              </a:ext>
            </a:extLst>
          </p:cNvPr>
          <p:cNvPicPr>
            <a:picLocks noChangeAspect="1"/>
          </p:cNvPicPr>
          <p:nvPr/>
        </p:nvPicPr>
        <p:blipFill>
          <a:blip r:embed="rId2"/>
          <a:stretch>
            <a:fillRect/>
          </a:stretch>
        </p:blipFill>
        <p:spPr>
          <a:xfrm>
            <a:off x="448672" y="5756366"/>
            <a:ext cx="11586573" cy="952500"/>
          </a:xfrm>
          <a:prstGeom prst="rect">
            <a:avLst/>
          </a:prstGeom>
        </p:spPr>
      </p:pic>
      <p:sp>
        <p:nvSpPr>
          <p:cNvPr id="4" name="Slide Number Placeholder 3">
            <a:extLst>
              <a:ext uri="{FF2B5EF4-FFF2-40B4-BE49-F238E27FC236}">
                <a16:creationId xmlns:a16="http://schemas.microsoft.com/office/drawing/2014/main" id="{FB4EF801-EBEA-AD47-BBF5-4399BEAD3F85}"/>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346445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133EE0-FC9F-3143-912B-E6B8BDEE6EB9}"/>
              </a:ext>
            </a:extLst>
          </p:cNvPr>
          <p:cNvSpPr/>
          <p:nvPr/>
        </p:nvSpPr>
        <p:spPr>
          <a:xfrm>
            <a:off x="469900" y="825499"/>
            <a:ext cx="11252200" cy="933853"/>
          </a:xfrm>
          <a:prstGeom prst="rect">
            <a:avLst/>
          </a:prstGeom>
          <a:solidFill>
            <a:srgbClr val="221D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B94D09-A24F-9D4D-8F55-73EDFBDAFE5C}"/>
              </a:ext>
            </a:extLst>
          </p:cNvPr>
          <p:cNvSpPr txBox="1"/>
          <p:nvPr/>
        </p:nvSpPr>
        <p:spPr>
          <a:xfrm>
            <a:off x="590844" y="952490"/>
            <a:ext cx="11142585" cy="707886"/>
          </a:xfrm>
          <a:prstGeom prst="rect">
            <a:avLst/>
          </a:prstGeom>
          <a:noFill/>
        </p:spPr>
        <p:txBody>
          <a:bodyPr wrap="square" rtlCol="0">
            <a:spAutoFit/>
          </a:bodyPr>
          <a:lstStyle/>
          <a:p>
            <a:r>
              <a:rPr lang="en-US" sz="4000" dirty="0">
                <a:solidFill>
                  <a:schemeClr val="bg1"/>
                </a:solidFill>
                <a:latin typeface="Bebas Neue" pitchFamily="2" charset="0"/>
              </a:rPr>
              <a:t>PRACTICUM COURSES: </a:t>
            </a:r>
            <a:r>
              <a:rPr lang="en-US" sz="4000" dirty="0">
                <a:solidFill>
                  <a:schemeClr val="accent2"/>
                </a:solidFill>
                <a:latin typeface="Bebas Neue" pitchFamily="2" charset="0"/>
              </a:rPr>
              <a:t>no-cost student projects through courses</a:t>
            </a:r>
          </a:p>
        </p:txBody>
      </p:sp>
      <p:sp>
        <p:nvSpPr>
          <p:cNvPr id="17" name="Rectangle 16">
            <a:extLst>
              <a:ext uri="{FF2B5EF4-FFF2-40B4-BE49-F238E27FC236}">
                <a16:creationId xmlns:a16="http://schemas.microsoft.com/office/drawing/2014/main" id="{7316DD41-06A3-2049-993C-AB858F73A402}"/>
              </a:ext>
            </a:extLst>
          </p:cNvPr>
          <p:cNvSpPr/>
          <p:nvPr/>
        </p:nvSpPr>
        <p:spPr>
          <a:xfrm>
            <a:off x="483255" y="3811080"/>
            <a:ext cx="1773046" cy="1287569"/>
          </a:xfrm>
          <a:prstGeom prst="rect">
            <a:avLst/>
          </a:prstGeom>
          <a:solidFill>
            <a:srgbClr val="221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a:p>
            <a:pPr algn="ctr"/>
            <a:r>
              <a:rPr lang="en-US" sz="2000" dirty="0">
                <a:solidFill>
                  <a:schemeClr val="accent2"/>
                </a:solidFill>
              </a:rPr>
              <a:t>XCC</a:t>
            </a:r>
          </a:p>
          <a:p>
            <a:pPr algn="ctr"/>
            <a:r>
              <a:rPr lang="en-US" sz="2000" dirty="0">
                <a:solidFill>
                  <a:schemeClr val="accent2"/>
                </a:solidFill>
              </a:rPr>
              <a:t>Innovation</a:t>
            </a:r>
          </a:p>
          <a:p>
            <a:pPr algn="ctr"/>
            <a:endParaRPr lang="en-US" sz="2000" dirty="0">
              <a:solidFill>
                <a:schemeClr val="accent2"/>
              </a:solidFill>
            </a:endParaRPr>
          </a:p>
        </p:txBody>
      </p:sp>
      <p:sp>
        <p:nvSpPr>
          <p:cNvPr id="2" name="Rectangle 1">
            <a:extLst>
              <a:ext uri="{FF2B5EF4-FFF2-40B4-BE49-F238E27FC236}">
                <a16:creationId xmlns:a16="http://schemas.microsoft.com/office/drawing/2014/main" id="{5ADFEFDF-5A76-3DA9-C6FC-C755E385F052}"/>
              </a:ext>
            </a:extLst>
          </p:cNvPr>
          <p:cNvSpPr/>
          <p:nvPr/>
        </p:nvSpPr>
        <p:spPr>
          <a:xfrm>
            <a:off x="4280393" y="3811080"/>
            <a:ext cx="1773046" cy="1287569"/>
          </a:xfrm>
          <a:prstGeom prst="rect">
            <a:avLst/>
          </a:prstGeom>
          <a:solidFill>
            <a:srgbClr val="221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a:p>
            <a:pPr algn="ctr"/>
            <a:r>
              <a:rPr lang="en-US" sz="2000" dirty="0">
                <a:solidFill>
                  <a:schemeClr val="accent2"/>
                </a:solidFill>
              </a:rPr>
              <a:t>XCC</a:t>
            </a:r>
          </a:p>
          <a:p>
            <a:pPr algn="ctr"/>
            <a:r>
              <a:rPr lang="en-US" sz="2000" dirty="0">
                <a:solidFill>
                  <a:schemeClr val="accent2"/>
                </a:solidFill>
              </a:rPr>
              <a:t>DS4G: Housing</a:t>
            </a:r>
          </a:p>
          <a:p>
            <a:pPr algn="ctr"/>
            <a:endParaRPr lang="en-US" sz="2000" dirty="0">
              <a:solidFill>
                <a:schemeClr val="accent2"/>
              </a:solidFill>
            </a:endParaRPr>
          </a:p>
        </p:txBody>
      </p:sp>
      <p:sp>
        <p:nvSpPr>
          <p:cNvPr id="9" name="Rectangle 8">
            <a:extLst>
              <a:ext uri="{FF2B5EF4-FFF2-40B4-BE49-F238E27FC236}">
                <a16:creationId xmlns:a16="http://schemas.microsoft.com/office/drawing/2014/main" id="{8ED45643-4670-BB7C-9437-6E0FF7D801F2}"/>
              </a:ext>
            </a:extLst>
          </p:cNvPr>
          <p:cNvSpPr/>
          <p:nvPr/>
        </p:nvSpPr>
        <p:spPr>
          <a:xfrm>
            <a:off x="2384187" y="3811080"/>
            <a:ext cx="1768321" cy="1287569"/>
          </a:xfrm>
          <a:prstGeom prst="rect">
            <a:avLst/>
          </a:prstGeom>
          <a:solidFill>
            <a:srgbClr val="221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a:p>
            <a:pPr algn="ctr"/>
            <a:r>
              <a:rPr lang="en-US" sz="2000" dirty="0">
                <a:solidFill>
                  <a:schemeClr val="accent2"/>
                </a:solidFill>
              </a:rPr>
              <a:t>XCC</a:t>
            </a:r>
          </a:p>
          <a:p>
            <a:pPr algn="ctr"/>
            <a:r>
              <a:rPr lang="en-US" sz="2000" dirty="0">
                <a:solidFill>
                  <a:schemeClr val="accent2"/>
                </a:solidFill>
              </a:rPr>
              <a:t>Justice Media</a:t>
            </a:r>
          </a:p>
          <a:p>
            <a:pPr algn="ctr"/>
            <a:endParaRPr lang="en-US" sz="2000" dirty="0">
              <a:solidFill>
                <a:schemeClr val="accent2"/>
              </a:solidFill>
            </a:endParaRPr>
          </a:p>
        </p:txBody>
      </p:sp>
      <p:sp>
        <p:nvSpPr>
          <p:cNvPr id="16" name="Rectangle 15">
            <a:extLst>
              <a:ext uri="{FF2B5EF4-FFF2-40B4-BE49-F238E27FC236}">
                <a16:creationId xmlns:a16="http://schemas.microsoft.com/office/drawing/2014/main" id="{641AB479-8D99-D3EA-BE35-571CE0E0FB63}"/>
              </a:ext>
            </a:extLst>
          </p:cNvPr>
          <p:cNvSpPr/>
          <p:nvPr/>
        </p:nvSpPr>
        <p:spPr>
          <a:xfrm>
            <a:off x="9978463" y="3811080"/>
            <a:ext cx="1768321" cy="1287569"/>
          </a:xfrm>
          <a:prstGeom prst="rect">
            <a:avLst/>
          </a:prstGeom>
          <a:solidFill>
            <a:srgbClr val="BCD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a:p>
            <a:pPr algn="ctr"/>
            <a:r>
              <a:rPr lang="en-US" sz="2000" dirty="0">
                <a:solidFill>
                  <a:schemeClr val="bg1"/>
                </a:solidFill>
              </a:rPr>
              <a:t>XCC</a:t>
            </a:r>
          </a:p>
          <a:p>
            <a:pPr algn="ctr"/>
            <a:r>
              <a:rPr lang="en-US" sz="2000" dirty="0">
                <a:solidFill>
                  <a:schemeClr val="bg1"/>
                </a:solidFill>
              </a:rPr>
              <a:t>Health</a:t>
            </a:r>
          </a:p>
          <a:p>
            <a:pPr algn="ctr"/>
            <a:endParaRPr lang="en-US" sz="2000" dirty="0">
              <a:solidFill>
                <a:schemeClr val="bg1"/>
              </a:solidFill>
            </a:endParaRPr>
          </a:p>
        </p:txBody>
      </p:sp>
      <p:sp>
        <p:nvSpPr>
          <p:cNvPr id="19" name="Rectangle 18">
            <a:extLst>
              <a:ext uri="{FF2B5EF4-FFF2-40B4-BE49-F238E27FC236}">
                <a16:creationId xmlns:a16="http://schemas.microsoft.com/office/drawing/2014/main" id="{B610414B-F730-ACEB-5E9C-92544C6A4388}"/>
              </a:ext>
            </a:extLst>
          </p:cNvPr>
          <p:cNvSpPr/>
          <p:nvPr/>
        </p:nvSpPr>
        <p:spPr>
          <a:xfrm>
            <a:off x="8082256" y="3811080"/>
            <a:ext cx="1768321" cy="1287569"/>
          </a:xfrm>
          <a:prstGeom prst="rect">
            <a:avLst/>
          </a:prstGeom>
          <a:solidFill>
            <a:srgbClr val="BCD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a:p>
            <a:pPr algn="ctr"/>
            <a:r>
              <a:rPr lang="en-US" sz="2000" dirty="0">
                <a:solidFill>
                  <a:schemeClr val="bg1"/>
                </a:solidFill>
              </a:rPr>
              <a:t>XCC</a:t>
            </a:r>
          </a:p>
          <a:p>
            <a:pPr algn="ctr"/>
            <a:r>
              <a:rPr lang="en-US" sz="2000" dirty="0">
                <a:solidFill>
                  <a:schemeClr val="bg1"/>
                </a:solidFill>
              </a:rPr>
              <a:t>Sustainability</a:t>
            </a:r>
          </a:p>
          <a:p>
            <a:pPr algn="ctr"/>
            <a:endParaRPr lang="en-US" sz="2000" dirty="0">
              <a:solidFill>
                <a:schemeClr val="bg1"/>
              </a:solidFill>
            </a:endParaRPr>
          </a:p>
        </p:txBody>
      </p:sp>
      <p:sp>
        <p:nvSpPr>
          <p:cNvPr id="21" name="Rectangle 20">
            <a:extLst>
              <a:ext uri="{FF2B5EF4-FFF2-40B4-BE49-F238E27FC236}">
                <a16:creationId xmlns:a16="http://schemas.microsoft.com/office/drawing/2014/main" id="{6B0B0905-655A-B099-CB23-6BCEF7CBC160}"/>
              </a:ext>
            </a:extLst>
          </p:cNvPr>
          <p:cNvSpPr/>
          <p:nvPr/>
        </p:nvSpPr>
        <p:spPr>
          <a:xfrm>
            <a:off x="6181325" y="3811080"/>
            <a:ext cx="1773046" cy="1287569"/>
          </a:xfrm>
          <a:prstGeom prst="rect">
            <a:avLst/>
          </a:prstGeom>
          <a:solidFill>
            <a:srgbClr val="221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2"/>
              </a:solidFill>
            </a:endParaRPr>
          </a:p>
          <a:p>
            <a:pPr algn="ctr"/>
            <a:r>
              <a:rPr lang="en-US" sz="2000" dirty="0">
                <a:solidFill>
                  <a:schemeClr val="accent2"/>
                </a:solidFill>
              </a:rPr>
              <a:t>XCC</a:t>
            </a:r>
          </a:p>
          <a:p>
            <a:pPr algn="ctr"/>
            <a:r>
              <a:rPr lang="en-US" sz="2000" dirty="0">
                <a:solidFill>
                  <a:schemeClr val="accent2"/>
                </a:solidFill>
              </a:rPr>
              <a:t>DS4G: CJR</a:t>
            </a:r>
          </a:p>
          <a:p>
            <a:pPr algn="ctr"/>
            <a:endParaRPr lang="en-US" sz="2000" dirty="0">
              <a:solidFill>
                <a:schemeClr val="accent2"/>
              </a:solidFill>
            </a:endParaRPr>
          </a:p>
        </p:txBody>
      </p:sp>
      <p:grpSp>
        <p:nvGrpSpPr>
          <p:cNvPr id="18" name="Group 17">
            <a:extLst>
              <a:ext uri="{FF2B5EF4-FFF2-40B4-BE49-F238E27FC236}">
                <a16:creationId xmlns:a16="http://schemas.microsoft.com/office/drawing/2014/main" id="{75E51553-97F7-525C-6070-E537037C23F1}"/>
              </a:ext>
            </a:extLst>
          </p:cNvPr>
          <p:cNvGrpSpPr/>
          <p:nvPr/>
        </p:nvGrpSpPr>
        <p:grpSpPr>
          <a:xfrm>
            <a:off x="469900" y="2191209"/>
            <a:ext cx="11276884" cy="1303000"/>
            <a:chOff x="469903" y="1920339"/>
            <a:chExt cx="11467417" cy="1772046"/>
          </a:xfrm>
        </p:grpSpPr>
        <p:sp>
          <p:nvSpPr>
            <p:cNvPr id="13" name="Rectangle 12">
              <a:extLst>
                <a:ext uri="{FF2B5EF4-FFF2-40B4-BE49-F238E27FC236}">
                  <a16:creationId xmlns:a16="http://schemas.microsoft.com/office/drawing/2014/main" id="{F0C16422-C1E9-FD4F-98EB-757B19AAF3EC}"/>
                </a:ext>
              </a:extLst>
            </p:cNvPr>
            <p:cNvSpPr/>
            <p:nvPr/>
          </p:nvSpPr>
          <p:spPr>
            <a:xfrm>
              <a:off x="469903" y="1941325"/>
              <a:ext cx="2164115" cy="1751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Software Engineering </a:t>
              </a:r>
            </a:p>
            <a:p>
              <a:pPr algn="ctr"/>
              <a:r>
                <a:rPr lang="en-US" dirty="0">
                  <a:solidFill>
                    <a:schemeClr val="bg1"/>
                  </a:solidFill>
                </a:rPr>
                <a:t>Practicum</a:t>
              </a:r>
            </a:p>
            <a:p>
              <a:pPr algn="ctr"/>
              <a:r>
                <a:rPr lang="en-US" dirty="0">
                  <a:solidFill>
                    <a:schemeClr val="bg1"/>
                  </a:solidFill>
                </a:rPr>
                <a:t>CS/DS 519</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sp>
          <p:nvSpPr>
            <p:cNvPr id="6" name="Rectangle 5">
              <a:extLst>
                <a:ext uri="{FF2B5EF4-FFF2-40B4-BE49-F238E27FC236}">
                  <a16:creationId xmlns:a16="http://schemas.microsoft.com/office/drawing/2014/main" id="{445989A7-4B4C-C96F-E9B2-20C5BAA537F5}"/>
                </a:ext>
              </a:extLst>
            </p:cNvPr>
            <p:cNvSpPr/>
            <p:nvPr/>
          </p:nvSpPr>
          <p:spPr>
            <a:xfrm>
              <a:off x="2795729" y="1931599"/>
              <a:ext cx="2164115" cy="1751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a:p>
              <a:pPr algn="ctr"/>
              <a:endParaRPr lang="en-US" sz="2000" dirty="0">
                <a:solidFill>
                  <a:schemeClr val="bg1"/>
                </a:solidFill>
              </a:endParaRPr>
            </a:p>
            <a:p>
              <a:pPr algn="ctr"/>
              <a:r>
                <a:rPr lang="en-US" dirty="0">
                  <a:solidFill>
                    <a:schemeClr val="bg1"/>
                  </a:solidFill>
                </a:rPr>
                <a:t>Machine Learning </a:t>
              </a:r>
            </a:p>
            <a:p>
              <a:pPr algn="ctr"/>
              <a:r>
                <a:rPr lang="en-US" dirty="0">
                  <a:solidFill>
                    <a:schemeClr val="bg1"/>
                  </a:solidFill>
                </a:rPr>
                <a:t>Practicum</a:t>
              </a:r>
            </a:p>
            <a:p>
              <a:pPr algn="ctr"/>
              <a:r>
                <a:rPr lang="en-US" dirty="0">
                  <a:solidFill>
                    <a:schemeClr val="bg1"/>
                  </a:solidFill>
                </a:rPr>
                <a:t>CS/DS 549</a:t>
              </a: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p:txBody>
        </p:sp>
        <p:sp>
          <p:nvSpPr>
            <p:cNvPr id="7" name="Rectangle 6">
              <a:extLst>
                <a:ext uri="{FF2B5EF4-FFF2-40B4-BE49-F238E27FC236}">
                  <a16:creationId xmlns:a16="http://schemas.microsoft.com/office/drawing/2014/main" id="{538DE5D8-C30B-8C35-752B-F066D44ADEC8}"/>
                </a:ext>
              </a:extLst>
            </p:cNvPr>
            <p:cNvSpPr/>
            <p:nvPr/>
          </p:nvSpPr>
          <p:spPr>
            <a:xfrm>
              <a:off x="5121555" y="1934662"/>
              <a:ext cx="2164115" cy="17510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dirty="0">
                  <a:solidFill>
                    <a:schemeClr val="bg1"/>
                  </a:solidFill>
                </a:rPr>
                <a:t>Data Science</a:t>
              </a:r>
            </a:p>
            <a:p>
              <a:pPr algn="ctr"/>
              <a:r>
                <a:rPr lang="en-US" dirty="0">
                  <a:solidFill>
                    <a:schemeClr val="bg1"/>
                  </a:solidFill>
                </a:rPr>
                <a:t>CS506</a:t>
              </a: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p:txBody>
        </p:sp>
        <p:sp>
          <p:nvSpPr>
            <p:cNvPr id="8" name="Rectangle 7">
              <a:extLst>
                <a:ext uri="{FF2B5EF4-FFF2-40B4-BE49-F238E27FC236}">
                  <a16:creationId xmlns:a16="http://schemas.microsoft.com/office/drawing/2014/main" id="{9E720DD8-753E-5D46-8FCE-2180A72E5E16}"/>
                </a:ext>
              </a:extLst>
            </p:cNvPr>
            <p:cNvSpPr/>
            <p:nvPr/>
          </p:nvSpPr>
          <p:spPr>
            <a:xfrm>
              <a:off x="7447381" y="1920339"/>
              <a:ext cx="2164115" cy="1751060"/>
            </a:xfrm>
            <a:prstGeom prst="rect">
              <a:avLst/>
            </a:prstGeom>
            <a:solidFill>
              <a:srgbClr val="BCD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dirty="0">
                  <a:solidFill>
                    <a:schemeClr val="bg1"/>
                  </a:solidFill>
                </a:rPr>
                <a:t>Data Science</a:t>
              </a:r>
            </a:p>
            <a:p>
              <a:pPr algn="ctr"/>
              <a:r>
                <a:rPr lang="en-US" dirty="0">
                  <a:solidFill>
                    <a:schemeClr val="bg1"/>
                  </a:solidFill>
                </a:rPr>
                <a:t>Practicum</a:t>
              </a: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p:txBody>
        </p:sp>
        <p:sp>
          <p:nvSpPr>
            <p:cNvPr id="10" name="Rectangle 9">
              <a:extLst>
                <a:ext uri="{FF2B5EF4-FFF2-40B4-BE49-F238E27FC236}">
                  <a16:creationId xmlns:a16="http://schemas.microsoft.com/office/drawing/2014/main" id="{1E06252A-B7E7-8B57-38A0-DD077864202A}"/>
                </a:ext>
              </a:extLst>
            </p:cNvPr>
            <p:cNvSpPr/>
            <p:nvPr/>
          </p:nvSpPr>
          <p:spPr>
            <a:xfrm>
              <a:off x="9773205" y="1936462"/>
              <a:ext cx="2164115" cy="1751060"/>
            </a:xfrm>
            <a:prstGeom prst="rect">
              <a:avLst/>
            </a:prstGeom>
            <a:solidFill>
              <a:srgbClr val="BCD3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dirty="0">
                  <a:solidFill>
                    <a:schemeClr val="bg1"/>
                  </a:solidFill>
                </a:rPr>
                <a:t>UX Design</a:t>
              </a:r>
            </a:p>
            <a:p>
              <a:pPr algn="ctr"/>
              <a:r>
                <a:rPr lang="en-US" dirty="0">
                  <a:solidFill>
                    <a:schemeClr val="bg1"/>
                  </a:solidFill>
                </a:rPr>
                <a:t>Practicum</a:t>
              </a: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p:txBody>
        </p:sp>
      </p:grpSp>
    </p:spTree>
    <p:extLst>
      <p:ext uri="{BB962C8B-B14F-4D97-AF65-F5344CB8AC3E}">
        <p14:creationId xmlns:p14="http://schemas.microsoft.com/office/powerpoint/2010/main" val="2740631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latin typeface="Bebas Neue" pitchFamily="2" charset="0"/>
                <a:ea typeface="Gotham Medium" charset="0"/>
                <a:cs typeface="Gotham Medium" charset="0"/>
              </a:rPr>
              <a:t>Spark!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84" y="3178508"/>
            <a:ext cx="11356832" cy="2087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B0DF8B32-F1A8-6045-8730-F4B0848AFCAE}"/>
              </a:ext>
            </a:extLst>
          </p:cNvPr>
          <p:cNvSpPr/>
          <p:nvPr/>
        </p:nvSpPr>
        <p:spPr>
          <a:xfrm>
            <a:off x="417584" y="2143574"/>
            <a:ext cx="11344424" cy="607316"/>
          </a:xfrm>
          <a:prstGeom prst="rect">
            <a:avLst/>
          </a:prstGeom>
        </p:spPr>
        <p:txBody>
          <a:bodyPr vert="horz" lIns="91440" tIns="45720" rIns="91440" bIns="45720" rtlCol="0" anchor="ctr">
            <a:noAutofit/>
          </a:bodyPr>
          <a:lstStyle/>
          <a:p>
            <a:pPr algn="ctr">
              <a:spcBef>
                <a:spcPct val="20000"/>
              </a:spcBef>
              <a:spcAft>
                <a:spcPts val="600"/>
              </a:spcAft>
              <a:buClr>
                <a:schemeClr val="accent2"/>
              </a:buClr>
              <a:buSzPct val="92000"/>
            </a:pPr>
            <a:r>
              <a:rPr lang="en-US" sz="4400" b="1" dirty="0">
                <a:solidFill>
                  <a:schemeClr val="accent2"/>
                </a:solidFill>
              </a:rPr>
              <a:t>2500+ </a:t>
            </a:r>
            <a:r>
              <a:rPr lang="en-US" sz="3200" dirty="0">
                <a:solidFill>
                  <a:schemeClr val="accent2"/>
                </a:solidFill>
              </a:rPr>
              <a:t>students </a:t>
            </a:r>
            <a:r>
              <a:rPr lang="en-US" sz="4800" b="1" dirty="0"/>
              <a:t>650+</a:t>
            </a:r>
            <a:r>
              <a:rPr lang="en-US" sz="3200" dirty="0"/>
              <a:t> semester-long projects </a:t>
            </a:r>
            <a:r>
              <a:rPr lang="en-US" sz="3200" dirty="0">
                <a:solidFill>
                  <a:schemeClr val="accent2"/>
                </a:solidFill>
              </a:rPr>
              <a:t>since </a:t>
            </a:r>
            <a:r>
              <a:rPr lang="en-US" sz="3200" b="1" dirty="0">
                <a:solidFill>
                  <a:schemeClr val="accent2"/>
                </a:solidFill>
              </a:rPr>
              <a:t>2017 </a:t>
            </a:r>
          </a:p>
        </p:txBody>
      </p:sp>
    </p:spTree>
    <p:extLst>
      <p:ext uri="{BB962C8B-B14F-4D97-AF65-F5344CB8AC3E}">
        <p14:creationId xmlns:p14="http://schemas.microsoft.com/office/powerpoint/2010/main" val="102614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Picture 2">
            <a:extLst>
              <a:ext uri="{FF2B5EF4-FFF2-40B4-BE49-F238E27FC236}">
                <a16:creationId xmlns:a16="http://schemas.microsoft.com/office/drawing/2014/main" id="{6E1E3B97-AD78-A73B-6750-09E1EB575178}"/>
              </a:ext>
            </a:extLst>
          </p:cNvPr>
          <p:cNvPicPr>
            <a:picLocks noChangeAspect="1"/>
          </p:cNvPicPr>
          <p:nvPr/>
        </p:nvPicPr>
        <p:blipFill rotWithShape="1">
          <a:blip r:embed="rId3"/>
          <a:srcRect l="18754" t="32565" r="9868" b="15206"/>
          <a:stretch/>
        </p:blipFill>
        <p:spPr>
          <a:xfrm>
            <a:off x="0" y="0"/>
            <a:ext cx="12496800" cy="6858000"/>
          </a:xfrm>
          <a:prstGeom prst="rect">
            <a:avLst/>
          </a:prstGeom>
        </p:spPr>
      </p:pic>
      <p:grpSp>
        <p:nvGrpSpPr>
          <p:cNvPr id="7" name="Group 6">
            <a:extLst>
              <a:ext uri="{FF2B5EF4-FFF2-40B4-BE49-F238E27FC236}">
                <a16:creationId xmlns:a16="http://schemas.microsoft.com/office/drawing/2014/main" id="{6A1F65C0-6E89-CE1B-E424-2111D749FCC5}"/>
              </a:ext>
            </a:extLst>
          </p:cNvPr>
          <p:cNvGrpSpPr/>
          <p:nvPr/>
        </p:nvGrpSpPr>
        <p:grpSpPr>
          <a:xfrm>
            <a:off x="392497" y="1816651"/>
            <a:ext cx="11407006" cy="3053061"/>
            <a:chOff x="392497" y="1816651"/>
            <a:chExt cx="11407006" cy="3053061"/>
          </a:xfrm>
        </p:grpSpPr>
        <p:sp>
          <p:nvSpPr>
            <p:cNvPr id="6" name="Rounded Rectangle 5">
              <a:extLst>
                <a:ext uri="{FF2B5EF4-FFF2-40B4-BE49-F238E27FC236}">
                  <a16:creationId xmlns:a16="http://schemas.microsoft.com/office/drawing/2014/main" id="{6B921AB4-C81C-55EE-5B4F-A52719B359C9}"/>
                </a:ext>
              </a:extLst>
            </p:cNvPr>
            <p:cNvSpPr>
              <a:spLocks/>
            </p:cNvSpPr>
            <p:nvPr/>
          </p:nvSpPr>
          <p:spPr>
            <a:xfrm>
              <a:off x="392497" y="1816651"/>
              <a:ext cx="3291840" cy="3053061"/>
            </a:xfrm>
            <a:prstGeom prst="roundRect">
              <a:avLst/>
            </a:prstGeom>
            <a:solidFill>
              <a:srgbClr val="D9E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FC936C-8E65-9B4B-03F9-DA76CDC908EB}"/>
                </a:ext>
              </a:extLst>
            </p:cNvPr>
            <p:cNvSpPr/>
            <p:nvPr/>
          </p:nvSpPr>
          <p:spPr>
            <a:xfrm>
              <a:off x="1271027" y="2814520"/>
              <a:ext cx="1490721" cy="1490721"/>
            </a:xfrm>
            <a:prstGeom prst="ellipse">
              <a:avLst/>
            </a:prstGeom>
            <a:solidFill>
              <a:srgbClr val="13A69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11" name="Picture 10">
              <a:extLst>
                <a:ext uri="{FF2B5EF4-FFF2-40B4-BE49-F238E27FC236}">
                  <a16:creationId xmlns:a16="http://schemas.microsoft.com/office/drawing/2014/main" id="{CC692DF8-1784-B645-D95D-E6854E65E326}"/>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499747" y="2991024"/>
              <a:ext cx="1014984" cy="961352"/>
            </a:xfrm>
            <a:prstGeom prst="rect">
              <a:avLst/>
            </a:prstGeom>
          </p:spPr>
        </p:pic>
        <p:sp>
          <p:nvSpPr>
            <p:cNvPr id="12" name="Rectangle 11">
              <a:extLst>
                <a:ext uri="{FF2B5EF4-FFF2-40B4-BE49-F238E27FC236}">
                  <a16:creationId xmlns:a16="http://schemas.microsoft.com/office/drawing/2014/main" id="{ACB6E7B9-D8C6-93E3-457F-B907F4267D61}"/>
                </a:ext>
              </a:extLst>
            </p:cNvPr>
            <p:cNvSpPr/>
            <p:nvPr/>
          </p:nvSpPr>
          <p:spPr>
            <a:xfrm>
              <a:off x="434595" y="1921497"/>
              <a:ext cx="3285087" cy="954107"/>
            </a:xfrm>
            <a:prstGeom prst="rect">
              <a:avLst/>
            </a:prstGeom>
          </p:spPr>
          <p:txBody>
            <a:bodyPr wrap="square">
              <a:spAutoFit/>
            </a:bodyPr>
            <a:lstStyle/>
            <a:p>
              <a:pPr algn="ctr"/>
              <a:r>
                <a:rPr lang="en-US" sz="2800" dirty="0">
                  <a:latin typeface="Bebas Neue" panose="020B0606020202050201" pitchFamily="34" charset="77"/>
                </a:rPr>
                <a:t>STUDENT </a:t>
              </a:r>
            </a:p>
            <a:p>
              <a:pPr algn="ctr"/>
              <a:r>
                <a:rPr lang="en-US" sz="2800" dirty="0">
                  <a:latin typeface="Bebas Neue" panose="020B0606020202050201" pitchFamily="34" charset="77"/>
                </a:rPr>
                <a:t>INNOVATION PROJECTS</a:t>
              </a:r>
            </a:p>
          </p:txBody>
        </p:sp>
        <p:sp>
          <p:nvSpPr>
            <p:cNvPr id="22" name="Rounded Rectangle 21">
              <a:extLst>
                <a:ext uri="{FF2B5EF4-FFF2-40B4-BE49-F238E27FC236}">
                  <a16:creationId xmlns:a16="http://schemas.microsoft.com/office/drawing/2014/main" id="{A41CADFA-9DFE-CC42-6070-5A9EACF57E7B}"/>
                </a:ext>
              </a:extLst>
            </p:cNvPr>
            <p:cNvSpPr>
              <a:spLocks/>
            </p:cNvSpPr>
            <p:nvPr/>
          </p:nvSpPr>
          <p:spPr>
            <a:xfrm>
              <a:off x="4394927" y="1816651"/>
              <a:ext cx="3291840" cy="3053061"/>
            </a:xfrm>
            <a:prstGeom prst="roundRect">
              <a:avLst/>
            </a:prstGeom>
            <a:solidFill>
              <a:srgbClr val="D9E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B675E79-9BFA-CCC9-055C-0A7CFAF3CCD9}"/>
                </a:ext>
              </a:extLst>
            </p:cNvPr>
            <p:cNvSpPr/>
            <p:nvPr/>
          </p:nvSpPr>
          <p:spPr>
            <a:xfrm>
              <a:off x="4427790" y="1921497"/>
              <a:ext cx="3258977" cy="1384995"/>
            </a:xfrm>
            <a:prstGeom prst="rect">
              <a:avLst/>
            </a:prstGeom>
          </p:spPr>
          <p:txBody>
            <a:bodyPr wrap="square">
              <a:spAutoFit/>
            </a:bodyPr>
            <a:lstStyle/>
            <a:p>
              <a:pPr algn="ctr"/>
              <a:r>
                <a:rPr lang="en-US" sz="2800" dirty="0">
                  <a:latin typeface="Bebas Neue" panose="020B0606020202050201" pitchFamily="34" charset="77"/>
                </a:rPr>
                <a:t>X-LAB</a:t>
              </a:r>
            </a:p>
            <a:p>
              <a:pPr algn="ctr"/>
              <a:r>
                <a:rPr lang="en-US" sz="2800" dirty="0">
                  <a:latin typeface="Bebas Neue" panose="020B0606020202050201" pitchFamily="34" charset="77"/>
                </a:rPr>
                <a:t>partner PROJECTS</a:t>
              </a:r>
            </a:p>
            <a:p>
              <a:pPr algn="ctr"/>
              <a:endParaRPr lang="en-US" sz="2800" dirty="0">
                <a:latin typeface="Bebas Neue" panose="020B0606020202050201" pitchFamily="34" charset="77"/>
              </a:endParaRPr>
            </a:p>
          </p:txBody>
        </p:sp>
        <p:sp>
          <p:nvSpPr>
            <p:cNvPr id="15" name="Oval 14">
              <a:extLst>
                <a:ext uri="{FF2B5EF4-FFF2-40B4-BE49-F238E27FC236}">
                  <a16:creationId xmlns:a16="http://schemas.microsoft.com/office/drawing/2014/main" id="{63E00815-EB84-A298-FDAD-90C8CE5A567D}"/>
                </a:ext>
              </a:extLst>
            </p:cNvPr>
            <p:cNvSpPr>
              <a:spLocks noChangeAspect="1"/>
            </p:cNvSpPr>
            <p:nvPr/>
          </p:nvSpPr>
          <p:spPr>
            <a:xfrm>
              <a:off x="5295487" y="2814520"/>
              <a:ext cx="1490721" cy="1490721"/>
            </a:xfrm>
            <a:prstGeom prst="ellipse">
              <a:avLst/>
            </a:prstGeom>
            <a:solidFill>
              <a:srgbClr val="13A69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16" name="Picture 15">
              <a:extLst>
                <a:ext uri="{FF2B5EF4-FFF2-40B4-BE49-F238E27FC236}">
                  <a16:creationId xmlns:a16="http://schemas.microsoft.com/office/drawing/2014/main" id="{77A74FFC-1726-A20E-C104-FAE25FB28E64}"/>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5530280" y="3189749"/>
              <a:ext cx="1018387" cy="707293"/>
            </a:xfrm>
            <a:prstGeom prst="rect">
              <a:avLst/>
            </a:prstGeom>
          </p:spPr>
        </p:pic>
        <p:sp>
          <p:nvSpPr>
            <p:cNvPr id="23" name="Rounded Rectangle 22">
              <a:extLst>
                <a:ext uri="{FF2B5EF4-FFF2-40B4-BE49-F238E27FC236}">
                  <a16:creationId xmlns:a16="http://schemas.microsoft.com/office/drawing/2014/main" id="{679777F4-97E4-E1AB-9CBF-E659CC986BE0}"/>
                </a:ext>
              </a:extLst>
            </p:cNvPr>
            <p:cNvSpPr>
              <a:spLocks/>
            </p:cNvSpPr>
            <p:nvPr/>
          </p:nvSpPr>
          <p:spPr>
            <a:xfrm>
              <a:off x="8465565" y="1816651"/>
              <a:ext cx="3291840" cy="3053061"/>
            </a:xfrm>
            <a:prstGeom prst="roundRect">
              <a:avLst/>
            </a:prstGeom>
            <a:solidFill>
              <a:srgbClr val="D9E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D50852-C3EC-58D2-2606-493CF910334F}"/>
                </a:ext>
              </a:extLst>
            </p:cNvPr>
            <p:cNvSpPr/>
            <p:nvPr/>
          </p:nvSpPr>
          <p:spPr>
            <a:xfrm>
              <a:off x="8465564" y="1921497"/>
              <a:ext cx="3333939" cy="954107"/>
            </a:xfrm>
            <a:prstGeom prst="rect">
              <a:avLst/>
            </a:prstGeom>
          </p:spPr>
          <p:txBody>
            <a:bodyPr wrap="square">
              <a:spAutoFit/>
            </a:bodyPr>
            <a:lstStyle/>
            <a:p>
              <a:pPr algn="ctr"/>
              <a:r>
                <a:rPr lang="en-US" sz="2800" dirty="0">
                  <a:latin typeface="Bebas Neue" panose="020B0606020202050201" pitchFamily="34" charset="77"/>
                </a:rPr>
                <a:t>INCLUSION &amp; </a:t>
              </a:r>
            </a:p>
            <a:p>
              <a:pPr algn="ctr"/>
              <a:r>
                <a:rPr lang="en-US" sz="2800" dirty="0">
                  <a:latin typeface="Bebas Neue" panose="020B0606020202050201" pitchFamily="34" charset="77"/>
                </a:rPr>
                <a:t>COMMUNITY</a:t>
              </a:r>
            </a:p>
          </p:txBody>
        </p:sp>
        <p:sp>
          <p:nvSpPr>
            <p:cNvPr id="19" name="Oval 18">
              <a:extLst>
                <a:ext uri="{FF2B5EF4-FFF2-40B4-BE49-F238E27FC236}">
                  <a16:creationId xmlns:a16="http://schemas.microsoft.com/office/drawing/2014/main" id="{51039978-D1D7-00E5-1B23-3138187143D4}"/>
                </a:ext>
              </a:extLst>
            </p:cNvPr>
            <p:cNvSpPr/>
            <p:nvPr/>
          </p:nvSpPr>
          <p:spPr>
            <a:xfrm>
              <a:off x="9427089" y="2814520"/>
              <a:ext cx="1490721" cy="1490721"/>
            </a:xfrm>
            <a:prstGeom prst="ellipse">
              <a:avLst/>
            </a:prstGeom>
            <a:solidFill>
              <a:srgbClr val="13A69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0" name="Picture 19">
              <a:extLst>
                <a:ext uri="{FF2B5EF4-FFF2-40B4-BE49-F238E27FC236}">
                  <a16:creationId xmlns:a16="http://schemas.microsoft.com/office/drawing/2014/main" id="{BC9531D3-713F-771C-B562-8DEF234E40AA}"/>
                </a:ext>
              </a:extLst>
            </p:cNvPr>
            <p:cNvPicPr>
              <a:picLocks noChangeAspect="1"/>
            </p:cNvPicPr>
            <p:nvPr/>
          </p:nvPicPr>
          <p:blipFill>
            <a:blip r:embed="rId6"/>
            <a:stretch>
              <a:fillRect/>
            </a:stretch>
          </p:blipFill>
          <p:spPr>
            <a:xfrm>
              <a:off x="9752407" y="3127896"/>
              <a:ext cx="803215" cy="803215"/>
            </a:xfrm>
            <a:prstGeom prst="rect">
              <a:avLst/>
            </a:prstGeom>
          </p:spPr>
        </p:pic>
        <p:sp>
          <p:nvSpPr>
            <p:cNvPr id="2" name="TextBox 1">
              <a:extLst>
                <a:ext uri="{FF2B5EF4-FFF2-40B4-BE49-F238E27FC236}">
                  <a16:creationId xmlns:a16="http://schemas.microsoft.com/office/drawing/2014/main" id="{1E2B0146-7780-4E39-FD3F-C1A0693567EC}"/>
                </a:ext>
              </a:extLst>
            </p:cNvPr>
            <p:cNvSpPr txBox="1"/>
            <p:nvPr/>
          </p:nvSpPr>
          <p:spPr>
            <a:xfrm>
              <a:off x="646272" y="4349992"/>
              <a:ext cx="2636874" cy="369332"/>
            </a:xfrm>
            <a:prstGeom prst="rect">
              <a:avLst/>
            </a:prstGeom>
            <a:noFill/>
          </p:spPr>
          <p:txBody>
            <a:bodyPr wrap="square" rtlCol="0">
              <a:spAutoFit/>
            </a:bodyPr>
            <a:lstStyle/>
            <a:p>
              <a:pPr algn="ctr"/>
              <a:r>
                <a:rPr lang="en-US" dirty="0"/>
                <a:t>Courses &amp; Internships</a:t>
              </a:r>
            </a:p>
          </p:txBody>
        </p:sp>
        <p:sp>
          <p:nvSpPr>
            <p:cNvPr id="4" name="TextBox 3">
              <a:extLst>
                <a:ext uri="{FF2B5EF4-FFF2-40B4-BE49-F238E27FC236}">
                  <a16:creationId xmlns:a16="http://schemas.microsoft.com/office/drawing/2014/main" id="{1A9C9D1B-54AE-AB4D-8273-A881086E87CA}"/>
                </a:ext>
              </a:extLst>
            </p:cNvPr>
            <p:cNvSpPr txBox="1"/>
            <p:nvPr/>
          </p:nvSpPr>
          <p:spPr>
            <a:xfrm>
              <a:off x="4777563" y="4349992"/>
              <a:ext cx="2636874" cy="369332"/>
            </a:xfrm>
            <a:prstGeom prst="rect">
              <a:avLst/>
            </a:prstGeom>
            <a:noFill/>
          </p:spPr>
          <p:txBody>
            <a:bodyPr wrap="square" rtlCol="0">
              <a:spAutoFit/>
            </a:bodyPr>
            <a:lstStyle/>
            <a:p>
              <a:pPr algn="ctr"/>
              <a:r>
                <a:rPr lang="en-US" dirty="0"/>
                <a:t>Courses &amp; Internships</a:t>
              </a:r>
            </a:p>
          </p:txBody>
        </p:sp>
        <p:sp>
          <p:nvSpPr>
            <p:cNvPr id="5" name="TextBox 4">
              <a:extLst>
                <a:ext uri="{FF2B5EF4-FFF2-40B4-BE49-F238E27FC236}">
                  <a16:creationId xmlns:a16="http://schemas.microsoft.com/office/drawing/2014/main" id="{1814DAB7-87A2-B011-4A8F-5FB896CC8F96}"/>
                </a:ext>
              </a:extLst>
            </p:cNvPr>
            <p:cNvSpPr txBox="1"/>
            <p:nvPr/>
          </p:nvSpPr>
          <p:spPr>
            <a:xfrm>
              <a:off x="8465564" y="4349992"/>
              <a:ext cx="3291840" cy="369332"/>
            </a:xfrm>
            <a:prstGeom prst="rect">
              <a:avLst/>
            </a:prstGeom>
            <a:noFill/>
          </p:spPr>
          <p:txBody>
            <a:bodyPr wrap="square" rtlCol="0">
              <a:spAutoFit/>
            </a:bodyPr>
            <a:lstStyle/>
            <a:p>
              <a:pPr algn="ctr"/>
              <a:r>
                <a:rPr lang="en-US" dirty="0"/>
                <a:t>In-person &amp; Physical Events</a:t>
              </a:r>
            </a:p>
          </p:txBody>
        </p:sp>
      </p:grpSp>
    </p:spTree>
    <p:extLst>
      <p:ext uri="{BB962C8B-B14F-4D97-AF65-F5344CB8AC3E}">
        <p14:creationId xmlns:p14="http://schemas.microsoft.com/office/powerpoint/2010/main" val="5879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4" name="Title 23">
            <a:extLst>
              <a:ext uri="{FF2B5EF4-FFF2-40B4-BE49-F238E27FC236}">
                <a16:creationId xmlns:a16="http://schemas.microsoft.com/office/drawing/2014/main" id="{E07A1AA3-5959-61D4-B47E-1DA5F7E5103E}"/>
              </a:ext>
            </a:extLst>
          </p:cNvPr>
          <p:cNvSpPr>
            <a:spLocks noGrp="1"/>
          </p:cNvSpPr>
          <p:nvPr>
            <p:ph type="title" idx="4294967295"/>
          </p:nvPr>
        </p:nvSpPr>
        <p:spPr>
          <a:xfrm>
            <a:off x="281586" y="583285"/>
            <a:ext cx="11754186" cy="1014413"/>
          </a:xfrm>
        </p:spPr>
        <p:txBody>
          <a:bodyPr>
            <a:noAutofit/>
          </a:bodyPr>
          <a:lstStyle/>
          <a:p>
            <a:r>
              <a:rPr lang="en-US" sz="4000" dirty="0">
                <a:solidFill>
                  <a:schemeClr val="tx1"/>
                </a:solidFill>
                <a:latin typeface="Bebas Neue" panose="020B0606020202050201" pitchFamily="34" charset="77"/>
              </a:rPr>
              <a:t>CDS Impact areas: </a:t>
            </a:r>
            <a:r>
              <a:rPr lang="en-US" sz="4000" dirty="0">
                <a:solidFill>
                  <a:schemeClr val="accent2"/>
                </a:solidFill>
                <a:latin typeface="Bebas Neue" panose="020B0606020202050201" pitchFamily="34" charset="77"/>
              </a:rPr>
              <a:t>computing + Data Science application priorities</a:t>
            </a:r>
          </a:p>
        </p:txBody>
      </p:sp>
      <p:grpSp>
        <p:nvGrpSpPr>
          <p:cNvPr id="34" name="Group 33">
            <a:extLst>
              <a:ext uri="{FF2B5EF4-FFF2-40B4-BE49-F238E27FC236}">
                <a16:creationId xmlns:a16="http://schemas.microsoft.com/office/drawing/2014/main" id="{9D56EBA5-512E-5A78-7956-D9ADF4F61D64}"/>
              </a:ext>
            </a:extLst>
          </p:cNvPr>
          <p:cNvGrpSpPr>
            <a:grpSpLocks noChangeAspect="1"/>
          </p:cNvGrpSpPr>
          <p:nvPr/>
        </p:nvGrpSpPr>
        <p:grpSpPr>
          <a:xfrm>
            <a:off x="-70597" y="2021244"/>
            <a:ext cx="12344400" cy="3153710"/>
            <a:chOff x="0" y="1871612"/>
            <a:chExt cx="12527153" cy="3200400"/>
          </a:xfrm>
        </p:grpSpPr>
        <p:grpSp>
          <p:nvGrpSpPr>
            <p:cNvPr id="29" name="Group 28">
              <a:extLst>
                <a:ext uri="{FF2B5EF4-FFF2-40B4-BE49-F238E27FC236}">
                  <a16:creationId xmlns:a16="http://schemas.microsoft.com/office/drawing/2014/main" id="{C2BDD174-FBB3-403F-06FF-7B8D976D5936}"/>
                </a:ext>
              </a:extLst>
            </p:cNvPr>
            <p:cNvGrpSpPr>
              <a:grpSpLocks noChangeAspect="1"/>
            </p:cNvGrpSpPr>
            <p:nvPr/>
          </p:nvGrpSpPr>
          <p:grpSpPr>
            <a:xfrm>
              <a:off x="0" y="1871612"/>
              <a:ext cx="12527153" cy="3200400"/>
              <a:chOff x="0" y="1871612"/>
              <a:chExt cx="12192000" cy="3114776"/>
            </a:xfrm>
          </p:grpSpPr>
          <p:pic>
            <p:nvPicPr>
              <p:cNvPr id="8" name="Picture 7">
                <a:extLst>
                  <a:ext uri="{FF2B5EF4-FFF2-40B4-BE49-F238E27FC236}">
                    <a16:creationId xmlns:a16="http://schemas.microsoft.com/office/drawing/2014/main" id="{87ED8DAB-5860-DA6D-B004-4BB2EBF1AEB8}"/>
                  </a:ext>
                </a:extLst>
              </p:cNvPr>
              <p:cNvPicPr>
                <a:picLocks noChangeAspect="1"/>
              </p:cNvPicPr>
              <p:nvPr/>
            </p:nvPicPr>
            <p:blipFill rotWithShape="1">
              <a:blip r:embed="rId3"/>
              <a:srcRect t="29209" b="25373"/>
              <a:stretch/>
            </p:blipFill>
            <p:spPr>
              <a:xfrm>
                <a:off x="0" y="1871612"/>
                <a:ext cx="12192000" cy="3114776"/>
              </a:xfrm>
              <a:prstGeom prst="rect">
                <a:avLst/>
              </a:prstGeom>
              <a:noFill/>
            </p:spPr>
          </p:pic>
          <p:sp>
            <p:nvSpPr>
              <p:cNvPr id="9" name="TextBox 8">
                <a:extLst>
                  <a:ext uri="{FF2B5EF4-FFF2-40B4-BE49-F238E27FC236}">
                    <a16:creationId xmlns:a16="http://schemas.microsoft.com/office/drawing/2014/main" id="{9A4ADA0D-5B6B-AB27-4D60-701235160524}"/>
                  </a:ext>
                </a:extLst>
              </p:cNvPr>
              <p:cNvSpPr txBox="1"/>
              <p:nvPr/>
            </p:nvSpPr>
            <p:spPr>
              <a:xfrm>
                <a:off x="27709" y="2365555"/>
                <a:ext cx="2992582" cy="369332"/>
              </a:xfrm>
              <a:prstGeom prst="rect">
                <a:avLst/>
              </a:prstGeom>
              <a:solidFill>
                <a:schemeClr val="accent2">
                  <a:alpha val="62353"/>
                </a:schemeClr>
              </a:solidFill>
            </p:spPr>
            <p:txBody>
              <a:bodyPr wrap="square" rtlCol="0">
                <a:spAutoFit/>
              </a:bodyPr>
              <a:lstStyle/>
              <a:p>
                <a:pPr algn="ctr"/>
                <a:r>
                  <a:rPr lang="en-US" b="1" dirty="0"/>
                  <a:t>SUSTAINABILITY</a:t>
                </a:r>
              </a:p>
            </p:txBody>
          </p:sp>
          <p:sp>
            <p:nvSpPr>
              <p:cNvPr id="14" name="TextBox 13">
                <a:extLst>
                  <a:ext uri="{FF2B5EF4-FFF2-40B4-BE49-F238E27FC236}">
                    <a16:creationId xmlns:a16="http://schemas.microsoft.com/office/drawing/2014/main" id="{8C791139-95B4-52D3-CA1B-74A8CED6B91F}"/>
                  </a:ext>
                </a:extLst>
              </p:cNvPr>
              <p:cNvSpPr txBox="1"/>
              <p:nvPr/>
            </p:nvSpPr>
            <p:spPr>
              <a:xfrm>
                <a:off x="3119600" y="2376515"/>
                <a:ext cx="2992582" cy="369332"/>
              </a:xfrm>
              <a:prstGeom prst="rect">
                <a:avLst/>
              </a:prstGeom>
              <a:solidFill>
                <a:schemeClr val="accent4">
                  <a:lumMod val="75000"/>
                  <a:alpha val="82353"/>
                </a:schemeClr>
              </a:solidFill>
            </p:spPr>
            <p:txBody>
              <a:bodyPr wrap="square" rtlCol="0">
                <a:spAutoFit/>
              </a:bodyPr>
              <a:lstStyle>
                <a:defPPr>
                  <a:defRPr lang="en-US"/>
                </a:defPPr>
                <a:lvl1pPr algn="ctr">
                  <a:defRPr b="1"/>
                </a:lvl1pPr>
              </a:lstStyle>
              <a:p>
                <a:r>
                  <a:rPr lang="en-US" dirty="0">
                    <a:solidFill>
                      <a:schemeClr val="bg1"/>
                    </a:solidFill>
                  </a:rPr>
                  <a:t>CIVIC TECHNOLOGY</a:t>
                </a:r>
              </a:p>
            </p:txBody>
          </p:sp>
          <p:sp>
            <p:nvSpPr>
              <p:cNvPr id="18" name="TextBox 17">
                <a:extLst>
                  <a:ext uri="{FF2B5EF4-FFF2-40B4-BE49-F238E27FC236}">
                    <a16:creationId xmlns:a16="http://schemas.microsoft.com/office/drawing/2014/main" id="{8C7DA8DE-903C-36B5-19C4-D176A5DC0119}"/>
                  </a:ext>
                </a:extLst>
              </p:cNvPr>
              <p:cNvSpPr txBox="1"/>
              <p:nvPr/>
            </p:nvSpPr>
            <p:spPr>
              <a:xfrm>
                <a:off x="6152371" y="2365555"/>
                <a:ext cx="2992582" cy="369332"/>
              </a:xfrm>
              <a:prstGeom prst="rect">
                <a:avLst/>
              </a:prstGeom>
              <a:solidFill>
                <a:schemeClr val="accent2">
                  <a:alpha val="82353"/>
                </a:schemeClr>
              </a:solidFill>
            </p:spPr>
            <p:txBody>
              <a:bodyPr wrap="square" rtlCol="0">
                <a:spAutoFit/>
              </a:bodyPr>
              <a:lstStyle>
                <a:defPPr>
                  <a:defRPr lang="en-US"/>
                </a:defPPr>
                <a:lvl1pPr algn="ctr">
                  <a:defRPr b="1"/>
                </a:lvl1pPr>
              </a:lstStyle>
              <a:p>
                <a:r>
                  <a:rPr lang="en-US" dirty="0"/>
                  <a:t>HEALTH</a:t>
                </a:r>
              </a:p>
            </p:txBody>
          </p:sp>
          <p:sp>
            <p:nvSpPr>
              <p:cNvPr id="21" name="TextBox 20">
                <a:extLst>
                  <a:ext uri="{FF2B5EF4-FFF2-40B4-BE49-F238E27FC236}">
                    <a16:creationId xmlns:a16="http://schemas.microsoft.com/office/drawing/2014/main" id="{EF0E5624-59F0-CFF3-B5AF-071655CA3F6B}"/>
                  </a:ext>
                </a:extLst>
              </p:cNvPr>
              <p:cNvSpPr txBox="1"/>
              <p:nvPr/>
            </p:nvSpPr>
            <p:spPr>
              <a:xfrm>
                <a:off x="9144953" y="2376515"/>
                <a:ext cx="2992582" cy="369332"/>
              </a:xfrm>
              <a:prstGeom prst="rect">
                <a:avLst/>
              </a:prstGeom>
              <a:solidFill>
                <a:schemeClr val="accent4">
                  <a:lumMod val="75000"/>
                  <a:alpha val="82353"/>
                </a:schemeClr>
              </a:solidFill>
            </p:spPr>
            <p:txBody>
              <a:bodyPr wrap="square" rtlCol="0">
                <a:spAutoFit/>
              </a:bodyPr>
              <a:lstStyle/>
              <a:p>
                <a:pPr algn="ctr"/>
                <a:r>
                  <a:rPr lang="en-US" b="1" dirty="0">
                    <a:solidFill>
                      <a:schemeClr val="bg1"/>
                    </a:solidFill>
                  </a:rPr>
                  <a:t>EQUITY</a:t>
                </a:r>
              </a:p>
            </p:txBody>
          </p:sp>
        </p:grpSp>
        <p:cxnSp>
          <p:nvCxnSpPr>
            <p:cNvPr id="27" name="Straight Connector 26">
              <a:extLst>
                <a:ext uri="{FF2B5EF4-FFF2-40B4-BE49-F238E27FC236}">
                  <a16:creationId xmlns:a16="http://schemas.microsoft.com/office/drawing/2014/main" id="{31ED1772-0C5C-9862-E41E-C273E809EC43}"/>
                </a:ext>
              </a:extLst>
            </p:cNvPr>
            <p:cNvCxnSpPr>
              <a:cxnSpLocks/>
            </p:cNvCxnSpPr>
            <p:nvPr/>
          </p:nvCxnSpPr>
          <p:spPr>
            <a:xfrm>
              <a:off x="9363094" y="1871612"/>
              <a:ext cx="0" cy="3200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F59DE4-3ABB-0C87-0F84-9320440FA729}"/>
                </a:ext>
              </a:extLst>
            </p:cNvPr>
            <p:cNvCxnSpPr>
              <a:cxnSpLocks/>
            </p:cNvCxnSpPr>
            <p:nvPr/>
          </p:nvCxnSpPr>
          <p:spPr>
            <a:xfrm>
              <a:off x="6313452" y="1871612"/>
              <a:ext cx="0" cy="3200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5837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133EE0-FC9F-3143-912B-E6B8BDEE6EB9}"/>
              </a:ext>
            </a:extLst>
          </p:cNvPr>
          <p:cNvSpPr/>
          <p:nvPr/>
        </p:nvSpPr>
        <p:spPr>
          <a:xfrm>
            <a:off x="469900" y="825499"/>
            <a:ext cx="11252200" cy="933853"/>
          </a:xfrm>
          <a:prstGeom prst="rect">
            <a:avLst/>
          </a:prstGeom>
          <a:solidFill>
            <a:srgbClr val="221D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B94D09-A24F-9D4D-8F55-73EDFBDAFE5C}"/>
              </a:ext>
            </a:extLst>
          </p:cNvPr>
          <p:cNvSpPr txBox="1"/>
          <p:nvPr/>
        </p:nvSpPr>
        <p:spPr>
          <a:xfrm>
            <a:off x="590844" y="952490"/>
            <a:ext cx="11142585" cy="830997"/>
          </a:xfrm>
          <a:prstGeom prst="rect">
            <a:avLst/>
          </a:prstGeom>
          <a:noFill/>
        </p:spPr>
        <p:txBody>
          <a:bodyPr wrap="square" rtlCol="0">
            <a:spAutoFit/>
          </a:bodyPr>
          <a:lstStyle/>
          <a:p>
            <a:r>
              <a:rPr lang="en-US" sz="4800" dirty="0">
                <a:solidFill>
                  <a:schemeClr val="bg1"/>
                </a:solidFill>
                <a:latin typeface="Bebas Neue" pitchFamily="2" charset="0"/>
              </a:rPr>
              <a:t>CISS/ Spark! </a:t>
            </a:r>
            <a:r>
              <a:rPr lang="en-US" sz="4800" dirty="0">
                <a:solidFill>
                  <a:schemeClr val="accent2"/>
                </a:solidFill>
                <a:latin typeface="Bebas Neue" pitchFamily="2" charset="0"/>
              </a:rPr>
              <a:t>Call for projects</a:t>
            </a:r>
          </a:p>
        </p:txBody>
      </p:sp>
      <p:pic>
        <p:nvPicPr>
          <p:cNvPr id="4" name="Picture 3">
            <a:extLst>
              <a:ext uri="{FF2B5EF4-FFF2-40B4-BE49-F238E27FC236}">
                <a16:creationId xmlns:a16="http://schemas.microsoft.com/office/drawing/2014/main" id="{69772800-F8D9-678E-C10F-F6303C498C74}"/>
              </a:ext>
            </a:extLst>
          </p:cNvPr>
          <p:cNvPicPr>
            <a:picLocks noChangeAspect="1"/>
          </p:cNvPicPr>
          <p:nvPr/>
        </p:nvPicPr>
        <p:blipFill>
          <a:blip r:embed="rId3"/>
          <a:stretch>
            <a:fillRect/>
          </a:stretch>
        </p:blipFill>
        <p:spPr>
          <a:xfrm>
            <a:off x="469900" y="1886343"/>
            <a:ext cx="5626100" cy="856978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B52DCE7-73BB-57C1-11E2-0D32E091F236}"/>
              </a:ext>
            </a:extLst>
          </p:cNvPr>
          <p:cNvSpPr txBox="1"/>
          <p:nvPr/>
        </p:nvSpPr>
        <p:spPr>
          <a:xfrm>
            <a:off x="6417425" y="2011680"/>
            <a:ext cx="5316004" cy="5555367"/>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800" dirty="0"/>
              <a:t>3-5 faculty projects with Spark! supported undergraduate computing/ DS teams</a:t>
            </a:r>
          </a:p>
          <a:p>
            <a:pPr marL="342900" indent="-342900">
              <a:spcBef>
                <a:spcPts val="1800"/>
              </a:spcBef>
              <a:buFont typeface="Arial" panose="020B0604020202020204" pitchFamily="34" charset="0"/>
              <a:buChar char="•"/>
            </a:pPr>
            <a:r>
              <a:rPr lang="en-US" sz="2800" dirty="0">
                <a:solidFill>
                  <a:schemeClr val="accent2"/>
                </a:solidFill>
              </a:rPr>
              <a:t>Data science, machine learning, web and mobile apps</a:t>
            </a:r>
          </a:p>
          <a:p>
            <a:pPr marL="342900" indent="-342900">
              <a:spcBef>
                <a:spcPts val="1800"/>
              </a:spcBef>
              <a:buFont typeface="Arial" panose="020B0604020202020204" pitchFamily="34" charset="0"/>
              <a:buChar char="•"/>
            </a:pPr>
            <a:r>
              <a:rPr lang="en-US" sz="2800" dirty="0"/>
              <a:t>Apply by December 1, 2022 for Spring semester</a:t>
            </a:r>
          </a:p>
          <a:p>
            <a:pPr marL="342900" indent="-342900">
              <a:spcBef>
                <a:spcPts val="1800"/>
              </a:spcBef>
              <a:buFont typeface="Arial" panose="020B0604020202020204" pitchFamily="34" charset="0"/>
              <a:buChar char="•"/>
            </a:pPr>
            <a:r>
              <a:rPr lang="en-US" sz="2800" dirty="0">
                <a:solidFill>
                  <a:schemeClr val="accent2"/>
                </a:solidFill>
              </a:rPr>
              <a:t>Generously funded by CAS</a:t>
            </a:r>
          </a:p>
          <a:p>
            <a:pPr marL="342900" indent="-342900">
              <a:spcBef>
                <a:spcPts val="1800"/>
              </a:spcBef>
              <a:buFont typeface="Arial" panose="020B0604020202020204" pitchFamily="34" charset="0"/>
              <a:buChar char="•"/>
            </a:pPr>
            <a:endParaRPr lang="en-US" sz="2800" dirty="0"/>
          </a:p>
          <a:p>
            <a:pPr marL="342900" indent="-342900">
              <a:spcBef>
                <a:spcPts val="1800"/>
              </a:spcBef>
              <a:buFont typeface="Arial" panose="020B0604020202020204" pitchFamily="34" charset="0"/>
              <a:buChar char="•"/>
            </a:pPr>
            <a:endParaRPr lang="en-US" sz="2800" dirty="0"/>
          </a:p>
        </p:txBody>
      </p:sp>
      <p:pic>
        <p:nvPicPr>
          <p:cNvPr id="3" name="Picture 2">
            <a:extLst>
              <a:ext uri="{FF2B5EF4-FFF2-40B4-BE49-F238E27FC236}">
                <a16:creationId xmlns:a16="http://schemas.microsoft.com/office/drawing/2014/main" id="{EE66F432-12C3-36A9-6761-7A90A24580C4}"/>
              </a:ext>
            </a:extLst>
          </p:cNvPr>
          <p:cNvPicPr>
            <a:picLocks noChangeAspect="1"/>
          </p:cNvPicPr>
          <p:nvPr/>
        </p:nvPicPr>
        <p:blipFill>
          <a:blip r:embed="rId4"/>
          <a:stretch>
            <a:fillRect/>
          </a:stretch>
        </p:blipFill>
        <p:spPr>
          <a:xfrm>
            <a:off x="11001909" y="5634963"/>
            <a:ext cx="1052945" cy="1052945"/>
          </a:xfrm>
          <a:prstGeom prst="rect">
            <a:avLst/>
          </a:prstGeom>
        </p:spPr>
      </p:pic>
    </p:spTree>
    <p:extLst>
      <p:ext uri="{BB962C8B-B14F-4D97-AF65-F5344CB8AC3E}">
        <p14:creationId xmlns:p14="http://schemas.microsoft.com/office/powerpoint/2010/main" val="302481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133EE0-FC9F-3143-912B-E6B8BDEE6EB9}"/>
              </a:ext>
            </a:extLst>
          </p:cNvPr>
          <p:cNvSpPr/>
          <p:nvPr/>
        </p:nvSpPr>
        <p:spPr>
          <a:xfrm>
            <a:off x="469900" y="825499"/>
            <a:ext cx="11252200" cy="933853"/>
          </a:xfrm>
          <a:prstGeom prst="rect">
            <a:avLst/>
          </a:prstGeom>
          <a:solidFill>
            <a:srgbClr val="221D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B94D09-A24F-9D4D-8F55-73EDFBDAFE5C}"/>
              </a:ext>
            </a:extLst>
          </p:cNvPr>
          <p:cNvSpPr txBox="1"/>
          <p:nvPr/>
        </p:nvSpPr>
        <p:spPr>
          <a:xfrm>
            <a:off x="590844" y="952490"/>
            <a:ext cx="11142585" cy="830997"/>
          </a:xfrm>
          <a:prstGeom prst="rect">
            <a:avLst/>
          </a:prstGeom>
          <a:noFill/>
        </p:spPr>
        <p:txBody>
          <a:bodyPr wrap="square" rtlCol="0">
            <a:spAutoFit/>
          </a:bodyPr>
          <a:lstStyle/>
          <a:p>
            <a:r>
              <a:rPr lang="en-US" sz="4800" dirty="0">
                <a:solidFill>
                  <a:schemeClr val="bg1"/>
                </a:solidFill>
                <a:latin typeface="Bebas Neue" pitchFamily="2" charset="0"/>
              </a:rPr>
              <a:t>Team support/ </a:t>
            </a:r>
            <a:r>
              <a:rPr lang="en-US" sz="4800" dirty="0">
                <a:solidFill>
                  <a:schemeClr val="accent2"/>
                </a:solidFill>
                <a:latin typeface="Bebas Neue" pitchFamily="2" charset="0"/>
              </a:rPr>
              <a:t>Client expectations</a:t>
            </a:r>
          </a:p>
        </p:txBody>
      </p:sp>
      <p:grpSp>
        <p:nvGrpSpPr>
          <p:cNvPr id="22" name="Group 21">
            <a:extLst>
              <a:ext uri="{FF2B5EF4-FFF2-40B4-BE49-F238E27FC236}">
                <a16:creationId xmlns:a16="http://schemas.microsoft.com/office/drawing/2014/main" id="{634EFB99-12B6-3584-6E46-75FBF06FF5EC}"/>
              </a:ext>
            </a:extLst>
          </p:cNvPr>
          <p:cNvGrpSpPr/>
          <p:nvPr/>
        </p:nvGrpSpPr>
        <p:grpSpPr>
          <a:xfrm>
            <a:off x="157655" y="2106652"/>
            <a:ext cx="6361024" cy="4311279"/>
            <a:chOff x="590844" y="2081048"/>
            <a:chExt cx="5628290" cy="4311279"/>
          </a:xfrm>
        </p:grpSpPr>
        <p:graphicFrame>
          <p:nvGraphicFramePr>
            <p:cNvPr id="3" name="Diagram 2">
              <a:extLst>
                <a:ext uri="{FF2B5EF4-FFF2-40B4-BE49-F238E27FC236}">
                  <a16:creationId xmlns:a16="http://schemas.microsoft.com/office/drawing/2014/main" id="{7CF98F23-874F-29BE-E9FF-551BD9ED080E}"/>
                </a:ext>
              </a:extLst>
            </p:cNvPr>
            <p:cNvGraphicFramePr/>
            <p:nvPr/>
          </p:nvGraphicFramePr>
          <p:xfrm>
            <a:off x="590844" y="2081048"/>
            <a:ext cx="5628290" cy="4311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53932C56-1AFC-ABFF-24B2-428D178788C5}"/>
                </a:ext>
              </a:extLst>
            </p:cNvPr>
            <p:cNvSpPr txBox="1"/>
            <p:nvPr/>
          </p:nvSpPr>
          <p:spPr>
            <a:xfrm>
              <a:off x="1588013" y="3971138"/>
              <a:ext cx="3633952" cy="553998"/>
            </a:xfrm>
            <a:prstGeom prst="rect">
              <a:avLst/>
            </a:prstGeom>
            <a:noFill/>
          </p:spPr>
          <p:txBody>
            <a:bodyPr wrap="square">
              <a:spAutoFit/>
            </a:bodyPr>
            <a:lstStyle/>
            <a:p>
              <a:pPr algn="ctr"/>
              <a:r>
                <a:rPr lang="en-US" sz="1500" dirty="0"/>
                <a:t>Spark! Staff &amp; EIRS</a:t>
              </a:r>
            </a:p>
            <a:p>
              <a:pPr lvl="0" algn="ctr"/>
              <a:r>
                <a:rPr lang="en-US" sz="1500" dirty="0"/>
                <a:t>(project, technical &amp; student support)</a:t>
              </a:r>
            </a:p>
          </p:txBody>
        </p:sp>
        <p:sp>
          <p:nvSpPr>
            <p:cNvPr id="20" name="TextBox 19">
              <a:extLst>
                <a:ext uri="{FF2B5EF4-FFF2-40B4-BE49-F238E27FC236}">
                  <a16:creationId xmlns:a16="http://schemas.microsoft.com/office/drawing/2014/main" id="{0DEDB968-CAE5-569F-21D6-C2A2816572CB}"/>
                </a:ext>
              </a:extLst>
            </p:cNvPr>
            <p:cNvSpPr txBox="1"/>
            <p:nvPr/>
          </p:nvSpPr>
          <p:spPr>
            <a:xfrm>
              <a:off x="1245113" y="4981867"/>
              <a:ext cx="4319752" cy="323165"/>
            </a:xfrm>
            <a:prstGeom prst="rect">
              <a:avLst/>
            </a:prstGeom>
            <a:noFill/>
          </p:spPr>
          <p:txBody>
            <a:bodyPr wrap="square">
              <a:spAutoFit/>
            </a:bodyPr>
            <a:lstStyle/>
            <a:p>
              <a:pPr lvl="0" algn="ctr"/>
              <a:r>
                <a:rPr lang="en-US" sz="1500" dirty="0">
                  <a:solidFill>
                    <a:schemeClr val="bg1"/>
                  </a:solidFill>
                </a:rPr>
                <a:t>Spark! project managers &amp; technical engineers</a:t>
              </a:r>
            </a:p>
          </p:txBody>
        </p:sp>
      </p:grpSp>
      <p:sp>
        <p:nvSpPr>
          <p:cNvPr id="23" name="TextBox 22">
            <a:extLst>
              <a:ext uri="{FF2B5EF4-FFF2-40B4-BE49-F238E27FC236}">
                <a16:creationId xmlns:a16="http://schemas.microsoft.com/office/drawing/2014/main" id="{3A8EF853-04CF-AC08-9FD0-73960394D6BE}"/>
              </a:ext>
            </a:extLst>
          </p:cNvPr>
          <p:cNvSpPr txBox="1"/>
          <p:nvPr/>
        </p:nvSpPr>
        <p:spPr>
          <a:xfrm>
            <a:off x="5294949" y="3715567"/>
            <a:ext cx="6195849" cy="800219"/>
          </a:xfrm>
          <a:prstGeom prst="rect">
            <a:avLst/>
          </a:prstGeom>
          <a:noFill/>
        </p:spPr>
        <p:txBody>
          <a:bodyPr wrap="square" rtlCol="0">
            <a:spAutoFit/>
          </a:bodyPr>
          <a:lstStyle>
            <a:defPPr>
              <a:defRPr lang="en-US"/>
            </a:defPPr>
            <a:lvl1pPr>
              <a:spcBef>
                <a:spcPts val="1200"/>
              </a:spcBef>
            </a:lvl1pPr>
          </a:lstStyle>
          <a:p>
            <a:r>
              <a:rPr lang="en-US" dirty="0">
                <a:solidFill>
                  <a:schemeClr val="accent2"/>
                </a:solidFill>
              </a:rPr>
              <a:t>Advise on project scope and feasibility</a:t>
            </a:r>
          </a:p>
          <a:p>
            <a:r>
              <a:rPr lang="en-US" dirty="0">
                <a:solidFill>
                  <a:schemeClr val="accent2"/>
                </a:solidFill>
              </a:rPr>
              <a:t>Ensure technical quality and support; translation role</a:t>
            </a:r>
          </a:p>
        </p:txBody>
      </p:sp>
      <p:sp>
        <p:nvSpPr>
          <p:cNvPr id="24" name="TextBox 23">
            <a:extLst>
              <a:ext uri="{FF2B5EF4-FFF2-40B4-BE49-F238E27FC236}">
                <a16:creationId xmlns:a16="http://schemas.microsoft.com/office/drawing/2014/main" id="{26AAEA18-C4AF-4DA4-D403-0F5C93CE7676}"/>
              </a:ext>
            </a:extLst>
          </p:cNvPr>
          <p:cNvSpPr txBox="1"/>
          <p:nvPr/>
        </p:nvSpPr>
        <p:spPr>
          <a:xfrm>
            <a:off x="5996151" y="4710794"/>
            <a:ext cx="6195849" cy="1231106"/>
          </a:xfrm>
          <a:prstGeom prst="rect">
            <a:avLst/>
          </a:prstGeom>
          <a:noFill/>
        </p:spPr>
        <p:txBody>
          <a:bodyPr wrap="square" rtlCol="0">
            <a:spAutoFit/>
          </a:bodyPr>
          <a:lstStyle>
            <a:defPPr>
              <a:defRPr lang="en-US"/>
            </a:defPPr>
            <a:lvl1pPr>
              <a:spcBef>
                <a:spcPts val="1200"/>
              </a:spcBef>
            </a:lvl1pPr>
          </a:lstStyle>
          <a:p>
            <a:r>
              <a:rPr lang="en-US" dirty="0"/>
              <a:t>Project managers: manage scheduling, documentation, deadlines</a:t>
            </a:r>
          </a:p>
          <a:p>
            <a:r>
              <a:rPr lang="en-US" dirty="0"/>
              <a:t>Tech engineers: technical troubleshooting with student team</a:t>
            </a:r>
          </a:p>
          <a:p>
            <a:endParaRPr lang="en-US" dirty="0"/>
          </a:p>
        </p:txBody>
      </p:sp>
      <p:sp>
        <p:nvSpPr>
          <p:cNvPr id="4" name="TextBox 3">
            <a:extLst>
              <a:ext uri="{FF2B5EF4-FFF2-40B4-BE49-F238E27FC236}">
                <a16:creationId xmlns:a16="http://schemas.microsoft.com/office/drawing/2014/main" id="{2BA1B8DF-D2F9-8BCF-5B47-6C8177AA0441}"/>
              </a:ext>
            </a:extLst>
          </p:cNvPr>
          <p:cNvSpPr txBox="1"/>
          <p:nvPr/>
        </p:nvSpPr>
        <p:spPr>
          <a:xfrm>
            <a:off x="4382813" y="2568048"/>
            <a:ext cx="7107985" cy="800219"/>
          </a:xfrm>
          <a:prstGeom prst="rect">
            <a:avLst/>
          </a:prstGeom>
          <a:noFill/>
        </p:spPr>
        <p:txBody>
          <a:bodyPr wrap="square" rtlCol="0">
            <a:spAutoFit/>
          </a:bodyPr>
          <a:lstStyle/>
          <a:p>
            <a:pPr>
              <a:spcBef>
                <a:spcPts val="1200"/>
              </a:spcBef>
            </a:pPr>
            <a:r>
              <a:rPr lang="en-US" dirty="0"/>
              <a:t>Provide project scope and vision</a:t>
            </a:r>
          </a:p>
          <a:p>
            <a:pPr>
              <a:spcBef>
                <a:spcPts val="1200"/>
              </a:spcBef>
            </a:pPr>
            <a:r>
              <a:rPr lang="en-US" dirty="0"/>
              <a:t>Attend bi-weekly or weekly check-ins: more frequency = better results</a:t>
            </a:r>
          </a:p>
        </p:txBody>
      </p:sp>
      <p:sp>
        <p:nvSpPr>
          <p:cNvPr id="25" name="TextBox 24">
            <a:extLst>
              <a:ext uri="{FF2B5EF4-FFF2-40B4-BE49-F238E27FC236}">
                <a16:creationId xmlns:a16="http://schemas.microsoft.com/office/drawing/2014/main" id="{F4C50C4D-0CF0-25BC-A36D-ACC77C847092}"/>
              </a:ext>
            </a:extLst>
          </p:cNvPr>
          <p:cNvSpPr txBox="1"/>
          <p:nvPr/>
        </p:nvSpPr>
        <p:spPr>
          <a:xfrm>
            <a:off x="6399306" y="5810583"/>
            <a:ext cx="5635040" cy="369332"/>
          </a:xfrm>
          <a:prstGeom prst="rect">
            <a:avLst/>
          </a:prstGeom>
          <a:noFill/>
        </p:spPr>
        <p:txBody>
          <a:bodyPr wrap="square" rtlCol="0">
            <a:spAutoFit/>
          </a:bodyPr>
          <a:lstStyle>
            <a:defPPr>
              <a:defRPr lang="en-US"/>
            </a:defPPr>
            <a:lvl1pPr>
              <a:spcBef>
                <a:spcPts val="1200"/>
              </a:spcBef>
            </a:lvl1pPr>
          </a:lstStyle>
          <a:p>
            <a:r>
              <a:rPr lang="en-US" dirty="0">
                <a:solidFill>
                  <a:schemeClr val="accent2"/>
                </a:solidFill>
              </a:rPr>
              <a:t>10 hours/ week x 13 weeks each semester; weekly sprints</a:t>
            </a:r>
          </a:p>
        </p:txBody>
      </p:sp>
    </p:spTree>
    <p:extLst>
      <p:ext uri="{BB962C8B-B14F-4D97-AF65-F5344CB8AC3E}">
        <p14:creationId xmlns:p14="http://schemas.microsoft.com/office/powerpoint/2010/main" val="1995705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E49C-8801-924B-A3FB-559356BBB788}"/>
              </a:ext>
            </a:extLst>
          </p:cNvPr>
          <p:cNvSpPr>
            <a:spLocks noGrp="1"/>
          </p:cNvSpPr>
          <p:nvPr>
            <p:ph type="title"/>
          </p:nvPr>
        </p:nvSpPr>
        <p:spPr/>
        <p:txBody>
          <a:bodyPr>
            <a:normAutofit/>
          </a:bodyPr>
          <a:lstStyle/>
          <a:p>
            <a:r>
              <a:rPr lang="en-US" sz="4800" b="1" dirty="0">
                <a:latin typeface="Bebas Neue" pitchFamily="2" charset="0"/>
              </a:rPr>
              <a:t>Spark! @CDS team</a:t>
            </a:r>
          </a:p>
        </p:txBody>
      </p:sp>
      <p:grpSp>
        <p:nvGrpSpPr>
          <p:cNvPr id="40" name="Group 39">
            <a:extLst>
              <a:ext uri="{FF2B5EF4-FFF2-40B4-BE49-F238E27FC236}">
                <a16:creationId xmlns:a16="http://schemas.microsoft.com/office/drawing/2014/main" id="{598472D8-AAA4-047C-4361-D7A4F71EE05E}"/>
              </a:ext>
            </a:extLst>
          </p:cNvPr>
          <p:cNvGrpSpPr/>
          <p:nvPr/>
        </p:nvGrpSpPr>
        <p:grpSpPr>
          <a:xfrm>
            <a:off x="4724628" y="1900084"/>
            <a:ext cx="2994484" cy="4846872"/>
            <a:chOff x="4628074" y="1879626"/>
            <a:chExt cx="2994484" cy="4846872"/>
          </a:xfrm>
        </p:grpSpPr>
        <p:pic>
          <p:nvPicPr>
            <p:cNvPr id="27" name="Picture 26">
              <a:extLst>
                <a:ext uri="{FF2B5EF4-FFF2-40B4-BE49-F238E27FC236}">
                  <a16:creationId xmlns:a16="http://schemas.microsoft.com/office/drawing/2014/main" id="{27088244-F177-494C-8F87-066D38A1FD46}"/>
                </a:ext>
              </a:extLst>
            </p:cNvPr>
            <p:cNvPicPr>
              <a:picLocks noChangeAspect="1"/>
            </p:cNvPicPr>
            <p:nvPr/>
          </p:nvPicPr>
          <p:blipFill rotWithShape="1">
            <a:blip r:embed="rId3"/>
            <a:srcRect l="68311" t="6737" r="5108" b="64033"/>
            <a:stretch/>
          </p:blipFill>
          <p:spPr>
            <a:xfrm>
              <a:off x="5087274" y="4365271"/>
              <a:ext cx="1983805" cy="1828800"/>
            </a:xfrm>
            <a:prstGeom prst="rect">
              <a:avLst/>
            </a:prstGeom>
          </p:spPr>
        </p:pic>
        <p:pic>
          <p:nvPicPr>
            <p:cNvPr id="15" name="Picture 14">
              <a:extLst>
                <a:ext uri="{FF2B5EF4-FFF2-40B4-BE49-F238E27FC236}">
                  <a16:creationId xmlns:a16="http://schemas.microsoft.com/office/drawing/2014/main" id="{CDC53D89-4B34-814B-A875-EE091D0934D6}"/>
                </a:ext>
              </a:extLst>
            </p:cNvPr>
            <p:cNvPicPr>
              <a:picLocks noChangeAspect="1"/>
            </p:cNvPicPr>
            <p:nvPr/>
          </p:nvPicPr>
          <p:blipFill rotWithShape="1">
            <a:blip r:embed="rId3"/>
            <a:srcRect l="4907" t="6040" r="68511" b="63720"/>
            <a:stretch/>
          </p:blipFill>
          <p:spPr>
            <a:xfrm>
              <a:off x="5219653" y="1879626"/>
              <a:ext cx="1917562" cy="1828800"/>
            </a:xfrm>
            <a:prstGeom prst="rect">
              <a:avLst/>
            </a:prstGeom>
          </p:spPr>
        </p:pic>
        <p:sp>
          <p:nvSpPr>
            <p:cNvPr id="11" name="TextBox 10">
              <a:extLst>
                <a:ext uri="{FF2B5EF4-FFF2-40B4-BE49-F238E27FC236}">
                  <a16:creationId xmlns:a16="http://schemas.microsoft.com/office/drawing/2014/main" id="{742CEA33-6907-3A4A-AC20-13831E9146BC}"/>
                </a:ext>
              </a:extLst>
            </p:cNvPr>
            <p:cNvSpPr txBox="1"/>
            <p:nvPr/>
          </p:nvSpPr>
          <p:spPr>
            <a:xfrm>
              <a:off x="4628074" y="3703589"/>
              <a:ext cx="2977942" cy="523220"/>
            </a:xfrm>
            <a:prstGeom prst="rect">
              <a:avLst/>
            </a:prstGeom>
            <a:noFill/>
          </p:spPr>
          <p:txBody>
            <a:bodyPr wrap="square" rtlCol="0">
              <a:spAutoFit/>
            </a:bodyPr>
            <a:lstStyle/>
            <a:p>
              <a:pPr algn="ctr"/>
              <a:r>
                <a:rPr lang="en-US" sz="1600" dirty="0"/>
                <a:t>Langdon White</a:t>
              </a:r>
            </a:p>
            <a:p>
              <a:pPr algn="ctr"/>
              <a:r>
                <a:rPr lang="en-US" sz="1200" dirty="0"/>
                <a:t>.5 FTE Technical Director (SE)</a:t>
              </a:r>
            </a:p>
          </p:txBody>
        </p:sp>
        <p:sp>
          <p:nvSpPr>
            <p:cNvPr id="24" name="TextBox 23">
              <a:extLst>
                <a:ext uri="{FF2B5EF4-FFF2-40B4-BE49-F238E27FC236}">
                  <a16:creationId xmlns:a16="http://schemas.microsoft.com/office/drawing/2014/main" id="{ACA4A8A1-FF4A-E14F-9DAD-42B3AAD8043A}"/>
                </a:ext>
              </a:extLst>
            </p:cNvPr>
            <p:cNvSpPr txBox="1"/>
            <p:nvPr/>
          </p:nvSpPr>
          <p:spPr>
            <a:xfrm>
              <a:off x="4762627" y="6203278"/>
              <a:ext cx="2859931" cy="523220"/>
            </a:xfrm>
            <a:prstGeom prst="rect">
              <a:avLst/>
            </a:prstGeom>
            <a:noFill/>
          </p:spPr>
          <p:txBody>
            <a:bodyPr wrap="square" rtlCol="0">
              <a:spAutoFit/>
            </a:bodyPr>
            <a:lstStyle/>
            <a:p>
              <a:pPr algn="ctr"/>
              <a:r>
                <a:rPr lang="en-US" sz="1600" dirty="0"/>
                <a:t>Ian Saucy</a:t>
              </a:r>
            </a:p>
            <a:p>
              <a:pPr algn="ctr"/>
              <a:r>
                <a:rPr lang="en-US" sz="1200" dirty="0"/>
                <a:t>Assistant Solutions Engineer</a:t>
              </a:r>
            </a:p>
          </p:txBody>
        </p:sp>
      </p:grpSp>
      <p:grpSp>
        <p:nvGrpSpPr>
          <p:cNvPr id="38" name="Group 37">
            <a:extLst>
              <a:ext uri="{FF2B5EF4-FFF2-40B4-BE49-F238E27FC236}">
                <a16:creationId xmlns:a16="http://schemas.microsoft.com/office/drawing/2014/main" id="{435E37CD-8681-621D-541A-6756A0A4B40A}"/>
              </a:ext>
            </a:extLst>
          </p:cNvPr>
          <p:cNvGrpSpPr/>
          <p:nvPr/>
        </p:nvGrpSpPr>
        <p:grpSpPr>
          <a:xfrm>
            <a:off x="-60188" y="1900084"/>
            <a:ext cx="2731009" cy="4782704"/>
            <a:chOff x="-123838" y="1879626"/>
            <a:chExt cx="2731009" cy="4782704"/>
          </a:xfrm>
        </p:grpSpPr>
        <p:grpSp>
          <p:nvGrpSpPr>
            <p:cNvPr id="37" name="Group 36">
              <a:extLst>
                <a:ext uri="{FF2B5EF4-FFF2-40B4-BE49-F238E27FC236}">
                  <a16:creationId xmlns:a16="http://schemas.microsoft.com/office/drawing/2014/main" id="{A575B645-3752-9113-877E-6A5B6740605A}"/>
                </a:ext>
              </a:extLst>
            </p:cNvPr>
            <p:cNvGrpSpPr/>
            <p:nvPr/>
          </p:nvGrpSpPr>
          <p:grpSpPr>
            <a:xfrm>
              <a:off x="-123838" y="3703589"/>
              <a:ext cx="2731009" cy="2958741"/>
              <a:chOff x="-123838" y="3703589"/>
              <a:chExt cx="2731009" cy="2958741"/>
            </a:xfrm>
          </p:grpSpPr>
          <p:sp>
            <p:nvSpPr>
              <p:cNvPr id="12" name="TextBox 11">
                <a:extLst>
                  <a:ext uri="{FF2B5EF4-FFF2-40B4-BE49-F238E27FC236}">
                    <a16:creationId xmlns:a16="http://schemas.microsoft.com/office/drawing/2014/main" id="{0CB21550-A8DB-2C4E-9C2D-D2EE62A30381}"/>
                  </a:ext>
                </a:extLst>
              </p:cNvPr>
              <p:cNvSpPr txBox="1"/>
              <p:nvPr/>
            </p:nvSpPr>
            <p:spPr>
              <a:xfrm>
                <a:off x="-123838" y="6139110"/>
                <a:ext cx="2731009" cy="523220"/>
              </a:xfrm>
              <a:prstGeom prst="rect">
                <a:avLst/>
              </a:prstGeom>
              <a:noFill/>
            </p:spPr>
            <p:txBody>
              <a:bodyPr wrap="square" rtlCol="0">
                <a:spAutoFit/>
              </a:bodyPr>
              <a:lstStyle/>
              <a:p>
                <a:pPr algn="ctr"/>
                <a:r>
                  <a:rPr lang="en-US" sz="1600" dirty="0"/>
                  <a:t>Hiring!</a:t>
                </a:r>
              </a:p>
              <a:p>
                <a:pPr algn="ctr"/>
                <a:r>
                  <a:rPr lang="en-US" sz="1200" dirty="0"/>
                  <a:t>Community &amp; Outreach Manager</a:t>
                </a:r>
              </a:p>
            </p:txBody>
          </p:sp>
          <p:sp>
            <p:nvSpPr>
              <p:cNvPr id="16" name="TextBox 15">
                <a:extLst>
                  <a:ext uri="{FF2B5EF4-FFF2-40B4-BE49-F238E27FC236}">
                    <a16:creationId xmlns:a16="http://schemas.microsoft.com/office/drawing/2014/main" id="{5CE31089-2DDA-BB45-A247-B4EA03A4AF66}"/>
                  </a:ext>
                </a:extLst>
              </p:cNvPr>
              <p:cNvSpPr txBox="1"/>
              <p:nvPr/>
            </p:nvSpPr>
            <p:spPr>
              <a:xfrm>
                <a:off x="442177" y="3703589"/>
                <a:ext cx="1669129" cy="523220"/>
              </a:xfrm>
              <a:prstGeom prst="rect">
                <a:avLst/>
              </a:prstGeom>
              <a:noFill/>
            </p:spPr>
            <p:txBody>
              <a:bodyPr wrap="square" rtlCol="0">
                <a:spAutoFit/>
              </a:bodyPr>
              <a:lstStyle/>
              <a:p>
                <a:pPr algn="ctr"/>
                <a:r>
                  <a:rPr lang="en-US" sz="1600" dirty="0"/>
                  <a:t>Ziba Cranmer</a:t>
                </a:r>
              </a:p>
              <a:p>
                <a:pPr algn="ctr"/>
                <a:r>
                  <a:rPr lang="en-US" sz="1200" dirty="0"/>
                  <a:t>Director</a:t>
                </a:r>
              </a:p>
            </p:txBody>
          </p:sp>
        </p:grpSp>
        <p:pic>
          <p:nvPicPr>
            <p:cNvPr id="20" name="Picture 19">
              <a:extLst>
                <a:ext uri="{FF2B5EF4-FFF2-40B4-BE49-F238E27FC236}">
                  <a16:creationId xmlns:a16="http://schemas.microsoft.com/office/drawing/2014/main" id="{69AEAE3A-F911-FB41-BD42-2E9147CF9352}"/>
                </a:ext>
              </a:extLst>
            </p:cNvPr>
            <p:cNvPicPr>
              <a:picLocks noChangeAspect="1"/>
            </p:cNvPicPr>
            <p:nvPr/>
          </p:nvPicPr>
          <p:blipFill rotWithShape="1">
            <a:blip r:embed="rId4"/>
            <a:srcRect l="41163" t="15717" r="24208" b="40771"/>
            <a:stretch/>
          </p:blipFill>
          <p:spPr>
            <a:xfrm>
              <a:off x="356741" y="1879626"/>
              <a:ext cx="1820357" cy="1828800"/>
            </a:xfrm>
            <a:prstGeom prst="ellipse">
              <a:avLst/>
            </a:prstGeom>
          </p:spPr>
        </p:pic>
      </p:grpSp>
      <p:grpSp>
        <p:nvGrpSpPr>
          <p:cNvPr id="41" name="Group 40">
            <a:extLst>
              <a:ext uri="{FF2B5EF4-FFF2-40B4-BE49-F238E27FC236}">
                <a16:creationId xmlns:a16="http://schemas.microsoft.com/office/drawing/2014/main" id="{E9DD33B5-4989-B909-C126-32418C81288F}"/>
              </a:ext>
            </a:extLst>
          </p:cNvPr>
          <p:cNvGrpSpPr/>
          <p:nvPr/>
        </p:nvGrpSpPr>
        <p:grpSpPr>
          <a:xfrm>
            <a:off x="7197231" y="1900084"/>
            <a:ext cx="2866339" cy="4846872"/>
            <a:chOff x="7288902" y="1879626"/>
            <a:chExt cx="2866339" cy="4846872"/>
          </a:xfrm>
        </p:grpSpPr>
        <p:sp>
          <p:nvSpPr>
            <p:cNvPr id="23" name="TextBox 22">
              <a:extLst>
                <a:ext uri="{FF2B5EF4-FFF2-40B4-BE49-F238E27FC236}">
                  <a16:creationId xmlns:a16="http://schemas.microsoft.com/office/drawing/2014/main" id="{20BD7B92-B6A7-894D-A995-2F91AB2A98AD}"/>
                </a:ext>
              </a:extLst>
            </p:cNvPr>
            <p:cNvSpPr txBox="1"/>
            <p:nvPr/>
          </p:nvSpPr>
          <p:spPr>
            <a:xfrm>
              <a:off x="7295310" y="6203278"/>
              <a:ext cx="2859931" cy="523220"/>
            </a:xfrm>
            <a:prstGeom prst="rect">
              <a:avLst/>
            </a:prstGeom>
            <a:noFill/>
          </p:spPr>
          <p:txBody>
            <a:bodyPr wrap="square" rtlCol="0">
              <a:spAutoFit/>
            </a:bodyPr>
            <a:lstStyle/>
            <a:p>
              <a:pPr algn="ctr"/>
              <a:r>
                <a:rPr lang="en-US" sz="1600" dirty="0"/>
                <a:t>Michelle Voong</a:t>
              </a:r>
            </a:p>
            <a:p>
              <a:pPr algn="ctr"/>
              <a:r>
                <a:rPr lang="en-US" sz="1200" dirty="0"/>
                <a:t>Data Solutions Engineer</a:t>
              </a:r>
            </a:p>
          </p:txBody>
        </p:sp>
        <p:pic>
          <p:nvPicPr>
            <p:cNvPr id="6" name="Picture 5">
              <a:extLst>
                <a:ext uri="{FF2B5EF4-FFF2-40B4-BE49-F238E27FC236}">
                  <a16:creationId xmlns:a16="http://schemas.microsoft.com/office/drawing/2014/main" id="{9D5CAB09-A8CD-9743-9F88-82E1884CA60B}"/>
                </a:ext>
              </a:extLst>
            </p:cNvPr>
            <p:cNvPicPr>
              <a:picLocks noChangeAspect="1"/>
            </p:cNvPicPr>
            <p:nvPr/>
          </p:nvPicPr>
          <p:blipFill>
            <a:blip r:embed="rId5"/>
            <a:stretch>
              <a:fillRect/>
            </a:stretch>
          </p:blipFill>
          <p:spPr>
            <a:xfrm>
              <a:off x="7794241" y="4365271"/>
              <a:ext cx="1828800" cy="1828800"/>
            </a:xfrm>
            <a:prstGeom prst="ellipse">
              <a:avLst/>
            </a:prstGeom>
          </p:spPr>
        </p:pic>
        <p:pic>
          <p:nvPicPr>
            <p:cNvPr id="8" name="Picture 7">
              <a:extLst>
                <a:ext uri="{FF2B5EF4-FFF2-40B4-BE49-F238E27FC236}">
                  <a16:creationId xmlns:a16="http://schemas.microsoft.com/office/drawing/2014/main" id="{092BDA3C-3CF5-6FB4-E578-C571AEB157AA}"/>
                </a:ext>
              </a:extLst>
            </p:cNvPr>
            <p:cNvPicPr>
              <a:picLocks noChangeAspect="1"/>
            </p:cNvPicPr>
            <p:nvPr/>
          </p:nvPicPr>
          <p:blipFill rotWithShape="1">
            <a:blip r:embed="rId6"/>
            <a:srcRect l="39500" t="72787" r="27580" b="3749"/>
            <a:stretch/>
          </p:blipFill>
          <p:spPr>
            <a:xfrm>
              <a:off x="7776480" y="1879626"/>
              <a:ext cx="2147356" cy="1981352"/>
            </a:xfrm>
            <a:prstGeom prst="rect">
              <a:avLst/>
            </a:prstGeom>
          </p:spPr>
        </p:pic>
        <p:sp>
          <p:nvSpPr>
            <p:cNvPr id="26" name="TextBox 25">
              <a:extLst>
                <a:ext uri="{FF2B5EF4-FFF2-40B4-BE49-F238E27FC236}">
                  <a16:creationId xmlns:a16="http://schemas.microsoft.com/office/drawing/2014/main" id="{547FDC20-D542-5041-9CA3-C106AE4FD194}"/>
                </a:ext>
              </a:extLst>
            </p:cNvPr>
            <p:cNvSpPr txBox="1"/>
            <p:nvPr/>
          </p:nvSpPr>
          <p:spPr>
            <a:xfrm>
              <a:off x="7288902" y="3703589"/>
              <a:ext cx="2762373" cy="584775"/>
            </a:xfrm>
            <a:prstGeom prst="rect">
              <a:avLst/>
            </a:prstGeom>
            <a:noFill/>
          </p:spPr>
          <p:txBody>
            <a:bodyPr wrap="square" rtlCol="0">
              <a:spAutoFit/>
            </a:bodyPr>
            <a:lstStyle/>
            <a:p>
              <a:pPr algn="ctr"/>
              <a:r>
                <a:rPr lang="en-US" sz="1600" dirty="0"/>
                <a:t>Savannah </a:t>
              </a:r>
              <a:r>
                <a:rPr lang="en-US" sz="1600" dirty="0" err="1"/>
                <a:t>Majarwitz</a:t>
              </a:r>
              <a:endParaRPr lang="en-US" sz="1600" dirty="0"/>
            </a:p>
            <a:p>
              <a:pPr algn="ctr"/>
              <a:r>
                <a:rPr lang="en-US" sz="1600" dirty="0"/>
                <a:t>.</a:t>
              </a:r>
              <a:r>
                <a:rPr lang="en-US" sz="1200" dirty="0"/>
                <a:t>5 FTE Program Manager</a:t>
              </a:r>
            </a:p>
          </p:txBody>
        </p:sp>
      </p:grpSp>
      <p:grpSp>
        <p:nvGrpSpPr>
          <p:cNvPr id="42" name="Group 41">
            <a:extLst>
              <a:ext uri="{FF2B5EF4-FFF2-40B4-BE49-F238E27FC236}">
                <a16:creationId xmlns:a16="http://schemas.microsoft.com/office/drawing/2014/main" id="{8509F499-FC3C-46AB-09DF-113E874097B6}"/>
              </a:ext>
            </a:extLst>
          </p:cNvPr>
          <p:cNvGrpSpPr/>
          <p:nvPr/>
        </p:nvGrpSpPr>
        <p:grpSpPr>
          <a:xfrm>
            <a:off x="9832165" y="3785602"/>
            <a:ext cx="2195234" cy="2979964"/>
            <a:chOff x="9927701" y="3785602"/>
            <a:chExt cx="2195234" cy="2979964"/>
          </a:xfrm>
        </p:grpSpPr>
        <p:sp>
          <p:nvSpPr>
            <p:cNvPr id="29" name="TextBox 28">
              <a:extLst>
                <a:ext uri="{FF2B5EF4-FFF2-40B4-BE49-F238E27FC236}">
                  <a16:creationId xmlns:a16="http://schemas.microsoft.com/office/drawing/2014/main" id="{DAD77013-F01F-69D5-8938-90BE4D2A66C5}"/>
                </a:ext>
              </a:extLst>
            </p:cNvPr>
            <p:cNvSpPr txBox="1"/>
            <p:nvPr/>
          </p:nvSpPr>
          <p:spPr>
            <a:xfrm>
              <a:off x="9951640" y="6242346"/>
              <a:ext cx="2147356" cy="523220"/>
            </a:xfrm>
            <a:prstGeom prst="rect">
              <a:avLst/>
            </a:prstGeom>
            <a:noFill/>
          </p:spPr>
          <p:txBody>
            <a:bodyPr wrap="square" rtlCol="0">
              <a:spAutoFit/>
            </a:bodyPr>
            <a:lstStyle/>
            <a:p>
              <a:pPr algn="ctr"/>
              <a:r>
                <a:rPr lang="en-US" sz="1600" dirty="0"/>
                <a:t>Hiring!</a:t>
              </a:r>
            </a:p>
            <a:p>
              <a:pPr algn="ctr"/>
              <a:r>
                <a:rPr lang="en-US" sz="1200" dirty="0"/>
                <a:t>.5 FTE Tech Director (DS/ML)</a:t>
              </a:r>
            </a:p>
          </p:txBody>
        </p:sp>
        <p:sp>
          <p:nvSpPr>
            <p:cNvPr id="30" name="Oval 29">
              <a:extLst>
                <a:ext uri="{FF2B5EF4-FFF2-40B4-BE49-F238E27FC236}">
                  <a16:creationId xmlns:a16="http://schemas.microsoft.com/office/drawing/2014/main" id="{EB2E3D4E-6261-4529-08AC-BFCB195158BC}"/>
                </a:ext>
              </a:extLst>
            </p:cNvPr>
            <p:cNvSpPr>
              <a:spLocks noChangeAspect="1"/>
            </p:cNvSpPr>
            <p:nvPr/>
          </p:nvSpPr>
          <p:spPr>
            <a:xfrm>
              <a:off x="10051275" y="4365271"/>
              <a:ext cx="1888793" cy="1828800"/>
            </a:xfrm>
            <a:prstGeom prst="ellipse">
              <a:avLst/>
            </a:prstGeom>
            <a:gradFill flip="none" rotWithShape="1">
              <a:gsLst>
                <a:gs pos="0">
                  <a:srgbClr val="13A694">
                    <a:tint val="66000"/>
                    <a:satMod val="160000"/>
                  </a:srgbClr>
                </a:gs>
                <a:gs pos="50000">
                  <a:srgbClr val="13A694">
                    <a:tint val="44500"/>
                    <a:satMod val="160000"/>
                  </a:srgbClr>
                </a:gs>
                <a:gs pos="100000">
                  <a:srgbClr val="13A694">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6933736-353D-B025-7F1B-0588FB44338A}"/>
                </a:ext>
              </a:extLst>
            </p:cNvPr>
            <p:cNvSpPr txBox="1"/>
            <p:nvPr/>
          </p:nvSpPr>
          <p:spPr>
            <a:xfrm>
              <a:off x="9927701" y="3785602"/>
              <a:ext cx="2195234" cy="523220"/>
            </a:xfrm>
            <a:prstGeom prst="rect">
              <a:avLst/>
            </a:prstGeom>
            <a:noFill/>
          </p:spPr>
          <p:txBody>
            <a:bodyPr wrap="square" rtlCol="0">
              <a:spAutoFit/>
            </a:bodyPr>
            <a:lstStyle/>
            <a:p>
              <a:pPr algn="ctr"/>
              <a:r>
                <a:rPr lang="en-US" sz="1600" dirty="0"/>
                <a:t>Lydia </a:t>
              </a:r>
              <a:r>
                <a:rPr lang="en-US" sz="1600" dirty="0" err="1"/>
                <a:t>Holck</a:t>
              </a:r>
              <a:endParaRPr lang="en-US" sz="1600" dirty="0"/>
            </a:p>
            <a:p>
              <a:pPr algn="ctr"/>
              <a:r>
                <a:rPr lang="en-US" sz="1200" dirty="0"/>
                <a:t>Operations Director</a:t>
              </a:r>
            </a:p>
          </p:txBody>
        </p:sp>
      </p:grpSp>
      <p:grpSp>
        <p:nvGrpSpPr>
          <p:cNvPr id="39" name="Group 38">
            <a:extLst>
              <a:ext uri="{FF2B5EF4-FFF2-40B4-BE49-F238E27FC236}">
                <a16:creationId xmlns:a16="http://schemas.microsoft.com/office/drawing/2014/main" id="{CFC2E122-6A5C-5F8B-B0B1-9120C1018035}"/>
              </a:ext>
            </a:extLst>
          </p:cNvPr>
          <p:cNvGrpSpPr/>
          <p:nvPr/>
        </p:nvGrpSpPr>
        <p:grpSpPr>
          <a:xfrm>
            <a:off x="2041325" y="1912116"/>
            <a:ext cx="3386450" cy="4791963"/>
            <a:chOff x="2069642" y="1913476"/>
            <a:chExt cx="3386450" cy="4791963"/>
          </a:xfrm>
        </p:grpSpPr>
        <p:pic>
          <p:nvPicPr>
            <p:cNvPr id="4" name="Picture 3">
              <a:extLst>
                <a:ext uri="{FF2B5EF4-FFF2-40B4-BE49-F238E27FC236}">
                  <a16:creationId xmlns:a16="http://schemas.microsoft.com/office/drawing/2014/main" id="{10BE025F-76B1-034D-BC65-7858758FE29D}"/>
                </a:ext>
              </a:extLst>
            </p:cNvPr>
            <p:cNvPicPr>
              <a:picLocks noChangeAspect="1"/>
            </p:cNvPicPr>
            <p:nvPr/>
          </p:nvPicPr>
          <p:blipFill rotWithShape="1">
            <a:blip r:embed="rId7"/>
            <a:srcRect l="31728" t="6371" r="30148" b="35259"/>
            <a:stretch/>
          </p:blipFill>
          <p:spPr>
            <a:xfrm>
              <a:off x="2829158" y="1913476"/>
              <a:ext cx="1791669" cy="1828800"/>
            </a:xfrm>
            <a:prstGeom prst="ellipse">
              <a:avLst/>
            </a:prstGeom>
          </p:spPr>
        </p:pic>
        <p:sp>
          <p:nvSpPr>
            <p:cNvPr id="21" name="TextBox 20">
              <a:extLst>
                <a:ext uri="{FF2B5EF4-FFF2-40B4-BE49-F238E27FC236}">
                  <a16:creationId xmlns:a16="http://schemas.microsoft.com/office/drawing/2014/main" id="{DC93E299-9A3C-7747-A334-F6539CBA77B2}"/>
                </a:ext>
              </a:extLst>
            </p:cNvPr>
            <p:cNvSpPr txBox="1"/>
            <p:nvPr/>
          </p:nvSpPr>
          <p:spPr>
            <a:xfrm>
              <a:off x="2069642" y="3737439"/>
              <a:ext cx="3386450" cy="523220"/>
            </a:xfrm>
            <a:prstGeom prst="rect">
              <a:avLst/>
            </a:prstGeom>
            <a:noFill/>
          </p:spPr>
          <p:txBody>
            <a:bodyPr wrap="square" rtlCol="0">
              <a:spAutoFit/>
            </a:bodyPr>
            <a:lstStyle/>
            <a:p>
              <a:pPr algn="ctr"/>
              <a:r>
                <a:rPr lang="en-US" sz="1600" dirty="0"/>
                <a:t>James Grady</a:t>
              </a:r>
            </a:p>
            <a:p>
              <a:pPr algn="ctr"/>
              <a:r>
                <a:rPr lang="en-US" sz="1200" dirty="0"/>
                <a:t>.10 FTE Creative Director (CFA)</a:t>
              </a:r>
            </a:p>
          </p:txBody>
        </p:sp>
        <p:pic>
          <p:nvPicPr>
            <p:cNvPr id="33" name="Picture 32">
              <a:extLst>
                <a:ext uri="{FF2B5EF4-FFF2-40B4-BE49-F238E27FC236}">
                  <a16:creationId xmlns:a16="http://schemas.microsoft.com/office/drawing/2014/main" id="{F6032179-1B06-FAC3-F174-955E27E5A83A}"/>
                </a:ext>
              </a:extLst>
            </p:cNvPr>
            <p:cNvPicPr>
              <a:picLocks noChangeAspect="1"/>
            </p:cNvPicPr>
            <p:nvPr/>
          </p:nvPicPr>
          <p:blipFill rotWithShape="1">
            <a:blip r:embed="rId8"/>
            <a:srcRect l="32415" t="33918" r="29152" b="37191"/>
            <a:stretch/>
          </p:blipFill>
          <p:spPr>
            <a:xfrm>
              <a:off x="2831256" y="4374478"/>
              <a:ext cx="1879204" cy="1828800"/>
            </a:xfrm>
            <a:prstGeom prst="rect">
              <a:avLst/>
            </a:prstGeom>
          </p:spPr>
        </p:pic>
        <p:sp>
          <p:nvSpPr>
            <p:cNvPr id="36" name="TextBox 35">
              <a:extLst>
                <a:ext uri="{FF2B5EF4-FFF2-40B4-BE49-F238E27FC236}">
                  <a16:creationId xmlns:a16="http://schemas.microsoft.com/office/drawing/2014/main" id="{9914659D-BC18-CB3F-D4E3-6950D30FE003}"/>
                </a:ext>
              </a:extLst>
            </p:cNvPr>
            <p:cNvSpPr txBox="1"/>
            <p:nvPr/>
          </p:nvSpPr>
          <p:spPr>
            <a:xfrm>
              <a:off x="2444598" y="6182219"/>
              <a:ext cx="2731009" cy="523220"/>
            </a:xfrm>
            <a:prstGeom prst="rect">
              <a:avLst/>
            </a:prstGeom>
            <a:noFill/>
          </p:spPr>
          <p:txBody>
            <a:bodyPr wrap="square" rtlCol="0">
              <a:spAutoFit/>
            </a:bodyPr>
            <a:lstStyle/>
            <a:p>
              <a:pPr algn="ctr"/>
              <a:r>
                <a:rPr lang="en-US" sz="1600" dirty="0"/>
                <a:t>Thao Nguyen</a:t>
              </a:r>
            </a:p>
            <a:p>
              <a:pPr algn="ctr"/>
              <a:r>
                <a:rPr lang="en-US" sz="1200" dirty="0"/>
                <a:t>.10 FTE UXD Program Manager</a:t>
              </a:r>
            </a:p>
          </p:txBody>
        </p:sp>
      </p:grpSp>
      <p:pic>
        <p:nvPicPr>
          <p:cNvPr id="5" name="Picture 4">
            <a:extLst>
              <a:ext uri="{FF2B5EF4-FFF2-40B4-BE49-F238E27FC236}">
                <a16:creationId xmlns:a16="http://schemas.microsoft.com/office/drawing/2014/main" id="{20A0F806-8422-83CA-9833-668186899676}"/>
              </a:ext>
            </a:extLst>
          </p:cNvPr>
          <p:cNvPicPr>
            <a:picLocks noChangeAspect="1"/>
          </p:cNvPicPr>
          <p:nvPr/>
        </p:nvPicPr>
        <p:blipFill>
          <a:blip r:embed="rId9"/>
          <a:stretch>
            <a:fillRect/>
          </a:stretch>
        </p:blipFill>
        <p:spPr>
          <a:xfrm>
            <a:off x="9911883" y="1858140"/>
            <a:ext cx="1920240" cy="1907852"/>
          </a:xfrm>
          <a:prstGeom prst="rect">
            <a:avLst/>
          </a:prstGeom>
        </p:spPr>
      </p:pic>
      <p:sp>
        <p:nvSpPr>
          <p:cNvPr id="7" name="Oval 6">
            <a:extLst>
              <a:ext uri="{FF2B5EF4-FFF2-40B4-BE49-F238E27FC236}">
                <a16:creationId xmlns:a16="http://schemas.microsoft.com/office/drawing/2014/main" id="{836579A0-DC81-FABD-EB82-8C39AD5325D8}"/>
              </a:ext>
            </a:extLst>
          </p:cNvPr>
          <p:cNvSpPr>
            <a:spLocks noChangeAspect="1"/>
          </p:cNvSpPr>
          <p:nvPr/>
        </p:nvSpPr>
        <p:spPr>
          <a:xfrm>
            <a:off x="277477" y="4315085"/>
            <a:ext cx="1888793" cy="1828800"/>
          </a:xfrm>
          <a:prstGeom prst="ellipse">
            <a:avLst/>
          </a:prstGeom>
          <a:gradFill flip="none" rotWithShape="1">
            <a:gsLst>
              <a:gs pos="0">
                <a:srgbClr val="13A694">
                  <a:tint val="66000"/>
                  <a:satMod val="160000"/>
                </a:srgbClr>
              </a:gs>
              <a:gs pos="50000">
                <a:srgbClr val="13A694">
                  <a:tint val="44500"/>
                  <a:satMod val="160000"/>
                </a:srgbClr>
              </a:gs>
              <a:gs pos="100000">
                <a:srgbClr val="13A694">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2981930"/>
      </p:ext>
    </p:extLst>
  </p:cSld>
  <p:clrMapOvr>
    <a:masterClrMapping/>
  </p:clrMapOvr>
</p:sld>
</file>

<file path=ppt/theme/theme1.xml><?xml version="1.0" encoding="utf-8"?>
<a:theme xmlns:a="http://schemas.openxmlformats.org/drawingml/2006/main" name="Dividend">
  <a:themeElements>
    <a:clrScheme name="Custom 4">
      <a:dk1>
        <a:srgbClr val="000000"/>
      </a:dk1>
      <a:lt1>
        <a:srgbClr val="FFFFFF"/>
      </a:lt1>
      <a:dk2>
        <a:srgbClr val="3D3D3D"/>
      </a:dk2>
      <a:lt2>
        <a:srgbClr val="EBEBEB"/>
      </a:lt2>
      <a:accent1>
        <a:srgbClr val="000000"/>
      </a:accent1>
      <a:accent2>
        <a:srgbClr val="13A694"/>
      </a:accent2>
      <a:accent3>
        <a:srgbClr val="D9E5D8"/>
      </a:accent3>
      <a:accent4>
        <a:srgbClr val="A9A9A9"/>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15648</TotalTime>
  <Words>2028</Words>
  <Application>Microsoft Macintosh PowerPoint</Application>
  <PresentationFormat>Widescreen</PresentationFormat>
  <Paragraphs>307</Paragraphs>
  <Slides>31</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Aileron Regular</vt:lpstr>
      <vt:lpstr>Aileron Regular Bold</vt:lpstr>
      <vt:lpstr>Arial</vt:lpstr>
      <vt:lpstr>Bebas Neue</vt:lpstr>
      <vt:lpstr>Calibri</vt:lpstr>
      <vt:lpstr>Gill Sans</vt:lpstr>
      <vt:lpstr>Gill Sans MT</vt:lpstr>
      <vt:lpstr>Gotham Medium</vt:lpstr>
      <vt:lpstr>Wingdings 2</vt:lpstr>
      <vt:lpstr>Dividend</vt:lpstr>
      <vt:lpstr>PowerPoint Presentation</vt:lpstr>
      <vt:lpstr>PowerPoint Presentation</vt:lpstr>
      <vt:lpstr>Spark! @CDS</vt:lpstr>
      <vt:lpstr>Spark! </vt:lpstr>
      <vt:lpstr>PowerPoint Presentation</vt:lpstr>
      <vt:lpstr>CDS Impact areas: computing + Data Science application priorities</vt:lpstr>
      <vt:lpstr>PowerPoint Presentation</vt:lpstr>
      <vt:lpstr>PowerPoint Presentation</vt:lpstr>
      <vt:lpstr>Spark! @CDS team</vt:lpstr>
      <vt:lpstr>Resources: EXPERTS IN RESIDENCE </vt:lpstr>
      <vt:lpstr>PowerPoint Presentation</vt:lpstr>
      <vt:lpstr>Data Science [prison grievances]</vt:lpstr>
      <vt:lpstr>DATA science:  aging in prison</vt:lpstr>
      <vt:lpstr>Data Science [Police overtime]</vt:lpstr>
      <vt:lpstr>Data science [school to prison pipeline]</vt:lpstr>
      <vt:lpstr>DATA science:  Boston’s GENDERED STREETS</vt:lpstr>
      <vt:lpstr>Data Science [Racial Segregation in Hospital Access During COVID]</vt:lpstr>
      <vt:lpstr>PowerPoint Presentation</vt:lpstr>
      <vt:lpstr>Data Science [Rental Assistance &amp; Evictions]</vt:lpstr>
      <vt:lpstr>Web app &amp; machine learning: naacp/ GBH media coverage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recruitment timeline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 Spark! Innovation Mentoring: Coaches and Specialists</dc:title>
  <dc:creator>Cranmer, Ziba Parissa</dc:creator>
  <cp:lastModifiedBy>Cranmer, Ziba Parissa</cp:lastModifiedBy>
  <cp:revision>231</cp:revision>
  <cp:lastPrinted>2020-02-28T15:59:20Z</cp:lastPrinted>
  <dcterms:created xsi:type="dcterms:W3CDTF">2020-02-28T13:49:11Z</dcterms:created>
  <dcterms:modified xsi:type="dcterms:W3CDTF">2022-11-11T14:59:41Z</dcterms:modified>
</cp:coreProperties>
</file>