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694" r:id="rId1"/>
    <p:sldMasterId id="2147483685" r:id="rId2"/>
    <p:sldMasterId id="2147483695" r:id="rId3"/>
    <p:sldMasterId id="2147483708" r:id="rId4"/>
  </p:sldMasterIdLst>
  <p:notesMasterIdLst>
    <p:notesMasterId r:id="rId17"/>
  </p:notesMasterIdLst>
  <p:sldIdLst>
    <p:sldId id="1807" r:id="rId5"/>
    <p:sldId id="953" r:id="rId6"/>
    <p:sldId id="264" r:id="rId7"/>
    <p:sldId id="287" r:id="rId8"/>
    <p:sldId id="2863" r:id="rId9"/>
    <p:sldId id="484" r:id="rId10"/>
    <p:sldId id="2864" r:id="rId11"/>
    <p:sldId id="1822" r:id="rId12"/>
    <p:sldId id="2865" r:id="rId13"/>
    <p:sldId id="1011" r:id="rId14"/>
    <p:sldId id="2866" r:id="rId15"/>
    <p:sldId id="286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ECA0C56-9BB8-C487-ED73-2228F546501E}" name="Tony Boccanfuso" initials="TB" userId="S::tony@uidp.onmicrosoft.com::b1e4af40-a158-4c7e-b60c-17635b57ff70" providerId="AD"/>
  <p188:author id="{94D8A8B6-A46B-A6E4-0E8E-28926F2927B0}" name="Rebecca Silveston" initials="RS" userId="S::rsilveston@uidp.onmicrosoft.com::c260bf34-fe81-4530-9fbf-22ef1a0103e2" providerId="AD"/>
  <p188:author id="{7B8CA4CF-2E41-52D9-F94A-EC2A54FA5340}" name="Sandy Mau" initials="SM" userId="S::Sandy@uidp.onmicrosoft.com::4e510cb5-b502-40b5-8ccc-dd28bb2685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500"/>
    <a:srgbClr val="FFAE2E"/>
    <a:srgbClr val="01693D"/>
    <a:srgbClr val="255245"/>
    <a:srgbClr val="000002"/>
    <a:srgbClr val="8195A6"/>
    <a:srgbClr val="000000"/>
    <a:srgbClr val="030405"/>
    <a:srgbClr val="163C5A"/>
    <a:srgbClr val="135C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884" autoAdjust="0"/>
    <p:restoredTop sz="94757" autoAdjust="0"/>
  </p:normalViewPr>
  <p:slideViewPr>
    <p:cSldViewPr snapToGrid="0">
      <p:cViewPr varScale="1">
        <p:scale>
          <a:sx n="99" d="100"/>
          <a:sy n="99" d="100"/>
        </p:scale>
        <p:origin x="184" y="1304"/>
      </p:cViewPr>
      <p:guideLst/>
    </p:cSldViewPr>
  </p:slideViewPr>
  <p:outlineViewPr>
    <p:cViewPr>
      <p:scale>
        <a:sx n="33" d="100"/>
        <a:sy n="33" d="100"/>
      </p:scale>
      <p:origin x="0" y="-7504"/>
    </p:cViewPr>
  </p:outlin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8/10/relationships/authors" Target="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732169-88DD-4762-BE62-666EC6D373CB}" type="doc">
      <dgm:prSet loTypeId="urn:microsoft.com/office/officeart/2005/8/layout/hChevron3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0BE9A02C-7B79-426A-950B-53A9508FE197}">
      <dgm:prSet phldrT="[Text]" phldr="0" custT="1"/>
      <dgm:spPr>
        <a:xfrm>
          <a:off x="4598" y="0"/>
          <a:ext cx="4021385" cy="923330"/>
        </a:xfrm>
        <a:prstGeom prst="homePlate">
          <a:avLst/>
        </a:prstGeom>
        <a:solidFill>
          <a:srgbClr val="196B24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l">
            <a:buNone/>
          </a:pPr>
          <a:r>
            <a:rPr lang="en-US" sz="2400" dirty="0">
              <a:solidFill>
                <a:sysClr val="window" lastClr="FFFFFF"/>
              </a:solidFill>
              <a:latin typeface="Aptos" panose="02110004020202020204"/>
              <a:ea typeface="+mn-ea"/>
              <a:cs typeface="+mn-cs"/>
            </a:rPr>
            <a:t>Theoretical Foundations</a:t>
          </a:r>
        </a:p>
      </dgm:t>
    </dgm:pt>
    <dgm:pt modelId="{897CDA02-B689-45DC-897B-301B019160F8}" type="parTrans" cxnId="{0D61C17A-3BAB-47D2-BE02-1F145A38E161}">
      <dgm:prSet/>
      <dgm:spPr/>
      <dgm:t>
        <a:bodyPr/>
        <a:lstStyle/>
        <a:p>
          <a:endParaRPr lang="en-US"/>
        </a:p>
      </dgm:t>
    </dgm:pt>
    <dgm:pt modelId="{08EF0428-9F37-40ED-8771-33D9F9EC602A}" type="sibTrans" cxnId="{0D61C17A-3BAB-47D2-BE02-1F145A38E161}">
      <dgm:prSet/>
      <dgm:spPr/>
      <dgm:t>
        <a:bodyPr/>
        <a:lstStyle/>
        <a:p>
          <a:endParaRPr lang="en-US"/>
        </a:p>
      </dgm:t>
    </dgm:pt>
    <dgm:pt modelId="{0724474D-2BC4-4AEA-B3D4-5E9C95946F76}">
      <dgm:prSet phldrT="[Text]" phldr="0" custT="1"/>
      <dgm:spPr>
        <a:xfrm>
          <a:off x="6438816" y="0"/>
          <a:ext cx="4021385" cy="923330"/>
        </a:xfrm>
        <a:prstGeom prst="chevron">
          <a:avLst/>
        </a:prstGeom>
        <a:solidFill>
          <a:srgbClr val="196B24">
            <a:hueOff val="4117163"/>
            <a:satOff val="24712"/>
            <a:lumOff val="18825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ctr">
            <a:buNone/>
          </a:pPr>
          <a:r>
            <a:rPr lang="en-US" sz="2400" dirty="0">
              <a:solidFill>
                <a:sysClr val="window" lastClr="FFFFFF"/>
              </a:solidFill>
              <a:latin typeface="Aptos" panose="02110004020202020204"/>
              <a:ea typeface="+mn-ea"/>
              <a:cs typeface="+mn-cs"/>
            </a:rPr>
            <a:t>Impact people &amp; planet</a:t>
          </a:r>
        </a:p>
      </dgm:t>
    </dgm:pt>
    <dgm:pt modelId="{B786705F-C57E-41F2-A17E-3A1BD0A97172}" type="parTrans" cxnId="{B21105A9-B002-47CA-8D84-C8E8DADE8242}">
      <dgm:prSet/>
      <dgm:spPr/>
      <dgm:t>
        <a:bodyPr/>
        <a:lstStyle/>
        <a:p>
          <a:endParaRPr lang="en-US"/>
        </a:p>
      </dgm:t>
    </dgm:pt>
    <dgm:pt modelId="{F7BDF87E-9D46-43B5-B5A9-E02C959121C1}" type="sibTrans" cxnId="{B21105A9-B002-47CA-8D84-C8E8DADE8242}">
      <dgm:prSet/>
      <dgm:spPr/>
      <dgm:t>
        <a:bodyPr/>
        <a:lstStyle/>
        <a:p>
          <a:endParaRPr lang="en-US"/>
        </a:p>
      </dgm:t>
    </dgm:pt>
    <dgm:pt modelId="{C9A95C01-49CB-4BE8-BF06-61882407356B}">
      <dgm:prSet phldrT="[Text]" phldr="0" custT="1"/>
      <dgm:spPr>
        <a:xfrm>
          <a:off x="3221707" y="0"/>
          <a:ext cx="4021385" cy="923330"/>
        </a:xfrm>
        <a:prstGeom prst="chevron">
          <a:avLst/>
        </a:prstGeom>
        <a:solidFill>
          <a:srgbClr val="196B24">
            <a:hueOff val="2058582"/>
            <a:satOff val="12356"/>
            <a:lumOff val="9413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l">
            <a:buNone/>
          </a:pPr>
          <a:r>
            <a:rPr lang="en-US" sz="2400" dirty="0">
              <a:solidFill>
                <a:sysClr val="window" lastClr="FFFFFF"/>
              </a:solidFill>
              <a:latin typeface="Aptos" panose="02110004020202020204"/>
              <a:ea typeface="+mn-ea"/>
              <a:cs typeface="+mn-cs"/>
            </a:rPr>
            <a:t>Compute at Scale</a:t>
          </a:r>
        </a:p>
      </dgm:t>
    </dgm:pt>
    <dgm:pt modelId="{FDD70174-D69E-4374-883E-0EF24EB5A34F}" type="parTrans" cxnId="{D5005ED1-CC3D-4E62-AD69-495BA075E52F}">
      <dgm:prSet/>
      <dgm:spPr/>
      <dgm:t>
        <a:bodyPr/>
        <a:lstStyle/>
        <a:p>
          <a:endParaRPr lang="en-US"/>
        </a:p>
      </dgm:t>
    </dgm:pt>
    <dgm:pt modelId="{6E6B683E-3416-40FE-8DA6-3B00C97EAF91}" type="sibTrans" cxnId="{D5005ED1-CC3D-4E62-AD69-495BA075E52F}">
      <dgm:prSet/>
      <dgm:spPr/>
      <dgm:t>
        <a:bodyPr/>
        <a:lstStyle/>
        <a:p>
          <a:endParaRPr lang="en-US"/>
        </a:p>
      </dgm:t>
    </dgm:pt>
    <dgm:pt modelId="{1913D062-9EC1-437E-9C4B-4049850A79B8}" type="pres">
      <dgm:prSet presAssocID="{7D732169-88DD-4762-BE62-666EC6D373CB}" presName="Name0" presStyleCnt="0">
        <dgm:presLayoutVars>
          <dgm:dir/>
          <dgm:resizeHandles val="exact"/>
        </dgm:presLayoutVars>
      </dgm:prSet>
      <dgm:spPr/>
    </dgm:pt>
    <dgm:pt modelId="{C881A7DE-9532-45AE-AEE5-FE5D2697B4E7}" type="pres">
      <dgm:prSet presAssocID="{0BE9A02C-7B79-426A-950B-53A9508FE197}" presName="parTxOnly" presStyleLbl="node1" presStyleIdx="0" presStyleCnt="3" custScaleX="150565">
        <dgm:presLayoutVars>
          <dgm:bulletEnabled val="1"/>
        </dgm:presLayoutVars>
      </dgm:prSet>
      <dgm:spPr/>
    </dgm:pt>
    <dgm:pt modelId="{ED4B4197-7F80-4009-9A78-822687787787}" type="pres">
      <dgm:prSet presAssocID="{08EF0428-9F37-40ED-8771-33D9F9EC602A}" presName="parSpace" presStyleCnt="0"/>
      <dgm:spPr/>
    </dgm:pt>
    <dgm:pt modelId="{9D681D7E-C883-4D09-A156-6DB165C72010}" type="pres">
      <dgm:prSet presAssocID="{C9A95C01-49CB-4BE8-BF06-61882407356B}" presName="parTxOnly" presStyleLbl="node1" presStyleIdx="1" presStyleCnt="3" custScaleX="158998">
        <dgm:presLayoutVars>
          <dgm:bulletEnabled val="1"/>
        </dgm:presLayoutVars>
      </dgm:prSet>
      <dgm:spPr/>
    </dgm:pt>
    <dgm:pt modelId="{73D58323-1D39-4122-9F0E-56A92785D4A2}" type="pres">
      <dgm:prSet presAssocID="{6E6B683E-3416-40FE-8DA6-3B00C97EAF91}" presName="parSpace" presStyleCnt="0"/>
      <dgm:spPr/>
    </dgm:pt>
    <dgm:pt modelId="{1FD344AA-1699-4B13-9E81-67ADB3198FA6}" type="pres">
      <dgm:prSet presAssocID="{0724474D-2BC4-4AEA-B3D4-5E9C95946F76}" presName="parTxOnly" presStyleLbl="node1" presStyleIdx="2" presStyleCnt="3" custScaleX="154231">
        <dgm:presLayoutVars>
          <dgm:bulletEnabled val="1"/>
        </dgm:presLayoutVars>
      </dgm:prSet>
      <dgm:spPr/>
    </dgm:pt>
  </dgm:ptLst>
  <dgm:cxnLst>
    <dgm:cxn modelId="{79CA3961-073D-48AC-9FA2-7CFCBC489536}" type="presOf" srcId="{C9A95C01-49CB-4BE8-BF06-61882407356B}" destId="{9D681D7E-C883-4D09-A156-6DB165C72010}" srcOrd="0" destOrd="0" presId="urn:microsoft.com/office/officeart/2005/8/layout/hChevron3"/>
    <dgm:cxn modelId="{0D61C17A-3BAB-47D2-BE02-1F145A38E161}" srcId="{7D732169-88DD-4762-BE62-666EC6D373CB}" destId="{0BE9A02C-7B79-426A-950B-53A9508FE197}" srcOrd="0" destOrd="0" parTransId="{897CDA02-B689-45DC-897B-301B019160F8}" sibTransId="{08EF0428-9F37-40ED-8771-33D9F9EC602A}"/>
    <dgm:cxn modelId="{AD7CCF83-9227-445B-B9DA-AF5B156EB8CE}" type="presOf" srcId="{7D732169-88DD-4762-BE62-666EC6D373CB}" destId="{1913D062-9EC1-437E-9C4B-4049850A79B8}" srcOrd="0" destOrd="0" presId="urn:microsoft.com/office/officeart/2005/8/layout/hChevron3"/>
    <dgm:cxn modelId="{3D507C9F-063B-476F-96CF-89B014CAB205}" type="presOf" srcId="{0BE9A02C-7B79-426A-950B-53A9508FE197}" destId="{C881A7DE-9532-45AE-AEE5-FE5D2697B4E7}" srcOrd="0" destOrd="0" presId="urn:microsoft.com/office/officeart/2005/8/layout/hChevron3"/>
    <dgm:cxn modelId="{B21105A9-B002-47CA-8D84-C8E8DADE8242}" srcId="{7D732169-88DD-4762-BE62-666EC6D373CB}" destId="{0724474D-2BC4-4AEA-B3D4-5E9C95946F76}" srcOrd="2" destOrd="0" parTransId="{B786705F-C57E-41F2-A17E-3A1BD0A97172}" sibTransId="{F7BDF87E-9D46-43B5-B5A9-E02C959121C1}"/>
    <dgm:cxn modelId="{8DE6AFB8-84C8-4DCA-8A12-244CB04BF330}" type="presOf" srcId="{0724474D-2BC4-4AEA-B3D4-5E9C95946F76}" destId="{1FD344AA-1699-4B13-9E81-67ADB3198FA6}" srcOrd="0" destOrd="0" presId="urn:microsoft.com/office/officeart/2005/8/layout/hChevron3"/>
    <dgm:cxn modelId="{D5005ED1-CC3D-4E62-AD69-495BA075E52F}" srcId="{7D732169-88DD-4762-BE62-666EC6D373CB}" destId="{C9A95C01-49CB-4BE8-BF06-61882407356B}" srcOrd="1" destOrd="0" parTransId="{FDD70174-D69E-4374-883E-0EF24EB5A34F}" sibTransId="{6E6B683E-3416-40FE-8DA6-3B00C97EAF91}"/>
    <dgm:cxn modelId="{F48B8156-6197-4803-8428-F177CBA1973D}" type="presParOf" srcId="{1913D062-9EC1-437E-9C4B-4049850A79B8}" destId="{C881A7DE-9532-45AE-AEE5-FE5D2697B4E7}" srcOrd="0" destOrd="0" presId="urn:microsoft.com/office/officeart/2005/8/layout/hChevron3"/>
    <dgm:cxn modelId="{CA8C33D5-1A9B-433A-A285-B0A2B93DB5C6}" type="presParOf" srcId="{1913D062-9EC1-437E-9C4B-4049850A79B8}" destId="{ED4B4197-7F80-4009-9A78-822687787787}" srcOrd="1" destOrd="0" presId="urn:microsoft.com/office/officeart/2005/8/layout/hChevron3"/>
    <dgm:cxn modelId="{BB4C5E68-4297-4505-91B7-67F8D7AACB07}" type="presParOf" srcId="{1913D062-9EC1-437E-9C4B-4049850A79B8}" destId="{9D681D7E-C883-4D09-A156-6DB165C72010}" srcOrd="2" destOrd="0" presId="urn:microsoft.com/office/officeart/2005/8/layout/hChevron3"/>
    <dgm:cxn modelId="{61D7A925-410B-432C-8A85-C19BD68823BD}" type="presParOf" srcId="{1913D062-9EC1-437E-9C4B-4049850A79B8}" destId="{73D58323-1D39-4122-9F0E-56A92785D4A2}" srcOrd="3" destOrd="0" presId="urn:microsoft.com/office/officeart/2005/8/layout/hChevron3"/>
    <dgm:cxn modelId="{A63450F3-0A69-42AF-89A9-81638548E33E}" type="presParOf" srcId="{1913D062-9EC1-437E-9C4B-4049850A79B8}" destId="{1FD344AA-1699-4B13-9E81-67ADB3198FA6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81A7DE-9532-45AE-AEE5-FE5D2697B4E7}">
      <dsp:nvSpPr>
        <dsp:cNvPr id="0" name=""/>
        <dsp:cNvSpPr/>
      </dsp:nvSpPr>
      <dsp:spPr>
        <a:xfrm>
          <a:off x="3031" y="0"/>
          <a:ext cx="4101110" cy="923330"/>
        </a:xfrm>
        <a:prstGeom prst="homePlate">
          <a:avLst/>
        </a:prstGeom>
        <a:solidFill>
          <a:srgbClr val="196B24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64008" rIns="32004" bIns="64008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ysClr val="window" lastClr="FFFFFF"/>
              </a:solidFill>
              <a:latin typeface="Aptos" panose="02110004020202020204"/>
              <a:ea typeface="+mn-ea"/>
              <a:cs typeface="+mn-cs"/>
            </a:rPr>
            <a:t>Theoretical Foundations</a:t>
          </a:r>
        </a:p>
      </dsp:txBody>
      <dsp:txXfrm>
        <a:off x="3031" y="0"/>
        <a:ext cx="3870278" cy="923330"/>
      </dsp:txXfrm>
    </dsp:sp>
    <dsp:sp modelId="{9D681D7E-C883-4D09-A156-6DB165C72010}">
      <dsp:nvSpPr>
        <dsp:cNvPr id="0" name=""/>
        <dsp:cNvSpPr/>
      </dsp:nvSpPr>
      <dsp:spPr>
        <a:xfrm>
          <a:off x="3559378" y="0"/>
          <a:ext cx="4330809" cy="923330"/>
        </a:xfrm>
        <a:prstGeom prst="chevron">
          <a:avLst/>
        </a:prstGeom>
        <a:solidFill>
          <a:srgbClr val="196B24">
            <a:hueOff val="2058582"/>
            <a:satOff val="12356"/>
            <a:lumOff val="9413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ysClr val="window" lastClr="FFFFFF"/>
              </a:solidFill>
              <a:latin typeface="Aptos" panose="02110004020202020204"/>
              <a:ea typeface="+mn-ea"/>
              <a:cs typeface="+mn-cs"/>
            </a:rPr>
            <a:t>Compute at Scale</a:t>
          </a:r>
        </a:p>
      </dsp:txBody>
      <dsp:txXfrm>
        <a:off x="4021043" y="0"/>
        <a:ext cx="3407479" cy="923330"/>
      </dsp:txXfrm>
    </dsp:sp>
    <dsp:sp modelId="{1FD344AA-1699-4B13-9E81-67ADB3198FA6}">
      <dsp:nvSpPr>
        <dsp:cNvPr id="0" name=""/>
        <dsp:cNvSpPr/>
      </dsp:nvSpPr>
      <dsp:spPr>
        <a:xfrm>
          <a:off x="7345425" y="0"/>
          <a:ext cx="4200965" cy="923330"/>
        </a:xfrm>
        <a:prstGeom prst="chevron">
          <a:avLst/>
        </a:prstGeom>
        <a:solidFill>
          <a:srgbClr val="196B24">
            <a:hueOff val="4117163"/>
            <a:satOff val="24712"/>
            <a:lumOff val="18825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ysClr val="window" lastClr="FFFFFF"/>
              </a:solidFill>
              <a:latin typeface="Aptos" panose="02110004020202020204"/>
              <a:ea typeface="+mn-ea"/>
              <a:cs typeface="+mn-cs"/>
            </a:rPr>
            <a:t>Impact people &amp; planet</a:t>
          </a:r>
        </a:p>
      </dsp:txBody>
      <dsp:txXfrm>
        <a:off x="7807090" y="0"/>
        <a:ext cx="3277635" cy="9233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CE019F-F848-483D-B88F-AAB9F9CABBEB}" type="datetimeFigureOut">
              <a:rPr lang="en-US" smtClean="0"/>
              <a:t>11/15/25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E4C677-F7CD-4229-823A-9C815EBA72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254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E4C677-F7CD-4229-823A-9C815EBA72F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910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1B3BD-97C9-6447-9D2B-E183E22BC5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702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E4C677-F7CD-4229-823A-9C815EBA72F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551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504800-E8AE-A244-A46B-6A7B0CC4A5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2151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BF6CAE-94A7-6391-4870-29A35A9CBF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6509CB-C17C-1829-56A5-798F9F0143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4F3D30-6E7C-35DD-D2E6-0E613B8AF0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F13FC6-6F40-3D25-32BA-46AEAB90AF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504800-E8AE-A244-A46B-6A7B0CC4A5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9406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E4C677-F7CD-4229-823A-9C815EBA72F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54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BAE551-C78D-44AF-B163-90CC64486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8B275-75D4-401A-A9E7-02A9A4F4EC31}" type="datetime1">
              <a:rPr lang="en-US" smtClean="0"/>
              <a:t>11/15/25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84F333-647F-44D5-B5B9-3E81BF7FE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A12B88-DA4D-49EC-BDA3-0201CF22D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103D2-19E0-4FB5-A3AD-4425627BD5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173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1C519-5B59-9F49-AAE5-F92F88416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0E36BD-7907-4F42-9BDC-AAC4D5035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BB476B-C40F-314D-BC64-754BFE94CC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CC7E7E-0E5D-844D-8A9E-FE35D1133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EE28F-7238-4B1F-B40F-7669320FE00F}" type="datetimeFigureOut">
              <a:rPr lang="en-US" smtClean="0"/>
              <a:t>11/15/25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6491C3-1AA4-644D-9651-51351DEDC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9C0CEA-3A69-2940-9F36-742C873BE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C90CC-0688-4890-B0B2-0418C82969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326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32176-0F45-D548-AF99-4E33CCAC7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BFD262-4733-0642-AC60-5639D20BF1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87A800-1843-EF45-B9DB-6CE90389A9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B57B5B-D77C-7141-B476-685A899E6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EE28F-7238-4B1F-B40F-7669320FE00F}" type="datetimeFigureOut">
              <a:rPr lang="en-US" smtClean="0"/>
              <a:t>11/15/25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642C79-06CB-114E-A685-8928B9EB2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B47612-FD46-D940-B625-173AC32FD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C90CC-0688-4890-B0B2-0418C82969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659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588AF-5F06-7A43-B427-E59D55AEF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21BEBF-BBC9-6B41-A8AB-17CFC0ECF0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33B1AC-6EB5-1049-AF0D-5F4EBF1DE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EE28F-7238-4B1F-B40F-7669320FE00F}" type="datetimeFigureOut">
              <a:rPr lang="en-US" smtClean="0"/>
              <a:t>11/15/25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D15F63-2325-8144-870B-21EE77BCD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617FF3-9B3C-3D40-A336-A80D7E11A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C90CC-0688-4890-B0B2-0418C82969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8647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981158-9CE7-2042-AA38-6A96B2F9EA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A7D86B-28A6-D14A-AAB5-8FC8B689FB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2031FA-ADB7-F245-9BC7-9F2A29383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EE28F-7238-4B1F-B40F-7669320FE00F}" type="datetimeFigureOut">
              <a:rPr lang="en-US" smtClean="0"/>
              <a:t>11/15/25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8B312-D431-8646-853F-9C9701A92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4FE616-9C9F-DB4C-BA8C-0C39D9175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C90CC-0688-4890-B0B2-0418C82969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1628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G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University of Vermont logo: A dark green letter V outlined by a white shield and the text University of Vermont">
            <a:extLst>
              <a:ext uri="{FF2B5EF4-FFF2-40B4-BE49-F238E27FC236}">
                <a16:creationId xmlns:a16="http://schemas.microsoft.com/office/drawing/2014/main" id="{1708A8B4-B8CB-E276-4D3B-3C043C31F0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6388" y="6152528"/>
            <a:ext cx="1274769" cy="41019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95A18F0-FC8F-95A3-9A8D-90030BA79E3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606" y="1122363"/>
            <a:ext cx="8566890" cy="2387600"/>
          </a:xfrm>
          <a:prstGeom prst="rect">
            <a:avLst/>
          </a:prstGeom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latin typeface="Lora SemiBold" pitchFamily="2" charset="77"/>
                <a:ea typeface="Frank Ruhl Libre" pitchFamily="2" charset="-79"/>
                <a:cs typeface="Frank Ruhl Libre" pitchFamily="2" charset="-79"/>
              </a:defRPr>
            </a:lvl1pPr>
          </a:lstStyle>
          <a:p>
            <a:r>
              <a:rPr lang="en-US" dirty="0"/>
              <a:t>Two-Line</a:t>
            </a:r>
            <a:br>
              <a:rPr lang="en-US" dirty="0"/>
            </a:br>
            <a:r>
              <a:rPr lang="en-US" dirty="0"/>
              <a:t>Presentation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3060F00-57CF-9E7F-120E-C2581F73AE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606" y="3602038"/>
            <a:ext cx="856689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chemeClr val="bg1"/>
                </a:solidFill>
                <a:latin typeface="Century Gothic" panose="020B0502020202020204" pitchFamily="34" charset="0"/>
                <a:cs typeface="Poppins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54768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5F0F341-E203-2453-86F4-AA75ACDBD10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90E2E53-F98C-94D4-8878-D4A38289367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606" y="1122363"/>
            <a:ext cx="8566890" cy="2387600"/>
          </a:xfrm>
          <a:prstGeom prst="rect">
            <a:avLst/>
          </a:prstGeom>
        </p:spPr>
        <p:txBody>
          <a:bodyPr anchor="b"/>
          <a:lstStyle>
            <a:lvl1pPr algn="l">
              <a:defRPr sz="6000" b="1" i="0">
                <a:solidFill>
                  <a:srgbClr val="006B51"/>
                </a:solidFill>
                <a:latin typeface="Lora SemiBold" pitchFamily="2" charset="77"/>
                <a:ea typeface="Frank Ruhl Libre" pitchFamily="2" charset="-79"/>
                <a:cs typeface="Frank Ruhl Libre" pitchFamily="2" charset="-79"/>
              </a:defRPr>
            </a:lvl1pPr>
          </a:lstStyle>
          <a:p>
            <a:r>
              <a:rPr lang="en-US" dirty="0"/>
              <a:t>Two-Line</a:t>
            </a:r>
            <a:br>
              <a:rPr lang="en-US" dirty="0"/>
            </a:br>
            <a:r>
              <a:rPr lang="en-US" dirty="0"/>
              <a:t>Presentation Title</a:t>
            </a:r>
          </a:p>
        </p:txBody>
      </p:sp>
      <p:pic>
        <p:nvPicPr>
          <p:cNvPr id="13" name="Picture 12" descr="University of Vermont logo: A white letter V outlined by a dark green shield and the text University of Vermont">
            <a:extLst>
              <a:ext uri="{FF2B5EF4-FFF2-40B4-BE49-F238E27FC236}">
                <a16:creationId xmlns:a16="http://schemas.microsoft.com/office/drawing/2014/main" id="{1119646F-3453-874F-B0E4-6B92EE0962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06388" y="6152528"/>
            <a:ext cx="1274769" cy="410197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AB2C0948-CB90-B0DC-F06D-B444CA538A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606" y="3602038"/>
            <a:ext cx="856689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rgbClr val="006B51"/>
                </a:solidFill>
                <a:latin typeface="Century Gothic" panose="020B0502020202020204" pitchFamily="34" charset="0"/>
                <a:cs typeface="Poppins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639447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(G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D54CA6A-FAB6-8BEC-3B15-E63C278858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606" y="1122363"/>
            <a:ext cx="8566890" cy="2387600"/>
          </a:xfrm>
          <a:prstGeom prst="rect">
            <a:avLst/>
          </a:prstGeom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latin typeface="Lora SemiBold" pitchFamily="2" charset="77"/>
                <a:ea typeface="Frank Ruhl Libre" pitchFamily="2" charset="-79"/>
                <a:cs typeface="Frank Ruhl Libre" pitchFamily="2" charset="-79"/>
              </a:defRPr>
            </a:lvl1pPr>
          </a:lstStyle>
          <a:p>
            <a:r>
              <a:rPr lang="en-US" dirty="0"/>
              <a:t>Section Header</a:t>
            </a:r>
          </a:p>
        </p:txBody>
      </p:sp>
      <p:pic>
        <p:nvPicPr>
          <p:cNvPr id="8" name="Picture 7" descr="University of Vermont logo: A dark green letter V outlined by a white shield and the text University of Vermont">
            <a:extLst>
              <a:ext uri="{FF2B5EF4-FFF2-40B4-BE49-F238E27FC236}">
                <a16:creationId xmlns:a16="http://schemas.microsoft.com/office/drawing/2014/main" id="{31C91D99-D4A2-16B9-0F04-C6B9E89D069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06389" y="6152528"/>
            <a:ext cx="1274766" cy="410197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1DAB7374-13BC-0937-2362-154AA628BA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606" y="3602038"/>
            <a:ext cx="856689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chemeClr val="bg1"/>
                </a:solidFill>
                <a:latin typeface="Century Gothic" panose="020B0502020202020204" pitchFamily="34" charset="0"/>
                <a:cs typeface="Poppins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241156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0F942A7-53B2-5F91-3643-A00826167592}"/>
              </a:ext>
            </a:extLst>
          </p:cNvPr>
          <p:cNvSpPr/>
          <p:nvPr userDrawn="1"/>
        </p:nvSpPr>
        <p:spPr>
          <a:xfrm>
            <a:off x="0" y="-7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1DD8DB1-55C6-5968-DF8A-421B03F5924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606" y="1122363"/>
            <a:ext cx="8566890" cy="2387600"/>
          </a:xfrm>
          <a:prstGeom prst="rect">
            <a:avLst/>
          </a:prstGeom>
        </p:spPr>
        <p:txBody>
          <a:bodyPr anchor="b"/>
          <a:lstStyle>
            <a:lvl1pPr algn="l">
              <a:defRPr sz="6000" b="1" i="0">
                <a:solidFill>
                  <a:srgbClr val="006B51"/>
                </a:solidFill>
                <a:latin typeface="Lora SemiBold" pitchFamily="2" charset="77"/>
                <a:ea typeface="Frank Ruhl Libre" pitchFamily="2" charset="-79"/>
                <a:cs typeface="Frank Ruhl Libre" pitchFamily="2" charset="-79"/>
              </a:defRPr>
            </a:lvl1pPr>
          </a:lstStyle>
          <a:p>
            <a:r>
              <a:rPr lang="en-US" dirty="0"/>
              <a:t>Section Header</a:t>
            </a:r>
          </a:p>
        </p:txBody>
      </p:sp>
      <p:pic>
        <p:nvPicPr>
          <p:cNvPr id="11" name="Picture 10" descr="University of Vermont logo: A white letter V outlined by a dark green shield and the text University of Vermont">
            <a:extLst>
              <a:ext uri="{FF2B5EF4-FFF2-40B4-BE49-F238E27FC236}">
                <a16:creationId xmlns:a16="http://schemas.microsoft.com/office/drawing/2014/main" id="{88E39C40-3A42-C612-AB1B-DD8211B4E3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06388" y="6152528"/>
            <a:ext cx="1274769" cy="410197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E3748863-D2A7-E7F6-D3D6-854414498C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606" y="3602038"/>
            <a:ext cx="856689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rgbClr val="006B51"/>
                </a:solidFill>
                <a:latin typeface="Century Gothic" panose="020B0502020202020204" pitchFamily="34" charset="0"/>
                <a:cs typeface="Poppins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685080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(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534BAA4-5309-5B83-E0D9-66E735B3847C}"/>
              </a:ext>
            </a:extLst>
          </p:cNvPr>
          <p:cNvGrpSpPr/>
          <p:nvPr userDrawn="1"/>
        </p:nvGrpSpPr>
        <p:grpSpPr>
          <a:xfrm>
            <a:off x="-5477" y="-108155"/>
            <a:ext cx="12202951" cy="2424318"/>
            <a:chOff x="-300625" y="-108155"/>
            <a:chExt cx="12703214" cy="242431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FCE9288-77EA-4A16-EB6C-62FA4464A11B}"/>
                </a:ext>
              </a:extLst>
            </p:cNvPr>
            <p:cNvSpPr/>
            <p:nvPr userDrawn="1"/>
          </p:nvSpPr>
          <p:spPr>
            <a:xfrm>
              <a:off x="-300625" y="-108155"/>
              <a:ext cx="12703214" cy="2287334"/>
            </a:xfrm>
            <a:prstGeom prst="rect">
              <a:avLst/>
            </a:prstGeom>
            <a:solidFill>
              <a:srgbClr val="15473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3438170-238B-A0FF-E49B-A59F1281371C}"/>
                </a:ext>
              </a:extLst>
            </p:cNvPr>
            <p:cNvSpPr/>
            <p:nvPr userDrawn="1"/>
          </p:nvSpPr>
          <p:spPr>
            <a:xfrm flipV="1">
              <a:off x="-300625" y="2179179"/>
              <a:ext cx="12703214" cy="136984"/>
            </a:xfrm>
            <a:prstGeom prst="rect">
              <a:avLst/>
            </a:prstGeom>
            <a:solidFill>
              <a:srgbClr val="FFD1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Subtitle 2">
            <a:extLst>
              <a:ext uri="{FF2B5EF4-FFF2-40B4-BE49-F238E27FC236}">
                <a16:creationId xmlns:a16="http://schemas.microsoft.com/office/drawing/2014/main" id="{80AED746-76AB-01EF-A1B4-D421586CD4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606" y="3602038"/>
            <a:ext cx="856689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2331BA53-B0E3-1E4D-37DC-C82AF7B041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2316163"/>
            <a:ext cx="12192000" cy="454183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1807679-9261-6A01-19FF-4EB85659F7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3507" y="1148304"/>
            <a:ext cx="8967787" cy="727075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b="1" i="0" kern="1200" dirty="0">
                <a:solidFill>
                  <a:schemeClr val="bg1"/>
                </a:solidFill>
                <a:latin typeface="Lora SemiBold" pitchFamily="2" charset="77"/>
                <a:ea typeface="Frank Ruhl Libre" pitchFamily="2" charset="-79"/>
                <a:cs typeface="Frank Ruhl Libre" pitchFamily="2" charset="-79"/>
              </a:defRPr>
            </a:lvl1pPr>
            <a:lvl3pPr marL="914400" indent="0">
              <a:buNone/>
              <a:defRPr/>
            </a:lvl3pPr>
          </a:lstStyle>
          <a:p>
            <a:r>
              <a:rPr lang="en-US" b="1" i="0" dirty="0">
                <a:solidFill>
                  <a:schemeClr val="bg1"/>
                </a:solidFill>
                <a:latin typeface="Lora SemiBold" pitchFamily="2" charset="77"/>
              </a:rPr>
              <a:t>Section Header</a:t>
            </a:r>
          </a:p>
        </p:txBody>
      </p:sp>
    </p:spTree>
    <p:extLst>
      <p:ext uri="{BB962C8B-B14F-4D97-AF65-F5344CB8AC3E}">
        <p14:creationId xmlns:p14="http://schemas.microsoft.com/office/powerpoint/2010/main" val="34215102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3AEDD0F-D865-DC86-D255-30A0C7FDDC14}"/>
              </a:ext>
            </a:extLst>
          </p:cNvPr>
          <p:cNvSpPr/>
          <p:nvPr userDrawn="1"/>
        </p:nvSpPr>
        <p:spPr>
          <a:xfrm>
            <a:off x="0" y="-7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28D95FE-0C9F-7EC9-03C1-2A3366D554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0386" y="6527478"/>
            <a:ext cx="7671614" cy="3069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spc="300">
                <a:solidFill>
                  <a:srgbClr val="154734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PAGE </a:t>
            </a:r>
            <a:fld id="{0C066373-3FC5-844D-AB9B-E378AB597340}" type="slidenum">
              <a:rPr lang="en-US" smtClean="0"/>
              <a:pPr/>
              <a:t>‹#›</a:t>
            </a:fld>
            <a:r>
              <a:rPr lang="en-US"/>
              <a:t>  |  DEPARTMENT NAME</a:t>
            </a:r>
            <a:endParaRPr lang="en-US" dirty="0"/>
          </a:p>
        </p:txBody>
      </p:sp>
      <p:pic>
        <p:nvPicPr>
          <p:cNvPr id="2" name="Picture 1" descr="University of Vermont logo: A white letter V outlined by a dark green shield and the text University of Vermont">
            <a:extLst>
              <a:ext uri="{FF2B5EF4-FFF2-40B4-BE49-F238E27FC236}">
                <a16:creationId xmlns:a16="http://schemas.microsoft.com/office/drawing/2014/main" id="{5510C3E4-AB58-E4C7-F9A0-06A8C7C3D4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06388" y="6152528"/>
            <a:ext cx="1274769" cy="41019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BC22E84-98C9-2268-3258-804D58610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430" y="779264"/>
            <a:ext cx="5623208" cy="77807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 b="1" i="0">
                <a:solidFill>
                  <a:srgbClr val="154734"/>
                </a:solidFill>
                <a:latin typeface="Lora SemiBold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C22D6FC-18A3-95A5-DA37-A9E8F858482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0429" y="1628779"/>
            <a:ext cx="6666195" cy="3869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50000"/>
              </a:lnSpc>
              <a:buNone/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fermentum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ipsum, vel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et.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Morbi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vel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fermentum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diam </a:t>
            </a:r>
            <a:r>
              <a:rPr lang="en-US" dirty="0" err="1"/>
              <a:t>luctus</a:t>
            </a:r>
            <a:r>
              <a:rPr lang="en-US" dirty="0"/>
              <a:t> sed.</a:t>
            </a:r>
          </a:p>
        </p:txBody>
      </p:sp>
    </p:spTree>
    <p:extLst>
      <p:ext uri="{BB962C8B-B14F-4D97-AF65-F5344CB8AC3E}">
        <p14:creationId xmlns:p14="http://schemas.microsoft.com/office/powerpoint/2010/main" val="3107136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1FFF6-1F48-5B47-A756-DDEA51126F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0A7A34-CB76-374E-9137-88C5F1152E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A096FE-33EA-9E4F-8DEC-78E7428C0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4E460-4B06-4A4A-AD43-DE504F4053AE}" type="datetime1">
              <a:rPr lang="en-US" smtClean="0"/>
              <a:t>11/15/25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FEBCFE-A7C4-2B48-850D-12543AE8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EF2D67-A0D1-BE41-A93A-399A198BF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FC90CC-0688-4890-B0B2-0418C82969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9965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Text 2-Col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C424B6B-6EA1-0826-F963-DE65D0A09C60}"/>
              </a:ext>
            </a:extLst>
          </p:cNvPr>
          <p:cNvSpPr/>
          <p:nvPr userDrawn="1"/>
        </p:nvSpPr>
        <p:spPr>
          <a:xfrm>
            <a:off x="-3882" y="-1"/>
            <a:ext cx="12187063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05F9D803-EAD4-480C-EDA0-88656D0193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4360" y="1616696"/>
            <a:ext cx="11073073" cy="4198175"/>
          </a:xfrm>
          <a:prstGeom prst="rect">
            <a:avLst/>
          </a:prstGeom>
        </p:spPr>
        <p:txBody>
          <a:bodyPr numCol="2" spcCol="457200">
            <a:norm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fermentum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ipsum, vel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et.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Morbi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vel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fermentum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diam </a:t>
            </a:r>
            <a:r>
              <a:rPr lang="en-US" dirty="0" err="1"/>
              <a:t>luctus</a:t>
            </a:r>
            <a:r>
              <a:rPr lang="en-US" dirty="0"/>
              <a:t> sed.</a:t>
            </a:r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fermentum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ipsum, vel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et.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Morbi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vel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fermentum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diam </a:t>
            </a:r>
            <a:r>
              <a:rPr lang="en-US" dirty="0" err="1"/>
              <a:t>luctus</a:t>
            </a:r>
            <a:r>
              <a:rPr lang="en-US" dirty="0"/>
              <a:t> sed.</a:t>
            </a:r>
          </a:p>
        </p:txBody>
      </p:sp>
      <p:pic>
        <p:nvPicPr>
          <p:cNvPr id="8" name="Picture 7" descr="University of Vermont logo: A white letter V outlined by a dark green shield and the text University of Vermont">
            <a:extLst>
              <a:ext uri="{FF2B5EF4-FFF2-40B4-BE49-F238E27FC236}">
                <a16:creationId xmlns:a16="http://schemas.microsoft.com/office/drawing/2014/main" id="{752BE84D-7D32-7DBC-8BA3-73C79A2AFA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06388" y="6152528"/>
            <a:ext cx="1274769" cy="410197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C07A45B-F0EF-3DA2-AC14-356368C250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11567" y="6550149"/>
            <a:ext cx="7671614" cy="3069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spc="300">
                <a:solidFill>
                  <a:srgbClr val="154734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PAGE </a:t>
            </a:r>
            <a:fld id="{0C066373-3FC5-844D-AB9B-E378AB597340}" type="slidenum">
              <a:rPr lang="en-US" smtClean="0"/>
              <a:pPr/>
              <a:t>‹#›</a:t>
            </a:fld>
            <a:r>
              <a:rPr lang="en-US" dirty="0"/>
              <a:t>  |  DEPARTMENT NAME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D44D04A-A201-B5A8-B110-F8495CAD5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429" y="779264"/>
            <a:ext cx="11067003" cy="77807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 b="1" i="0">
                <a:solidFill>
                  <a:srgbClr val="154734"/>
                </a:solidFill>
                <a:latin typeface="Lora SemiBold" pitchFamily="2" charset="77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0036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C424B6B-6EA1-0826-F963-DE65D0A09C60}"/>
              </a:ext>
            </a:extLst>
          </p:cNvPr>
          <p:cNvSpPr/>
          <p:nvPr userDrawn="1"/>
        </p:nvSpPr>
        <p:spPr>
          <a:xfrm>
            <a:off x="-3882" y="-1"/>
            <a:ext cx="12187063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8B19AC2-B7C2-ADE2-10DB-341D4BFEB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5945" y="6121747"/>
            <a:ext cx="1698423" cy="429376"/>
          </a:xfrm>
          <a:prstGeom prst="rect">
            <a:avLst/>
          </a:prstGeom>
        </p:spPr>
      </p:pic>
      <p:pic>
        <p:nvPicPr>
          <p:cNvPr id="8" name="Picture 7" descr="University of Vermont logo: A white letter V outlined by a dark green shield and the text University of Vermont">
            <a:extLst>
              <a:ext uri="{FF2B5EF4-FFF2-40B4-BE49-F238E27FC236}">
                <a16:creationId xmlns:a16="http://schemas.microsoft.com/office/drawing/2014/main" id="{752BE84D-7D32-7DBC-8BA3-73C79A2AFA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06388" y="6152528"/>
            <a:ext cx="1274769" cy="410197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C07A45B-F0EF-3DA2-AC14-356368C250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11567" y="6551025"/>
            <a:ext cx="7671614" cy="3069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spc="300">
                <a:solidFill>
                  <a:srgbClr val="154734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PAGE </a:t>
            </a:r>
            <a:fld id="{0C066373-3FC5-844D-AB9B-E378AB597340}" type="slidenum">
              <a:rPr lang="en-US" smtClean="0"/>
              <a:pPr/>
              <a:t>‹#›</a:t>
            </a:fld>
            <a:r>
              <a:rPr lang="en-US" dirty="0"/>
              <a:t>  |  DEPARTMENT NAME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D44D04A-A201-B5A8-B110-F8495CAD5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429" y="779264"/>
            <a:ext cx="6023259" cy="77807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 b="1" i="0">
                <a:solidFill>
                  <a:srgbClr val="154734"/>
                </a:solidFill>
                <a:latin typeface="Lora SemiBold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E9AE9F02-96E0-A04B-CFA7-D38B50B2671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26275" y="171450"/>
            <a:ext cx="5165725" cy="567271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4C8F0D7-5E83-909E-4402-925EBD5FFE9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0430" y="1628779"/>
            <a:ext cx="6023258" cy="3869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50000"/>
              </a:lnSpc>
              <a:buNone/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fermentum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ipsum, vel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et.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Morbi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vel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fermentum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diam </a:t>
            </a:r>
            <a:r>
              <a:rPr lang="en-US" dirty="0" err="1"/>
              <a:t>luctus</a:t>
            </a:r>
            <a:r>
              <a:rPr lang="en-US" dirty="0"/>
              <a:t> sed.</a:t>
            </a:r>
          </a:p>
        </p:txBody>
      </p:sp>
    </p:spTree>
    <p:extLst>
      <p:ext uri="{BB962C8B-B14F-4D97-AF65-F5344CB8AC3E}">
        <p14:creationId xmlns:p14="http://schemas.microsoft.com/office/powerpoint/2010/main" val="5545504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Multi-Imag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C424B6B-6EA1-0826-F963-DE65D0A09C60}"/>
              </a:ext>
            </a:extLst>
          </p:cNvPr>
          <p:cNvSpPr/>
          <p:nvPr userDrawn="1"/>
        </p:nvSpPr>
        <p:spPr>
          <a:xfrm>
            <a:off x="-3882" y="-1"/>
            <a:ext cx="12187063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61CD39-2CF3-08F7-AAC3-407B83174F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819" y="1"/>
            <a:ext cx="12187063" cy="6857999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8B19AC2-B7C2-ADE2-10DB-341D4BFEB9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5945" y="6121747"/>
            <a:ext cx="1698423" cy="429376"/>
          </a:xfrm>
          <a:prstGeom prst="rect">
            <a:avLst/>
          </a:prstGeom>
        </p:spPr>
      </p:pic>
      <p:pic>
        <p:nvPicPr>
          <p:cNvPr id="8" name="Picture 7" descr="University of Vermont logo: A white letter V outlined by a dark green shield and the text University of Vermont">
            <a:extLst>
              <a:ext uri="{FF2B5EF4-FFF2-40B4-BE49-F238E27FC236}">
                <a16:creationId xmlns:a16="http://schemas.microsoft.com/office/drawing/2014/main" id="{752BE84D-7D32-7DBC-8BA3-73C79A2AFAF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06388" y="6152528"/>
            <a:ext cx="1274769" cy="410197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C07A45B-F0EF-3DA2-AC14-356368C250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11567" y="6551123"/>
            <a:ext cx="7671614" cy="3069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spc="300">
                <a:solidFill>
                  <a:srgbClr val="154734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PAGE </a:t>
            </a:r>
            <a:fld id="{0C066373-3FC5-844D-AB9B-E378AB597340}" type="slidenum">
              <a:rPr lang="en-US" smtClean="0"/>
              <a:pPr/>
              <a:t>‹#›</a:t>
            </a:fld>
            <a:r>
              <a:rPr lang="en-US" dirty="0"/>
              <a:t>  |  DEPARTMENT NAME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D44D04A-A201-B5A8-B110-F8495CAD5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429" y="779264"/>
            <a:ext cx="6023259" cy="77807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 b="1" i="0">
                <a:solidFill>
                  <a:srgbClr val="154734"/>
                </a:solidFill>
                <a:latin typeface="Lora SemiBold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C270AB25-6193-D7FE-77F3-3E67A400A40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26275" y="171449"/>
            <a:ext cx="5165725" cy="338477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6698B619-2A3A-0FE2-7AC2-7BAB298108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26276" y="3556221"/>
            <a:ext cx="2584864" cy="228794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A8468787-B2AA-2E5B-1B41-69DB1C6DF14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609137" y="3556221"/>
            <a:ext cx="2584864" cy="228794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6C9D6F0-A494-7697-828F-653B8AD3284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0430" y="1628779"/>
            <a:ext cx="6023258" cy="3869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50000"/>
              </a:lnSpc>
              <a:buNone/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fermentum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ipsum, vel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et.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Morbi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vel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fermentum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diam </a:t>
            </a:r>
            <a:r>
              <a:rPr lang="en-US" dirty="0" err="1"/>
              <a:t>luctus</a:t>
            </a:r>
            <a:r>
              <a:rPr lang="en-US" dirty="0"/>
              <a:t> sed.</a:t>
            </a:r>
          </a:p>
        </p:txBody>
      </p:sp>
    </p:spTree>
    <p:extLst>
      <p:ext uri="{BB962C8B-B14F-4D97-AF65-F5344CB8AC3E}">
        <p14:creationId xmlns:p14="http://schemas.microsoft.com/office/powerpoint/2010/main" val="4046694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 Tex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458E088-937D-DB10-8677-BDC43DBB2E50}"/>
              </a:ext>
            </a:extLst>
          </p:cNvPr>
          <p:cNvGrpSpPr/>
          <p:nvPr userDrawn="1"/>
        </p:nvGrpSpPr>
        <p:grpSpPr>
          <a:xfrm>
            <a:off x="-3882" y="-1"/>
            <a:ext cx="12187063" cy="6858001"/>
            <a:chOff x="-3882" y="-1"/>
            <a:chExt cx="12187063" cy="685800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65D2242-DC62-B263-BECE-3ED661FB98E4}"/>
                </a:ext>
              </a:extLst>
            </p:cNvPr>
            <p:cNvSpPr/>
            <p:nvPr userDrawn="1"/>
          </p:nvSpPr>
          <p:spPr>
            <a:xfrm>
              <a:off x="-3882" y="-1"/>
              <a:ext cx="12187063" cy="6858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F73F951-8E3E-6E66-C5D1-3372B6EF7B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-3882" y="1"/>
              <a:ext cx="12187063" cy="6857999"/>
            </a:xfrm>
            <a:prstGeom prst="rect">
              <a:avLst/>
            </a:prstGeom>
          </p:spPr>
        </p:pic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95BCA301-BC06-3DD5-48A2-A0F9F6CAE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430" y="779264"/>
            <a:ext cx="10835297" cy="77807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 b="1" i="0">
                <a:solidFill>
                  <a:srgbClr val="154734"/>
                </a:solidFill>
                <a:latin typeface="Lora SemiBold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BB6D34C-01AA-92AA-1E8A-17F94D3F0C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0430" y="2619883"/>
            <a:ext cx="5085664" cy="33237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fermentum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ipsum, vel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et.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Morbi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vel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fermentum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diam </a:t>
            </a:r>
            <a:r>
              <a:rPr lang="en-US" dirty="0" err="1"/>
              <a:t>luctus</a:t>
            </a:r>
            <a:r>
              <a:rPr lang="en-US" dirty="0"/>
              <a:t> sed.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DB3B74DB-87A9-4EE9-D3D8-C3BEFA6F00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430" y="1905455"/>
            <a:ext cx="5085664" cy="36631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2000" b="1">
                <a:solidFill>
                  <a:srgbClr val="4195D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COLUMN 1 TITLE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2B3ED1F2-4695-5735-E4D8-7069AF4DC3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0430" y="2271768"/>
            <a:ext cx="5085664" cy="36631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1400" b="1" i="1">
                <a:solidFill>
                  <a:schemeClr val="tx1"/>
                </a:solidFill>
                <a:latin typeface="Lora SemiBold" pitchFamily="2" charset="77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6D079F8-8613-DBD5-AA65-9B780F23E6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70063" y="2619883"/>
            <a:ext cx="5085664" cy="33237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fermentum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ipsum, vel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et.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Morbi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vel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fermentum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diam </a:t>
            </a:r>
            <a:r>
              <a:rPr lang="en-US" dirty="0" err="1"/>
              <a:t>luctus</a:t>
            </a:r>
            <a:r>
              <a:rPr lang="en-US" dirty="0"/>
              <a:t> sed.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0C0607B-2D5C-E2F6-0177-B066BF036CF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70063" y="1905455"/>
            <a:ext cx="5085664" cy="36631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2000" b="1">
                <a:solidFill>
                  <a:srgbClr val="4195D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COLUMN 2 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65D258AC-FA3F-A329-C929-C218C92809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70063" y="2271768"/>
            <a:ext cx="5085664" cy="36631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1400" b="1" i="1">
                <a:solidFill>
                  <a:schemeClr val="tx1"/>
                </a:solidFill>
                <a:latin typeface="Lora SemiBold" pitchFamily="2" charset="77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EEC0CAC-708A-B527-22D6-8428D475A90F}"/>
              </a:ext>
            </a:extLst>
          </p:cNvPr>
          <p:cNvCxnSpPr>
            <a:cxnSpLocks/>
          </p:cNvCxnSpPr>
          <p:nvPr userDrawn="1"/>
        </p:nvCxnSpPr>
        <p:spPr>
          <a:xfrm>
            <a:off x="6045200" y="1905455"/>
            <a:ext cx="0" cy="4010233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F03F658-7563-29DE-A3DE-2ECB4A7D7A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15819" y="6197596"/>
            <a:ext cx="7671614" cy="3069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spc="300">
                <a:solidFill>
                  <a:srgbClr val="154734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PAGE </a:t>
            </a:r>
            <a:fld id="{0C066373-3FC5-844D-AB9B-E378AB597340}" type="slidenum">
              <a:rPr lang="en-US" smtClean="0"/>
              <a:pPr/>
              <a:t>‹#›</a:t>
            </a:fld>
            <a:r>
              <a:rPr lang="en-US"/>
              <a:t>  |  DEPARTMENT NAME</a:t>
            </a:r>
            <a:endParaRPr lang="en-US" dirty="0"/>
          </a:p>
        </p:txBody>
      </p:sp>
      <p:pic>
        <p:nvPicPr>
          <p:cNvPr id="16" name="Picture 15" descr="University of Vermont logo: A white letter V outlined by a dark green shield and the text University of Vermont">
            <a:extLst>
              <a:ext uri="{FF2B5EF4-FFF2-40B4-BE49-F238E27FC236}">
                <a16:creationId xmlns:a16="http://schemas.microsoft.com/office/drawing/2014/main" id="{325FEF2F-3648-E741-D693-B578934586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06388" y="6152528"/>
            <a:ext cx="1274769" cy="41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2557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 IMG + Tex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527DC0B-667A-7C2A-A251-70BA5DB4E1C1}"/>
              </a:ext>
            </a:extLst>
          </p:cNvPr>
          <p:cNvGrpSpPr/>
          <p:nvPr userDrawn="1"/>
        </p:nvGrpSpPr>
        <p:grpSpPr>
          <a:xfrm>
            <a:off x="-3882" y="-1"/>
            <a:ext cx="12187063" cy="6858001"/>
            <a:chOff x="-3882" y="-1"/>
            <a:chExt cx="12187063" cy="68580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E5CE99F-5379-46BE-69C4-261A964D565C}"/>
                </a:ext>
              </a:extLst>
            </p:cNvPr>
            <p:cNvSpPr/>
            <p:nvPr userDrawn="1"/>
          </p:nvSpPr>
          <p:spPr>
            <a:xfrm>
              <a:off x="-3882" y="-1"/>
              <a:ext cx="12187063" cy="6858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726AABD-C0A5-40CB-D6B9-D61E51C9A8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-3882" y="1"/>
              <a:ext cx="12187063" cy="6857999"/>
            </a:xfrm>
            <a:prstGeom prst="rect">
              <a:avLst/>
            </a:prstGeom>
          </p:spPr>
        </p:pic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95BCA301-BC06-3DD5-48A2-A0F9F6CAE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430" y="779264"/>
            <a:ext cx="10835297" cy="77807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 b="1" i="0">
                <a:solidFill>
                  <a:srgbClr val="154734"/>
                </a:solidFill>
                <a:latin typeface="Lora SemiBold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BB6D34C-01AA-92AA-1E8A-17F94D3F0C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0430" y="4281632"/>
            <a:ext cx="5085664" cy="159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fermentum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ipsum, vel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et. 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DB3B74DB-87A9-4EE9-D3D8-C3BEFA6F00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429" y="3839275"/>
            <a:ext cx="5085664" cy="36631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2000" b="1">
                <a:solidFill>
                  <a:srgbClr val="4195D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COLUMN 1 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6D079F8-8613-DBD5-AA65-9B780F23E6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70063" y="4281632"/>
            <a:ext cx="5085664" cy="159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fermentum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ipsum, vel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et.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0C0607B-2D5C-E2F6-0177-B066BF036CF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70063" y="3839275"/>
            <a:ext cx="5085664" cy="36631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2000" b="1">
                <a:solidFill>
                  <a:srgbClr val="4195D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COLUMN 2 TITLE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F03F658-7563-29DE-A3DE-2ECB4A7D7A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15819" y="6197596"/>
            <a:ext cx="7671614" cy="3069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spc="300">
                <a:solidFill>
                  <a:srgbClr val="154734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PAGE </a:t>
            </a:r>
            <a:fld id="{0C066373-3FC5-844D-AB9B-E378AB597340}" type="slidenum">
              <a:rPr lang="en-US" smtClean="0"/>
              <a:pPr/>
              <a:t>‹#›</a:t>
            </a:fld>
            <a:r>
              <a:rPr lang="en-US"/>
              <a:t>  |  DEPARTMENT NAME</a:t>
            </a:r>
            <a:endParaRPr lang="en-US" dirty="0"/>
          </a:p>
        </p:txBody>
      </p:sp>
      <p:pic>
        <p:nvPicPr>
          <p:cNvPr id="16" name="Picture 15" descr="University of Vermont logo: A white letter V outlined by a dark green shield and the text University of Vermont">
            <a:extLst>
              <a:ext uri="{FF2B5EF4-FFF2-40B4-BE49-F238E27FC236}">
                <a16:creationId xmlns:a16="http://schemas.microsoft.com/office/drawing/2014/main" id="{325FEF2F-3648-E741-D693-B578934586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06388" y="6152528"/>
            <a:ext cx="1274769" cy="410197"/>
          </a:xfrm>
          <a:prstGeom prst="rect">
            <a:avLst/>
          </a:prstGeom>
        </p:spPr>
      </p:pic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7134BB87-AD1A-0F85-3894-83865AA66A7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0429" y="1876903"/>
            <a:ext cx="5099895" cy="188632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186CB49D-423C-F078-9058-14B85BDB1C6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338288" y="1876903"/>
            <a:ext cx="5117440" cy="188632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F2909AB-DFBE-863A-662A-3836CBB0D020}"/>
              </a:ext>
            </a:extLst>
          </p:cNvPr>
          <p:cNvCxnSpPr>
            <a:cxnSpLocks/>
          </p:cNvCxnSpPr>
          <p:nvPr userDrawn="1"/>
        </p:nvCxnSpPr>
        <p:spPr>
          <a:xfrm>
            <a:off x="6045200" y="1905455"/>
            <a:ext cx="0" cy="4010233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87448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Tex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95BC352-C1F2-5223-79A3-D1951D40320D}"/>
              </a:ext>
            </a:extLst>
          </p:cNvPr>
          <p:cNvGrpSpPr/>
          <p:nvPr userDrawn="1"/>
        </p:nvGrpSpPr>
        <p:grpSpPr>
          <a:xfrm>
            <a:off x="-3882" y="-1"/>
            <a:ext cx="12187063" cy="6858001"/>
            <a:chOff x="-3882" y="-1"/>
            <a:chExt cx="12187063" cy="685800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8B49361-80AE-3695-3B7E-B660F898A78A}"/>
                </a:ext>
              </a:extLst>
            </p:cNvPr>
            <p:cNvSpPr/>
            <p:nvPr userDrawn="1"/>
          </p:nvSpPr>
          <p:spPr>
            <a:xfrm>
              <a:off x="-3882" y="-1"/>
              <a:ext cx="12187063" cy="6858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FF86AFD-E447-F877-521E-A273D2C003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-3882" y="1"/>
              <a:ext cx="12187063" cy="6857999"/>
            </a:xfrm>
            <a:prstGeom prst="rect">
              <a:avLst/>
            </a:prstGeom>
          </p:spPr>
        </p:pic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95BCA301-BC06-3DD5-48A2-A0F9F6CAE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430" y="779264"/>
            <a:ext cx="11066998" cy="77807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 b="1" i="0">
                <a:solidFill>
                  <a:srgbClr val="154734"/>
                </a:solidFill>
                <a:latin typeface="Lora SemiBold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BB6D34C-01AA-92AA-1E8A-17F94D3F0C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0430" y="2619883"/>
            <a:ext cx="3222902" cy="33237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fermentum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ipsum, vel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et.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DB3B74DB-87A9-4EE9-D3D8-C3BEFA6F00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430" y="1905455"/>
            <a:ext cx="3222902" cy="36631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2000" b="1">
                <a:solidFill>
                  <a:srgbClr val="4195D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COLUMN 1 TITLE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2B3ED1F2-4695-5735-E4D8-7069AF4DC3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0430" y="2271768"/>
            <a:ext cx="3222902" cy="36631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1400" b="1" i="1">
                <a:solidFill>
                  <a:schemeClr val="tx1"/>
                </a:solidFill>
                <a:latin typeface="Lora SemiBold" pitchFamily="2" charset="77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Sub Line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EEC0CAC-708A-B527-22D6-8428D475A90F}"/>
              </a:ext>
            </a:extLst>
          </p:cNvPr>
          <p:cNvCxnSpPr>
            <a:cxnSpLocks/>
          </p:cNvCxnSpPr>
          <p:nvPr userDrawn="1"/>
        </p:nvCxnSpPr>
        <p:spPr>
          <a:xfrm>
            <a:off x="4202113" y="1905455"/>
            <a:ext cx="0" cy="4010233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F03F658-7563-29DE-A3DE-2ECB4A7D7A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15819" y="6197596"/>
            <a:ext cx="7671614" cy="3069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spc="300">
                <a:solidFill>
                  <a:srgbClr val="154734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PAGE </a:t>
            </a:r>
            <a:fld id="{0C066373-3FC5-844D-AB9B-E378AB597340}" type="slidenum">
              <a:rPr lang="en-US" smtClean="0"/>
              <a:pPr/>
              <a:t>‹#›</a:t>
            </a:fld>
            <a:r>
              <a:rPr lang="en-US"/>
              <a:t>  |  DEPARTMENT NAME</a:t>
            </a:r>
            <a:endParaRPr lang="en-US" dirty="0"/>
          </a:p>
        </p:txBody>
      </p:sp>
      <p:pic>
        <p:nvPicPr>
          <p:cNvPr id="16" name="Picture 15" descr="University of Vermont logo: A white letter V outlined by a dark green shield and the text University of Vermont">
            <a:extLst>
              <a:ext uri="{FF2B5EF4-FFF2-40B4-BE49-F238E27FC236}">
                <a16:creationId xmlns:a16="http://schemas.microsoft.com/office/drawing/2014/main" id="{325FEF2F-3648-E741-D693-B578934586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06388" y="6152528"/>
            <a:ext cx="1274769" cy="410197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A974A3C-B02D-FD3E-0C2A-66C14E773FD5}"/>
              </a:ext>
            </a:extLst>
          </p:cNvPr>
          <p:cNvCxnSpPr>
            <a:cxnSpLocks/>
          </p:cNvCxnSpPr>
          <p:nvPr userDrawn="1"/>
        </p:nvCxnSpPr>
        <p:spPr>
          <a:xfrm>
            <a:off x="8131176" y="1905455"/>
            <a:ext cx="0" cy="4010233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CAC7ED03-825C-1943-083A-75729A445D4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41701" y="2619883"/>
            <a:ext cx="3222902" cy="33237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fermentum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ipsum, vel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et.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916D0FB4-8EE6-E514-E4B2-2266CA22D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41701" y="1905455"/>
            <a:ext cx="3222902" cy="36631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2000" b="1">
                <a:solidFill>
                  <a:srgbClr val="4195D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COLUMN 2 TITLE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0CF57C96-C251-CDE5-D7AD-231AF6331BE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41701" y="2271768"/>
            <a:ext cx="3222902" cy="36631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1400" b="1" i="1">
                <a:solidFill>
                  <a:schemeClr val="tx1"/>
                </a:solidFill>
                <a:latin typeface="Lora SemiBold" pitchFamily="2" charset="77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Sub Line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43F79B29-AE05-3225-2AD1-7FC58B06F1F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64526" y="2619883"/>
            <a:ext cx="3222902" cy="33237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fermentum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ipsum, vel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et.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A52EF80F-88C6-0F57-2E7B-71B731AB06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64526" y="1905455"/>
            <a:ext cx="3222902" cy="36631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2000" b="1">
                <a:solidFill>
                  <a:srgbClr val="4195D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COLUMN 3 TITLE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8EF532F1-6C2D-02D6-B035-09B01ED3222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64526" y="2271768"/>
            <a:ext cx="3222902" cy="36631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1400" b="1" i="1">
                <a:solidFill>
                  <a:schemeClr val="tx1"/>
                </a:solidFill>
                <a:latin typeface="Lora SemiBold" pitchFamily="2" charset="77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Sub Line</a:t>
            </a:r>
          </a:p>
        </p:txBody>
      </p:sp>
    </p:spTree>
    <p:extLst>
      <p:ext uri="{BB962C8B-B14F-4D97-AF65-F5344CB8AC3E}">
        <p14:creationId xmlns:p14="http://schemas.microsoft.com/office/powerpoint/2010/main" val="11706278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IMG + Tex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73B932D-6ED8-EDE4-15F5-E32C52054725}"/>
              </a:ext>
            </a:extLst>
          </p:cNvPr>
          <p:cNvGrpSpPr/>
          <p:nvPr userDrawn="1"/>
        </p:nvGrpSpPr>
        <p:grpSpPr>
          <a:xfrm>
            <a:off x="-3882" y="-1"/>
            <a:ext cx="12187063" cy="6858001"/>
            <a:chOff x="-3882" y="-1"/>
            <a:chExt cx="12187063" cy="685800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ADE8DC6-AF10-3D74-7FCE-3F4260940150}"/>
                </a:ext>
              </a:extLst>
            </p:cNvPr>
            <p:cNvSpPr/>
            <p:nvPr userDrawn="1"/>
          </p:nvSpPr>
          <p:spPr>
            <a:xfrm>
              <a:off x="-3882" y="-1"/>
              <a:ext cx="12187063" cy="6858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906D59B-69B8-F059-A18C-88A2D486F7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-3882" y="1"/>
              <a:ext cx="12187063" cy="6857999"/>
            </a:xfrm>
            <a:prstGeom prst="rect">
              <a:avLst/>
            </a:prstGeom>
          </p:spPr>
        </p:pic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95BCA301-BC06-3DD5-48A2-A0F9F6CAE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430" y="779264"/>
            <a:ext cx="11066998" cy="77807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 b="1" i="0">
                <a:solidFill>
                  <a:srgbClr val="154734"/>
                </a:solidFill>
                <a:latin typeface="Lora SemiBold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BB6D34C-01AA-92AA-1E8A-17F94D3F0C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0430" y="4226613"/>
            <a:ext cx="3222902" cy="1689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fermentum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ipsum, vel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et.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DB3B74DB-87A9-4EE9-D3D8-C3BEFA6F00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430" y="3789461"/>
            <a:ext cx="3222902" cy="36631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2000" b="1">
                <a:solidFill>
                  <a:srgbClr val="4195D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COLUMN 1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EEC0CAC-708A-B527-22D6-8428D475A90F}"/>
              </a:ext>
            </a:extLst>
          </p:cNvPr>
          <p:cNvCxnSpPr>
            <a:cxnSpLocks/>
          </p:cNvCxnSpPr>
          <p:nvPr userDrawn="1"/>
        </p:nvCxnSpPr>
        <p:spPr>
          <a:xfrm>
            <a:off x="4202113" y="1905455"/>
            <a:ext cx="0" cy="4010233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F03F658-7563-29DE-A3DE-2ECB4A7D7A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15819" y="6197596"/>
            <a:ext cx="7671614" cy="3069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spc="300">
                <a:solidFill>
                  <a:srgbClr val="154734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PAGE </a:t>
            </a:r>
            <a:fld id="{0C066373-3FC5-844D-AB9B-E378AB597340}" type="slidenum">
              <a:rPr lang="en-US" smtClean="0"/>
              <a:pPr/>
              <a:t>‹#›</a:t>
            </a:fld>
            <a:r>
              <a:rPr lang="en-US"/>
              <a:t>  |  DEPARTMENT NAME</a:t>
            </a:r>
            <a:endParaRPr lang="en-US" dirty="0"/>
          </a:p>
        </p:txBody>
      </p:sp>
      <p:pic>
        <p:nvPicPr>
          <p:cNvPr id="16" name="Picture 15" descr="University of Vermont logo: A white letter V outlined by a dark green shield and the text University of Vermont">
            <a:extLst>
              <a:ext uri="{FF2B5EF4-FFF2-40B4-BE49-F238E27FC236}">
                <a16:creationId xmlns:a16="http://schemas.microsoft.com/office/drawing/2014/main" id="{325FEF2F-3648-E741-D693-B578934586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06388" y="6152528"/>
            <a:ext cx="1274769" cy="410197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A974A3C-B02D-FD3E-0C2A-66C14E773FD5}"/>
              </a:ext>
            </a:extLst>
          </p:cNvPr>
          <p:cNvCxnSpPr>
            <a:cxnSpLocks/>
          </p:cNvCxnSpPr>
          <p:nvPr userDrawn="1"/>
        </p:nvCxnSpPr>
        <p:spPr>
          <a:xfrm>
            <a:off x="8131176" y="1905455"/>
            <a:ext cx="0" cy="4010233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CAC7ED03-825C-1943-083A-75729A445D4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41701" y="4226613"/>
            <a:ext cx="3222902" cy="1689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fermentum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ipsum, vel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et.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916D0FB4-8EE6-E514-E4B2-2266CA22D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41701" y="3789461"/>
            <a:ext cx="3222902" cy="36631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2000" b="1">
                <a:solidFill>
                  <a:srgbClr val="4195D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COLUMN 2 TITLE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43F79B29-AE05-3225-2AD1-7FC58B06F1F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64526" y="4226613"/>
            <a:ext cx="3222902" cy="1689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fermentum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ipsum, vel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et.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A52EF80F-88C6-0F57-2E7B-71B731AB06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64526" y="3789461"/>
            <a:ext cx="3222902" cy="36631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2000" b="1">
                <a:solidFill>
                  <a:srgbClr val="4195D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COLUMN 3 TITLE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FD08974C-9538-8A1A-2AC2-F7ED2BC3C9D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0430" y="1905455"/>
            <a:ext cx="3222899" cy="175334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A560FF8A-CF37-CA43-0097-24AE4918560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555195" y="1905455"/>
            <a:ext cx="3222899" cy="175334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930B08BD-8E51-9155-C70E-64190DB7C7F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484257" y="1905455"/>
            <a:ext cx="3222899" cy="175334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3337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(G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876D6E7-381D-BF91-7E45-7B405AEC27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66" y="0"/>
            <a:ext cx="12189532" cy="6859387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6065D40-132E-319F-EDB4-6BA3CADBE6F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06387" y="1557339"/>
            <a:ext cx="10981045" cy="433309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D13DEE4-9956-7FAE-3657-75B0A32A15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15819" y="6197596"/>
            <a:ext cx="7671614" cy="3069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spc="3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PAGE </a:t>
            </a:r>
            <a:fld id="{0C066373-3FC5-844D-AB9B-E378AB597340}" type="slidenum">
              <a:rPr lang="en-US" smtClean="0"/>
              <a:pPr/>
              <a:t>‹#›</a:t>
            </a:fld>
            <a:r>
              <a:rPr lang="en-US" dirty="0"/>
              <a:t>  |  DEPARTMENT NAME</a:t>
            </a:r>
          </a:p>
        </p:txBody>
      </p:sp>
      <p:pic>
        <p:nvPicPr>
          <p:cNvPr id="9" name="Picture 8" descr="University of Vermont logo: A dark green letter V outlined by a white shield and the text University of Vermont">
            <a:extLst>
              <a:ext uri="{FF2B5EF4-FFF2-40B4-BE49-F238E27FC236}">
                <a16:creationId xmlns:a16="http://schemas.microsoft.com/office/drawing/2014/main" id="{AE5191B3-610F-7417-1A61-25A3410984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6388" y="6152528"/>
            <a:ext cx="1274769" cy="41019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2C0F80D-7AAD-AD0E-F103-527D6700B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430" y="779264"/>
            <a:ext cx="11067002" cy="77807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Lora SemiBold" pitchFamily="2" charset="77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8037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61F406A-2269-3B0E-CBD1-4D9F348F5421}"/>
              </a:ext>
            </a:extLst>
          </p:cNvPr>
          <p:cNvGrpSpPr/>
          <p:nvPr userDrawn="1"/>
        </p:nvGrpSpPr>
        <p:grpSpPr>
          <a:xfrm>
            <a:off x="-3882" y="-1"/>
            <a:ext cx="12187063" cy="6858001"/>
            <a:chOff x="-3882" y="-1"/>
            <a:chExt cx="12187063" cy="685800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BCF1C66-3CE3-3AE1-4CA2-27394ECD6C50}"/>
                </a:ext>
              </a:extLst>
            </p:cNvPr>
            <p:cNvSpPr/>
            <p:nvPr userDrawn="1"/>
          </p:nvSpPr>
          <p:spPr>
            <a:xfrm>
              <a:off x="-3882" y="-1"/>
              <a:ext cx="12187063" cy="6858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A9E27EF-C8DA-FA1B-7DBF-0AEEEBFC49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-3882" y="1"/>
              <a:ext cx="12187063" cy="6857999"/>
            </a:xfrm>
            <a:prstGeom prst="rect">
              <a:avLst/>
            </a:prstGeom>
          </p:spPr>
        </p:pic>
      </p:grp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6065D40-132E-319F-EDB4-6BA3CADBE6F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06387" y="1557339"/>
            <a:ext cx="10981045" cy="433309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D13DEE4-9956-7FAE-3657-75B0A32A15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15819" y="6197596"/>
            <a:ext cx="7671614" cy="3069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spc="300">
                <a:solidFill>
                  <a:srgbClr val="154734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PAGE </a:t>
            </a:r>
            <a:fld id="{0C066373-3FC5-844D-AB9B-E378AB597340}" type="slidenum">
              <a:rPr lang="en-US" smtClean="0"/>
              <a:pPr/>
              <a:t>‹#›</a:t>
            </a:fld>
            <a:r>
              <a:rPr lang="en-US"/>
              <a:t>  |  DEPARTMENT NAME</a:t>
            </a:r>
            <a:endParaRPr lang="en-US" dirty="0"/>
          </a:p>
        </p:txBody>
      </p:sp>
      <p:pic>
        <p:nvPicPr>
          <p:cNvPr id="9" name="Picture 8" descr="University of Vermont logo: A white letter V outlined by a dark green shield and the text University of Vermont">
            <a:extLst>
              <a:ext uri="{FF2B5EF4-FFF2-40B4-BE49-F238E27FC236}">
                <a16:creationId xmlns:a16="http://schemas.microsoft.com/office/drawing/2014/main" id="{AE5191B3-610F-7417-1A61-25A3410984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06388" y="6152528"/>
            <a:ext cx="1274769" cy="41019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2C0F80D-7AAD-AD0E-F103-527D6700B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430" y="779264"/>
            <a:ext cx="11067002" cy="77807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 b="1" i="0">
                <a:solidFill>
                  <a:srgbClr val="154734"/>
                </a:solidFill>
                <a:latin typeface="Lora SemiBold" pitchFamily="2" charset="77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9927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827A3E4-7694-DEBF-0D4B-FB8F62BD8F61}"/>
              </a:ext>
            </a:extLst>
          </p:cNvPr>
          <p:cNvGrpSpPr/>
          <p:nvPr userDrawn="1"/>
        </p:nvGrpSpPr>
        <p:grpSpPr>
          <a:xfrm>
            <a:off x="-3882" y="-1"/>
            <a:ext cx="12187063" cy="6858001"/>
            <a:chOff x="-3882" y="-1"/>
            <a:chExt cx="12187063" cy="685800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472325D-BBD1-30D3-D1D5-71D197775A83}"/>
                </a:ext>
              </a:extLst>
            </p:cNvPr>
            <p:cNvSpPr/>
            <p:nvPr userDrawn="1"/>
          </p:nvSpPr>
          <p:spPr>
            <a:xfrm>
              <a:off x="-3882" y="-1"/>
              <a:ext cx="12187063" cy="6858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827CCA8-8DED-635E-1C7E-426E5D64B8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-3882" y="1"/>
              <a:ext cx="12187063" cy="6857999"/>
            </a:xfrm>
            <a:prstGeom prst="rect">
              <a:avLst/>
            </a:prstGeom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82C0F80D-7AAD-AD0E-F103-527D6700B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430" y="779264"/>
            <a:ext cx="11067002" cy="77807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 b="1" i="0">
                <a:solidFill>
                  <a:srgbClr val="154734"/>
                </a:solidFill>
                <a:latin typeface="Lora SemiBold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C72F04F-61F8-521E-147B-43994A83DC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16520" y="2958346"/>
            <a:ext cx="1688531" cy="3937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1" i="0">
                <a:solidFill>
                  <a:srgbClr val="154734"/>
                </a:solidFill>
                <a:latin typeface="Lora SemiBold" pitchFamily="2" charset="77"/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4F877BB0-D24A-EA2D-EED9-1C05E91F02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16520" y="1965523"/>
            <a:ext cx="1688531" cy="96107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400" b="0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Information about the Date.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0FB04284-AA97-184F-DFE1-52ACA680AD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81594" y="2958346"/>
            <a:ext cx="1688531" cy="3937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1" i="0">
                <a:solidFill>
                  <a:srgbClr val="154734"/>
                </a:solidFill>
                <a:latin typeface="Lora SemiBold" pitchFamily="2" charset="77"/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B832DA12-5E88-E056-EAB1-C2D8F82001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81594" y="1965523"/>
            <a:ext cx="1688531" cy="96107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400" b="0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Information about the Date.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77AFCC41-7E71-5CCA-553E-E5C74A7C14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81046" y="3866169"/>
            <a:ext cx="1688531" cy="3937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1" i="0">
                <a:solidFill>
                  <a:srgbClr val="154734"/>
                </a:solidFill>
                <a:latin typeface="Lora SemiBold" pitchFamily="2" charset="77"/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D8343A77-DF00-DA14-1954-46C4AB5FF0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81046" y="4282228"/>
            <a:ext cx="1688531" cy="961073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 b="0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Information about the Date.</a:t>
            </a: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8411A662-6C0B-32A5-5663-D8337FEAA19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33545" y="3866169"/>
            <a:ext cx="1688531" cy="3937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1" i="0">
                <a:solidFill>
                  <a:srgbClr val="154734"/>
                </a:solidFill>
                <a:latin typeface="Lora SemiBold" pitchFamily="2" charset="77"/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sp>
        <p:nvSpPr>
          <p:cNvPr id="28" name="Text Placeholder 19">
            <a:extLst>
              <a:ext uri="{FF2B5EF4-FFF2-40B4-BE49-F238E27FC236}">
                <a16:creationId xmlns:a16="http://schemas.microsoft.com/office/drawing/2014/main" id="{98E2C73D-F122-AEF6-5574-F631D3CD8B6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33545" y="4282228"/>
            <a:ext cx="1688531" cy="961073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 b="0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Information about the Date.</a:t>
            </a:r>
          </a:p>
        </p:txBody>
      </p:sp>
      <p:pic>
        <p:nvPicPr>
          <p:cNvPr id="4" name="Picture 3" descr="University of Vermont logo: A white letter V outlined by a dark green shield and the text University of Vermont">
            <a:extLst>
              <a:ext uri="{FF2B5EF4-FFF2-40B4-BE49-F238E27FC236}">
                <a16:creationId xmlns:a16="http://schemas.microsoft.com/office/drawing/2014/main" id="{0ADE4C94-D287-22C5-DA6F-5B41788BEF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06388" y="6152528"/>
            <a:ext cx="1274769" cy="410197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3504A1C4-C072-F4A2-B520-44FF362AA2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15819" y="6197596"/>
            <a:ext cx="7671614" cy="3069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spc="300">
                <a:solidFill>
                  <a:srgbClr val="154734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PAGE </a:t>
            </a:r>
            <a:fld id="{0C066373-3FC5-844D-AB9B-E378AB597340}" type="slidenum">
              <a:rPr lang="en-US" smtClean="0"/>
              <a:pPr/>
              <a:t>‹#›</a:t>
            </a:fld>
            <a:r>
              <a:rPr lang="en-US" dirty="0"/>
              <a:t>  |  DEPARTMENT NAME</a:t>
            </a:r>
          </a:p>
        </p:txBody>
      </p:sp>
    </p:spTree>
    <p:extLst>
      <p:ext uri="{BB962C8B-B14F-4D97-AF65-F5344CB8AC3E}">
        <p14:creationId xmlns:p14="http://schemas.microsoft.com/office/powerpoint/2010/main" val="1633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1FFF6-1F48-5B47-A756-DDEA51126F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0A7A34-CB76-374E-9137-88C5F1152E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A096FE-33EA-9E4F-8DEC-78E7428C0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EE28F-7238-4B1F-B40F-7669320FE00F}" type="datetimeFigureOut">
              <a:rPr lang="en-US" smtClean="0"/>
              <a:t>11/15/25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FEBCFE-A7C4-2B48-850D-12543AE8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EF2D67-A0D1-BE41-A93A-399A198BF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C90CC-0688-4890-B0B2-0418C82969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9332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11786384-4B8B-AE93-F7AC-32BBFD45C5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171450"/>
            <a:ext cx="12192000" cy="66865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B4F7FB-4DAB-FCA4-A1CD-8C932883575E}"/>
              </a:ext>
            </a:extLst>
          </p:cNvPr>
          <p:cNvSpPr/>
          <p:nvPr userDrawn="1"/>
        </p:nvSpPr>
        <p:spPr>
          <a:xfrm>
            <a:off x="0" y="5440681"/>
            <a:ext cx="12192000" cy="1417319"/>
          </a:xfrm>
          <a:prstGeom prst="rect">
            <a:avLst/>
          </a:prstGeom>
          <a:gradFill flip="none" rotWithShape="1">
            <a:gsLst>
              <a:gs pos="100000">
                <a:schemeClr val="tx1">
                  <a:lumMod val="66285"/>
                  <a:lumOff val="33715"/>
                </a:schemeClr>
              </a:gs>
              <a:gs pos="0">
                <a:schemeClr val="tx1">
                  <a:alpha val="0"/>
                  <a:lumMod val="36495"/>
                  <a:lumOff val="63505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D13DEE4-9956-7FAE-3657-75B0A32A15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15819" y="6197596"/>
            <a:ext cx="7671614" cy="3069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spc="3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PAGE </a:t>
            </a:r>
            <a:fld id="{0C066373-3FC5-844D-AB9B-E378AB597340}" type="slidenum">
              <a:rPr lang="en-US" smtClean="0"/>
              <a:pPr/>
              <a:t>‹#›</a:t>
            </a:fld>
            <a:r>
              <a:rPr lang="en-US" dirty="0"/>
              <a:t>  |  DEPARTMENT NAME</a:t>
            </a:r>
          </a:p>
        </p:txBody>
      </p:sp>
      <p:pic>
        <p:nvPicPr>
          <p:cNvPr id="9" name="Picture 8" descr="University of Vermont logo: A white letter V outlined by a dark green shield and the text University of Vermont">
            <a:extLst>
              <a:ext uri="{FF2B5EF4-FFF2-40B4-BE49-F238E27FC236}">
                <a16:creationId xmlns:a16="http://schemas.microsoft.com/office/drawing/2014/main" id="{AE5191B3-610F-7417-1A61-25A3410984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6388" y="6152528"/>
            <a:ext cx="1274769" cy="41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5528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DE3D1-8E88-5C40-A788-B45ACFEAD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0786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DE3D1-8E88-5C40-A788-B45ACFEAD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0893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8A274-A7BB-4E4A-B7C5-31A4FB9CD4B0}" type="datetimeFigureOut">
              <a:rPr lang="en-US" smtClean="0"/>
              <a:t>11/15/25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40E6-FDF4-1C45-91E4-52011A35C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272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BF645-0C7E-3242-BD59-8F78B5E01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185371-3F46-2240-823E-3389E19305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639F11-31E0-7547-B160-5DD9BDA2B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EE28F-7238-4B1F-B40F-7669320FE00F}" type="datetimeFigureOut">
              <a:rPr lang="en-US" smtClean="0"/>
              <a:t>11/15/25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9C280B-27FF-6A4D-9CB5-923495131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ED7F4A-E847-F740-B634-896BC086C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C90CC-0688-4890-B0B2-0418C82969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388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9DBA3-688A-F643-849A-A457848CD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3A26ED-6B43-FD47-90EA-528FCE8205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07F0D4-B5D3-0349-ACFE-24A827E89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EE28F-7238-4B1F-B40F-7669320FE00F}" type="datetimeFigureOut">
              <a:rPr lang="en-US" smtClean="0"/>
              <a:t>11/15/25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4A6A8-CA71-2A4B-90D9-14E94CFAB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000A6-E3A3-2A42-8D94-A728A6A63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C90CC-0688-4890-B0B2-0418C82969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851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3B307-38E9-CA4B-9E4E-EC9431DDA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F5756-ABE7-1142-8CAF-83DFE807DE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95A235-F541-9040-B9F9-EDC25464D3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7F4AAC-59E9-EB41-AD33-8FC1D3B34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EE28F-7238-4B1F-B40F-7669320FE00F}" type="datetimeFigureOut">
              <a:rPr lang="en-US" smtClean="0"/>
              <a:t>11/15/25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B9B5C0-2437-2442-9291-3C133A9F2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624CC8-A9C7-D742-83CF-06993EA55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C90CC-0688-4890-B0B2-0418C82969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501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DE816-E2E9-E548-A77E-B533D77C8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55E84B-C6C7-5244-A889-5926EAE6A6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CD91B3-FF1A-8B45-87AC-DB8D4E1C31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FD9333-26FC-7A49-A76E-7A7A84073E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13E07-9D79-6943-A1B8-760A5F4E7B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F58BAB-D4EC-1E4B-874C-8BFCF8E28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EE28F-7238-4B1F-B40F-7669320FE00F}" type="datetimeFigureOut">
              <a:rPr lang="en-US" smtClean="0"/>
              <a:t>11/15/25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E1554D-9778-DC48-841F-0E032F09E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0EE3C3-A749-A847-87DA-12872B5DC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C90CC-0688-4890-B0B2-0418C82969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641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14A2F-5A79-294E-8683-14AAF3407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798838-B706-434D-8D31-868FB1A1C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EE28F-7238-4B1F-B40F-7669320FE00F}" type="datetimeFigureOut">
              <a:rPr lang="en-US" smtClean="0"/>
              <a:t>11/15/25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878412-C84A-E847-ACDE-DDC9FE979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5C67EF-C1A8-3144-95E3-BB1BDC01D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C90CC-0688-4890-B0B2-0418C82969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522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B86F29-37A8-634C-917A-184C89CFC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EE28F-7238-4B1F-B40F-7669320FE00F}" type="datetimeFigureOut">
              <a:rPr lang="en-US" smtClean="0"/>
              <a:t>11/15/25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D71341-ED56-5A44-8408-105A77E4F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190ADD-2731-E54F-8754-F0B0BF7AD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C90CC-0688-4890-B0B2-0418C82969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36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60FE89-4F6F-45AE-B7CC-64AFE82D9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D1D03A-184E-4692-91CE-7F18DF5739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5066CD-B6A7-41C1-9BF6-A659241A3E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Roboto Regular"/>
              </a:defRPr>
            </a:lvl1pPr>
          </a:lstStyle>
          <a:p>
            <a:fld id="{863D836F-DAFD-4124-9C64-6296F7390FD7}" type="datetime1">
              <a:rPr lang="en-US" smtClean="0"/>
              <a:t>11/15/25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3978D0-DA5C-4310-ACC1-3108C6D566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Roboto Regular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0DB27-2392-4648-82B2-AEC95D4011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Roboto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879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Roboto Ligh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Roboto Regular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Roboto Regular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Roboto Regular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Roboto Regular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Roboto Regular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EC7053-28C1-F741-8607-AFABF1D1C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8DE22-8497-5D4D-BB9F-80AFF0D51D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E7F56-5BD0-304E-A512-A418366A2B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Roboto Regular"/>
              </a:defRPr>
            </a:lvl1pPr>
          </a:lstStyle>
          <a:p>
            <a:fld id="{9E7FC98E-3916-4B6D-9B62-692581300BEF}" type="datetime1">
              <a:rPr lang="en-US" smtClean="0"/>
              <a:t>11/15/25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411882-0693-7542-92BA-94E9C139D9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Roboto Regular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046E2-DD15-A945-BE5E-2CF0845D14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Roboto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035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Roboto Ligh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Roboto Regular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Roboto Regular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Roboto Regular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Roboto Regular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Roboto Regular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EC7053-28C1-F741-8607-AFABF1D1C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8DE22-8497-5D4D-BB9F-80AFF0D51D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E7F56-5BD0-304E-A512-A418366A2B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Roboto Regular"/>
              </a:defRPr>
            </a:lvl1pPr>
          </a:lstStyle>
          <a:p>
            <a:fld id="{896EE28F-7238-4B1F-B40F-7669320FE00F}" type="datetimeFigureOut">
              <a:rPr lang="en-US" smtClean="0"/>
              <a:pPr/>
              <a:t>11/15/25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411882-0693-7542-92BA-94E9C139D9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Roboto Regular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046E2-DD15-A945-BE5E-2CF0845D14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Roboto Regular"/>
              </a:defRPr>
            </a:lvl1pPr>
          </a:lstStyle>
          <a:p>
            <a:fld id="{31FC90CC-0688-4890-B0B2-0418C82969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054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Roboto Ligh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Roboto Regular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Roboto Regular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Roboto Regular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Roboto Regular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Roboto Regular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576C1B2-0DA1-F5D2-6204-9E685D770001}"/>
              </a:ext>
            </a:extLst>
          </p:cNvPr>
          <p:cNvSpPr txBox="1">
            <a:spLocks/>
          </p:cNvSpPr>
          <p:nvPr userDrawn="1"/>
        </p:nvSpPr>
        <p:spPr>
          <a:xfrm>
            <a:off x="502592" y="1122363"/>
            <a:ext cx="8614904" cy="238760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University of</a:t>
            </a:r>
            <a:br>
              <a:rPr lang="en-US" dirty="0"/>
            </a:br>
            <a:r>
              <a:rPr lang="en-US" dirty="0"/>
              <a:t>Vermont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816F94E-748B-7D45-D414-4BE2D60D31AF}"/>
              </a:ext>
            </a:extLst>
          </p:cNvPr>
          <p:cNvSpPr txBox="1">
            <a:spLocks/>
          </p:cNvSpPr>
          <p:nvPr userDrawn="1"/>
        </p:nvSpPr>
        <p:spPr>
          <a:xfrm>
            <a:off x="502592" y="3602038"/>
            <a:ext cx="8614904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2022 </a:t>
            </a:r>
            <a:r>
              <a:rPr lang="en-US" dirty="0" err="1"/>
              <a:t>Powerpoint</a:t>
            </a:r>
            <a:r>
              <a:rPr lang="en-US" dirty="0"/>
              <a:t> Template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79A093-937E-26ED-13F7-AEC9DD394A04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rcRect/>
          <a:stretch/>
        </p:blipFill>
        <p:spPr>
          <a:xfrm>
            <a:off x="2467" y="0"/>
            <a:ext cx="12187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731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tiff"/><Relationship Id="rId3" Type="http://schemas.openxmlformats.org/officeDocument/2006/relationships/image" Target="../media/image71.jpeg"/><Relationship Id="rId7" Type="http://schemas.openxmlformats.org/officeDocument/2006/relationships/image" Target="../media/image74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0.xml"/><Relationship Id="rId6" Type="http://schemas.openxmlformats.org/officeDocument/2006/relationships/hyperlink" Target="https://madsalma.github.io/" TargetMode="External"/><Relationship Id="rId11" Type="http://schemas.openxmlformats.org/officeDocument/2006/relationships/image" Target="../media/image76.JPG"/><Relationship Id="rId5" Type="http://schemas.openxmlformats.org/officeDocument/2006/relationships/image" Target="../media/image73.tiff"/><Relationship Id="rId10" Type="http://schemas.openxmlformats.org/officeDocument/2006/relationships/image" Target="../media/image9.png"/><Relationship Id="rId4" Type="http://schemas.openxmlformats.org/officeDocument/2006/relationships/image" Target="../media/image72.tiff"/><Relationship Id="rId9" Type="http://schemas.openxmlformats.org/officeDocument/2006/relationships/image" Target="../media/image27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jpeg"/><Relationship Id="rId3" Type="http://schemas.openxmlformats.org/officeDocument/2006/relationships/image" Target="../media/image24.tiff"/><Relationship Id="rId7" Type="http://schemas.openxmlformats.org/officeDocument/2006/relationships/image" Target="../media/image28.tiff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7.tiff"/><Relationship Id="rId11" Type="http://schemas.openxmlformats.org/officeDocument/2006/relationships/image" Target="../media/image32.png"/><Relationship Id="rId5" Type="http://schemas.openxmlformats.org/officeDocument/2006/relationships/image" Target="../media/image26.jpeg"/><Relationship Id="rId10" Type="http://schemas.openxmlformats.org/officeDocument/2006/relationships/image" Target="../media/image31.png"/><Relationship Id="rId4" Type="http://schemas.openxmlformats.org/officeDocument/2006/relationships/image" Target="../media/image25.tiff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diagramData" Target="../diagrams/data1.xml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png"/><Relationship Id="rId11" Type="http://schemas.microsoft.com/office/2007/relationships/diagramDrawing" Target="../diagrams/drawing1.xml"/><Relationship Id="rId5" Type="http://schemas.openxmlformats.org/officeDocument/2006/relationships/image" Target="../media/image38.png"/><Relationship Id="rId15" Type="http://schemas.openxmlformats.org/officeDocument/2006/relationships/image" Target="../media/image43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37.png"/><Relationship Id="rId9" Type="http://schemas.openxmlformats.org/officeDocument/2006/relationships/diagramQuickStyle" Target="../diagrams/quickStyle1.xml"/><Relationship Id="rId1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emf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emf"/><Relationship Id="rId9" Type="http://schemas.openxmlformats.org/officeDocument/2006/relationships/image" Target="../media/image5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50.png"/><Relationship Id="rId7" Type="http://schemas.openxmlformats.org/officeDocument/2006/relationships/image" Target="../media/image64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8136A4FD-D7E6-D624-0BE0-218ACA5F07F4}"/>
              </a:ext>
            </a:extLst>
          </p:cNvPr>
          <p:cNvSpPr txBox="1">
            <a:spLocks/>
          </p:cNvSpPr>
          <p:nvPr/>
        </p:nvSpPr>
        <p:spPr>
          <a:xfrm>
            <a:off x="0" y="2834313"/>
            <a:ext cx="12182571" cy="40236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006B51"/>
                </a:solidFill>
                <a:latin typeface="Century Gothic" panose="020B0502020202020204" pitchFamily="34" charset="0"/>
                <a:ea typeface="+mn-ea"/>
                <a:cs typeface="Poppins Medium" pitchFamily="2" charset="77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800"/>
              </a:spcBef>
            </a:pPr>
            <a:r>
              <a:rPr lang="en-US" sz="2800" dirty="0">
                <a:solidFill>
                  <a:srgbClr val="016B51"/>
                </a:solidFill>
              </a:rPr>
              <a:t>Mads R. Almassalkhi</a:t>
            </a:r>
          </a:p>
          <a:p>
            <a:pPr algn="ctr">
              <a:spcBef>
                <a:spcPts val="800"/>
              </a:spcBef>
            </a:pPr>
            <a:endParaRPr lang="en-US" sz="1800" b="0" dirty="0">
              <a:solidFill>
                <a:schemeClr val="tx1"/>
              </a:solidFill>
            </a:endParaRPr>
          </a:p>
          <a:p>
            <a:pPr algn="ctr">
              <a:spcBef>
                <a:spcPts val="800"/>
              </a:spcBef>
            </a:pPr>
            <a:br>
              <a:rPr lang="en-US" sz="1800" b="0" dirty="0">
                <a:solidFill>
                  <a:schemeClr val="tx1"/>
                </a:solidFill>
              </a:rPr>
            </a:br>
            <a:br>
              <a:rPr lang="en-US" sz="1800" b="0" dirty="0">
                <a:solidFill>
                  <a:schemeClr val="tx1"/>
                </a:solidFill>
              </a:rPr>
            </a:br>
            <a:endParaRPr lang="en-US" sz="1800" b="0" dirty="0">
              <a:solidFill>
                <a:schemeClr val="tx1"/>
              </a:solidFill>
            </a:endParaRPr>
          </a:p>
          <a:p>
            <a:pPr algn="ctr">
              <a:spcBef>
                <a:spcPts val="800"/>
              </a:spcBef>
            </a:pPr>
            <a:endParaRPr lang="en-US" sz="1800" b="0" dirty="0">
              <a:solidFill>
                <a:schemeClr val="tx1"/>
              </a:solidFill>
            </a:endParaRPr>
          </a:p>
          <a:p>
            <a:pPr algn="ctr">
              <a:spcBef>
                <a:spcPts val="800"/>
              </a:spcBef>
            </a:pPr>
            <a:endParaRPr lang="en-US" sz="1800" b="0" dirty="0">
              <a:solidFill>
                <a:schemeClr val="tx1"/>
              </a:solidFill>
            </a:endParaRPr>
          </a:p>
          <a:p>
            <a:pPr algn="ctr"/>
            <a:endParaRPr lang="en-US" sz="1600" b="0" dirty="0">
              <a:solidFill>
                <a:schemeClr val="tx1"/>
              </a:solidFill>
            </a:endParaRPr>
          </a:p>
          <a:p>
            <a:pPr algn="ctr"/>
            <a:r>
              <a:rPr lang="en-US" sz="1600" b="0" dirty="0">
                <a:solidFill>
                  <a:schemeClr val="tx1"/>
                </a:solidFill>
              </a:rPr>
              <a:t>CISE Fall Workshop</a:t>
            </a:r>
          </a:p>
          <a:p>
            <a:pPr algn="ctr"/>
            <a:r>
              <a:rPr lang="en-US" sz="1600" b="0" dirty="0">
                <a:solidFill>
                  <a:schemeClr val="tx1"/>
                </a:solidFill>
              </a:rPr>
              <a:t>A Roadmap for Intelligence and Resilience in Power Grids</a:t>
            </a:r>
          </a:p>
          <a:p>
            <a:pPr algn="ctr"/>
            <a:r>
              <a:rPr lang="en-US" sz="1600" b="0" dirty="0">
                <a:solidFill>
                  <a:schemeClr val="tx1"/>
                </a:solidFill>
              </a:rPr>
              <a:t>Boston, </a:t>
            </a:r>
            <a:r>
              <a:rPr lang="en-US" sz="1600" b="0" dirty="0" err="1">
                <a:solidFill>
                  <a:schemeClr val="tx1"/>
                </a:solidFill>
              </a:rPr>
              <a:t>Madsachusetts</a:t>
            </a:r>
            <a:r>
              <a:rPr lang="en-US" sz="1600" b="0" dirty="0">
                <a:solidFill>
                  <a:schemeClr val="tx1"/>
                </a:solidFill>
              </a:rPr>
              <a:t>, USA</a:t>
            </a:r>
          </a:p>
          <a:p>
            <a:pPr algn="ctr"/>
            <a:r>
              <a:rPr lang="en-US" sz="1600" b="0" dirty="0">
                <a:solidFill>
                  <a:schemeClr val="tx1"/>
                </a:solidFill>
              </a:rPr>
              <a:t>November 14</a:t>
            </a:r>
            <a:r>
              <a:rPr lang="en-US" sz="1600" b="0" baseline="30000" dirty="0">
                <a:solidFill>
                  <a:schemeClr val="tx1"/>
                </a:solidFill>
              </a:rPr>
              <a:t>th</a:t>
            </a:r>
            <a:r>
              <a:rPr lang="en-US" sz="1600" b="0" dirty="0">
                <a:solidFill>
                  <a:schemeClr val="tx1"/>
                </a:solidFill>
              </a:rPr>
              <a:t>, 2025</a:t>
            </a:r>
            <a:endParaRPr lang="en-US" sz="1400" b="0" dirty="0">
              <a:solidFill>
                <a:schemeClr val="tx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40FA27E-CF24-0238-80DD-368C25D3518E}"/>
              </a:ext>
            </a:extLst>
          </p:cNvPr>
          <p:cNvSpPr txBox="1">
            <a:spLocks/>
          </p:cNvSpPr>
          <p:nvPr/>
        </p:nvSpPr>
        <p:spPr>
          <a:xfrm>
            <a:off x="424881" y="613387"/>
            <a:ext cx="11380363" cy="2040734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6B51"/>
                </a:solidFill>
                <a:latin typeface="Lora SemiBold" pitchFamily="2" charset="77"/>
                <a:ea typeface="Frank Ruhl Libre" pitchFamily="2" charset="-79"/>
                <a:cs typeface="Frank Ruhl Libre" pitchFamily="2" charset="-79"/>
              </a:defRPr>
            </a:lvl1pPr>
          </a:lstStyle>
          <a:p>
            <a:pPr algn="ctr"/>
            <a:r>
              <a:rPr lang="en-US" sz="7200" dirty="0">
                <a:solidFill>
                  <a:srgbClr val="016B51"/>
                </a:solidFill>
              </a:rPr>
              <a:t>Scalable Grid Architectures </a:t>
            </a:r>
          </a:p>
          <a:p>
            <a:pPr algn="ctr"/>
            <a:r>
              <a:rPr lang="en-US" sz="7200" dirty="0">
                <a:solidFill>
                  <a:srgbClr val="016B51"/>
                </a:solidFill>
              </a:rPr>
              <a:t>for Intelligent Electrification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FEF3900-C12B-FDBF-5EAB-7E8354F2C0EC}"/>
              </a:ext>
            </a:extLst>
          </p:cNvPr>
          <p:cNvGrpSpPr/>
          <p:nvPr/>
        </p:nvGrpSpPr>
        <p:grpSpPr>
          <a:xfrm>
            <a:off x="389775" y="3621644"/>
            <a:ext cx="11403019" cy="1836964"/>
            <a:chOff x="578444" y="3595707"/>
            <a:chExt cx="11403019" cy="183696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6E50807-CE8A-1779-4CCC-D221717C88DA}"/>
                </a:ext>
              </a:extLst>
            </p:cNvPr>
            <p:cNvGrpSpPr/>
            <p:nvPr/>
          </p:nvGrpSpPr>
          <p:grpSpPr>
            <a:xfrm>
              <a:off x="578444" y="3595707"/>
              <a:ext cx="11403019" cy="1836964"/>
              <a:chOff x="567259" y="3553402"/>
              <a:chExt cx="11403019" cy="1836964"/>
            </a:xfrm>
          </p:grpSpPr>
          <p:pic>
            <p:nvPicPr>
              <p:cNvPr id="14" name="Picture 13" descr="An orange hat with white text&#10;&#10;AI-generated content may be incorrect.">
                <a:extLst>
                  <a:ext uri="{FF2B5EF4-FFF2-40B4-BE49-F238E27FC236}">
                    <a16:creationId xmlns:a16="http://schemas.microsoft.com/office/drawing/2014/main" id="{CA205D1A-5B82-08A2-EB2C-362B2C4545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485833" y="3982203"/>
                <a:ext cx="1369116" cy="1369116"/>
              </a:xfrm>
              <a:prstGeom prst="rect">
                <a:avLst/>
              </a:prstGeom>
              <a:solidFill>
                <a:schemeClr val="bg1"/>
              </a:solidFill>
            </p:spPr>
          </p:pic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EECB6843-F6FE-DBF0-A2B6-3E8DF6EED209}"/>
                  </a:ext>
                </a:extLst>
              </p:cNvPr>
              <p:cNvGrpSpPr/>
              <p:nvPr/>
            </p:nvGrpSpPr>
            <p:grpSpPr>
              <a:xfrm>
                <a:off x="567259" y="3553402"/>
                <a:ext cx="11403019" cy="1836964"/>
                <a:chOff x="567259" y="3553402"/>
                <a:chExt cx="11403019" cy="1836964"/>
              </a:xfrm>
            </p:grpSpPr>
            <p:grpSp>
              <p:nvGrpSpPr>
                <p:cNvPr id="2" name="Group 1">
                  <a:extLst>
                    <a:ext uri="{FF2B5EF4-FFF2-40B4-BE49-F238E27FC236}">
                      <a16:creationId xmlns:a16="http://schemas.microsoft.com/office/drawing/2014/main" id="{454E2438-F884-C755-EE45-9001DA9217AA}"/>
                    </a:ext>
                  </a:extLst>
                </p:cNvPr>
                <p:cNvGrpSpPr/>
                <p:nvPr/>
              </p:nvGrpSpPr>
              <p:grpSpPr>
                <a:xfrm>
                  <a:off x="567259" y="3553402"/>
                  <a:ext cx="6549473" cy="1836964"/>
                  <a:chOff x="567259" y="3553402"/>
                  <a:chExt cx="6549473" cy="1836964"/>
                </a:xfrm>
              </p:grpSpPr>
              <p:grpSp>
                <p:nvGrpSpPr>
                  <p:cNvPr id="22" name="Group 21">
                    <a:extLst>
                      <a:ext uri="{FF2B5EF4-FFF2-40B4-BE49-F238E27FC236}">
                        <a16:creationId xmlns:a16="http://schemas.microsoft.com/office/drawing/2014/main" id="{29BA25EF-E9F6-4308-E738-D727D13E03A1}"/>
                      </a:ext>
                    </a:extLst>
                  </p:cNvPr>
                  <p:cNvGrpSpPr/>
                  <p:nvPr/>
                </p:nvGrpSpPr>
                <p:grpSpPr>
                  <a:xfrm>
                    <a:off x="567259" y="3553402"/>
                    <a:ext cx="6138840" cy="1756793"/>
                    <a:chOff x="2693117" y="3429000"/>
                    <a:chExt cx="6138840" cy="1756793"/>
                  </a:xfrm>
                </p:grpSpPr>
                <p:grpSp>
                  <p:nvGrpSpPr>
                    <p:cNvPr id="8" name="Group 7">
                      <a:extLst>
                        <a:ext uri="{FF2B5EF4-FFF2-40B4-BE49-F238E27FC236}">
                          <a16:creationId xmlns:a16="http://schemas.microsoft.com/office/drawing/2014/main" id="{5067BFD5-1142-6A99-77BE-AD6409A393A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693117" y="3429000"/>
                      <a:ext cx="6138840" cy="653261"/>
                      <a:chOff x="4617156" y="3681513"/>
                      <a:chExt cx="5896410" cy="653261"/>
                    </a:xfrm>
                  </p:grpSpPr>
                  <p:sp>
                    <p:nvSpPr>
                      <p:cNvPr id="12" name="TextBox 11">
                        <a:extLst>
                          <a:ext uri="{FF2B5EF4-FFF2-40B4-BE49-F238E27FC236}">
                            <a16:creationId xmlns:a16="http://schemas.microsoft.com/office/drawing/2014/main" id="{CDF2D903-0A9E-F56D-62AA-18CB411C67A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617156" y="3688443"/>
                        <a:ext cx="3429523" cy="64633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ctr"/>
                        <a:r>
                          <a:rPr lang="en-US" i="1" dirty="0"/>
                          <a:t>L. Richard Fisher Associate Professor</a:t>
                        </a:r>
                      </a:p>
                      <a:p>
                        <a:pPr algn="ctr"/>
                        <a:r>
                          <a:rPr lang="en-US" i="1" dirty="0"/>
                          <a:t>Electrical &amp; Computer Engineering</a:t>
                        </a:r>
                      </a:p>
                    </p:txBody>
                  </p:sp>
                  <p:sp>
                    <p:nvSpPr>
                      <p:cNvPr id="11" name="TextBox 10">
                        <a:extLst>
                          <a:ext uri="{FF2B5EF4-FFF2-40B4-BE49-F238E27FC236}">
                            <a16:creationId xmlns:a16="http://schemas.microsoft.com/office/drawing/2014/main" id="{A4CC2B66-86A4-0416-E164-0EFA1FE46B3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730163" y="3681513"/>
                        <a:ext cx="1783403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ctr"/>
                        <a:r>
                          <a:rPr lang="en-US" i="1" dirty="0"/>
                          <a:t>Founding Director</a:t>
                        </a:r>
                      </a:p>
                    </p:txBody>
                  </p:sp>
                </p:grpSp>
                <p:pic>
                  <p:nvPicPr>
                    <p:cNvPr id="16" name="Picture 15" descr="Green text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6BB9918B-AF09-CE84-59CF-D63F666C883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137844" y="4335885"/>
                      <a:ext cx="2681075" cy="849908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23" name="Picture 22">
                    <a:extLst>
                      <a:ext uri="{FF2B5EF4-FFF2-40B4-BE49-F238E27FC236}">
                        <a16:creationId xmlns:a16="http://schemas.microsoft.com/office/drawing/2014/main" id="{A8EA3FC8-9010-40A9-C903-C5D9A3E494B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hq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r="22932"/>
                  <a:stretch/>
                </p:blipFill>
                <p:spPr>
                  <a:xfrm>
                    <a:off x="4435657" y="3943157"/>
                    <a:ext cx="2681075" cy="1447209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</p:pic>
            </p:grpSp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71850FDF-B3D6-7B11-DFCB-E9CE27514200}"/>
                    </a:ext>
                  </a:extLst>
                </p:cNvPr>
                <p:cNvSpPr txBox="1"/>
                <p:nvPr/>
              </p:nvSpPr>
              <p:spPr>
                <a:xfrm>
                  <a:off x="10485833" y="3560332"/>
                  <a:ext cx="148444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i="1" dirty="0"/>
                    <a:t>Chief Scientist</a:t>
                  </a:r>
                </a:p>
              </p:txBody>
            </p:sp>
          </p:grp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E190EAC-D948-80FD-D716-47A8726DCF63}"/>
                </a:ext>
              </a:extLst>
            </p:cNvPr>
            <p:cNvGrpSpPr/>
            <p:nvPr/>
          </p:nvGrpSpPr>
          <p:grpSpPr>
            <a:xfrm>
              <a:off x="7870513" y="3595707"/>
              <a:ext cx="1883909" cy="1756793"/>
              <a:chOff x="7870513" y="3595707"/>
              <a:chExt cx="1883909" cy="1756793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1E31208-9805-8EFE-22C5-BE211CCEBF6C}"/>
                  </a:ext>
                </a:extLst>
              </p:cNvPr>
              <p:cNvSpPr txBox="1"/>
              <p:nvPr/>
            </p:nvSpPr>
            <p:spPr>
              <a:xfrm>
                <a:off x="8076977" y="3595707"/>
                <a:ext cx="14709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i="1" dirty="0"/>
                  <a:t>Grid Architect</a:t>
                </a:r>
              </a:p>
            </p:txBody>
          </p:sp>
          <p:pic>
            <p:nvPicPr>
              <p:cNvPr id="9" name="Picture 8" descr="A blue hat with white text&#10;&#10;AI-generated content may be incorrect.">
                <a:extLst>
                  <a:ext uri="{FF2B5EF4-FFF2-40B4-BE49-F238E27FC236}">
                    <a16:creationId xmlns:a16="http://schemas.microsoft.com/office/drawing/2014/main" id="{3564E483-BF90-489F-6CF2-8669670DFB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167000"/>
                        </a14:imgEffect>
                        <a14:imgEffect>
                          <a14:brightnessContrast bright="49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870513" y="4037465"/>
                <a:ext cx="1883909" cy="1315035"/>
              </a:xfrm>
              <a:prstGeom prst="rect">
                <a:avLst/>
              </a:prstGeom>
            </p:spPr>
          </p:pic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06019BF-EF35-7D7E-734E-7778D775563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3371" y="5638800"/>
            <a:ext cx="1219200" cy="1219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14B3F0-EA6B-EE63-1236-E1B9C529A0B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5230" y="6181835"/>
            <a:ext cx="1509297" cy="67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848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diagram of a graph&#10;&#10;Description automatically generated">
            <a:extLst>
              <a:ext uri="{FF2B5EF4-FFF2-40B4-BE49-F238E27FC236}">
                <a16:creationId xmlns:a16="http://schemas.microsoft.com/office/drawing/2014/main" id="{339341E7-5336-B7DA-E488-6767C60B284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80244"/>
            <a:ext cx="5802313" cy="401955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01C8451-78B6-4AAC-3E66-2F81AEED1874}"/>
              </a:ext>
            </a:extLst>
          </p:cNvPr>
          <p:cNvSpPr txBox="1"/>
          <p:nvPr/>
        </p:nvSpPr>
        <p:spPr>
          <a:xfrm>
            <a:off x="197913" y="1448819"/>
            <a:ext cx="4448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Coordination across </a:t>
            </a:r>
            <a:r>
              <a:rPr lang="en-US" sz="3000" b="1" dirty="0">
                <a:solidFill>
                  <a:srgbClr val="000000"/>
                </a:solidFill>
                <a:latin typeface="Calibri" panose="020F0502020204030204"/>
              </a:rPr>
              <a:t>multiple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scales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EA9E05-30D1-17FD-910D-25300614AB99}"/>
              </a:ext>
            </a:extLst>
          </p:cNvPr>
          <p:cNvSpPr txBox="1"/>
          <p:nvPr/>
        </p:nvSpPr>
        <p:spPr>
          <a:xfrm>
            <a:off x="5387072" y="1518469"/>
            <a:ext cx="61729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Who knows what? Who controls what?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Who is 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responsible for resilience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14" name="Content Placeholder 5" descr="A diagram of a graph&#10;&#10;Description automatically generated">
            <a:extLst>
              <a:ext uri="{FF2B5EF4-FFF2-40B4-BE49-F238E27FC236}">
                <a16:creationId xmlns:a16="http://schemas.microsoft.com/office/drawing/2014/main" id="{CA70A6FF-A73D-BA17-EE5B-187566D42A0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089" y="2852739"/>
            <a:ext cx="4532646" cy="31396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73893F-C5D7-6193-ECC2-87DA6EB1093E}"/>
              </a:ext>
            </a:extLst>
          </p:cNvPr>
          <p:cNvSpPr txBox="1"/>
          <p:nvPr/>
        </p:nvSpPr>
        <p:spPr>
          <a:xfrm>
            <a:off x="0" y="6126902"/>
            <a:ext cx="12183181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Challenges: </a:t>
            </a:r>
            <a:r>
              <a:rPr lang="en-US" sz="3200" i="1" dirty="0"/>
              <a:t>constraints</a:t>
            </a:r>
            <a:r>
              <a:rPr lang="en-US" sz="3200" dirty="0"/>
              <a:t> (devices/grid), </a:t>
            </a:r>
            <a:r>
              <a:rPr lang="en-US" sz="3200" i="1" dirty="0"/>
              <a:t>uncertainty</a:t>
            </a:r>
            <a:r>
              <a:rPr lang="en-US" sz="3200" dirty="0"/>
              <a:t> (DIU/DDU), </a:t>
            </a:r>
          </a:p>
          <a:p>
            <a:pPr algn="ctr"/>
            <a:r>
              <a:rPr lang="en-US" sz="3200" i="1" dirty="0"/>
              <a:t>data</a:t>
            </a:r>
            <a:r>
              <a:rPr lang="en-US" sz="3200" dirty="0"/>
              <a:t> (who/when/what)</a:t>
            </a:r>
            <a:endParaRPr lang="en-US" sz="3200" i="1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AA45E81-A699-9E17-4C71-4A48CAA0DD88}"/>
              </a:ext>
            </a:extLst>
          </p:cNvPr>
          <p:cNvSpPr txBox="1">
            <a:spLocks/>
          </p:cNvSpPr>
          <p:nvPr/>
        </p:nvSpPr>
        <p:spPr>
          <a:xfrm>
            <a:off x="142504" y="146323"/>
            <a:ext cx="12040677" cy="77807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154734"/>
                </a:solidFill>
                <a:latin typeface="Lora SemiBold" pitchFamily="2" charset="77"/>
                <a:ea typeface="+mj-ea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6B51"/>
                </a:solidFill>
              </a:rPr>
              <a:t>Physical limits of Virtual Power Plants (VPPs): </a:t>
            </a:r>
            <a:r>
              <a:rPr lang="en-US" i="1" dirty="0">
                <a:solidFill>
                  <a:srgbClr val="006B51"/>
                </a:solidFill>
              </a:rPr>
              <a:t>control system</a:t>
            </a:r>
            <a:endParaRPr kumimoji="0" lang="en-US" b="0" i="1" u="none" strike="noStrike" kern="1200" cap="none" spc="0" normalizeH="0" baseline="0" noProof="0" dirty="0">
              <a:ln>
                <a:noFill/>
              </a:ln>
              <a:solidFill>
                <a:srgbClr val="006B51"/>
              </a:solidFill>
              <a:effectLst/>
              <a:uLnTx/>
              <a:uFillTx/>
              <a:latin typeface="Lora SemiBold" pitchFamily="2" charset="77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1" name="Picture 10" descr="A diagram of a diagram&#10;&#10;Description automatically generated">
            <a:extLst>
              <a:ext uri="{FF2B5EF4-FFF2-40B4-BE49-F238E27FC236}">
                <a16:creationId xmlns:a16="http://schemas.microsoft.com/office/drawing/2014/main" id="{7D569B43-67B1-7E9B-C976-80BF3C3565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1935" y="3000182"/>
            <a:ext cx="528320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601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A2E11BF-5C47-870B-1C00-A495B014D89D}"/>
              </a:ext>
            </a:extLst>
          </p:cNvPr>
          <p:cNvSpPr txBox="1">
            <a:spLocks/>
          </p:cNvSpPr>
          <p:nvPr/>
        </p:nvSpPr>
        <p:spPr>
          <a:xfrm>
            <a:off x="142504" y="146323"/>
            <a:ext cx="12040677" cy="77807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154734"/>
                </a:solidFill>
                <a:latin typeface="Lora SemiBold" pitchFamily="2" charset="77"/>
                <a:ea typeface="+mj-ea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6B51"/>
                </a:solidFill>
              </a:rPr>
              <a:t>Grid architectures for a scalable, reliable, affordable grid</a:t>
            </a:r>
            <a:endParaRPr kumimoji="0" lang="en-US" b="0" i="1" u="none" strike="noStrike" kern="1200" cap="none" spc="0" normalizeH="0" baseline="0" noProof="0" dirty="0">
              <a:ln>
                <a:noFill/>
              </a:ln>
              <a:solidFill>
                <a:srgbClr val="006B51"/>
              </a:solidFill>
              <a:effectLst/>
              <a:uLnTx/>
              <a:uFillTx/>
              <a:latin typeface="Lora SemiBold" pitchFamily="2" charset="77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A96FA34-1830-E975-D96B-46F8D15F38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95" y="924398"/>
            <a:ext cx="11160009" cy="43333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1684A5-4150-27DA-F9AD-A398DE0F4147}"/>
              </a:ext>
            </a:extLst>
          </p:cNvPr>
          <p:cNvSpPr txBox="1"/>
          <p:nvPr/>
        </p:nvSpPr>
        <p:spPr>
          <a:xfrm>
            <a:off x="2026356" y="6304002"/>
            <a:ext cx="101568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000000"/>
                </a:solidFill>
                <a:latin typeface="Calibri" panose="020F0502020204030204"/>
              </a:rPr>
              <a:t>M. Almassalkhi, P. Hines,,</a:t>
            </a:r>
            <a:r>
              <a:rPr lang="en-US" sz="1000" b="1" dirty="0">
                <a:solidFill>
                  <a:srgbClr val="000000"/>
                </a:solidFill>
                <a:latin typeface="Calibri" panose="020F0502020204030204"/>
              </a:rPr>
              <a:t> M. </a:t>
            </a:r>
            <a:r>
              <a:rPr lang="en-US" sz="1000" b="1" dirty="0" err="1">
                <a:solidFill>
                  <a:srgbClr val="000000"/>
                </a:solidFill>
                <a:latin typeface="Calibri" panose="020F0502020204030204"/>
              </a:rPr>
              <a:t>Elsaadany</a:t>
            </a:r>
            <a:r>
              <a:rPr lang="en-US" sz="1000" dirty="0">
                <a:solidFill>
                  <a:srgbClr val="000000"/>
                </a:solidFill>
                <a:latin typeface="Calibri" panose="020F0502020204030204"/>
              </a:rPr>
              <a:t>, H. Ossareh, “Navigating the Physics of Virtual Power Plant”, IEEE Power &amp; Energy Magazine, November, 2025</a:t>
            </a:r>
            <a:br>
              <a:rPr lang="en-US" sz="1000" dirty="0">
                <a:solidFill>
                  <a:srgbClr val="000000"/>
                </a:solidFill>
                <a:latin typeface="Calibri" panose="020F0502020204030204"/>
              </a:rPr>
            </a:br>
            <a:r>
              <a:rPr lang="en-US" sz="1000" dirty="0">
                <a:solidFill>
                  <a:srgbClr val="000000"/>
                </a:solidFill>
                <a:latin typeface="Calibri" panose="020F0502020204030204"/>
              </a:rPr>
              <a:t>M. Almassalkhi, S. Brahma, </a:t>
            </a:r>
            <a:r>
              <a:rPr lang="en-US" sz="1000" b="1" dirty="0">
                <a:solidFill>
                  <a:srgbClr val="000000"/>
                </a:solidFill>
                <a:latin typeface="Calibri" panose="020F0502020204030204"/>
              </a:rPr>
              <a:t>N. Nazir</a:t>
            </a:r>
            <a:r>
              <a:rPr lang="en-US" sz="1000" dirty="0">
                <a:solidFill>
                  <a:srgbClr val="000000"/>
                </a:solidFill>
                <a:latin typeface="Calibri" panose="020F0502020204030204"/>
              </a:rPr>
              <a:t>, H. Ossareh, et. al., "Hierarchical, grid-aware, and economically optimal coordination of distributed energy resources in realistic distribution systems," Energies (Invited Special issue: Building-to- Grid Integration through Intelligent Optimization and Control), vol. 13, no. 23, p. 6399, 2020.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A815AF5-4437-A5E4-580B-8B6A5FD9A194}"/>
              </a:ext>
            </a:extLst>
          </p:cNvPr>
          <p:cNvGrpSpPr/>
          <p:nvPr/>
        </p:nvGrpSpPr>
        <p:grpSpPr>
          <a:xfrm>
            <a:off x="4353093" y="5252231"/>
            <a:ext cx="6741843" cy="952744"/>
            <a:chOff x="4353093" y="5252231"/>
            <a:chExt cx="6741843" cy="95274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BC3323F-A2D5-016B-28E6-FAB8938A2358}"/>
                </a:ext>
              </a:extLst>
            </p:cNvPr>
            <p:cNvSpPr txBox="1"/>
            <p:nvPr/>
          </p:nvSpPr>
          <p:spPr>
            <a:xfrm>
              <a:off x="5738983" y="5743310"/>
              <a:ext cx="53559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AE2E"/>
                  </a:solidFill>
                </a:rPr>
                <a:t>Most likely utility grid future in the U.S.?</a:t>
              </a:r>
            </a:p>
          </p:txBody>
        </p:sp>
        <p:sp>
          <p:nvSpPr>
            <p:cNvPr id="10" name="Right Brace 9">
              <a:extLst>
                <a:ext uri="{FF2B5EF4-FFF2-40B4-BE49-F238E27FC236}">
                  <a16:creationId xmlns:a16="http://schemas.microsoft.com/office/drawing/2014/main" id="{A749D83A-ABB2-DB60-7CEC-17CFD192AFD3}"/>
                </a:ext>
              </a:extLst>
            </p:cNvPr>
            <p:cNvSpPr/>
            <p:nvPr/>
          </p:nvSpPr>
          <p:spPr>
            <a:xfrm rot="5400000">
              <a:off x="5690688" y="3914636"/>
              <a:ext cx="528638" cy="3203827"/>
            </a:xfrm>
            <a:prstGeom prst="rightBrace">
              <a:avLst>
                <a:gd name="adj1" fmla="val 97522"/>
                <a:gd name="adj2" fmla="val 50000"/>
              </a:avLst>
            </a:prstGeom>
            <a:ln w="38100">
              <a:solidFill>
                <a:srgbClr val="FFA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AE2E"/>
                </a:solidFill>
              </a:endParaRPr>
            </a:p>
          </p:txBody>
        </p:sp>
      </p:grpSp>
      <p:pic>
        <p:nvPicPr>
          <p:cNvPr id="13" name="Picture 12" descr="A cartoon of a child&#10;&#10;AI-generated content may be incorrect.">
            <a:extLst>
              <a:ext uri="{FF2B5EF4-FFF2-40B4-BE49-F238E27FC236}">
                <a16:creationId xmlns:a16="http://schemas.microsoft.com/office/drawing/2014/main" id="{C4A8480B-12A8-0E81-A902-61BE6EC86B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8525" y="1576766"/>
            <a:ext cx="2112963" cy="369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91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9EAB6019-4E08-F19D-D091-16A2B884457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085" y="2687064"/>
            <a:ext cx="4033866" cy="2269049"/>
          </a:xfrm>
          <a:prstGeom prst="rect">
            <a:avLst/>
          </a:prstGeom>
        </p:spPr>
      </p:pic>
      <p:pic>
        <p:nvPicPr>
          <p:cNvPr id="5" name="Content Placeholder 9">
            <a:extLst>
              <a:ext uri="{FF2B5EF4-FFF2-40B4-BE49-F238E27FC236}">
                <a16:creationId xmlns:a16="http://schemas.microsoft.com/office/drawing/2014/main" id="{D2975AB5-A295-49D0-2F3B-443B430D28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8406" y="2762991"/>
            <a:ext cx="4123940" cy="2548401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63204AF-F0A5-61A9-FB90-9DF747438B0C}"/>
              </a:ext>
            </a:extLst>
          </p:cNvPr>
          <p:cNvSpPr txBox="1">
            <a:spLocks/>
          </p:cNvSpPr>
          <p:nvPr/>
        </p:nvSpPr>
        <p:spPr>
          <a:xfrm>
            <a:off x="7972758" y="2340989"/>
            <a:ext cx="4053036" cy="346075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tx1"/>
                </a:solidFill>
              </a:rPr>
              <a:t>The grid we need!</a:t>
            </a:r>
            <a:endParaRPr lang="en-US" b="1" i="1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25C301-8B17-DB60-B9C8-A530753D8F4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9444" y="1466285"/>
            <a:ext cx="569022" cy="5654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06D504-62EF-F71C-B0E2-D81A6ABB1A4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8670" y="1390873"/>
            <a:ext cx="816013" cy="6762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0AAC02-6D32-8A6A-C502-614786259D26}"/>
              </a:ext>
            </a:extLst>
          </p:cNvPr>
          <p:cNvSpPr txBox="1"/>
          <p:nvPr/>
        </p:nvSpPr>
        <p:spPr>
          <a:xfrm>
            <a:off x="5489080" y="1544324"/>
            <a:ext cx="1928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@</a:t>
            </a:r>
            <a:r>
              <a:rPr kumimoji="0" lang="en-US" sz="1800" b="0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theEnergyMads</a:t>
            </a: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A3AE6A-1653-8253-BDE5-B645604A36B7}"/>
              </a:ext>
            </a:extLst>
          </p:cNvPr>
          <p:cNvSpPr txBox="1"/>
          <p:nvPr/>
        </p:nvSpPr>
        <p:spPr>
          <a:xfrm>
            <a:off x="8185033" y="1564348"/>
            <a:ext cx="3134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/>
              </a:rPr>
              <a:t>https://</a:t>
            </a:r>
            <a:r>
              <a:rPr kumimoji="0" lang="en-US" sz="1800" b="0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/>
              </a:rPr>
              <a:t>madsalma.github.io</a:t>
            </a: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F2665F-970D-3FB9-E4E8-C58E8598F15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9308" y="1397360"/>
            <a:ext cx="705168" cy="70516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A96D943-AE87-F72F-322A-A189B21BE8E5}"/>
              </a:ext>
            </a:extLst>
          </p:cNvPr>
          <p:cNvSpPr/>
          <p:nvPr/>
        </p:nvSpPr>
        <p:spPr>
          <a:xfrm>
            <a:off x="2445393" y="1544324"/>
            <a:ext cx="22717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malmassa@uvm.edu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9F03C51E-67CB-AF78-309F-B134BFCFE14A}"/>
              </a:ext>
            </a:extLst>
          </p:cNvPr>
          <p:cNvSpPr txBox="1">
            <a:spLocks/>
          </p:cNvSpPr>
          <p:nvPr/>
        </p:nvSpPr>
        <p:spPr>
          <a:xfrm>
            <a:off x="326085" y="2286995"/>
            <a:ext cx="4033866" cy="3693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grid we have today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E12F86D-8B43-BE10-3C3B-8D6C45E13F02}"/>
              </a:ext>
            </a:extLst>
          </p:cNvPr>
          <p:cNvGrpSpPr/>
          <p:nvPr/>
        </p:nvGrpSpPr>
        <p:grpSpPr>
          <a:xfrm>
            <a:off x="4858682" y="5621095"/>
            <a:ext cx="2474636" cy="1090582"/>
            <a:chOff x="5810484" y="4520287"/>
            <a:chExt cx="3661504" cy="174132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5FEB867-6B69-9F1B-66C7-391580C2D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9691" y="4536551"/>
              <a:ext cx="1712297" cy="172219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F853984-2FAB-664B-B416-F765CAE29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10484" y="4520287"/>
              <a:ext cx="1760256" cy="1741325"/>
            </a:xfrm>
            <a:prstGeom prst="rect">
              <a:avLst/>
            </a:prstGeom>
          </p:spPr>
        </p:pic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E6DED2BB-281B-72A3-6A0C-878CF35E56AC}"/>
              </a:ext>
            </a:extLst>
          </p:cNvPr>
          <p:cNvSpPr txBox="1">
            <a:spLocks/>
          </p:cNvSpPr>
          <p:nvPr/>
        </p:nvSpPr>
        <p:spPr>
          <a:xfrm>
            <a:off x="142504" y="146323"/>
            <a:ext cx="12040677" cy="77807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154734"/>
                </a:solidFill>
                <a:latin typeface="Lora SemiBold" pitchFamily="2" charset="77"/>
                <a:ea typeface="+mj-ea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6B51"/>
                </a:solidFill>
              </a:rPr>
              <a:t>Thank you! </a:t>
            </a:r>
            <a:endParaRPr kumimoji="0" lang="en-US" b="0" i="1" u="none" strike="noStrike" kern="1200" cap="none" spc="0" normalizeH="0" baseline="0" noProof="0" dirty="0">
              <a:ln>
                <a:noFill/>
              </a:ln>
              <a:solidFill>
                <a:srgbClr val="006B51"/>
              </a:solidFill>
              <a:effectLst/>
              <a:uLnTx/>
              <a:uFillTx/>
              <a:latin typeface="Lora SemiBold" pitchFamily="2" charset="77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487F300-40E5-0F6C-6C61-DC6B9164071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3900"/>
          <a:stretch>
            <a:fillRect/>
          </a:stretch>
        </p:blipFill>
        <p:spPr>
          <a:xfrm>
            <a:off x="9413458" y="5354114"/>
            <a:ext cx="2751100" cy="1503886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E254106-B02B-2320-3359-CB5B1BA27893}"/>
              </a:ext>
            </a:extLst>
          </p:cNvPr>
          <p:cNvGrpSpPr/>
          <p:nvPr/>
        </p:nvGrpSpPr>
        <p:grpSpPr>
          <a:xfrm>
            <a:off x="4403614" y="2313325"/>
            <a:ext cx="3518455" cy="2998067"/>
            <a:chOff x="4403614" y="2313325"/>
            <a:chExt cx="3518455" cy="2998067"/>
          </a:xfrm>
        </p:grpSpPr>
        <p:pic>
          <p:nvPicPr>
            <p:cNvPr id="22" name="Picture 21" descr="A chicken and pizza with candy on it&#10;&#10;AI-generated content may be incorrect.">
              <a:extLst>
                <a:ext uri="{FF2B5EF4-FFF2-40B4-BE49-F238E27FC236}">
                  <a16:creationId xmlns:a16="http://schemas.microsoft.com/office/drawing/2014/main" id="{AD8C3527-5D48-814C-8E50-D21FD677F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4978" y="2762991"/>
              <a:ext cx="2548401" cy="2548401"/>
            </a:xfrm>
            <a:prstGeom prst="rect">
              <a:avLst/>
            </a:prstGeom>
            <a:ln w="50800">
              <a:solidFill>
                <a:srgbClr val="01693D"/>
              </a:solidFill>
            </a:ln>
          </p:spPr>
        </p:pic>
        <p:sp>
          <p:nvSpPr>
            <p:cNvPr id="23" name="Text Placeholder 6">
              <a:extLst>
                <a:ext uri="{FF2B5EF4-FFF2-40B4-BE49-F238E27FC236}">
                  <a16:creationId xmlns:a16="http://schemas.microsoft.com/office/drawing/2014/main" id="{15E014B9-92DE-AEB5-DD5D-34DD0DE866EE}"/>
                </a:ext>
              </a:extLst>
            </p:cNvPr>
            <p:cNvSpPr txBox="1">
              <a:spLocks/>
            </p:cNvSpPr>
            <p:nvPr/>
          </p:nvSpPr>
          <p:spPr>
            <a:xfrm>
              <a:off x="4403614" y="2313325"/>
              <a:ext cx="3518455" cy="453489"/>
            </a:xfr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bg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bg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bg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bg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b="1" dirty="0">
                  <a:solidFill>
                    <a:schemeClr val="tx1"/>
                  </a:solidFill>
                </a:rPr>
                <a:t>The grid for </a:t>
              </a:r>
              <a:r>
                <a:rPr lang="en-US" b="1" i="1" dirty="0">
                  <a:solidFill>
                    <a:schemeClr val="tx1"/>
                  </a:solidFill>
                </a:rPr>
                <a:t>everyone</a:t>
              </a:r>
              <a:r>
                <a:rPr lang="en-US" b="1" dirty="0">
                  <a:solidFill>
                    <a:schemeClr val="tx1"/>
                  </a:solidFill>
                </a:rPr>
                <a:t>!</a:t>
              </a:r>
              <a:endParaRPr lang="en-US" b="1" i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889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31A3317-8B4A-D276-BC67-1DE4560CCC1B}"/>
              </a:ext>
            </a:extLst>
          </p:cNvPr>
          <p:cNvGrpSpPr/>
          <p:nvPr/>
        </p:nvGrpSpPr>
        <p:grpSpPr>
          <a:xfrm>
            <a:off x="4820347" y="1153293"/>
            <a:ext cx="7371653" cy="5538630"/>
            <a:chOff x="3828889" y="1210671"/>
            <a:chExt cx="7371653" cy="5538630"/>
          </a:xfrm>
        </p:grpSpPr>
        <p:pic>
          <p:nvPicPr>
            <p:cNvPr id="5" name="Picture 4" descr="A graph of a load curves&#10;&#10;Description automatically generated with medium confidence">
              <a:extLst>
                <a:ext uri="{FF2B5EF4-FFF2-40B4-BE49-F238E27FC236}">
                  <a16:creationId xmlns:a16="http://schemas.microsoft.com/office/drawing/2014/main" id="{5F1836BD-283B-AA07-DAAC-C9A994389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28889" y="1210671"/>
              <a:ext cx="7371653" cy="5538630"/>
            </a:xfrm>
            <a:prstGeom prst="rect">
              <a:avLst/>
            </a:prstGeom>
          </p:spPr>
        </p:pic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9BFA74A3-1C79-993C-F329-74EDD9DCA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94058" y="5189817"/>
              <a:ext cx="3128331" cy="731298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0CF0112-BEF0-F631-1A9A-E213902CB127}"/>
              </a:ext>
            </a:extLst>
          </p:cNvPr>
          <p:cNvGrpSpPr/>
          <p:nvPr/>
        </p:nvGrpSpPr>
        <p:grpSpPr>
          <a:xfrm>
            <a:off x="2605678" y="1942199"/>
            <a:ext cx="2435282" cy="2292423"/>
            <a:chOff x="7996093" y="-34199"/>
            <a:chExt cx="2435282" cy="2292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5E4E78D-90B6-3F6F-33CF-8EB499F3DF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03718" y="-34199"/>
              <a:ext cx="2020032" cy="164609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ADD9059-C9A4-32C7-4844-01A4A7B15898}"/>
                </a:ext>
              </a:extLst>
            </p:cNvPr>
            <p:cNvSpPr txBox="1"/>
            <p:nvPr/>
          </p:nvSpPr>
          <p:spPr>
            <a:xfrm>
              <a:off x="7996093" y="1611893"/>
              <a:ext cx="24352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First 100% renewable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utility in the U.S. (2014)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ED14715-C7DC-24BC-7339-18C24932F3F2}"/>
              </a:ext>
            </a:extLst>
          </p:cNvPr>
          <p:cNvGrpSpPr/>
          <p:nvPr/>
        </p:nvGrpSpPr>
        <p:grpSpPr>
          <a:xfrm>
            <a:off x="172360" y="3436307"/>
            <a:ext cx="2285963" cy="2533577"/>
            <a:chOff x="10030188" y="1836389"/>
            <a:chExt cx="2285963" cy="253357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382D988-DF94-63FA-477D-270AABD08FD2}"/>
                </a:ext>
              </a:extLst>
            </p:cNvPr>
            <p:cNvSpPr/>
            <p:nvPr/>
          </p:nvSpPr>
          <p:spPr>
            <a:xfrm>
              <a:off x="10048184" y="1836389"/>
              <a:ext cx="2250089" cy="253357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10FB9BD-1FD3-9F62-1B4D-4EF1F2D99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24891" y="2411738"/>
              <a:ext cx="1696555" cy="103489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4D71D9D-8A80-90C9-2192-4C243209EF20}"/>
                </a:ext>
              </a:extLst>
            </p:cNvPr>
            <p:cNvSpPr txBox="1"/>
            <p:nvPr/>
          </p:nvSpPr>
          <p:spPr>
            <a:xfrm>
              <a:off x="10048185" y="3446636"/>
              <a:ext cx="225008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#1 in 2018 (Energy)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#5 in 2019 (Energy)</a:t>
              </a:r>
              <a:b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#2 in 2023 (Energy)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B1AB74D-B44F-B5CF-178C-552689719F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30188" y="1845290"/>
              <a:ext cx="2285963" cy="448366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72F21A1-A8A8-B0DC-E914-1F6C1FBCFBEA}"/>
              </a:ext>
            </a:extLst>
          </p:cNvPr>
          <p:cNvGrpSpPr/>
          <p:nvPr/>
        </p:nvGrpSpPr>
        <p:grpSpPr>
          <a:xfrm>
            <a:off x="177359" y="1227489"/>
            <a:ext cx="2250089" cy="1520588"/>
            <a:chOff x="2050857" y="4980650"/>
            <a:chExt cx="2250089" cy="152058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E33176D-CADB-B060-700F-8647BA89D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75206" y="4980650"/>
              <a:ext cx="2027264" cy="87425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616198B-AD0F-22DB-DDCC-52EC2114BE2F}"/>
                </a:ext>
              </a:extLst>
            </p:cNvPr>
            <p:cNvSpPr txBox="1"/>
            <p:nvPr/>
          </p:nvSpPr>
          <p:spPr>
            <a:xfrm>
              <a:off x="2050857" y="5854907"/>
              <a:ext cx="22500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First U.S. efficiency utility (2000)</a:t>
              </a:r>
            </a:p>
          </p:txBody>
        </p:sp>
      </p:grp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99AC3D76-9AD9-CD09-A7C1-2BE6D82EC7C9}"/>
              </a:ext>
            </a:extLst>
          </p:cNvPr>
          <p:cNvSpPr txBox="1">
            <a:spLocks/>
          </p:cNvSpPr>
          <p:nvPr/>
        </p:nvSpPr>
        <p:spPr>
          <a:xfrm>
            <a:off x="11488010" y="6468080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7DE3D1-8E88-5C40-A788-B45ACFEADC2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55132768-4ACF-7D3A-B3B2-2287398FA997}"/>
              </a:ext>
            </a:extLst>
          </p:cNvPr>
          <p:cNvSpPr txBox="1">
            <a:spLocks/>
          </p:cNvSpPr>
          <p:nvPr/>
        </p:nvSpPr>
        <p:spPr>
          <a:xfrm>
            <a:off x="133302" y="166077"/>
            <a:ext cx="12058698" cy="672524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6B51"/>
                </a:solidFill>
                <a:latin typeface="Lora SemiBold" pitchFamily="2" charset="77"/>
                <a:ea typeface="Frank Ruhl Libre" pitchFamily="2" charset="-79"/>
                <a:cs typeface="Frank Ruhl Libre" pitchFamily="2" charset="-79"/>
              </a:defRPr>
            </a:lvl1pPr>
          </a:lstStyle>
          <a:p>
            <a:r>
              <a:rPr lang="en-US" sz="4000" dirty="0"/>
              <a:t>Vermont is a great platform for resilient power grids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4F551B4-A53E-74E9-A875-34EC627288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58556" y="4454486"/>
            <a:ext cx="1929526" cy="6725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3CAC8F-79BA-5343-0712-64F3678220B6}"/>
              </a:ext>
            </a:extLst>
          </p:cNvPr>
          <p:cNvSpPr txBox="1"/>
          <p:nvPr/>
        </p:nvSpPr>
        <p:spPr>
          <a:xfrm>
            <a:off x="2605678" y="5146592"/>
            <a:ext cx="24352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One of the most innovative coop utilities!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More than 200MW gen but only 50MW load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.”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659AD-0A6D-080D-200D-CD6E15FDFDD3}"/>
              </a:ext>
            </a:extLst>
          </p:cNvPr>
          <p:cNvGrpSpPr/>
          <p:nvPr/>
        </p:nvGrpSpPr>
        <p:grpSpPr>
          <a:xfrm>
            <a:off x="9483922" y="2918512"/>
            <a:ext cx="2447419" cy="3051372"/>
            <a:chOff x="9635066" y="2594269"/>
            <a:chExt cx="2055688" cy="305137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CF700F2-B6A0-1BFC-D196-77880357667B}"/>
                </a:ext>
              </a:extLst>
            </p:cNvPr>
            <p:cNvSpPr txBox="1"/>
            <p:nvPr/>
          </p:nvSpPr>
          <p:spPr>
            <a:xfrm>
              <a:off x="10015744" y="5183976"/>
              <a:ext cx="16750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68B33"/>
                  </a:solidFill>
                </a:rPr>
                <a:t>Coordination?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3724F095-72EF-BF48-DAA1-032D89140267}"/>
                </a:ext>
              </a:extLst>
            </p:cNvPr>
            <p:cNvCxnSpPr>
              <a:cxnSpLocks/>
              <a:endCxn id="19" idx="0"/>
            </p:cNvCxnSpPr>
            <p:nvPr/>
          </p:nvCxnSpPr>
          <p:spPr>
            <a:xfrm>
              <a:off x="9635066" y="4373239"/>
              <a:ext cx="1218183" cy="810737"/>
            </a:xfrm>
            <a:prstGeom prst="straightConnector1">
              <a:avLst/>
            </a:prstGeom>
            <a:ln w="25400">
              <a:solidFill>
                <a:srgbClr val="F68B33"/>
              </a:solidFill>
              <a:headEnd type="triangl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4ECB074E-487D-D9B8-5381-375A74643F70}"/>
                </a:ext>
              </a:extLst>
            </p:cNvPr>
            <p:cNvCxnSpPr>
              <a:cxnSpLocks/>
              <a:endCxn id="19" idx="0"/>
            </p:cNvCxnSpPr>
            <p:nvPr/>
          </p:nvCxnSpPr>
          <p:spPr>
            <a:xfrm>
              <a:off x="10464716" y="2724026"/>
              <a:ext cx="388533" cy="2459950"/>
            </a:xfrm>
            <a:prstGeom prst="straightConnector1">
              <a:avLst/>
            </a:prstGeom>
            <a:ln w="25400">
              <a:solidFill>
                <a:srgbClr val="F68B33"/>
              </a:solidFill>
              <a:headEnd type="triangl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865190CD-BBB3-54D7-FAC6-0DE40C41A7F6}"/>
                </a:ext>
              </a:extLst>
            </p:cNvPr>
            <p:cNvCxnSpPr>
              <a:cxnSpLocks/>
              <a:endCxn id="19" idx="0"/>
            </p:cNvCxnSpPr>
            <p:nvPr/>
          </p:nvCxnSpPr>
          <p:spPr>
            <a:xfrm>
              <a:off x="10816911" y="2594269"/>
              <a:ext cx="36338" cy="2589707"/>
            </a:xfrm>
            <a:prstGeom prst="straightConnector1">
              <a:avLst/>
            </a:prstGeom>
            <a:ln w="25400">
              <a:solidFill>
                <a:srgbClr val="F68B33"/>
              </a:solidFill>
              <a:headEnd type="triangl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269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A72BF80-733E-5BFB-0A89-8B6D39DBA3C5}"/>
              </a:ext>
            </a:extLst>
          </p:cNvPr>
          <p:cNvGrpSpPr/>
          <p:nvPr/>
        </p:nvGrpSpPr>
        <p:grpSpPr>
          <a:xfrm>
            <a:off x="7537355" y="2803924"/>
            <a:ext cx="4221957" cy="3550633"/>
            <a:chOff x="7537355" y="2845510"/>
            <a:chExt cx="4221957" cy="355063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6D3628D-9600-9285-A717-627CE1DFD831}"/>
                </a:ext>
              </a:extLst>
            </p:cNvPr>
            <p:cNvSpPr txBox="1"/>
            <p:nvPr/>
          </p:nvSpPr>
          <p:spPr>
            <a:xfrm>
              <a:off x="7829614" y="6026811"/>
              <a:ext cx="28695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Our labs             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1FF0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Our offices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B60E7627-8C04-0A99-DDB0-D7FFE304F9C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37355" y="4225753"/>
              <a:ext cx="938430" cy="1805770"/>
            </a:xfrm>
            <a:prstGeom prst="straightConnector1">
              <a:avLst/>
            </a:prstGeom>
            <a:ln w="254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A02B417C-1761-57D9-1BB3-EEFB0E2C01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75785" y="2845510"/>
              <a:ext cx="3283527" cy="3181301"/>
            </a:xfrm>
            <a:prstGeom prst="straightConnector1">
              <a:avLst/>
            </a:prstGeom>
            <a:ln w="254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8A1FEF9B-E0F2-A418-9D77-26CA61BC37E1}"/>
              </a:ext>
            </a:extLst>
          </p:cNvPr>
          <p:cNvSpPr txBox="1">
            <a:spLocks/>
          </p:cNvSpPr>
          <p:nvPr/>
        </p:nvSpPr>
        <p:spPr>
          <a:xfrm>
            <a:off x="133302" y="166077"/>
            <a:ext cx="12058698" cy="672524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6B51"/>
                </a:solidFill>
                <a:latin typeface="Lora SemiBold" pitchFamily="2" charset="77"/>
                <a:ea typeface="Frank Ruhl Libre" pitchFamily="2" charset="-79"/>
                <a:cs typeface="Frank Ruhl Libre" pitchFamily="2" charset="-79"/>
              </a:defRPr>
            </a:lvl1pPr>
          </a:lstStyle>
          <a:p>
            <a:r>
              <a:rPr lang="en-US" sz="4000" dirty="0"/>
              <a:t>Vermont is a great platform for resilient power grids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2067BEE-347C-30AD-FD26-1E3DCFEB677A}"/>
              </a:ext>
            </a:extLst>
          </p:cNvPr>
          <p:cNvCxnSpPr>
            <a:cxnSpLocks/>
          </p:cNvCxnSpPr>
          <p:nvPr/>
        </p:nvCxnSpPr>
        <p:spPr>
          <a:xfrm flipH="1" flipV="1">
            <a:off x="8796912" y="4005618"/>
            <a:ext cx="1365397" cy="1979607"/>
          </a:xfrm>
          <a:prstGeom prst="straightConnector1">
            <a:avLst/>
          </a:prstGeom>
          <a:ln w="25400">
            <a:solidFill>
              <a:srgbClr val="21FF05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937C8A7-1769-48E6-0490-365B139FCE7D}"/>
              </a:ext>
            </a:extLst>
          </p:cNvPr>
          <p:cNvCxnSpPr>
            <a:cxnSpLocks/>
          </p:cNvCxnSpPr>
          <p:nvPr/>
        </p:nvCxnSpPr>
        <p:spPr>
          <a:xfrm flipH="1" flipV="1">
            <a:off x="10010633" y="4742597"/>
            <a:ext cx="151676" cy="1276802"/>
          </a:xfrm>
          <a:prstGeom prst="straightConnector1">
            <a:avLst/>
          </a:prstGeom>
          <a:ln w="25400">
            <a:solidFill>
              <a:srgbClr val="21FF05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5919B6D-0319-1507-5A89-B711F923DA7C}"/>
              </a:ext>
            </a:extLst>
          </p:cNvPr>
          <p:cNvCxnSpPr>
            <a:cxnSpLocks/>
          </p:cNvCxnSpPr>
          <p:nvPr/>
        </p:nvCxnSpPr>
        <p:spPr>
          <a:xfrm flipV="1">
            <a:off x="10162309" y="4271749"/>
            <a:ext cx="442001" cy="1713476"/>
          </a:xfrm>
          <a:prstGeom prst="straightConnector1">
            <a:avLst/>
          </a:prstGeom>
          <a:ln w="25400">
            <a:solidFill>
              <a:srgbClr val="21FF05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7C89CA30-86E3-9D30-6842-1D9F9F37DE7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889"/>
          <a:stretch>
            <a:fillRect/>
          </a:stretch>
        </p:blipFill>
        <p:spPr>
          <a:xfrm>
            <a:off x="4272622" y="838601"/>
            <a:ext cx="3921042" cy="2088256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607CECFC-9AE2-062B-DF14-B420833AEDA8}"/>
              </a:ext>
            </a:extLst>
          </p:cNvPr>
          <p:cNvGrpSpPr/>
          <p:nvPr/>
        </p:nvGrpSpPr>
        <p:grpSpPr>
          <a:xfrm>
            <a:off x="127234" y="2951412"/>
            <a:ext cx="11914199" cy="3918459"/>
            <a:chOff x="127236" y="2896498"/>
            <a:chExt cx="11914199" cy="3918459"/>
          </a:xfrm>
        </p:grpSpPr>
        <p:pic>
          <p:nvPicPr>
            <p:cNvPr id="19" name="Content Placeholder 4" descr="A group of people standing in front of a building&#10;&#10;Description automatically generated">
              <a:extLst>
                <a:ext uri="{FF2B5EF4-FFF2-40B4-BE49-F238E27FC236}">
                  <a16:creationId xmlns:a16="http://schemas.microsoft.com/office/drawing/2014/main" id="{573D8CC1-33D5-F4AE-D70E-DDA52A3EC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7236" y="2896498"/>
              <a:ext cx="11914199" cy="383981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E98DE10-67AE-37CE-2EB6-E3912CE3F4F5}"/>
                </a:ext>
              </a:extLst>
            </p:cNvPr>
            <p:cNvSpPr txBox="1"/>
            <p:nvPr/>
          </p:nvSpPr>
          <p:spPr>
            <a:xfrm>
              <a:off x="127236" y="6291737"/>
              <a:ext cx="119141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 PhD students | 15 TT faculty | 7 grad programs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21393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FA818CD-84E1-8529-2221-0329AEDD7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6825" y="1129963"/>
            <a:ext cx="3973001" cy="53381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DC597C-563F-EC56-97CB-F819A2E3F0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8323" y="3515691"/>
            <a:ext cx="2270466" cy="79190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3AC13C0-F808-ECA9-9A4C-FF04ED982B6E}"/>
              </a:ext>
            </a:extLst>
          </p:cNvPr>
          <p:cNvSpPr txBox="1">
            <a:spLocks/>
          </p:cNvSpPr>
          <p:nvPr/>
        </p:nvSpPr>
        <p:spPr>
          <a:xfrm>
            <a:off x="253218" y="126609"/>
            <a:ext cx="11938781" cy="10033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B51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Recent and current R&amp;D partners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028B71A-23A7-2ED7-6EFE-0FE0C9DA86AD}"/>
              </a:ext>
            </a:extLst>
          </p:cNvPr>
          <p:cNvGrpSpPr/>
          <p:nvPr/>
        </p:nvGrpSpPr>
        <p:grpSpPr>
          <a:xfrm>
            <a:off x="713396" y="1555887"/>
            <a:ext cx="4563042" cy="4502687"/>
            <a:chOff x="1830074" y="4687657"/>
            <a:chExt cx="4563042" cy="450268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0AF7026-7847-955F-2491-9842C3026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74605" y="7468149"/>
              <a:ext cx="1712297" cy="172219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6C1F89F-A65D-C320-AC36-F4DC1DE08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30074" y="4738262"/>
              <a:ext cx="1536700" cy="15367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5C1C323-7E24-7179-936E-1B2A3FCC1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76274" y="5497722"/>
              <a:ext cx="1554480" cy="155448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2DA36D8-F2F1-6B5E-80EE-3AE77C625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29647" y="4687657"/>
              <a:ext cx="2863469" cy="640443"/>
            </a:xfrm>
            <a:prstGeom prst="rect">
              <a:avLst/>
            </a:prstGeom>
          </p:spPr>
        </p:pic>
      </p:grpSp>
      <p:pic>
        <p:nvPicPr>
          <p:cNvPr id="20" name="Picture 2">
            <a:extLst>
              <a:ext uri="{FF2B5EF4-FFF2-40B4-BE49-F238E27FC236}">
                <a16:creationId xmlns:a16="http://schemas.microsoft.com/office/drawing/2014/main" id="{363EBD38-8787-78B0-A655-3394D146D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0362" y="4504488"/>
            <a:ext cx="1858427" cy="155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FBCFDBC-D2CD-4A01-0A25-E8F81F76363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0129" y="2839040"/>
            <a:ext cx="1353302" cy="135330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5036EA5-7C70-1156-A514-FE34F1583E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60656" y="3032935"/>
            <a:ext cx="1428285" cy="60973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C111A93-4874-513B-57C4-C4FDA40EEB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2794" y="2303614"/>
            <a:ext cx="1183712" cy="36512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77251AF-1D5C-5060-415A-21642FBB926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89195" y="4006867"/>
            <a:ext cx="1520047" cy="60973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0302F60-418E-1CAA-5B0F-8FA376E597D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85844" y="5662620"/>
            <a:ext cx="691666" cy="791907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A3BF9DD-3B75-5F96-E284-364D1193A2F8}"/>
              </a:ext>
            </a:extLst>
          </p:cNvPr>
          <p:cNvCxnSpPr/>
          <p:nvPr/>
        </p:nvCxnSpPr>
        <p:spPr>
          <a:xfrm>
            <a:off x="6096000" y="1555887"/>
            <a:ext cx="0" cy="4774575"/>
          </a:xfrm>
          <a:prstGeom prst="line">
            <a:avLst/>
          </a:prstGeom>
          <a:ln>
            <a:solidFill>
              <a:srgbClr val="006B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8184CB82-7B37-D89D-85F9-F3C96B15C3C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10" t="9397" r="14018" b="9619"/>
          <a:stretch>
            <a:fillRect/>
          </a:stretch>
        </p:blipFill>
        <p:spPr>
          <a:xfrm>
            <a:off x="10748658" y="5042348"/>
            <a:ext cx="952102" cy="106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560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1A85C4-148C-6E52-06AE-C30D9DD98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20BE8CE-0C2E-6131-2D87-FA5A5A3928B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107" y="751592"/>
            <a:ext cx="2377984" cy="3169407"/>
          </a:xfrm>
          <a:prstGeom prst="rect">
            <a:avLst/>
          </a:prstGeom>
        </p:spPr>
      </p:pic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F675870B-D0C0-FE04-6C6D-358BE917AB69}"/>
              </a:ext>
            </a:extLst>
          </p:cNvPr>
          <p:cNvSpPr txBox="1">
            <a:spLocks/>
          </p:cNvSpPr>
          <p:nvPr/>
        </p:nvSpPr>
        <p:spPr>
          <a:xfrm>
            <a:off x="11397754" y="649287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7DE3D1-8E88-5C40-A788-B45ACFEADC2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FF2CDA09-C875-18C8-B1F1-64173E731CA5}"/>
              </a:ext>
            </a:extLst>
          </p:cNvPr>
          <p:cNvSpPr txBox="1">
            <a:spLocks/>
          </p:cNvSpPr>
          <p:nvPr/>
        </p:nvSpPr>
        <p:spPr>
          <a:xfrm>
            <a:off x="200722" y="166077"/>
            <a:ext cx="11991277" cy="672524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06B51"/>
                </a:solidFill>
                <a:latin typeface="Lora SemiBold" pitchFamily="2" charset="77"/>
                <a:ea typeface="Frank Ruhl Libre" pitchFamily="2" charset="-79"/>
                <a:cs typeface="Frank Ruhl Libre" pitchFamily="2" charset="-79"/>
              </a:defRPr>
            </a:lvl1pPr>
          </a:lstStyle>
          <a:p>
            <a:r>
              <a:rPr lang="en-US" sz="4000" dirty="0"/>
              <a:t>What we think about in CREATE</a:t>
            </a:r>
          </a:p>
        </p:txBody>
      </p:sp>
      <p:pic>
        <p:nvPicPr>
          <p:cNvPr id="28" name="Picture 27" descr="A white cover with black text&#10;&#10;Description automatically generated">
            <a:extLst>
              <a:ext uri="{FF2B5EF4-FFF2-40B4-BE49-F238E27FC236}">
                <a16:creationId xmlns:a16="http://schemas.microsoft.com/office/drawing/2014/main" id="{DC3A9B2E-2B71-48D0-497F-A3A4169BF16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18129" y="994971"/>
            <a:ext cx="2288297" cy="268265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Picture 2" descr="A cover of a magazine&#10;&#10;AI-generated content may be incorrect.">
            <a:extLst>
              <a:ext uri="{FF2B5EF4-FFF2-40B4-BE49-F238E27FC236}">
                <a16:creationId xmlns:a16="http://schemas.microsoft.com/office/drawing/2014/main" id="{AC33F626-F165-43E6-351A-290A6754ECB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3475" y="934902"/>
            <a:ext cx="2595082" cy="280278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B6BE84F-4F90-B98D-209E-E040AF534782}"/>
              </a:ext>
            </a:extLst>
          </p:cNvPr>
          <p:cNvGrpSpPr/>
          <p:nvPr/>
        </p:nvGrpSpPr>
        <p:grpSpPr>
          <a:xfrm>
            <a:off x="319446" y="3879644"/>
            <a:ext cx="11618174" cy="2978356"/>
            <a:chOff x="688253" y="708861"/>
            <a:chExt cx="10527096" cy="3060874"/>
          </a:xfrm>
          <a:solidFill>
            <a:schemeClr val="bg1"/>
          </a:solidFill>
        </p:grpSpPr>
        <p:pic>
          <p:nvPicPr>
            <p:cNvPr id="16" name="Picture 15" descr="A computer chip with a yellow square and a green square with white text&#10;&#10;AI-generated content may be incorrect.">
              <a:extLst>
                <a:ext uri="{FF2B5EF4-FFF2-40B4-BE49-F238E27FC236}">
                  <a16:creationId xmlns:a16="http://schemas.microsoft.com/office/drawing/2014/main" id="{B14AF6D1-F1F3-43FD-78E7-A45B5C829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308515" y="1989893"/>
              <a:ext cx="2599609" cy="1540573"/>
            </a:xfrm>
            <a:prstGeom prst="rect">
              <a:avLst/>
            </a:prstGeom>
            <a:grpFill/>
          </p:spPr>
        </p:pic>
        <p:graphicFrame>
          <p:nvGraphicFramePr>
            <p:cNvPr id="17" name="Diagram 16">
              <a:extLst>
                <a:ext uri="{FF2B5EF4-FFF2-40B4-BE49-F238E27FC236}">
                  <a16:creationId xmlns:a16="http://schemas.microsoft.com/office/drawing/2014/main" id="{12B6E28D-0D16-3E9D-8D77-91F8F081745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826646128"/>
                </p:ext>
              </p:extLst>
            </p:nvPr>
          </p:nvGraphicFramePr>
          <p:xfrm>
            <a:off x="750548" y="708861"/>
            <a:ext cx="10464801" cy="94891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54E20B2-5BA0-1D80-9C05-B1927CE464E1}"/>
                </a:ext>
              </a:extLst>
            </p:cNvPr>
            <p:cNvSpPr txBox="1"/>
            <p:nvPr/>
          </p:nvSpPr>
          <p:spPr>
            <a:xfrm>
              <a:off x="688254" y="1657773"/>
              <a:ext cx="3192042" cy="66423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</a:rPr>
                <a:t>Control &amp; optimization of complex dynamical systems</a:t>
              </a:r>
            </a:p>
          </p:txBody>
        </p:sp>
        <p:pic>
          <p:nvPicPr>
            <p:cNvPr id="19" name="Picture 2" descr="A brief overview of the most common closed-loop control techniques - IMT AG">
              <a:extLst>
                <a:ext uri="{FF2B5EF4-FFF2-40B4-BE49-F238E27FC236}">
                  <a16:creationId xmlns:a16="http://schemas.microsoft.com/office/drawing/2014/main" id="{C3234272-05C8-BE82-2A10-136983AFAC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968" t="48089" r="5250" b="8371"/>
            <a:stretch>
              <a:fillRect/>
            </a:stretch>
          </p:blipFill>
          <p:spPr bwMode="auto">
            <a:xfrm>
              <a:off x="688253" y="2322012"/>
              <a:ext cx="3192042" cy="715157"/>
            </a:xfrm>
            <a:prstGeom prst="rect">
              <a:avLst/>
            </a:prstGeom>
            <a:grpFill/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C11CD3D-7953-1B76-E932-10670CE84E1C}"/>
                </a:ext>
              </a:extLst>
            </p:cNvPr>
            <p:cNvSpPr txBox="1"/>
            <p:nvPr/>
          </p:nvSpPr>
          <p:spPr>
            <a:xfrm>
              <a:off x="4308515" y="1657773"/>
              <a:ext cx="2599609" cy="66423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</a:rPr>
                <a:t>Numerical methods and GPU acceleration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BE79A78-4E2A-DF40-776A-9AA3DE8E3654}"/>
                </a:ext>
              </a:extLst>
            </p:cNvPr>
            <p:cNvGrpSpPr/>
            <p:nvPr/>
          </p:nvGrpSpPr>
          <p:grpSpPr>
            <a:xfrm>
              <a:off x="8488364" y="2342320"/>
              <a:ext cx="1573841" cy="1427415"/>
              <a:chOff x="6550996" y="2330897"/>
              <a:chExt cx="1701799" cy="1543465"/>
            </a:xfrm>
            <a:grpFill/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0A178C74-F930-342E-CE2C-375971115E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550996" y="2330897"/>
                <a:ext cx="1701799" cy="1474333"/>
              </a:xfrm>
              <a:prstGeom prst="rect">
                <a:avLst/>
              </a:prstGeom>
              <a:grpFill/>
            </p:spPr>
          </p:pic>
          <p:pic>
            <p:nvPicPr>
              <p:cNvPr id="26" name="Picture 4" descr="Fuel Cell Stack | Free SVG">
                <a:extLst>
                  <a:ext uri="{FF2B5EF4-FFF2-40B4-BE49-F238E27FC236}">
                    <a16:creationId xmlns:a16="http://schemas.microsoft.com/office/drawing/2014/main" id="{ED776B8C-DEC3-76C1-C204-180746462A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4729" t="24668" r="14444" b="17800"/>
              <a:stretch>
                <a:fillRect/>
              </a:stretch>
            </p:blipFill>
            <p:spPr bwMode="auto">
              <a:xfrm>
                <a:off x="6598451" y="3134909"/>
                <a:ext cx="910335" cy="739453"/>
              </a:xfrm>
              <a:prstGeom prst="rect">
                <a:avLst/>
              </a:prstGeom>
              <a:grpFill/>
            </p:spPr>
          </p:pic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9B6C2B3-5C92-4B3F-6C25-B864949EC8DA}"/>
                </a:ext>
              </a:extLst>
            </p:cNvPr>
            <p:cNvSpPr txBox="1"/>
            <p:nvPr/>
          </p:nvSpPr>
          <p:spPr>
            <a:xfrm>
              <a:off x="7619655" y="1657774"/>
              <a:ext cx="3106529" cy="66423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R="0" lvl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</a:rPr>
                <a:t>Autonomous energy grids</a:t>
              </a:r>
            </a:p>
            <a:p>
              <a:pPr marR="0" lvl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</a:rPr>
                <a:t>Trustworthy, efficient </a:t>
              </a:r>
              <a:r>
                <a:rPr lang="en-US" kern="0" dirty="0">
                  <a:solidFill>
                    <a:prstClr val="black"/>
                  </a:solidFill>
                  <a:latin typeface="Aptos" panose="02110004020202020204"/>
                </a:rPr>
                <a:t>AI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</p:grpSp>
      <p:pic>
        <p:nvPicPr>
          <p:cNvPr id="9" name="Picture 8" descr="A cover of a book&#10;&#10;AI-generated content may be incorrect.">
            <a:extLst>
              <a:ext uri="{FF2B5EF4-FFF2-40B4-BE49-F238E27FC236}">
                <a16:creationId xmlns:a16="http://schemas.microsoft.com/office/drawing/2014/main" id="{CDC0514C-9AEA-4C5F-AF57-40B8954F396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4506" y="922854"/>
            <a:ext cx="2230154" cy="287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99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81D4E9-BEC5-C649-AA06-3E3C62DD2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0386" y="6535156"/>
            <a:ext cx="7671614" cy="30697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7DE3D1-8E88-5C40-A788-B45ACFEADC22}" type="slidenum">
              <a:rPr kumimoji="0" lang="en-US" sz="800" b="1" i="0" u="none" strike="noStrike" kern="1200" cap="none" spc="300" normalizeH="0" baseline="0" noProof="0" smtClean="0">
                <a:ln>
                  <a:noFill/>
                </a:ln>
                <a:solidFill>
                  <a:srgbClr val="15473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800" b="1" i="0" u="none" strike="noStrike" kern="1200" cap="none" spc="300" normalizeH="0" baseline="0" noProof="0" dirty="0">
              <a:ln>
                <a:noFill/>
              </a:ln>
              <a:solidFill>
                <a:srgbClr val="15473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51C53B-9F2D-0A4C-8B48-E9F2CFCB6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166" y="166173"/>
            <a:ext cx="11067003" cy="778075"/>
          </a:xfrm>
        </p:spPr>
        <p:txBody>
          <a:bodyPr/>
          <a:lstStyle/>
          <a:p>
            <a:r>
              <a:rPr lang="en-US" dirty="0">
                <a:solidFill>
                  <a:srgbClr val="006B51"/>
                </a:solidFill>
              </a:rPr>
              <a:t>Examples of active research in CREATE today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624052-873E-FC23-E105-30D09733B9C9}"/>
              </a:ext>
            </a:extLst>
          </p:cNvPr>
          <p:cNvSpPr txBox="1"/>
          <p:nvPr/>
        </p:nvSpPr>
        <p:spPr>
          <a:xfrm>
            <a:off x="113071" y="1070122"/>
            <a:ext cx="4060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0000"/>
                </a:solidFill>
                <a:latin typeface="Calibri" panose="020F0502020204030204"/>
              </a:rPr>
              <a:t>Digital Twins and State Estimation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D95DF36-7165-A481-8609-F88F44CD40FF}"/>
              </a:ext>
            </a:extLst>
          </p:cNvPr>
          <p:cNvGrpSpPr/>
          <p:nvPr/>
        </p:nvGrpSpPr>
        <p:grpSpPr>
          <a:xfrm>
            <a:off x="4025634" y="1063629"/>
            <a:ext cx="4110595" cy="5016179"/>
            <a:chOff x="4025634" y="1063629"/>
            <a:chExt cx="4110595" cy="501617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EC66A57-8D1C-7529-91A1-FE7BEDD56C9D}"/>
                </a:ext>
              </a:extLst>
            </p:cNvPr>
            <p:cNvGrpSpPr/>
            <p:nvPr/>
          </p:nvGrpSpPr>
          <p:grpSpPr>
            <a:xfrm>
              <a:off x="4025634" y="3822682"/>
              <a:ext cx="4110595" cy="2257126"/>
              <a:chOff x="3816474" y="3870706"/>
              <a:chExt cx="4110595" cy="2257126"/>
            </a:xfrm>
          </p:grpSpPr>
          <p:pic>
            <p:nvPicPr>
              <p:cNvPr id="8" name="Picture 7" descr="Diagram&#10;&#10;Description automatically generated">
                <a:extLst>
                  <a:ext uri="{FF2B5EF4-FFF2-40B4-BE49-F238E27FC236}">
                    <a16:creationId xmlns:a16="http://schemas.microsoft.com/office/drawing/2014/main" id="{612E6D38-8848-FB9F-8429-F0E9B5671C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27840" y="4246616"/>
                <a:ext cx="3999229" cy="1881216"/>
              </a:xfrm>
              <a:prstGeom prst="rect">
                <a:avLst/>
              </a:prstGeom>
              <a:ln w="6350">
                <a:noFill/>
              </a:ln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978C0AB-C243-4768-947D-A82CED0737C5}"/>
                  </a:ext>
                </a:extLst>
              </p:cNvPr>
              <p:cNvSpPr txBox="1"/>
              <p:nvPr/>
            </p:nvSpPr>
            <p:spPr>
              <a:xfrm>
                <a:off x="3816474" y="3870706"/>
                <a:ext cx="411059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sz="2000" b="1" dirty="0">
                    <a:solidFill>
                      <a:srgbClr val="000000"/>
                    </a:solidFill>
                  </a:rPr>
                  <a:t>ML/AI for Safety-Critical Systems</a:t>
                </a:r>
                <a:endParaRPr lang="en-US" sz="2000" dirty="0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FC3F164-9CC0-3133-1265-1246AB1412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88367" y="1435414"/>
              <a:ext cx="3163329" cy="2141330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EBD4FCB-856A-F5C8-9F24-DE1F87E39EA7}"/>
                </a:ext>
              </a:extLst>
            </p:cNvPr>
            <p:cNvSpPr txBox="1"/>
            <p:nvPr/>
          </p:nvSpPr>
          <p:spPr>
            <a:xfrm>
              <a:off x="4288367" y="1063629"/>
              <a:ext cx="32781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Autonomy &amp; Control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1CEC746-5BE4-D1F6-B96C-F3572CCCE9D2}"/>
              </a:ext>
            </a:extLst>
          </p:cNvPr>
          <p:cNvGrpSpPr/>
          <p:nvPr/>
        </p:nvGrpSpPr>
        <p:grpSpPr>
          <a:xfrm>
            <a:off x="7186996" y="1063629"/>
            <a:ext cx="5358747" cy="5378153"/>
            <a:chOff x="7186996" y="1063629"/>
            <a:chExt cx="5358747" cy="537815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BF6C4A9-70E0-9086-42F8-4030C49D74FB}"/>
                </a:ext>
              </a:extLst>
            </p:cNvPr>
            <p:cNvGrpSpPr/>
            <p:nvPr/>
          </p:nvGrpSpPr>
          <p:grpSpPr>
            <a:xfrm>
              <a:off x="7186996" y="1063629"/>
              <a:ext cx="5358747" cy="2551029"/>
              <a:chOff x="-784494" y="893184"/>
              <a:chExt cx="5358747" cy="2551029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A16CE658-A290-684E-AADB-7C8F5A410B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7803" y="1302882"/>
                <a:ext cx="3664130" cy="2141331"/>
              </a:xfrm>
              <a:prstGeom prst="rect">
                <a:avLst/>
              </a:prstGeom>
              <a:ln w="6350">
                <a:noFill/>
              </a:ln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4936D90-B040-7C26-F131-7EFF58A26EBE}"/>
                  </a:ext>
                </a:extLst>
              </p:cNvPr>
              <p:cNvSpPr txBox="1"/>
              <p:nvPr/>
            </p:nvSpPr>
            <p:spPr>
              <a:xfrm>
                <a:off x="-784494" y="893184"/>
                <a:ext cx="535874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Hybrid Energy Systems (HES) Optimization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C8E7862-E196-B1BE-8BBA-CDF0C06DB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68099" y="4297534"/>
              <a:ext cx="4045620" cy="2144248"/>
            </a:xfrm>
            <a:prstGeom prst="rect">
              <a:avLst/>
            </a:prstGeom>
            <a:ln w="6350">
              <a:noFill/>
            </a:ln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294E405-8237-F6D7-BFEB-73CDA13F7BCC}"/>
                </a:ext>
              </a:extLst>
            </p:cNvPr>
            <p:cNvSpPr txBox="1"/>
            <p:nvPr/>
          </p:nvSpPr>
          <p:spPr>
            <a:xfrm>
              <a:off x="8109742" y="3782926"/>
              <a:ext cx="39623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2000" b="1" dirty="0">
                  <a:solidFill>
                    <a:srgbClr val="000000"/>
                  </a:solidFill>
                </a:rPr>
                <a:t>Distributed Control &amp; Optimization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7E10165-86A5-B516-F35A-02700BF01CBF}"/>
              </a:ext>
            </a:extLst>
          </p:cNvPr>
          <p:cNvSpPr txBox="1"/>
          <p:nvPr/>
        </p:nvSpPr>
        <p:spPr>
          <a:xfrm>
            <a:off x="1" y="3782926"/>
            <a:ext cx="43294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1" dirty="0">
                <a:solidFill>
                  <a:srgbClr val="000000"/>
                </a:solidFill>
              </a:rPr>
              <a:t>System Integration &amp; Resilience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55FEB6-7542-BEF3-E1CB-42C31F86F10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682" y="4249090"/>
            <a:ext cx="3571920" cy="2337124"/>
          </a:xfrm>
          <a:prstGeom prst="rect">
            <a:avLst/>
          </a:prstGeom>
        </p:spPr>
      </p:pic>
      <p:pic>
        <p:nvPicPr>
          <p:cNvPr id="14" name="Picture 13" descr="A diagram of a device&#10;&#10;AI-generated content may be incorrect.">
            <a:extLst>
              <a:ext uri="{FF2B5EF4-FFF2-40B4-BE49-F238E27FC236}">
                <a16:creationId xmlns:a16="http://schemas.microsoft.com/office/drawing/2014/main" id="{B57515A6-6345-F713-FD18-4D194983795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19" y="1471395"/>
            <a:ext cx="3857447" cy="177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86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345F4E-D3AB-19E8-695C-0F5D47B17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86AB99-8F32-04B7-8FBB-5E3A974366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7DE3D1-8E88-5C40-A788-B45ACFEADC22}" type="slidenum">
              <a:rPr kumimoji="0" lang="en-US" sz="800" b="1" i="0" u="none" strike="noStrike" kern="1200" cap="none" spc="300" normalizeH="0" baseline="0" noProof="0" smtClean="0">
                <a:ln>
                  <a:noFill/>
                </a:ln>
                <a:solidFill>
                  <a:srgbClr val="15473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800" b="1" i="0" u="none" strike="noStrike" kern="1200" cap="none" spc="300" normalizeH="0" baseline="0" noProof="0">
              <a:ln>
                <a:noFill/>
              </a:ln>
              <a:solidFill>
                <a:srgbClr val="15473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Content Placeholder 5" descr="A diagram of a graph&#10;&#10;Description automatically generated">
            <a:extLst>
              <a:ext uri="{FF2B5EF4-FFF2-40B4-BE49-F238E27FC236}">
                <a16:creationId xmlns:a16="http://schemas.microsoft.com/office/drawing/2014/main" id="{B29D37F5-FD29-46DB-2EFB-B7640F84823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80244"/>
            <a:ext cx="5802313" cy="401955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4B6712-FD53-DA95-F653-74911A456AE6}"/>
              </a:ext>
            </a:extLst>
          </p:cNvPr>
          <p:cNvSpPr txBox="1"/>
          <p:nvPr/>
        </p:nvSpPr>
        <p:spPr>
          <a:xfrm>
            <a:off x="0" y="1157010"/>
            <a:ext cx="1219199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to coordinate resources? What’s measured/estimated? How to model?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081C9BC-94B0-9F3F-8C99-620286247841}"/>
              </a:ext>
            </a:extLst>
          </p:cNvPr>
          <p:cNvSpPr txBox="1">
            <a:spLocks/>
          </p:cNvSpPr>
          <p:nvPr/>
        </p:nvSpPr>
        <p:spPr>
          <a:xfrm>
            <a:off x="142504" y="146323"/>
            <a:ext cx="12040677" cy="77807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154734"/>
                </a:solidFill>
                <a:latin typeface="Lora SemiBold" pitchFamily="2" charset="77"/>
                <a:ea typeface="+mj-ea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6B51"/>
                </a:solidFill>
              </a:rPr>
              <a:t>Architecting DER control systems: </a:t>
            </a:r>
            <a:r>
              <a:rPr lang="en-US" i="1" dirty="0">
                <a:solidFill>
                  <a:srgbClr val="006B51"/>
                </a:solidFill>
              </a:rPr>
              <a:t>top-down &amp; bottom-up</a:t>
            </a:r>
            <a:endParaRPr kumimoji="0" lang="en-US" b="0" i="1" u="none" strike="noStrike" kern="1200" cap="none" spc="0" normalizeH="0" baseline="0" noProof="0" dirty="0">
              <a:ln>
                <a:noFill/>
              </a:ln>
              <a:solidFill>
                <a:srgbClr val="006B51"/>
              </a:solidFill>
              <a:effectLst/>
              <a:uLnTx/>
              <a:uFillTx/>
              <a:latin typeface="Lora SemiBold" pitchFamily="2" charset="77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Content Placeholder 22">
            <a:extLst>
              <a:ext uri="{FF2B5EF4-FFF2-40B4-BE49-F238E27FC236}">
                <a16:creationId xmlns:a16="http://schemas.microsoft.com/office/drawing/2014/main" id="{0A08A9CC-6FA7-8BEB-94B3-58531BB3D8B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061" y="1849029"/>
            <a:ext cx="10817561" cy="3976804"/>
          </a:xfrm>
          <a:prstGeom prst="rect">
            <a:avLst/>
          </a:prstGeom>
        </p:spPr>
      </p:pic>
      <p:sp>
        <p:nvSpPr>
          <p:cNvPr id="11" name="Rectangle 1">
            <a:extLst>
              <a:ext uri="{FF2B5EF4-FFF2-40B4-BE49-F238E27FC236}">
                <a16:creationId xmlns:a16="http://schemas.microsoft.com/office/drawing/2014/main" id="{3ADA4759-C582-3E75-BFC5-8B375D63C5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446666"/>
                </a:solidFill>
                <a:effectLst/>
                <a:latin typeface="Lucida Sans Unicode" panose="020B0602030504020204" pitchFamily="34" charset="0"/>
              </a:rPr>
              <a:t>Mads R. Almassalkhi and Soumya Kundu, "Intelligent Electrification as an enabler of Clean Energy and Decarbonization," </a:t>
            </a:r>
            <a:r>
              <a:rPr kumimoji="0" lang="en-US" altLang="en-US" sz="1200" b="0" i="1" u="none" strike="noStrike" cap="none" normalizeH="0" baseline="0">
                <a:ln>
                  <a:noFill/>
                </a:ln>
                <a:solidFill>
                  <a:srgbClr val="446666"/>
                </a:solidFill>
                <a:effectLst/>
                <a:latin typeface="Lucida Sans Unicode" panose="020B0602030504020204" pitchFamily="34" charset="0"/>
              </a:rPr>
              <a:t>Current Sustainable/Renewable Energy Reports</a:t>
            </a: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446666"/>
                </a:solidFill>
                <a:effectLst/>
                <a:latin typeface="Lucida Sans Unicode" panose="020B0602030504020204" pitchFamily="34" charset="0"/>
              </a:rPr>
              <a:t>, September 2023 (Invited paper).</a:t>
            </a:r>
            <a:b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85B48F-4EEA-6302-B650-CE06BE7A15CC}"/>
              </a:ext>
            </a:extLst>
          </p:cNvPr>
          <p:cNvSpPr txBox="1"/>
          <p:nvPr/>
        </p:nvSpPr>
        <p:spPr>
          <a:xfrm>
            <a:off x="1985963" y="6149238"/>
            <a:ext cx="112402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000000"/>
                </a:solidFill>
                <a:latin typeface="Calibri" panose="020F0502020204030204"/>
              </a:rPr>
              <a:t>S. Brahma, </a:t>
            </a:r>
            <a:r>
              <a:rPr lang="en-US" sz="1000" b="1" dirty="0">
                <a:solidFill>
                  <a:srgbClr val="000000"/>
                </a:solidFill>
                <a:latin typeface="Calibri" panose="020F0502020204030204"/>
              </a:rPr>
              <a:t>A. Khurram</a:t>
            </a:r>
            <a:r>
              <a:rPr lang="en-US" sz="1000" dirty="0">
                <a:solidFill>
                  <a:srgbClr val="000000"/>
                </a:solidFill>
                <a:latin typeface="Calibri" panose="020F0502020204030204"/>
              </a:rPr>
              <a:t>, H. Ossareh, and M. Almassalkhi, "Optimal Frequency Regulation using Packetized Energy Management," IEEE TPWRS,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>
                <a:solidFill>
                  <a:srgbClr val="000000"/>
                </a:solidFill>
                <a:latin typeface="Calibri" panose="020F0502020204030204"/>
              </a:rPr>
              <a:t>A. Khurram, M. Amini</a:t>
            </a:r>
            <a:r>
              <a:rPr lang="en-US" sz="1000" dirty="0">
                <a:solidFill>
                  <a:srgbClr val="000000"/>
                </a:solidFill>
                <a:latin typeface="Calibri" panose="020F0502020204030204"/>
              </a:rPr>
              <a:t>, L. Duffaut Espinosa, P. H. Hines, and M. Almassalkhi, "Real-time Grid and DER Co-simulation Platform for Validating Large-scale DER Control Schemes," IEEE TSG,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>
                <a:solidFill>
                  <a:srgbClr val="000000"/>
                </a:solidFill>
                <a:latin typeface="Calibri" panose="020F0502020204030204"/>
              </a:rPr>
              <a:t>H. </a:t>
            </a:r>
            <a:r>
              <a:rPr lang="en-US" sz="1000" b="1" dirty="0" err="1">
                <a:solidFill>
                  <a:srgbClr val="000000"/>
                </a:solidFill>
                <a:latin typeface="Calibri" panose="020F0502020204030204"/>
              </a:rPr>
              <a:t>Mavalizadeh</a:t>
            </a:r>
            <a:r>
              <a:rPr lang="en-US" sz="1000" dirty="0">
                <a:solidFill>
                  <a:srgbClr val="000000"/>
                </a:solidFill>
                <a:latin typeface="Calibri" panose="020F0502020204030204"/>
              </a:rPr>
              <a:t> and M. R. Almassalkhi "Methodology for comparing the performance of DER coordination schemes in providing frequency regulation," IEEE PES General Meeting, 2023.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000000"/>
                </a:solidFill>
                <a:latin typeface="Calibri" panose="020F0502020204030204"/>
              </a:rPr>
              <a:t>Mads R. Almassalkhi and Soumya Kundu, "Intelligent Electrification as an enabler of Clean Energy and Decarbonization," Current Sustainable/Renewable Energy Reports,  2023 (Invited paper).</a:t>
            </a:r>
          </a:p>
        </p:txBody>
      </p:sp>
    </p:spTree>
    <p:extLst>
      <p:ext uri="{BB962C8B-B14F-4D97-AF65-F5344CB8AC3E}">
        <p14:creationId xmlns:p14="http://schemas.microsoft.com/office/powerpoint/2010/main" val="37652071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1095B-98CD-F708-8DA5-70F8AD1707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C66288A-E1BA-E28D-1034-1AB2C62AE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0064" y="4622001"/>
            <a:ext cx="2603931" cy="121617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F43CA18-505C-C84F-69D2-F6BC0B443B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419" t="4858" b="6817"/>
          <a:stretch/>
        </p:blipFill>
        <p:spPr>
          <a:xfrm>
            <a:off x="4464451" y="4642922"/>
            <a:ext cx="1545613" cy="117433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F48A04-1AE5-05BD-C982-E61FA24AED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7DE3D1-8E88-5C40-A788-B45ACFEADC22}" type="slidenum">
              <a:rPr kumimoji="0" lang="en-US" sz="800" b="1" i="0" u="none" strike="noStrike" kern="1200" cap="none" spc="300" normalizeH="0" baseline="0" noProof="0" smtClean="0">
                <a:ln>
                  <a:noFill/>
                </a:ln>
                <a:solidFill>
                  <a:srgbClr val="15473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800" b="1" i="0" u="none" strike="noStrike" kern="1200" cap="none" spc="300" normalizeH="0" baseline="0" noProof="0">
              <a:ln>
                <a:noFill/>
              </a:ln>
              <a:solidFill>
                <a:srgbClr val="15473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F5567D-45FA-78F1-2F7C-02AC91BA1A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2740" y="773915"/>
            <a:ext cx="3799977" cy="3019734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C22C7606-87B5-C9D1-BE60-DFB4C22E9A2D}"/>
              </a:ext>
            </a:extLst>
          </p:cNvPr>
          <p:cNvSpPr/>
          <p:nvPr/>
        </p:nvSpPr>
        <p:spPr>
          <a:xfrm>
            <a:off x="2375145" y="1355170"/>
            <a:ext cx="1924334" cy="914400"/>
          </a:xfrm>
          <a:prstGeom prst="rightArrow">
            <a:avLst/>
          </a:prstGeom>
          <a:solidFill>
            <a:srgbClr val="016B51"/>
          </a:solidFill>
          <a:ln>
            <a:solidFill>
              <a:srgbClr val="016B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537B2D-9659-E8CA-69E2-2CAF2E725DA0}"/>
              </a:ext>
            </a:extLst>
          </p:cNvPr>
          <p:cNvSpPr txBox="1"/>
          <p:nvPr/>
        </p:nvSpPr>
        <p:spPr>
          <a:xfrm>
            <a:off x="0" y="1709649"/>
            <a:ext cx="24054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Identify end-use parameters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F23C1B34-4616-65D7-79B1-6D34BA51F008}"/>
              </a:ext>
            </a:extLst>
          </p:cNvPr>
          <p:cNvSpPr/>
          <p:nvPr/>
        </p:nvSpPr>
        <p:spPr>
          <a:xfrm>
            <a:off x="8094312" y="1376400"/>
            <a:ext cx="1924334" cy="914400"/>
          </a:xfrm>
          <a:prstGeom prst="rightArrow">
            <a:avLst/>
          </a:prstGeom>
          <a:solidFill>
            <a:srgbClr val="016B51"/>
          </a:solidFill>
          <a:ln>
            <a:solidFill>
              <a:srgbClr val="016B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9BD979-8BFE-C0F0-A3E3-FDD63DB4957C}"/>
              </a:ext>
            </a:extLst>
          </p:cNvPr>
          <p:cNvSpPr txBox="1"/>
          <p:nvPr/>
        </p:nvSpPr>
        <p:spPr>
          <a:xfrm>
            <a:off x="10008358" y="1418103"/>
            <a:ext cx="21836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Optimize dispatch</a:t>
            </a:r>
          </a:p>
        </p:txBody>
      </p:sp>
      <p:sp>
        <p:nvSpPr>
          <p:cNvPr id="10" name="Curved Up Arrow 9">
            <a:extLst>
              <a:ext uri="{FF2B5EF4-FFF2-40B4-BE49-F238E27FC236}">
                <a16:creationId xmlns:a16="http://schemas.microsoft.com/office/drawing/2014/main" id="{0D776949-C915-3544-B5A1-3B61229719B2}"/>
              </a:ext>
            </a:extLst>
          </p:cNvPr>
          <p:cNvSpPr/>
          <p:nvPr/>
        </p:nvSpPr>
        <p:spPr>
          <a:xfrm flipH="1">
            <a:off x="4869274" y="3463312"/>
            <a:ext cx="2517781" cy="778074"/>
          </a:xfrm>
          <a:prstGeom prst="curvedUpArrow">
            <a:avLst>
              <a:gd name="adj1" fmla="val 65024"/>
              <a:gd name="adj2" fmla="val 154288"/>
              <a:gd name="adj3" fmla="val 50208"/>
            </a:avLst>
          </a:prstGeom>
          <a:solidFill>
            <a:srgbClr val="016B51"/>
          </a:solidFill>
          <a:ln>
            <a:solidFill>
              <a:srgbClr val="016B51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D9FA40-88B1-5954-2516-3A72F50DFA4F}"/>
              </a:ext>
            </a:extLst>
          </p:cNvPr>
          <p:cNvSpPr txBox="1"/>
          <p:nvPr/>
        </p:nvSpPr>
        <p:spPr>
          <a:xfrm>
            <a:off x="3344734" y="4231288"/>
            <a:ext cx="5674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Modeling &amp; Control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BD58563-B069-D225-544C-71AAA06E5EDE}"/>
              </a:ext>
            </a:extLst>
          </p:cNvPr>
          <p:cNvSpPr/>
          <p:nvPr/>
        </p:nvSpPr>
        <p:spPr>
          <a:xfrm>
            <a:off x="978797" y="973271"/>
            <a:ext cx="696036" cy="709682"/>
          </a:xfrm>
          <a:prstGeom prst="ellipse">
            <a:avLst/>
          </a:prstGeom>
          <a:solidFill>
            <a:srgbClr val="016B51"/>
          </a:solidFill>
          <a:ln w="50800">
            <a:solidFill>
              <a:srgbClr val="016B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4A39464-6465-E97F-4A85-10E956A84DAF}"/>
              </a:ext>
            </a:extLst>
          </p:cNvPr>
          <p:cNvSpPr/>
          <p:nvPr/>
        </p:nvSpPr>
        <p:spPr>
          <a:xfrm>
            <a:off x="10780206" y="675359"/>
            <a:ext cx="696036" cy="709682"/>
          </a:xfrm>
          <a:prstGeom prst="ellipse">
            <a:avLst/>
          </a:prstGeom>
          <a:solidFill>
            <a:srgbClr val="016B51"/>
          </a:solidFill>
          <a:ln w="50800">
            <a:solidFill>
              <a:srgbClr val="016B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9CE268-B5E5-62C3-C27C-02A7A5A7782C}"/>
              </a:ext>
            </a:extLst>
          </p:cNvPr>
          <p:cNvSpPr txBox="1"/>
          <p:nvPr/>
        </p:nvSpPr>
        <p:spPr>
          <a:xfrm>
            <a:off x="2039444" y="5849013"/>
            <a:ext cx="99892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(1a)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Khurram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Luis Duffaut Espinosa, Roland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Malhamé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Mads Almassalkhi, “Identification of Hot Water End-use Process of EWHs from Energy Measurements,” PSCC, 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000000"/>
                </a:solidFill>
                <a:latin typeface="Calibri" panose="020F0502020204030204"/>
              </a:rPr>
              <a:t>(1b) M. Matar, </a:t>
            </a:r>
            <a:r>
              <a:rPr lang="en-US" sz="1000" b="1" dirty="0">
                <a:solidFill>
                  <a:srgbClr val="000000"/>
                </a:solidFill>
                <a:latin typeface="Calibri" panose="020F0502020204030204"/>
              </a:rPr>
              <a:t>H. </a:t>
            </a:r>
            <a:r>
              <a:rPr lang="en-US" sz="1000" b="1" dirty="0" err="1">
                <a:solidFill>
                  <a:srgbClr val="000000"/>
                </a:solidFill>
                <a:latin typeface="Calibri" panose="020F0502020204030204"/>
              </a:rPr>
              <a:t>Mavalizadeh</a:t>
            </a:r>
            <a:r>
              <a:rPr lang="en-US" sz="1000" dirty="0">
                <a:solidFill>
                  <a:srgbClr val="000000"/>
                </a:solidFill>
                <a:latin typeface="Calibri" panose="020F0502020204030204"/>
              </a:rPr>
              <a:t>, et al, “Learning the state-of-charge of heterogeneous fleets of distributed energy resources with temporal residual networks”, J of Energy Storage, 2023.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(2a) L.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Duffaut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Khurram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and M. Almassalkhi “Reference-Tracking Control Policies for Packetized Coordination of Diverse DER Populations,” IEEE Trans. on Control Systems Tech., 2021</a:t>
            </a:r>
          </a:p>
          <a:p>
            <a:pPr>
              <a:defRPr/>
            </a:pPr>
            <a:r>
              <a:rPr lang="en-US" sz="1000" dirty="0">
                <a:solidFill>
                  <a:srgbClr val="000000"/>
                </a:solidFill>
              </a:rPr>
              <a:t>(2b) </a:t>
            </a:r>
            <a:r>
              <a:rPr lang="en-US" sz="1000" b="1" dirty="0">
                <a:solidFill>
                  <a:srgbClr val="000000"/>
                </a:solidFill>
              </a:rPr>
              <a:t>M. Hassan</a:t>
            </a:r>
            <a:r>
              <a:rPr lang="en-US" sz="1000" dirty="0">
                <a:solidFill>
                  <a:srgbClr val="000000"/>
                </a:solidFill>
              </a:rPr>
              <a:t>, M. Almassalkhi “Aggregate Modeling of Air-Conditioner Loads Under Packet-based Control with Both On and Off Grid Access Requests,” HICSS, January 2026 (to appear)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(3a)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M. </a:t>
            </a: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Amini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M. Almassalkhi, “Corrective optimal dispatch of uncertain virtual energy resources,” IEEE Transactions on Smart Grid, 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(3b) N. Qi, P. Pinson, M. Almassalkhi, et al, "Chance Constrained Economic Dispatch of Generic Energy Storage under Decision-Dependent Uncertainty," IEEE TSE. 2023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0095784E-BF60-C799-EFA9-8FFF6827C7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8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391" y="2726671"/>
            <a:ext cx="2848585" cy="2493147"/>
          </a:xfrm>
          <a:prstGeom prst="rect">
            <a:avLst/>
          </a:prstGeom>
        </p:spPr>
      </p:pic>
      <p:pic>
        <p:nvPicPr>
          <p:cNvPr id="18" name="Picture 17" descr="Diagram&#10;&#10;Description automatically generated">
            <a:extLst>
              <a:ext uri="{FF2B5EF4-FFF2-40B4-BE49-F238E27FC236}">
                <a16:creationId xmlns:a16="http://schemas.microsoft.com/office/drawing/2014/main" id="{4B300375-37F7-91E4-CFCA-8FE46BD85D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7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8531" y="2230357"/>
            <a:ext cx="3071518" cy="21732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B7312D-E13A-F755-3B01-6BA94D63A48A}"/>
              </a:ext>
            </a:extLst>
          </p:cNvPr>
          <p:cNvSpPr txBox="1"/>
          <p:nvPr/>
        </p:nvSpPr>
        <p:spPr>
          <a:xfrm>
            <a:off x="8157501" y="1678009"/>
            <a:ext cx="1668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Uncertain flexibility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16FD8E0-254E-10B6-FCDA-46C69175BF58}"/>
              </a:ext>
            </a:extLst>
          </p:cNvPr>
          <p:cNvSpPr txBox="1"/>
          <p:nvPr/>
        </p:nvSpPr>
        <p:spPr>
          <a:xfrm>
            <a:off x="2405494" y="1656696"/>
            <a:ext cx="16834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Stochastic end-use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19EC8B5-F7D3-9416-BC70-B39E151B6BB8}"/>
              </a:ext>
            </a:extLst>
          </p:cNvPr>
          <p:cNvSpPr/>
          <p:nvPr/>
        </p:nvSpPr>
        <p:spPr>
          <a:xfrm>
            <a:off x="4149817" y="3744434"/>
            <a:ext cx="696036" cy="709682"/>
          </a:xfrm>
          <a:prstGeom prst="ellipse">
            <a:avLst/>
          </a:prstGeom>
          <a:solidFill>
            <a:srgbClr val="016B51"/>
          </a:solidFill>
          <a:ln w="50800">
            <a:solidFill>
              <a:srgbClr val="016B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ECB21D-AC39-19AA-EDC6-58E8FECB9E4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2700" y="4878216"/>
            <a:ext cx="659071" cy="762366"/>
          </a:xfrm>
          <a:prstGeom prst="rect">
            <a:avLst/>
          </a:prstGeom>
          <a:ln w="1270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5E6602-ED02-03D3-05A8-AE47B258BE2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4542" y="4877067"/>
            <a:ext cx="684053" cy="750303"/>
          </a:xfrm>
          <a:prstGeom prst="rect">
            <a:avLst/>
          </a:prstGeom>
          <a:ln w="1270">
            <a:solidFill>
              <a:schemeClr val="tx1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8FFF1B4-DFED-EA6B-5FE1-0CEDE1B75E8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0513" y="4231288"/>
            <a:ext cx="659071" cy="65907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BD1C9016-2BAA-02EC-BDB4-0BA344FB1C96}"/>
              </a:ext>
            </a:extLst>
          </p:cNvPr>
          <p:cNvSpPr txBox="1">
            <a:spLocks/>
          </p:cNvSpPr>
          <p:nvPr/>
        </p:nvSpPr>
        <p:spPr>
          <a:xfrm>
            <a:off x="142504" y="146323"/>
            <a:ext cx="12040677" cy="77807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154734"/>
                </a:solidFill>
                <a:latin typeface="Lora SemiBold" pitchFamily="2" charset="77"/>
                <a:ea typeface="+mj-ea"/>
                <a:cs typeface="Times New Roman" panose="02020603050405020304" pitchFamily="18" charset="0"/>
              </a:defRPr>
            </a:lvl1pPr>
          </a:lstStyle>
          <a:p>
            <a:pPr lvl="0">
              <a:defRPr/>
            </a:pPr>
            <a:r>
              <a:rPr lang="en-US" dirty="0">
                <a:solidFill>
                  <a:srgbClr val="006B51"/>
                </a:solidFill>
              </a:rPr>
              <a:t>Ongoing R&amp;D topics for DER orchestration</a:t>
            </a:r>
          </a:p>
        </p:txBody>
      </p:sp>
    </p:spTree>
    <p:extLst>
      <p:ext uri="{BB962C8B-B14F-4D97-AF65-F5344CB8AC3E}">
        <p14:creationId xmlns:p14="http://schemas.microsoft.com/office/powerpoint/2010/main" val="3201580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F574F9-66E2-9D84-15C1-6D83910960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E99F7C1-C64E-3194-C135-099D5856378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0964" y="1882037"/>
            <a:ext cx="2170072" cy="185612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3A61FB-526A-5B53-A82D-3EFF7EAAC9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7DE3D1-8E88-5C40-A788-B45ACFEADC22}" type="slidenum">
              <a:rPr kumimoji="0" lang="en-US" sz="800" b="1" i="0" u="none" strike="noStrike" kern="1200" cap="none" spc="300" normalizeH="0" baseline="0" noProof="0" smtClean="0">
                <a:ln>
                  <a:noFill/>
                </a:ln>
                <a:solidFill>
                  <a:srgbClr val="15473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800" b="1" i="0" u="none" strike="noStrike" kern="1200" cap="none" spc="300" normalizeH="0" baseline="0" noProof="0">
              <a:ln>
                <a:noFill/>
              </a:ln>
              <a:solidFill>
                <a:srgbClr val="15473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Content Placeholder 5" descr="A diagram of a graph&#10;&#10;Description automatically generated">
            <a:extLst>
              <a:ext uri="{FF2B5EF4-FFF2-40B4-BE49-F238E27FC236}">
                <a16:creationId xmlns:a16="http://schemas.microsoft.com/office/drawing/2014/main" id="{4C5B306E-D148-C814-C4FD-0099C95C7A9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80244"/>
            <a:ext cx="5802313" cy="401955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FBBD89-9D63-A8F5-A685-44F6FFF430BA}"/>
              </a:ext>
            </a:extLst>
          </p:cNvPr>
          <p:cNvSpPr txBox="1"/>
          <p:nvPr/>
        </p:nvSpPr>
        <p:spPr>
          <a:xfrm>
            <a:off x="516195" y="992945"/>
            <a:ext cx="116758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to quantify flexibility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28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) power, (ii) energy (duration)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lang="en-US" sz="2800" dirty="0">
                <a:solidFill>
                  <a:srgbClr val="000000"/>
                </a:solidFill>
                <a:latin typeface="Calibri" panose="020F0502020204030204"/>
              </a:rPr>
              <a:t>(iii)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ramp-rates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Reach-and-Hold Set(P,T): we can reach 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power output </a:t>
            </a:r>
            <a:r>
              <a:rPr kumimoji="0" lang="en-US" sz="28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800" u="sng" dirty="0">
                <a:solidFill>
                  <a:srgbClr val="000000"/>
                </a:solidFill>
                <a:latin typeface="Calibri" panose="020F0502020204030204"/>
              </a:rPr>
              <a:t>and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hold for </a:t>
            </a:r>
            <a:r>
              <a:rPr kumimoji="0" lang="en-US" sz="28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hrs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E98BB6-B04F-2145-6F26-7DE20ECBFBFB}"/>
              </a:ext>
            </a:extLst>
          </p:cNvPr>
          <p:cNvSpPr txBox="1">
            <a:spLocks/>
          </p:cNvSpPr>
          <p:nvPr/>
        </p:nvSpPr>
        <p:spPr>
          <a:xfrm>
            <a:off x="142504" y="146323"/>
            <a:ext cx="12040677" cy="77807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154734"/>
                </a:solidFill>
                <a:latin typeface="Lora SemiBold" pitchFamily="2" charset="77"/>
                <a:ea typeface="+mj-ea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6B51"/>
                </a:solidFill>
              </a:rPr>
              <a:t>Physical limits of Virtual Power Plants (VPPs): </a:t>
            </a:r>
            <a:r>
              <a:rPr lang="en-US" i="1" dirty="0">
                <a:solidFill>
                  <a:srgbClr val="006B51"/>
                </a:solidFill>
              </a:rPr>
              <a:t>devices</a:t>
            </a:r>
            <a:endParaRPr kumimoji="0" lang="en-US" b="0" i="1" u="none" strike="noStrike" kern="1200" cap="none" spc="0" normalizeH="0" baseline="0" noProof="0" dirty="0">
              <a:ln>
                <a:noFill/>
              </a:ln>
              <a:solidFill>
                <a:srgbClr val="006B51"/>
              </a:solidFill>
              <a:effectLst/>
              <a:uLnTx/>
              <a:uFillTx/>
              <a:latin typeface="Lora SemiBold" pitchFamily="2" charset="77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2739E5-F099-3C10-E1A4-373F012C848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2609" y="3449987"/>
            <a:ext cx="3316093" cy="28363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F9D869-756F-BF25-0433-EDDA48DC970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168" y="3442159"/>
            <a:ext cx="4027482" cy="301506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3FB2040-91B6-95D8-34BB-55E85806431A}"/>
              </a:ext>
            </a:extLst>
          </p:cNvPr>
          <p:cNvGrpSpPr/>
          <p:nvPr/>
        </p:nvGrpSpPr>
        <p:grpSpPr>
          <a:xfrm>
            <a:off x="747188" y="3333841"/>
            <a:ext cx="3392129" cy="2970125"/>
            <a:chOff x="5569599" y="1436045"/>
            <a:chExt cx="5809602" cy="5043081"/>
          </a:xfrm>
        </p:grpSpPr>
        <p:pic>
          <p:nvPicPr>
            <p:cNvPr id="13" name="Picture 12" descr="A graph of a power generator&#10;&#10;AI-generated content may be incorrect.">
              <a:extLst>
                <a:ext uri="{FF2B5EF4-FFF2-40B4-BE49-F238E27FC236}">
                  <a16:creationId xmlns:a16="http://schemas.microsoft.com/office/drawing/2014/main" id="{158F0538-46C9-85C3-486A-D50D274B0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69599" y="1436045"/>
              <a:ext cx="5809602" cy="5043081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C334886-630E-FB50-AA13-EF1744B834C5}"/>
                </a:ext>
              </a:extLst>
            </p:cNvPr>
            <p:cNvSpPr/>
            <p:nvPr/>
          </p:nvSpPr>
          <p:spPr>
            <a:xfrm>
              <a:off x="6593840" y="1818641"/>
              <a:ext cx="4287520" cy="4104640"/>
            </a:xfrm>
            <a:prstGeom prst="rect">
              <a:avLst/>
            </a:prstGeom>
            <a:solidFill>
              <a:srgbClr val="CCCCFF"/>
            </a:solidFill>
            <a:ln w="2540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32131B7-5120-C56E-6C60-2B4D93ED8DAE}"/>
                </a:ext>
              </a:extLst>
            </p:cNvPr>
            <p:cNvCxnSpPr/>
            <p:nvPr/>
          </p:nvCxnSpPr>
          <p:spPr>
            <a:xfrm>
              <a:off x="6593840" y="1818640"/>
              <a:ext cx="0" cy="410464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CDBE29E-CC25-99BC-3563-F2433A693D8C}"/>
                </a:ext>
              </a:extLst>
            </p:cNvPr>
            <p:cNvCxnSpPr/>
            <p:nvPr/>
          </p:nvCxnSpPr>
          <p:spPr>
            <a:xfrm>
              <a:off x="10881360" y="1818640"/>
              <a:ext cx="0" cy="410464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34E05C26-63C5-5A6A-B395-CBF2DEC9F1B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3014" y="1993764"/>
            <a:ext cx="1300475" cy="1254522"/>
          </a:xfrm>
          <a:prstGeom prst="rect">
            <a:avLst/>
          </a:prstGeom>
        </p:spPr>
      </p:pic>
      <p:pic>
        <p:nvPicPr>
          <p:cNvPr id="19" name="Picture 18" descr="A pattern of a digital device&#10;&#10;AI-generated content may be incorrect.">
            <a:extLst>
              <a:ext uri="{FF2B5EF4-FFF2-40B4-BE49-F238E27FC236}">
                <a16:creationId xmlns:a16="http://schemas.microsoft.com/office/drawing/2014/main" id="{1BE19784-A85E-7C2B-7AC3-62FC47F3C14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6896" y="2041829"/>
            <a:ext cx="1516025" cy="128921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8393A7C-7968-AE46-0CDA-DAEAEFB3EA41}"/>
              </a:ext>
            </a:extLst>
          </p:cNvPr>
          <p:cNvSpPr txBox="1"/>
          <p:nvPr/>
        </p:nvSpPr>
        <p:spPr>
          <a:xfrm>
            <a:off x="1793014" y="6498002"/>
            <a:ext cx="10095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>
                <a:solidFill>
                  <a:srgbClr val="000000"/>
                </a:solidFill>
                <a:latin typeface="Calibri" panose="020F0502020204030204"/>
              </a:rPr>
              <a:t>M. </a:t>
            </a:r>
            <a:r>
              <a:rPr lang="en-US" sz="1000" b="1" dirty="0" err="1">
                <a:solidFill>
                  <a:srgbClr val="000000"/>
                </a:solidFill>
                <a:latin typeface="Calibri" panose="020F0502020204030204"/>
              </a:rPr>
              <a:t>Elsaadany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H. Ossareh, M. Almassalkhi, “Reach and hold flexibility characterization and trade-off analysis for aggregations of thermostatically controlled loads,”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arXiV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2025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000000"/>
                </a:solidFill>
                <a:latin typeface="Calibri" panose="020F0502020204030204"/>
              </a:rPr>
              <a:t>M. Almassalkhi, P. Hines,, </a:t>
            </a:r>
            <a:r>
              <a:rPr lang="en-US" sz="1000" b="1" dirty="0">
                <a:solidFill>
                  <a:srgbClr val="000000"/>
                </a:solidFill>
                <a:latin typeface="Calibri" panose="020F0502020204030204"/>
              </a:rPr>
              <a:t>M. </a:t>
            </a:r>
            <a:r>
              <a:rPr lang="en-US" sz="1000" b="1" dirty="0" err="1">
                <a:solidFill>
                  <a:srgbClr val="000000"/>
                </a:solidFill>
                <a:latin typeface="Calibri" panose="020F0502020204030204"/>
              </a:rPr>
              <a:t>Elsaadany</a:t>
            </a:r>
            <a:r>
              <a:rPr lang="en-US" sz="1000" b="1" dirty="0">
                <a:solidFill>
                  <a:srgbClr val="000000"/>
                </a:solidFill>
                <a:latin typeface="Calibri" panose="020F0502020204030204"/>
              </a:rPr>
              <a:t>, </a:t>
            </a:r>
            <a:r>
              <a:rPr lang="en-US" sz="1000" dirty="0">
                <a:solidFill>
                  <a:srgbClr val="000000"/>
                </a:solidFill>
                <a:latin typeface="Calibri" panose="020F0502020204030204"/>
              </a:rPr>
              <a:t>H. Ossareh, “Navigating the Physics of Virtual Power Plant”, IEEE Power &amp; Energy Magazine, November, 2025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044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ERVA">
      <a:dk1>
        <a:srgbClr val="3A3838"/>
      </a:dk1>
      <a:lt1>
        <a:srgbClr val="F5F5F5"/>
      </a:lt1>
      <a:dk2>
        <a:srgbClr val="6C6864"/>
      </a:dk2>
      <a:lt2>
        <a:srgbClr val="D9E3E0"/>
      </a:lt2>
      <a:accent1>
        <a:srgbClr val="1A3D59"/>
      </a:accent1>
      <a:accent2>
        <a:srgbClr val="009BD8"/>
      </a:accent2>
      <a:accent3>
        <a:srgbClr val="135C94"/>
      </a:accent3>
      <a:accent4>
        <a:srgbClr val="1C75BA"/>
      </a:accent4>
      <a:accent5>
        <a:srgbClr val="338700"/>
      </a:accent5>
      <a:accent6>
        <a:srgbClr val="EF4423"/>
      </a:accent6>
      <a:hlink>
        <a:srgbClr val="135C94"/>
      </a:hlink>
      <a:folHlink>
        <a:srgbClr val="135C94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RVA">
  <a:themeElements>
    <a:clrScheme name="ERVA2">
      <a:dk1>
        <a:srgbClr val="6C6864"/>
      </a:dk1>
      <a:lt1>
        <a:srgbClr val="FFFFFF"/>
      </a:lt1>
      <a:dk2>
        <a:srgbClr val="135C94"/>
      </a:dk2>
      <a:lt2>
        <a:srgbClr val="D9E3E0"/>
      </a:lt2>
      <a:accent1>
        <a:srgbClr val="1A3D59"/>
      </a:accent1>
      <a:accent2>
        <a:srgbClr val="1C75BA"/>
      </a:accent2>
      <a:accent3>
        <a:srgbClr val="338700"/>
      </a:accent3>
      <a:accent4>
        <a:srgbClr val="6C6864"/>
      </a:accent4>
      <a:accent5>
        <a:srgbClr val="135C94"/>
      </a:accent5>
      <a:accent6>
        <a:srgbClr val="BAD64D"/>
      </a:accent6>
      <a:hlink>
        <a:srgbClr val="0000FF"/>
      </a:hlink>
      <a:folHlink>
        <a:srgbClr val="EF442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RVA" id="{1BC902B1-222F-49B3-A8A4-69D6F3697E00}" vid="{A33841D9-8A7B-4A2C-A663-3BE2FDA111BF}"/>
    </a:ext>
  </a:extLst>
</a:theme>
</file>

<file path=ppt/theme/theme3.xml><?xml version="1.0" encoding="utf-8"?>
<a:theme xmlns:a="http://schemas.openxmlformats.org/drawingml/2006/main" name="1_ERVA">
  <a:themeElements>
    <a:clrScheme name="ERVA2">
      <a:dk1>
        <a:srgbClr val="6C6864"/>
      </a:dk1>
      <a:lt1>
        <a:srgbClr val="FFFFFF"/>
      </a:lt1>
      <a:dk2>
        <a:srgbClr val="135C94"/>
      </a:dk2>
      <a:lt2>
        <a:srgbClr val="D9E3E0"/>
      </a:lt2>
      <a:accent1>
        <a:srgbClr val="1A3D59"/>
      </a:accent1>
      <a:accent2>
        <a:srgbClr val="1C75BA"/>
      </a:accent2>
      <a:accent3>
        <a:srgbClr val="338700"/>
      </a:accent3>
      <a:accent4>
        <a:srgbClr val="6C6864"/>
      </a:accent4>
      <a:accent5>
        <a:srgbClr val="135C94"/>
      </a:accent5>
      <a:accent6>
        <a:srgbClr val="BAD64D"/>
      </a:accent6>
      <a:hlink>
        <a:srgbClr val="0000FF"/>
      </a:hlink>
      <a:folHlink>
        <a:srgbClr val="EF442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RVA" id="{1BC902B1-222F-49B3-A8A4-69D6F3697E00}" vid="{A33841D9-8A7B-4A2C-A663-3BE2FDA111BF}"/>
    </a:ext>
  </a:extLst>
</a:theme>
</file>

<file path=ppt/theme/theme4.xml><?xml version="1.0" encoding="utf-8"?>
<a:theme xmlns:a="http://schemas.openxmlformats.org/drawingml/2006/main" name="University of Vermont Exec Template 22">
  <a:themeElements>
    <a:clrScheme name="UVM Template">
      <a:dk1>
        <a:srgbClr val="000000"/>
      </a:dk1>
      <a:lt1>
        <a:srgbClr val="FFFFFF"/>
      </a:lt1>
      <a:dk2>
        <a:srgbClr val="154734"/>
      </a:dk2>
      <a:lt2>
        <a:srgbClr val="F7F7F7"/>
      </a:lt2>
      <a:accent1>
        <a:srgbClr val="71B0E0"/>
      </a:accent1>
      <a:accent2>
        <a:srgbClr val="4C9DD6"/>
      </a:accent2>
      <a:accent3>
        <a:srgbClr val="F7F7F7"/>
      </a:accent3>
      <a:accent4>
        <a:srgbClr val="DC582A"/>
      </a:accent4>
      <a:accent5>
        <a:srgbClr val="00303C"/>
      </a:accent5>
      <a:accent6>
        <a:srgbClr val="FFD1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VM22_PPT_Template_SVG" id="{E61C691F-A77F-A148-8FDB-B61DD208C958}" vid="{39546C88-0921-1F4E-A650-D1BE9CBFA2A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72877</TotalTime>
  <Words>979</Words>
  <Application>Microsoft Macintosh PowerPoint</Application>
  <PresentationFormat>Widescreen</PresentationFormat>
  <Paragraphs>100</Paragraphs>
  <Slides>12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Aptos</vt:lpstr>
      <vt:lpstr>Arial</vt:lpstr>
      <vt:lpstr>Calibri</vt:lpstr>
      <vt:lpstr>Century Gothic</vt:lpstr>
      <vt:lpstr>Lora SemiBold</vt:lpstr>
      <vt:lpstr>Lucida Sans Unicode</vt:lpstr>
      <vt:lpstr>Poppins Medium</vt:lpstr>
      <vt:lpstr>Roboto Light</vt:lpstr>
      <vt:lpstr>Roboto Regular</vt:lpstr>
      <vt:lpstr>Times New Roman</vt:lpstr>
      <vt:lpstr>Custom Design</vt:lpstr>
      <vt:lpstr>ERVA</vt:lpstr>
      <vt:lpstr>1_ERVA</vt:lpstr>
      <vt:lpstr>University of Vermont Exec Template 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Examples of active research in CREATE today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McGill</dc:creator>
  <cp:lastModifiedBy>Mads Almassalkhi</cp:lastModifiedBy>
  <cp:revision>672</cp:revision>
  <cp:lastPrinted>2025-11-09T21:22:41Z</cp:lastPrinted>
  <dcterms:created xsi:type="dcterms:W3CDTF">2022-09-19T19:28:46Z</dcterms:created>
  <dcterms:modified xsi:type="dcterms:W3CDTF">2025-11-15T15:09:11Z</dcterms:modified>
</cp:coreProperties>
</file>