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4"/>
    <p:sldMasterId id="2147483648" r:id="rId5"/>
  </p:sldMasterIdLst>
  <p:notesMasterIdLst>
    <p:notesMasterId r:id="rId20"/>
  </p:notesMasterIdLst>
  <p:handoutMasterIdLst>
    <p:handoutMasterId r:id="rId21"/>
  </p:handoutMasterIdLst>
  <p:sldIdLst>
    <p:sldId id="267" r:id="rId6"/>
    <p:sldId id="283" r:id="rId7"/>
    <p:sldId id="261" r:id="rId8"/>
    <p:sldId id="284" r:id="rId9"/>
    <p:sldId id="277" r:id="rId10"/>
    <p:sldId id="263" r:id="rId11"/>
    <p:sldId id="280" r:id="rId12"/>
    <p:sldId id="281" r:id="rId13"/>
    <p:sldId id="264" r:id="rId14"/>
    <p:sldId id="290" r:id="rId15"/>
    <p:sldId id="259" r:id="rId16"/>
    <p:sldId id="289" r:id="rId17"/>
    <p:sldId id="285" r:id="rId18"/>
    <p:sldId id="269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rett, Mike" initials="BM" lastIdx="2" clrIdx="0">
    <p:extLst>
      <p:ext uri="{19B8F6BF-5375-455C-9EA6-DF929625EA0E}">
        <p15:presenceInfo xmlns:p15="http://schemas.microsoft.com/office/powerpoint/2012/main" userId="S::barrett1@bu.edu::815dcbb9-dab9-4c43-ba85-55d2437737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F1F4"/>
    <a:srgbClr val="55247D"/>
    <a:srgbClr val="256248"/>
    <a:srgbClr val="004B60"/>
    <a:srgbClr val="B5470D"/>
    <a:srgbClr val="10382F"/>
    <a:srgbClr val="3DAA91"/>
    <a:srgbClr val="55F3D0"/>
    <a:srgbClr val="B54E0D"/>
    <a:srgbClr val="003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575493-1B99-4D3D-8FAB-B2B7634D7E77}" v="13" dt="2026-07-10T01:15:17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34"/>
    <p:restoredTop sz="93537" autoAdjust="0"/>
  </p:normalViewPr>
  <p:slideViewPr>
    <p:cSldViewPr snapToGrid="0">
      <p:cViewPr varScale="1">
        <p:scale>
          <a:sx n="88" d="100"/>
          <a:sy n="88" d="100"/>
        </p:scale>
        <p:origin x="8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66FC6C-7991-4945-93CD-5E2E05664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8145" cy="466254"/>
          </a:xfrm>
          <a:prstGeom prst="rect">
            <a:avLst/>
          </a:prstGeom>
        </p:spPr>
        <p:txBody>
          <a:bodyPr vert="horz" lIns="75815" tIns="37906" rIns="75815" bIns="37906" rtlCol="0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789FA4-6F24-49E8-8D10-C28DD28F93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733" y="3"/>
            <a:ext cx="3038145" cy="466254"/>
          </a:xfrm>
          <a:prstGeom prst="rect">
            <a:avLst/>
          </a:prstGeom>
        </p:spPr>
        <p:txBody>
          <a:bodyPr vert="horz" lIns="75815" tIns="37906" rIns="75815" bIns="37906" rtlCol="0"/>
          <a:lstStyle>
            <a:lvl1pPr algn="r">
              <a:defRPr sz="1000"/>
            </a:lvl1pPr>
          </a:lstStyle>
          <a:p>
            <a:fld id="{F80569E9-E65D-48EB-BD73-A79C48F5DD4E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4EC453-7FA8-43AF-A8FC-FD8148AE91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30148"/>
            <a:ext cx="3038145" cy="466254"/>
          </a:xfrm>
          <a:prstGeom prst="rect">
            <a:avLst/>
          </a:prstGeom>
        </p:spPr>
        <p:txBody>
          <a:bodyPr vert="horz" lIns="75815" tIns="37906" rIns="75815" bIns="37906" rtlCol="0" anchor="b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B4B3F-A8DB-4A28-8581-0B4E2119C4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733" y="8830148"/>
            <a:ext cx="3038145" cy="466254"/>
          </a:xfrm>
          <a:prstGeom prst="rect">
            <a:avLst/>
          </a:prstGeom>
        </p:spPr>
        <p:txBody>
          <a:bodyPr vert="horz" lIns="75815" tIns="37906" rIns="75815" bIns="37906" rtlCol="0" anchor="b"/>
          <a:lstStyle>
            <a:lvl1pPr algn="r">
              <a:defRPr sz="1000"/>
            </a:lvl1pPr>
          </a:lstStyle>
          <a:p>
            <a:fld id="{37905DAE-531F-4F3B-9EFA-2D9473D13A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7679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38475" cy="465799"/>
          </a:xfrm>
          <a:prstGeom prst="rect">
            <a:avLst/>
          </a:prstGeom>
        </p:spPr>
        <p:txBody>
          <a:bodyPr vert="horz" lIns="75815" tIns="37906" rIns="75815" bIns="37906" rtlCol="0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2" y="2"/>
            <a:ext cx="3038475" cy="465799"/>
          </a:xfrm>
          <a:prstGeom prst="rect">
            <a:avLst/>
          </a:prstGeom>
        </p:spPr>
        <p:txBody>
          <a:bodyPr vert="horz" lIns="75815" tIns="37906" rIns="75815" bIns="37906" rtlCol="0"/>
          <a:lstStyle>
            <a:lvl1pPr algn="r">
              <a:defRPr sz="1000"/>
            </a:lvl1pPr>
          </a:lstStyle>
          <a:p>
            <a:fld id="{14FCE9F3-DED2-451A-9B11-EA85F1F4C4E0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5815" tIns="37906" rIns="75815" bIns="3790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7" y="4474139"/>
            <a:ext cx="5607050" cy="3660212"/>
          </a:xfrm>
          <a:prstGeom prst="rect">
            <a:avLst/>
          </a:prstGeom>
        </p:spPr>
        <p:txBody>
          <a:bodyPr vert="horz" lIns="75815" tIns="37906" rIns="75815" bIns="3790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30602"/>
            <a:ext cx="3038475" cy="465799"/>
          </a:xfrm>
          <a:prstGeom prst="rect">
            <a:avLst/>
          </a:prstGeom>
        </p:spPr>
        <p:txBody>
          <a:bodyPr vert="horz" lIns="75815" tIns="37906" rIns="75815" bIns="37906" rtlCol="0" anchor="b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42" y="8830602"/>
            <a:ext cx="3038475" cy="465799"/>
          </a:xfrm>
          <a:prstGeom prst="rect">
            <a:avLst/>
          </a:prstGeom>
        </p:spPr>
        <p:txBody>
          <a:bodyPr vert="horz" lIns="75815" tIns="37906" rIns="75815" bIns="37906" rtlCol="0" anchor="b"/>
          <a:lstStyle>
            <a:lvl1pPr algn="r">
              <a:defRPr sz="1000"/>
            </a:lvl1pPr>
          </a:lstStyle>
          <a:p>
            <a:fld id="{53056ED5-80AA-4474-A876-8CCBAE1939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039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b="0" i="0" u="none" strike="noStrike" dirty="0">
              <a:solidFill>
                <a:srgbClr val="CC0000"/>
              </a:solidFill>
              <a:effectLst/>
              <a:latin typeface="Vollkorn"/>
            </a:endParaRPr>
          </a:p>
        </p:txBody>
      </p:sp>
    </p:spTree>
    <p:extLst>
      <p:ext uri="{BB962C8B-B14F-4D97-AF65-F5344CB8AC3E}">
        <p14:creationId xmlns:p14="http://schemas.microsoft.com/office/powerpoint/2010/main" val="704560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b="0" i="0" u="none" strike="noStrike" dirty="0">
              <a:solidFill>
                <a:srgbClr val="CC0000"/>
              </a:solidFill>
              <a:effectLst/>
              <a:latin typeface="Vollkorn"/>
            </a:endParaRPr>
          </a:p>
        </p:txBody>
      </p:sp>
    </p:spTree>
    <p:extLst>
      <p:ext uri="{BB962C8B-B14F-4D97-AF65-F5344CB8AC3E}">
        <p14:creationId xmlns:p14="http://schemas.microsoft.com/office/powerpoint/2010/main" val="246091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655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16526-6559-C08C-8183-7EB60FE57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B09EB-077F-3359-2134-ABA81E0015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523F99-285E-6B3F-DE04-3FBDAEC54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b="0" i="0" u="none" strike="noStrike" dirty="0">
              <a:solidFill>
                <a:srgbClr val="CC0000"/>
              </a:solidFill>
              <a:effectLst/>
              <a:latin typeface="Vollkorn"/>
            </a:endParaRPr>
          </a:p>
        </p:txBody>
      </p:sp>
    </p:spTree>
    <p:extLst>
      <p:ext uri="{BB962C8B-B14F-4D97-AF65-F5344CB8AC3E}">
        <p14:creationId xmlns:p14="http://schemas.microsoft.com/office/powerpoint/2010/main" val="3108168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52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10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470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2499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921864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2691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74601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136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3556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9390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899FC-3D56-498C-AFF3-B73323313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070" y="248568"/>
            <a:ext cx="11173673" cy="6303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39865" y="649287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D302FF4E-71F9-4D7A-A3F5-D8E2B3737F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16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0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9865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773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813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10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9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088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6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039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9804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401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5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899FC-3D56-498C-AFF3-B73323313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070" y="248568"/>
            <a:ext cx="11173673" cy="6303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39865" y="6492876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D302FF4E-71F9-4D7A-A3F5-D8E2B3737F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1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0554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3162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72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0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24190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91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5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A46A9-1FD0-4105-8385-A321E50CA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9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26" Type="http://schemas.openxmlformats.org/officeDocument/2006/relationships/image" Target="../media/image27.sv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28" Type="http://schemas.openxmlformats.org/officeDocument/2006/relationships/image" Target="../media/image29.jpe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Relationship Id="rId27" Type="http://schemas.openxmlformats.org/officeDocument/2006/relationships/image" Target="../media/image2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7.svg"/><Relationship Id="rId7" Type="http://schemas.openxmlformats.org/officeDocument/2006/relationships/image" Target="../media/image18.jpeg"/><Relationship Id="rId12" Type="http://schemas.openxmlformats.org/officeDocument/2006/relationships/image" Target="../media/image10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5.png"/><Relationship Id="rId11" Type="http://schemas.openxmlformats.org/officeDocument/2006/relationships/image" Target="../media/image107.jpe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20.jpeg"/><Relationship Id="rId9" Type="http://schemas.openxmlformats.org/officeDocument/2006/relationships/image" Target="../media/image10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2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17" Type="http://schemas.openxmlformats.org/officeDocument/2006/relationships/image" Target="../media/image27.svg"/><Relationship Id="rId2" Type="http://schemas.openxmlformats.org/officeDocument/2006/relationships/image" Target="../media/image30.png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4.jpeg"/><Relationship Id="rId15" Type="http://schemas.openxmlformats.org/officeDocument/2006/relationships/image" Target="../media/image42.jpeg"/><Relationship Id="rId10" Type="http://schemas.openxmlformats.org/officeDocument/2006/relationships/image" Target="../media/image37.jpeg"/><Relationship Id="rId4" Type="http://schemas.openxmlformats.org/officeDocument/2006/relationships/image" Target="../media/image32.pn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30.png"/><Relationship Id="rId7" Type="http://schemas.openxmlformats.org/officeDocument/2006/relationships/image" Target="../media/image4.jpeg"/><Relationship Id="rId12" Type="http://schemas.openxmlformats.org/officeDocument/2006/relationships/image" Target="../media/image51.jpeg"/><Relationship Id="rId17" Type="http://schemas.openxmlformats.org/officeDocument/2006/relationships/image" Target="../media/image56.jpeg"/><Relationship Id="rId2" Type="http://schemas.openxmlformats.org/officeDocument/2006/relationships/image" Target="../media/image44.png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11" Type="http://schemas.openxmlformats.org/officeDocument/2006/relationships/image" Target="../media/image50.jpeg"/><Relationship Id="rId5" Type="http://schemas.openxmlformats.org/officeDocument/2006/relationships/image" Target="../media/image46.png"/><Relationship Id="rId15" Type="http://schemas.openxmlformats.org/officeDocument/2006/relationships/image" Target="../media/image54.jpeg"/><Relationship Id="rId10" Type="http://schemas.openxmlformats.org/officeDocument/2006/relationships/image" Target="../media/image22.jpeg"/><Relationship Id="rId19" Type="http://schemas.openxmlformats.org/officeDocument/2006/relationships/image" Target="../media/image27.svg"/><Relationship Id="rId4" Type="http://schemas.openxmlformats.org/officeDocument/2006/relationships/image" Target="../media/image45.png"/><Relationship Id="rId9" Type="http://schemas.openxmlformats.org/officeDocument/2006/relationships/image" Target="../media/image49.jpeg"/><Relationship Id="rId1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27.svg"/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jpeg"/><Relationship Id="rId11" Type="http://schemas.openxmlformats.org/officeDocument/2006/relationships/image" Target="../media/image62.png"/><Relationship Id="rId5" Type="http://schemas.openxmlformats.org/officeDocument/2006/relationships/image" Target="../media/image59.jpeg"/><Relationship Id="rId10" Type="http://schemas.openxmlformats.org/officeDocument/2006/relationships/image" Target="../media/image61.jpeg"/><Relationship Id="rId4" Type="http://schemas.openxmlformats.org/officeDocument/2006/relationships/image" Target="../media/image58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5.png"/><Relationship Id="rId7" Type="http://schemas.openxmlformats.org/officeDocument/2006/relationships/image" Target="../media/image27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11" Type="http://schemas.openxmlformats.org/officeDocument/2006/relationships/image" Target="../media/image71.jpg"/><Relationship Id="rId5" Type="http://schemas.openxmlformats.org/officeDocument/2006/relationships/image" Target="../media/image67.png"/><Relationship Id="rId10" Type="http://schemas.openxmlformats.org/officeDocument/2006/relationships/image" Target="../media/image70.jpeg"/><Relationship Id="rId4" Type="http://schemas.openxmlformats.org/officeDocument/2006/relationships/image" Target="../media/image66.png"/><Relationship Id="rId9" Type="http://schemas.openxmlformats.org/officeDocument/2006/relationships/image" Target="../media/image6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26.jpeg"/><Relationship Id="rId4" Type="http://schemas.openxmlformats.org/officeDocument/2006/relationships/image" Target="../media/image73.png"/><Relationship Id="rId9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jpeg"/><Relationship Id="rId3" Type="http://schemas.openxmlformats.org/officeDocument/2006/relationships/image" Target="../media/image27.svg"/><Relationship Id="rId7" Type="http://schemas.openxmlformats.org/officeDocument/2006/relationships/image" Target="../media/image82.png"/><Relationship Id="rId12" Type="http://schemas.openxmlformats.org/officeDocument/2006/relationships/image" Target="../media/image87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3.jpeg"/><Relationship Id="rId3" Type="http://schemas.openxmlformats.org/officeDocument/2006/relationships/image" Target="../media/image10.jpeg"/><Relationship Id="rId7" Type="http://schemas.openxmlformats.org/officeDocument/2006/relationships/image" Target="../media/image98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7.jpeg"/><Relationship Id="rId11" Type="http://schemas.openxmlformats.org/officeDocument/2006/relationships/image" Target="../media/image101.png"/><Relationship Id="rId5" Type="http://schemas.openxmlformats.org/officeDocument/2006/relationships/image" Target="../media/image96.jpeg"/><Relationship Id="rId10" Type="http://schemas.openxmlformats.org/officeDocument/2006/relationships/image" Target="../media/image100.jpeg"/><Relationship Id="rId4" Type="http://schemas.openxmlformats.org/officeDocument/2006/relationships/image" Target="../media/image95.jpeg"/><Relationship Id="rId9" Type="http://schemas.openxmlformats.org/officeDocument/2006/relationships/image" Target="../media/image27.svg"/><Relationship Id="rId14" Type="http://schemas.openxmlformats.org/officeDocument/2006/relationships/image" Target="../media/image10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54A5C89-EAF1-368E-1892-0E9BC414471F}"/>
              </a:ext>
            </a:extLst>
          </p:cNvPr>
          <p:cNvSpPr/>
          <p:nvPr/>
        </p:nvSpPr>
        <p:spPr>
          <a:xfrm>
            <a:off x="7941412" y="1090667"/>
            <a:ext cx="4248763" cy="5794467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AAA578-450A-4614-ABD8-B27D6768F8DD}"/>
              </a:ext>
            </a:extLst>
          </p:cNvPr>
          <p:cNvSpPr/>
          <p:nvPr/>
        </p:nvSpPr>
        <p:spPr>
          <a:xfrm>
            <a:off x="68171" y="514411"/>
            <a:ext cx="12192000" cy="744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4" name="TextBox 1"/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EA0C1D55-1512-457C-B8A8-53A60366B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67" y="-163114"/>
            <a:ext cx="11700866" cy="480131"/>
          </a:xfr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Affairs Leadership Team 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26E171E-6FFF-4CFA-9CFF-1B586DE7A4EC}"/>
              </a:ext>
            </a:extLst>
          </p:cNvPr>
          <p:cNvSpPr/>
          <p:nvPr/>
        </p:nvSpPr>
        <p:spPr>
          <a:xfrm>
            <a:off x="20375" y="1281786"/>
            <a:ext cx="1845256" cy="5593319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5CF1AB3-45A7-4D9F-9A38-303517489C8E}"/>
              </a:ext>
            </a:extLst>
          </p:cNvPr>
          <p:cNvSpPr/>
          <p:nvPr/>
        </p:nvSpPr>
        <p:spPr>
          <a:xfrm>
            <a:off x="1897960" y="1306290"/>
            <a:ext cx="1815825" cy="5586721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1879261F-44BA-4A33-8A07-17021B4303A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018318" y="385634"/>
            <a:ext cx="929488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Nicole Tirella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Vice President, CFO, &amp; Treasurer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7AEAD1B-4AA0-49DC-880A-630A94961DC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5129" t="34049" r="33976" b="37327"/>
          <a:stretch/>
        </p:blipFill>
        <p:spPr>
          <a:xfrm>
            <a:off x="38420" y="1307062"/>
            <a:ext cx="628650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TextBox 29">
            <a:extLst>
              <a:ext uri="{FF2B5EF4-FFF2-40B4-BE49-F238E27FC236}">
                <a16:creationId xmlns:a16="http://schemas.microsoft.com/office/drawing/2014/main" id="{38A6D4BB-1C45-4A9A-92CB-F47CE3AA36E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23274" y="1489083"/>
            <a:ext cx="9294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Randall Moore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Procurement Officer</a:t>
            </a:r>
          </a:p>
        </p:txBody>
      </p:sp>
      <p:sp>
        <p:nvSpPr>
          <p:cNvPr id="72" name="TextBox 29">
            <a:extLst>
              <a:ext uri="{FF2B5EF4-FFF2-40B4-BE49-F238E27FC236}">
                <a16:creationId xmlns:a16="http://schemas.microsoft.com/office/drawing/2014/main" id="{10479308-0BF1-4DFB-9080-5A3058FF942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689476" y="2264370"/>
            <a:ext cx="801438" cy="75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Marion Candrea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 &amp; Chief Audit Officer</a:t>
            </a:r>
          </a:p>
        </p:txBody>
      </p:sp>
      <p:sp>
        <p:nvSpPr>
          <p:cNvPr id="87" name="TextBox 29">
            <a:extLst>
              <a:ext uri="{FF2B5EF4-FFF2-40B4-BE49-F238E27FC236}">
                <a16:creationId xmlns:a16="http://schemas.microsoft.com/office/drawing/2014/main" id="{CBA086C6-10B0-4608-A3EE-A765B1D46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312" y="2685611"/>
            <a:ext cx="1012136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Heather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Gillis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VP,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Procurement, Contracting, &amp; Shared Services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0B0A9123-7329-4281-886A-7B7CA9DF46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09" t="16465" r="8587" b="24284"/>
          <a:stretch/>
        </p:blipFill>
        <p:spPr>
          <a:xfrm>
            <a:off x="12360" y="2680560"/>
            <a:ext cx="635000" cy="7762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" name="TextBox 29">
            <a:extLst>
              <a:ext uri="{FF2B5EF4-FFF2-40B4-BE49-F238E27FC236}">
                <a16:creationId xmlns:a16="http://schemas.microsoft.com/office/drawing/2014/main" id="{5489921F-F5CF-45A5-9B7A-67A57965A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380" y="3283718"/>
            <a:ext cx="957073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Richard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Kotowicz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Audit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Advisory Services</a:t>
            </a:r>
          </a:p>
        </p:txBody>
      </p:sp>
      <p:pic>
        <p:nvPicPr>
          <p:cNvPr id="103" name="Picture 7">
            <a:extLst>
              <a:ext uri="{FF2B5EF4-FFF2-40B4-BE49-F238E27FC236}">
                <a16:creationId xmlns:a16="http://schemas.microsoft.com/office/drawing/2014/main" id="{0B57BC06-09AA-4904-B991-1477DC748773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" b="1126"/>
          <a:stretch/>
        </p:blipFill>
        <p:spPr bwMode="auto">
          <a:xfrm>
            <a:off x="1986638" y="3230071"/>
            <a:ext cx="639762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4" name="TextBox 29">
            <a:extLst>
              <a:ext uri="{FF2B5EF4-FFF2-40B4-BE49-F238E27FC236}">
                <a16:creationId xmlns:a16="http://schemas.microsoft.com/office/drawing/2014/main" id="{A4935E28-44FA-4D03-914C-2507AD58A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10" y="5221316"/>
            <a:ext cx="845896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Jarrod Cain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FAE2DDBA-B457-4698-B084-76679654BC1B}"/>
              </a:ext>
            </a:extLst>
          </p:cNvPr>
          <p:cNvSpPr/>
          <p:nvPr/>
        </p:nvSpPr>
        <p:spPr>
          <a:xfrm>
            <a:off x="10970039" y="7309887"/>
            <a:ext cx="145052" cy="979954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C231EC1A-931F-4700-B93F-E0AD176E61D8}"/>
              </a:ext>
            </a:extLst>
          </p:cNvPr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" r="655"/>
          <a:stretch/>
        </p:blipFill>
        <p:spPr>
          <a:xfrm>
            <a:off x="5266400" y="295662"/>
            <a:ext cx="628650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8" name="TextBox 29">
            <a:extLst>
              <a:ext uri="{FF2B5EF4-FFF2-40B4-BE49-F238E27FC236}">
                <a16:creationId xmlns:a16="http://schemas.microsoft.com/office/drawing/2014/main" id="{F8608B1D-2F56-400B-9BD0-2CC410D87E6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191684" y="1381274"/>
            <a:ext cx="734784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 Donaldson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 Financial Operations</a:t>
            </a:r>
          </a:p>
        </p:txBody>
      </p:sp>
      <p:sp>
        <p:nvSpPr>
          <p:cNvPr id="120" name="TextBox 29">
            <a:extLst>
              <a:ext uri="{FF2B5EF4-FFF2-40B4-BE49-F238E27FC236}">
                <a16:creationId xmlns:a16="http://schemas.microsoft.com/office/drawing/2014/main" id="{83FB7271-3BBE-4F56-BC9E-E24A0B68E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2510" y="5930403"/>
            <a:ext cx="968384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Missy Downs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Controller, Research Financial Operations</a:t>
            </a:r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C79F7298-F8F4-481D-A498-FF32D79F63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9124" b="27130"/>
          <a:stretch/>
        </p:blipFill>
        <p:spPr>
          <a:xfrm>
            <a:off x="10693333" y="5916248"/>
            <a:ext cx="63354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6" name="TextBox 29">
            <a:extLst>
              <a:ext uri="{FF2B5EF4-FFF2-40B4-BE49-F238E27FC236}">
                <a16:creationId xmlns:a16="http://schemas.microsoft.com/office/drawing/2014/main" id="{12D5BBF3-56F9-4A0D-BE42-CAE4604ABB1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98152" y="4825623"/>
            <a:ext cx="777622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Maryellen Bliss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VP, Student Financial Services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5B6E6DC9-0F60-4BA0-A607-C78FD388471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559"/>
          <a:stretch/>
        </p:blipFill>
        <p:spPr>
          <a:xfrm>
            <a:off x="8589947" y="4787868"/>
            <a:ext cx="63240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7" name="TextBox 29">
            <a:extLst>
              <a:ext uri="{FF2B5EF4-FFF2-40B4-BE49-F238E27FC236}">
                <a16:creationId xmlns:a16="http://schemas.microsoft.com/office/drawing/2014/main" id="{5093CF07-F727-4E42-AB8A-BE4ACB0C8ED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007861" y="4933250"/>
            <a:ext cx="810222" cy="51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Brianna Fanning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VP, Financial Accounting &amp;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Reporting</a:t>
            </a:r>
          </a:p>
        </p:txBody>
      </p:sp>
      <p:pic>
        <p:nvPicPr>
          <p:cNvPr id="138" name="FF91E475-B704-4320-A88C-5C0EDF37F7CB">
            <a:extLst>
              <a:ext uri="{FF2B5EF4-FFF2-40B4-BE49-F238E27FC236}">
                <a16:creationId xmlns:a16="http://schemas.microsoft.com/office/drawing/2014/main" id="{A1F1EB64-2E76-4C6D-9294-FB511C420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5" t="5840" r="23155" b="31492"/>
          <a:stretch/>
        </p:blipFill>
        <p:spPr bwMode="auto">
          <a:xfrm>
            <a:off x="10292748" y="4804387"/>
            <a:ext cx="63949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TextBox 29">
            <a:extLst>
              <a:ext uri="{FF2B5EF4-FFF2-40B4-BE49-F238E27FC236}">
                <a16:creationId xmlns:a16="http://schemas.microsoft.com/office/drawing/2014/main" id="{BDFA7AEA-1053-465F-8513-B691514E1BB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663937" y="2350139"/>
            <a:ext cx="701639" cy="58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Diana Hoadley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Debt, Treasury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" name="TextBox 29">
            <a:extLst>
              <a:ext uri="{FF2B5EF4-FFF2-40B4-BE49-F238E27FC236}">
                <a16:creationId xmlns:a16="http://schemas.microsoft.com/office/drawing/2014/main" id="{7F03BBE5-9EAE-4C4D-9927-4024954B4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221" y="2972750"/>
            <a:ext cx="656716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Busanoski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Debt</a:t>
            </a:r>
          </a:p>
        </p:txBody>
      </p:sp>
      <p:sp>
        <p:nvSpPr>
          <p:cNvPr id="118" name="TextBox 29">
            <a:extLst>
              <a:ext uri="{FF2B5EF4-FFF2-40B4-BE49-F238E27FC236}">
                <a16:creationId xmlns:a16="http://schemas.microsoft.com/office/drawing/2014/main" id="{55CAEABC-556F-4BF6-83F6-72D7C26CA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6488" y="2376648"/>
            <a:ext cx="794545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Jim Donohue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 Risk Management</a:t>
            </a: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F4C44D2F-20A7-45D8-AB25-CF14F171E34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44" r="-1"/>
          <a:stretch/>
        </p:blipFill>
        <p:spPr>
          <a:xfrm>
            <a:off x="8025466" y="2245528"/>
            <a:ext cx="64950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195EA8-5ABE-4392-BC68-A3436E8733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148" r="1267"/>
          <a:stretch/>
        </p:blipFill>
        <p:spPr>
          <a:xfrm>
            <a:off x="1961441" y="4155048"/>
            <a:ext cx="63783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95C74857-2ECE-5AB0-4F14-82CDC0C6B4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14" y="3657659"/>
            <a:ext cx="637483" cy="773813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98A4E327-F755-4F9F-6F40-CFB69FEB1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60" y="3710485"/>
            <a:ext cx="828592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Keith Haran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Sourcing</a:t>
            </a:r>
          </a:p>
        </p:txBody>
      </p:sp>
      <p:sp>
        <p:nvSpPr>
          <p:cNvPr id="9" name="TextBox 29">
            <a:extLst>
              <a:ext uri="{FF2B5EF4-FFF2-40B4-BE49-F238E27FC236}">
                <a16:creationId xmlns:a16="http://schemas.microsoft.com/office/drawing/2014/main" id="{24C8FB3A-EF6C-174A-2738-64E535BD2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538" y="4254505"/>
            <a:ext cx="938749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Silvia Alberta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IT Audit &amp;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 Projects</a:t>
            </a:r>
          </a:p>
        </p:txBody>
      </p:sp>
      <p:sp>
        <p:nvSpPr>
          <p:cNvPr id="11" name="TextBox 29">
            <a:extLst>
              <a:ext uri="{FF2B5EF4-FFF2-40B4-BE49-F238E27FC236}">
                <a16:creationId xmlns:a16="http://schemas.microsoft.com/office/drawing/2014/main" id="{814D26DC-677A-11AC-1FC8-9CA3FF8F4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872" y="4625925"/>
            <a:ext cx="882340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Denise Greene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 Payment Services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AC60DD-831A-C398-CEA3-740AF1988B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78762" y="2244550"/>
            <a:ext cx="660057" cy="7712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F93DFB-B0F3-E115-FE5A-9A5A229E2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3217" y="3111312"/>
            <a:ext cx="63246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9">
            <a:extLst>
              <a:ext uri="{FF2B5EF4-FFF2-40B4-BE49-F238E27FC236}">
                <a16:creationId xmlns:a16="http://schemas.microsoft.com/office/drawing/2014/main" id="{2FD81BC7-8000-42F5-551A-095DEE71A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9161" y="3139231"/>
            <a:ext cx="79702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Kate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Gomes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Risk Management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C2DB97-BAE7-F7EE-A6DA-CAF63AA925D5}"/>
              </a:ext>
            </a:extLst>
          </p:cNvPr>
          <p:cNvSpPr txBox="1"/>
          <p:nvPr/>
        </p:nvSpPr>
        <p:spPr>
          <a:xfrm>
            <a:off x="175044" y="1060467"/>
            <a:ext cx="13865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/>
              <a:t>Procure to Pay (P2P)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0410BB-9A92-778C-F6CE-65F9443C277F}"/>
              </a:ext>
            </a:extLst>
          </p:cNvPr>
          <p:cNvSpPr txBox="1"/>
          <p:nvPr/>
        </p:nvSpPr>
        <p:spPr>
          <a:xfrm>
            <a:off x="1996798" y="875224"/>
            <a:ext cx="1526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Internal Audit &amp; Advisory Services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D4C403-6081-4693-2141-9D24BC052EC5}"/>
              </a:ext>
            </a:extLst>
          </p:cNvPr>
          <p:cNvSpPr txBox="1"/>
          <p:nvPr/>
        </p:nvSpPr>
        <p:spPr>
          <a:xfrm>
            <a:off x="8775319" y="1084244"/>
            <a:ext cx="25108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Financial Operations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2CE4DC-BA4C-4345-89A7-054820D8666D}"/>
              </a:ext>
            </a:extLst>
          </p:cNvPr>
          <p:cNvSpPr txBox="1"/>
          <p:nvPr/>
        </p:nvSpPr>
        <p:spPr>
          <a:xfrm>
            <a:off x="10830007" y="1965446"/>
            <a:ext cx="1362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Debt &amp; Treasury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1CC51A-9E34-C769-44B7-B55246F0B0DC}"/>
              </a:ext>
            </a:extLst>
          </p:cNvPr>
          <p:cNvSpPr txBox="1"/>
          <p:nvPr/>
        </p:nvSpPr>
        <p:spPr>
          <a:xfrm>
            <a:off x="7700963" y="1938691"/>
            <a:ext cx="15476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Risk Management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2B45625-3F98-EEC4-7B0B-8FEFB4924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93336" y="5154195"/>
            <a:ext cx="63246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0604801-09E3-FFA0-128C-07026A0D4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" t="14201" r="8473" b="-3090"/>
          <a:stretch/>
        </p:blipFill>
        <p:spPr bwMode="auto">
          <a:xfrm>
            <a:off x="9460355" y="1348513"/>
            <a:ext cx="639492" cy="85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144853F-4A9B-1453-F5F5-EF4DD43210A3}"/>
              </a:ext>
            </a:extLst>
          </p:cNvPr>
          <p:cNvSpPr/>
          <p:nvPr/>
        </p:nvSpPr>
        <p:spPr>
          <a:xfrm>
            <a:off x="14410193" y="5784717"/>
            <a:ext cx="209823" cy="1040303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b="1" dirty="0">
              <a:solidFill>
                <a:schemeClr val="tx1"/>
              </a:solidFill>
              <a:highlight>
                <a:srgbClr val="C0C0C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3E7080-FD1A-883A-1BB3-FE77AE36B415}"/>
              </a:ext>
            </a:extLst>
          </p:cNvPr>
          <p:cNvSpPr txBox="1"/>
          <p:nvPr/>
        </p:nvSpPr>
        <p:spPr>
          <a:xfrm>
            <a:off x="5045330" y="1099238"/>
            <a:ext cx="17924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Budget &amp; Planning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974EC804-0269-B9CD-BA3E-9F17C1FA25F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429615" y="2384107"/>
            <a:ext cx="5631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Maria Cruz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Planning &amp; Strategy</a:t>
            </a:r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1125E263-5AE8-2370-5054-094BEB8EC1C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880034" y="2423322"/>
            <a:ext cx="647964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Joseph Grossi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Academic Planning &amp; Support</a:t>
            </a:r>
          </a:p>
        </p:txBody>
      </p:sp>
      <p:pic>
        <p:nvPicPr>
          <p:cNvPr id="29" name="Picture 28" descr="A person in a black jacket  Description automatically generated">
            <a:extLst>
              <a:ext uri="{FF2B5EF4-FFF2-40B4-BE49-F238E27FC236}">
                <a16:creationId xmlns:a16="http://schemas.microsoft.com/office/drawing/2014/main" id="{47C32ECE-16E1-EA80-3D22-DC2E35FA2884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9" t="2778" r="13972" b="31560"/>
          <a:stretch>
            <a:fillRect/>
          </a:stretch>
        </p:blipFill>
        <p:spPr>
          <a:xfrm>
            <a:off x="3767261" y="4406174"/>
            <a:ext cx="608495" cy="818929"/>
          </a:xfrm>
          <a:prstGeom prst="rect">
            <a:avLst/>
          </a:prstGeom>
        </p:spPr>
      </p:pic>
      <p:pic>
        <p:nvPicPr>
          <p:cNvPr id="2" name="image_0" descr="image0.jpeg">
            <a:extLst>
              <a:ext uri="{FF2B5EF4-FFF2-40B4-BE49-F238E27FC236}">
                <a16:creationId xmlns:a16="http://schemas.microsoft.com/office/drawing/2014/main" id="{504BCCE2-0533-9DD5-2E74-EB71C80331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1" t="9920" b="14664"/>
          <a:stretch>
            <a:fillRect/>
          </a:stretch>
        </p:blipFill>
        <p:spPr bwMode="auto">
          <a:xfrm>
            <a:off x="5064119" y="3284570"/>
            <a:ext cx="689553" cy="77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92704AD1-7DD2-11CD-2B33-765ABEEC2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8"/>
          <a:stretch/>
        </p:blipFill>
        <p:spPr bwMode="auto">
          <a:xfrm>
            <a:off x="5141270" y="2230013"/>
            <a:ext cx="672125" cy="82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29">
            <a:extLst>
              <a:ext uri="{FF2B5EF4-FFF2-40B4-BE49-F238E27FC236}">
                <a16:creationId xmlns:a16="http://schemas.microsoft.com/office/drawing/2014/main" id="{38C07167-0E49-1526-4ECB-3BE7B7765B8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180236" y="1529323"/>
            <a:ext cx="965295" cy="57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 Stanich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&amp; Planning (Aug ‘26)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D8524D-2521-4A4A-8C36-5E33F320C66B}"/>
              </a:ext>
            </a:extLst>
          </p:cNvPr>
          <p:cNvSpPr txBox="1"/>
          <p:nvPr/>
        </p:nvSpPr>
        <p:spPr>
          <a:xfrm>
            <a:off x="9308550" y="3673190"/>
            <a:ext cx="15476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u="sng" dirty="0">
                <a:solidFill>
                  <a:schemeClr val="tx1"/>
                </a:solidFill>
              </a:rPr>
              <a:t>University Controller</a:t>
            </a:r>
          </a:p>
        </p:txBody>
      </p:sp>
      <p:sp>
        <p:nvSpPr>
          <p:cNvPr id="39" name="TextBox 29">
            <a:extLst>
              <a:ext uri="{FF2B5EF4-FFF2-40B4-BE49-F238E27FC236}">
                <a16:creationId xmlns:a16="http://schemas.microsoft.com/office/drawing/2014/main" id="{DE12901E-F5BA-AA9E-105E-30AD55A4692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339743" y="4054955"/>
            <a:ext cx="66765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Karen Mahalo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 &amp; University Controller</a:t>
            </a:r>
          </a:p>
        </p:txBody>
      </p:sp>
      <p:sp>
        <p:nvSpPr>
          <p:cNvPr id="43" name="TextBox 29">
            <a:extLst>
              <a:ext uri="{FF2B5EF4-FFF2-40B4-BE49-F238E27FC236}">
                <a16:creationId xmlns:a16="http://schemas.microsoft.com/office/drawing/2014/main" id="{33BBB619-01FD-2ADD-A9E4-A28FC50B14D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930097" y="6036523"/>
            <a:ext cx="628979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Jamie Simole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Controller, Payroll Services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2A034F5-DC50-EC8E-D29A-A876AF2B651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80225" y="5877501"/>
            <a:ext cx="64377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 descr="A person smiling in front of a wall  AI-generated content may be incorrect.">
            <a:extLst>
              <a:ext uri="{FF2B5EF4-FFF2-40B4-BE49-F238E27FC236}">
                <a16:creationId xmlns:a16="http://schemas.microsoft.com/office/drawing/2014/main" id="{FDD432AE-2995-1208-413B-58F89CF3362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42496" r="40210" b="13111"/>
          <a:stretch>
            <a:fillRect/>
          </a:stretch>
        </p:blipFill>
        <p:spPr>
          <a:xfrm>
            <a:off x="1825" y="4595177"/>
            <a:ext cx="610477" cy="793578"/>
          </a:xfrm>
          <a:prstGeom prst="rect">
            <a:avLst/>
          </a:prstGeom>
        </p:spPr>
      </p:pic>
      <p:pic>
        <p:nvPicPr>
          <p:cNvPr id="3074" name="FC11192C-DAA4-49B7-8017-BAA52FD82A10" descr="IMG_3998.jpg">
            <a:extLst>
              <a:ext uri="{FF2B5EF4-FFF2-40B4-BE49-F238E27FC236}">
                <a16:creationId xmlns:a16="http://schemas.microsoft.com/office/drawing/2014/main" id="{D09DBBBA-F757-A0FA-3F23-D2F7B3B34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792" y="3264619"/>
            <a:ext cx="615020" cy="81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person in a polo shirt  AI-generated content may be incorrect.">
            <a:extLst>
              <a:ext uri="{FF2B5EF4-FFF2-40B4-BE49-F238E27FC236}">
                <a16:creationId xmlns:a16="http://schemas.microsoft.com/office/drawing/2014/main" id="{EB121C04-2F05-132B-684E-A042FED41383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8" t="1890" r="15920" b="47142"/>
          <a:stretch>
            <a:fillRect/>
          </a:stretch>
        </p:blipFill>
        <p:spPr>
          <a:xfrm>
            <a:off x="10990112" y="3092840"/>
            <a:ext cx="632461" cy="791996"/>
          </a:xfrm>
          <a:prstGeom prst="rect">
            <a:avLst/>
          </a:prstGeom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D2A3B57B-990E-1EAD-13A4-E11CCF95F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2" r="26058" b="8487"/>
          <a:stretch>
            <a:fillRect/>
          </a:stretch>
        </p:blipFill>
        <p:spPr bwMode="auto">
          <a:xfrm>
            <a:off x="10950282" y="2254094"/>
            <a:ext cx="656716" cy="75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8C3DE3-4A91-D819-2944-F97242DEEBC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2" t="12107" r="18000" b="12735"/>
          <a:stretch>
            <a:fillRect/>
          </a:stretch>
        </p:blipFill>
        <p:spPr bwMode="auto">
          <a:xfrm>
            <a:off x="9651741" y="3939822"/>
            <a:ext cx="612979" cy="74242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TextBox 29">
            <a:extLst>
              <a:ext uri="{FF2B5EF4-FFF2-40B4-BE49-F238E27FC236}">
                <a16:creationId xmlns:a16="http://schemas.microsoft.com/office/drawing/2014/main" id="{D2E72A98-43FC-5BD0-519E-D51C5F8EBC6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237058" y="2423322"/>
            <a:ext cx="547959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Tony Rizzo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Budget &amp; Planning</a:t>
            </a:r>
          </a:p>
        </p:txBody>
      </p:sp>
      <p:pic>
        <p:nvPicPr>
          <p:cNvPr id="38" name="Graphic 37" descr="Address Book outline">
            <a:extLst>
              <a:ext uri="{FF2B5EF4-FFF2-40B4-BE49-F238E27FC236}">
                <a16:creationId xmlns:a16="http://schemas.microsoft.com/office/drawing/2014/main" id="{2AE2FD50-66E7-7B8A-338A-11B99D8E2D9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825"/>
          <a:stretch/>
        </p:blipFill>
        <p:spPr>
          <a:xfrm>
            <a:off x="3579906" y="2145894"/>
            <a:ext cx="941187" cy="968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612BC02-BF8F-D9D3-CD9A-719822F7D64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r="13961"/>
          <a:stretch>
            <a:fillRect/>
          </a:stretch>
        </p:blipFill>
        <p:spPr>
          <a:xfrm>
            <a:off x="6587188" y="2252124"/>
            <a:ext cx="573633" cy="784026"/>
          </a:xfrm>
          <a:prstGeom prst="rect">
            <a:avLst/>
          </a:prstGeom>
        </p:spPr>
      </p:pic>
      <p:pic>
        <p:nvPicPr>
          <p:cNvPr id="16" name="Graphic 15" descr="Address Book outline">
            <a:extLst>
              <a:ext uri="{FF2B5EF4-FFF2-40B4-BE49-F238E27FC236}">
                <a16:creationId xmlns:a16="http://schemas.microsoft.com/office/drawing/2014/main" id="{A8A832E2-B8B4-6BF7-AF61-DF9CE620123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2825"/>
          <a:stretch/>
        </p:blipFill>
        <p:spPr>
          <a:xfrm>
            <a:off x="5314929" y="1250207"/>
            <a:ext cx="941187" cy="968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29">
            <a:extLst>
              <a:ext uri="{FF2B5EF4-FFF2-40B4-BE49-F238E27FC236}">
                <a16:creationId xmlns:a16="http://schemas.microsoft.com/office/drawing/2014/main" id="{D7EBA1F5-4A09-7192-15F8-E937DDBE84D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441770" y="4584828"/>
            <a:ext cx="73562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Reese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 Reporting &amp; Systems Management</a:t>
            </a:r>
          </a:p>
        </p:txBody>
      </p:sp>
      <p:sp>
        <p:nvSpPr>
          <p:cNvPr id="19" name="TextBox 29">
            <a:extLst>
              <a:ext uri="{FF2B5EF4-FFF2-40B4-BE49-F238E27FC236}">
                <a16:creationId xmlns:a16="http://schemas.microsoft.com/office/drawing/2014/main" id="{0898ED79-00B9-4804-B641-475C331C7CF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434842" y="3502277"/>
            <a:ext cx="647964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Hiram Rodriguez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 Admin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&amp; Planning</a:t>
            </a:r>
          </a:p>
        </p:txBody>
      </p:sp>
      <p:sp>
        <p:nvSpPr>
          <p:cNvPr id="46" name="TextBox 29">
            <a:extLst>
              <a:ext uri="{FF2B5EF4-FFF2-40B4-BE49-F238E27FC236}">
                <a16:creationId xmlns:a16="http://schemas.microsoft.com/office/drawing/2014/main" id="{01C8B072-0861-CB12-E7C4-880D86EC3ED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804439" y="3513590"/>
            <a:ext cx="965296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Laura Collins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 Management &amp; Enrollment Strategy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926CF94-2073-94BD-7BDA-4D9663F538D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117" y="3344410"/>
            <a:ext cx="647964" cy="833632"/>
          </a:xfrm>
          <a:prstGeom prst="rect">
            <a:avLst/>
          </a:prstGeom>
        </p:spPr>
      </p:pic>
      <p:sp>
        <p:nvSpPr>
          <p:cNvPr id="48" name="TextBox 29">
            <a:extLst>
              <a:ext uri="{FF2B5EF4-FFF2-40B4-BE49-F238E27FC236}">
                <a16:creationId xmlns:a16="http://schemas.microsoft.com/office/drawing/2014/main" id="{83D2CC99-C6DA-45F9-7FA9-F3316C6DB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523" y="3411555"/>
            <a:ext cx="760281" cy="89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Lorraine Weiss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Integrated Budget &amp; Planning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2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F47F8-A8D3-1085-9058-8CFD0570F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89DAD81-F53C-57B9-B8E9-1B0DC3961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242850"/>
              </p:ext>
            </p:extLst>
          </p:nvPr>
        </p:nvGraphicFramePr>
        <p:xfrm>
          <a:off x="506941" y="921292"/>
          <a:ext cx="11155680" cy="598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9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468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2254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632561"/>
                  </a:ext>
                </a:extLst>
              </a:tr>
              <a:tr h="1376907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2" name="TextBox 12">
            <a:extLst>
              <a:ext uri="{FF2B5EF4-FFF2-40B4-BE49-F238E27FC236}">
                <a16:creationId xmlns:a16="http://schemas.microsoft.com/office/drawing/2014/main" id="{4D8D4E6D-9019-65E1-C546-F541BCE24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4" y="1196133"/>
            <a:ext cx="29891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Planning &amp; Forecasting</a:t>
            </a:r>
          </a:p>
        </p:txBody>
      </p:sp>
      <p:sp>
        <p:nvSpPr>
          <p:cNvPr id="253" name="TextBox 17">
            <a:extLst>
              <a:ext uri="{FF2B5EF4-FFF2-40B4-BE49-F238E27FC236}">
                <a16:creationId xmlns:a16="http://schemas.microsoft.com/office/drawing/2014/main" id="{AE90B26B-CCFD-763F-EC2D-BB01AA7E4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4" y="3509103"/>
            <a:ext cx="26513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Budget &amp; Planning</a:t>
            </a:r>
          </a:p>
        </p:txBody>
      </p:sp>
      <p:sp>
        <p:nvSpPr>
          <p:cNvPr id="12" name="TextBox 29">
            <a:extLst>
              <a:ext uri="{FF2B5EF4-FFF2-40B4-BE49-F238E27FC236}">
                <a16:creationId xmlns:a16="http://schemas.microsoft.com/office/drawing/2014/main" id="{0FA06735-C907-8B73-48C3-C010983C1B1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17089" y="108976"/>
            <a:ext cx="978508" cy="71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 Stanich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&amp; Planning (Aug ‘26)</a:t>
            </a:r>
          </a:p>
        </p:txBody>
      </p:sp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72481FB3-96E5-A91F-80E3-B7680B0B3898}"/>
              </a:ext>
            </a:extLst>
          </p:cNvPr>
          <p:cNvGraphicFramePr>
            <a:graphicFrameLocks noGrp="1"/>
          </p:cNvGraphicFramePr>
          <p:nvPr/>
        </p:nvGraphicFramePr>
        <p:xfrm>
          <a:off x="3610950" y="924180"/>
          <a:ext cx="808114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1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38EA79B6-E03D-3B61-0A7E-3C57D6BBE3A4}"/>
              </a:ext>
            </a:extLst>
          </p:cNvPr>
          <p:cNvGraphicFramePr>
            <a:graphicFrameLocks noGrp="1"/>
          </p:cNvGraphicFramePr>
          <p:nvPr/>
        </p:nvGraphicFramePr>
        <p:xfrm>
          <a:off x="3636884" y="3480661"/>
          <a:ext cx="807410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17">
            <a:extLst>
              <a:ext uri="{FF2B5EF4-FFF2-40B4-BE49-F238E27FC236}">
                <a16:creationId xmlns:a16="http://schemas.microsoft.com/office/drawing/2014/main" id="{AE062C94-ED18-9F66-E752-320E24902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61" y="5594743"/>
            <a:ext cx="26513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Administrative Budget &amp; Planning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DA490F-3DBC-E4E2-33FA-F73623E4F854}"/>
              </a:ext>
            </a:extLst>
          </p:cNvPr>
          <p:cNvGraphicFramePr>
            <a:graphicFrameLocks noGrp="1"/>
          </p:cNvGraphicFramePr>
          <p:nvPr/>
        </p:nvGraphicFramePr>
        <p:xfrm>
          <a:off x="3610950" y="5509134"/>
          <a:ext cx="807410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51ACA871-D528-BECE-2340-768AD6A7F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B5760BD-DB06-1141-0A5F-DB7FD2C11F60}"/>
              </a:ext>
            </a:extLst>
          </p:cNvPr>
          <p:cNvSpPr txBox="1">
            <a:spLocks/>
          </p:cNvSpPr>
          <p:nvPr/>
        </p:nvSpPr>
        <p:spPr>
          <a:xfrm>
            <a:off x="3273270" y="237683"/>
            <a:ext cx="7978798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Budget &amp; Planning</a:t>
            </a:r>
          </a:p>
        </p:txBody>
      </p:sp>
      <p:pic>
        <p:nvPicPr>
          <p:cNvPr id="16" name="Graphic 15" descr="Address Book outline">
            <a:extLst>
              <a:ext uri="{FF2B5EF4-FFF2-40B4-BE49-F238E27FC236}">
                <a16:creationId xmlns:a16="http://schemas.microsoft.com/office/drawing/2014/main" id="{3A4BE660-79EB-8356-B878-BFA7E5F9E00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638427" y="1590276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29">
            <a:extLst>
              <a:ext uri="{FF2B5EF4-FFF2-40B4-BE49-F238E27FC236}">
                <a16:creationId xmlns:a16="http://schemas.microsoft.com/office/drawing/2014/main" id="{78D8E1DC-EA06-952E-51B9-6B2AF42B307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517025" y="1940023"/>
            <a:ext cx="647964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Maria Cruz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Planning &amp; Strategy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raphic 18" descr="Address Book outline">
            <a:extLst>
              <a:ext uri="{FF2B5EF4-FFF2-40B4-BE49-F238E27FC236}">
                <a16:creationId xmlns:a16="http://schemas.microsoft.com/office/drawing/2014/main" id="{DF24D624-EBBE-BE16-2374-8344F4676DE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654563" y="3972914"/>
            <a:ext cx="941187" cy="968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29">
            <a:extLst>
              <a:ext uri="{FF2B5EF4-FFF2-40B4-BE49-F238E27FC236}">
                <a16:creationId xmlns:a16="http://schemas.microsoft.com/office/drawing/2014/main" id="{65F15A79-BC0F-CC28-1B1E-D87EC3A3D1F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547638" y="4243096"/>
            <a:ext cx="547959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Tony Rizzo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Integrated Budget &amp; Planning</a:t>
            </a:r>
          </a:p>
        </p:txBody>
      </p:sp>
      <p:pic>
        <p:nvPicPr>
          <p:cNvPr id="21" name="Picture 1">
            <a:extLst>
              <a:ext uri="{FF2B5EF4-FFF2-40B4-BE49-F238E27FC236}">
                <a16:creationId xmlns:a16="http://schemas.microsoft.com/office/drawing/2014/main" id="{29886380-6875-7FF7-E3B3-763EDF4AE4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8"/>
          <a:stretch/>
        </p:blipFill>
        <p:spPr bwMode="auto">
          <a:xfrm>
            <a:off x="781025" y="5935318"/>
            <a:ext cx="672125" cy="82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9">
            <a:extLst>
              <a:ext uri="{FF2B5EF4-FFF2-40B4-BE49-F238E27FC236}">
                <a16:creationId xmlns:a16="http://schemas.microsoft.com/office/drawing/2014/main" id="{26637785-89DC-B2E6-7769-F39F8CD45BC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547638" y="6094133"/>
            <a:ext cx="730051" cy="54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Joseph Grossi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 Academic Planning &amp; Support</a:t>
            </a:r>
          </a:p>
        </p:txBody>
      </p:sp>
      <p:pic>
        <p:nvPicPr>
          <p:cNvPr id="23" name="image_0" descr="image0.jpeg">
            <a:extLst>
              <a:ext uri="{FF2B5EF4-FFF2-40B4-BE49-F238E27FC236}">
                <a16:creationId xmlns:a16="http://schemas.microsoft.com/office/drawing/2014/main" id="{9DB27DD5-790E-93CA-8262-27ECF984A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1" t="9920" b="2965"/>
          <a:stretch/>
        </p:blipFill>
        <p:spPr bwMode="auto">
          <a:xfrm>
            <a:off x="3883025" y="5892753"/>
            <a:ext cx="665630" cy="86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9">
            <a:extLst>
              <a:ext uri="{FF2B5EF4-FFF2-40B4-BE49-F238E27FC236}">
                <a16:creationId xmlns:a16="http://schemas.microsoft.com/office/drawing/2014/main" id="{6F0D608E-58AC-F5EA-668E-D47EECDAE15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688477" y="6080021"/>
            <a:ext cx="965296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Laura Collins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Revenue Management &amp; Enrollment Strategy</a:t>
            </a:r>
          </a:p>
        </p:txBody>
      </p:sp>
      <p:pic>
        <p:nvPicPr>
          <p:cNvPr id="25" name="Picture 24" descr="A person smiling at camera  Description automatically generated">
            <a:extLst>
              <a:ext uri="{FF2B5EF4-FFF2-40B4-BE49-F238E27FC236}">
                <a16:creationId xmlns:a16="http://schemas.microsoft.com/office/drawing/2014/main" id="{EDDB187A-5661-C14B-CFF1-7D669E2C6C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3" t="6544" r="22835" b="21657"/>
          <a:stretch/>
        </p:blipFill>
        <p:spPr>
          <a:xfrm>
            <a:off x="6153991" y="5901928"/>
            <a:ext cx="745573" cy="88536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3ECDD16-EDF1-3108-9EFC-BF467C8AB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606" y="6057390"/>
            <a:ext cx="899312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Kris Pandeli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Senior Financial Analyst</a:t>
            </a:r>
          </a:p>
        </p:txBody>
      </p:sp>
      <p:pic>
        <p:nvPicPr>
          <p:cNvPr id="27" name="Picture 26" descr="A person in a black jacket  Description automatically generated">
            <a:extLst>
              <a:ext uri="{FF2B5EF4-FFF2-40B4-BE49-F238E27FC236}">
                <a16:creationId xmlns:a16="http://schemas.microsoft.com/office/drawing/2014/main" id="{C2EE32C5-49D4-A897-4ED3-ABEB5DC60CA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4" t="2778" r="15822" b="40231"/>
          <a:stretch>
            <a:fillRect/>
          </a:stretch>
        </p:blipFill>
        <p:spPr>
          <a:xfrm>
            <a:off x="4613454" y="1373923"/>
            <a:ext cx="642131" cy="840246"/>
          </a:xfrm>
          <a:prstGeom prst="rect">
            <a:avLst/>
          </a:prstGeom>
        </p:spPr>
      </p:pic>
      <p:sp>
        <p:nvSpPr>
          <p:cNvPr id="29" name="TextBox 29">
            <a:extLst>
              <a:ext uri="{FF2B5EF4-FFF2-40B4-BE49-F238E27FC236}">
                <a16:creationId xmlns:a16="http://schemas.microsoft.com/office/drawing/2014/main" id="{743D5AE2-E8B4-BB75-9D5C-515F80266F8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349160" y="1561909"/>
            <a:ext cx="735622" cy="46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Reese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 Financial  Reporting &amp; Strategic Planning</a:t>
            </a:r>
          </a:p>
        </p:txBody>
      </p:sp>
      <p:pic>
        <p:nvPicPr>
          <p:cNvPr id="30" name="Graphic 29" descr="Address Book outline">
            <a:extLst>
              <a:ext uri="{FF2B5EF4-FFF2-40B4-BE49-F238E27FC236}">
                <a16:creationId xmlns:a16="http://schemas.microsoft.com/office/drawing/2014/main" id="{FA1C8A9D-F198-B46C-7C65-D1444DF6566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3579721" y="2479530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29">
            <a:extLst>
              <a:ext uri="{FF2B5EF4-FFF2-40B4-BE49-F238E27FC236}">
                <a16:creationId xmlns:a16="http://schemas.microsoft.com/office/drawing/2014/main" id="{A0511688-48D1-E938-3936-B27C38564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262" y="2723019"/>
            <a:ext cx="957323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Maureen Mayer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Data Analytics &amp; Process</a:t>
            </a:r>
          </a:p>
        </p:txBody>
      </p:sp>
      <p:pic>
        <p:nvPicPr>
          <p:cNvPr id="32" name="Graphic 31" descr="Address Book outline">
            <a:extLst>
              <a:ext uri="{FF2B5EF4-FFF2-40B4-BE49-F238E27FC236}">
                <a16:creationId xmlns:a16="http://schemas.microsoft.com/office/drawing/2014/main" id="{1E20CDF2-FB08-D898-B133-94DC43C4013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5334771" y="2503317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29">
            <a:extLst>
              <a:ext uri="{FF2B5EF4-FFF2-40B4-BE49-F238E27FC236}">
                <a16:creationId xmlns:a16="http://schemas.microsoft.com/office/drawing/2014/main" id="{937905DF-EF90-BAFE-E9F8-475399E32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685755"/>
            <a:ext cx="672615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 Huang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Financial Analyst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9547219-C7A6-24F3-8BE8-9C3668DBA5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865" y="3763717"/>
            <a:ext cx="647964" cy="833632"/>
          </a:xfrm>
          <a:prstGeom prst="rect">
            <a:avLst/>
          </a:prstGeom>
        </p:spPr>
      </p:pic>
      <p:sp>
        <p:nvSpPr>
          <p:cNvPr id="35" name="TextBox 29">
            <a:extLst>
              <a:ext uri="{FF2B5EF4-FFF2-40B4-BE49-F238E27FC236}">
                <a16:creationId xmlns:a16="http://schemas.microsoft.com/office/drawing/2014/main" id="{DACA06EB-BBB4-6FAC-1DC2-8AE1395F2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826" y="3854174"/>
            <a:ext cx="945222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Lorraine Weiss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Integrated Budget &amp; Planning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4B67C696-18C0-500F-601A-1B6C90E06F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6" t="7866" r="26307" b="11733"/>
          <a:stretch>
            <a:fillRect/>
          </a:stretch>
        </p:blipFill>
        <p:spPr bwMode="auto">
          <a:xfrm>
            <a:off x="4868507" y="4585775"/>
            <a:ext cx="649984" cy="8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29">
            <a:extLst>
              <a:ext uri="{FF2B5EF4-FFF2-40B4-BE49-F238E27FC236}">
                <a16:creationId xmlns:a16="http://schemas.microsoft.com/office/drawing/2014/main" id="{2231329A-FCAD-D601-BF97-672732AE1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016" y="4677211"/>
            <a:ext cx="800662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Nate Stemple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Budget Analyst</a:t>
            </a:r>
          </a:p>
        </p:txBody>
      </p:sp>
      <p:pic>
        <p:nvPicPr>
          <p:cNvPr id="38" name="Graphic 37" descr="Address Book outline">
            <a:extLst>
              <a:ext uri="{FF2B5EF4-FFF2-40B4-BE49-F238E27FC236}">
                <a16:creationId xmlns:a16="http://schemas.microsoft.com/office/drawing/2014/main" id="{C1C3177C-AB3D-D539-CC63-5875C9B6AF9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7027810" y="4593080"/>
            <a:ext cx="917442" cy="9441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29">
            <a:extLst>
              <a:ext uri="{FF2B5EF4-FFF2-40B4-BE49-F238E27FC236}">
                <a16:creationId xmlns:a16="http://schemas.microsoft.com/office/drawing/2014/main" id="{CA83EF6C-DEF6-3454-FEF1-89CA41F89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8127" y="4775290"/>
            <a:ext cx="749552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Brendan Karol-Griffin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Budget Analyst</a:t>
            </a:r>
          </a:p>
        </p:txBody>
      </p:sp>
      <p:pic>
        <p:nvPicPr>
          <p:cNvPr id="40" name="FC11192C-DAA4-49B7-8017-BAA52FD82A10" descr="IMG_3998.jpg">
            <a:extLst>
              <a:ext uri="{FF2B5EF4-FFF2-40B4-BE49-F238E27FC236}">
                <a16:creationId xmlns:a16="http://schemas.microsoft.com/office/drawing/2014/main" id="{33048A5F-1260-1814-3BD4-47999D0DF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551" y="1367243"/>
            <a:ext cx="615020" cy="81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29">
            <a:extLst>
              <a:ext uri="{FF2B5EF4-FFF2-40B4-BE49-F238E27FC236}">
                <a16:creationId xmlns:a16="http://schemas.microsoft.com/office/drawing/2014/main" id="{1CD8EA27-DB4E-7CDB-700E-1D237A53823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214295" y="1511997"/>
            <a:ext cx="647964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Hiram Rodriguez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 Admin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Budget &amp; Planning</a:t>
            </a:r>
          </a:p>
        </p:txBody>
      </p:sp>
      <p:pic>
        <p:nvPicPr>
          <p:cNvPr id="42" name="Picture 3">
            <a:extLst>
              <a:ext uri="{FF2B5EF4-FFF2-40B4-BE49-F238E27FC236}">
                <a16:creationId xmlns:a16="http://schemas.microsoft.com/office/drawing/2014/main" id="{4F7E635D-4666-D754-17AA-923575D66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" t="22516" r="10166" b="472"/>
          <a:stretch/>
        </p:blipFill>
        <p:spPr bwMode="auto">
          <a:xfrm>
            <a:off x="8645764" y="2540261"/>
            <a:ext cx="723035" cy="879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29">
            <a:extLst>
              <a:ext uri="{FF2B5EF4-FFF2-40B4-BE49-F238E27FC236}">
                <a16:creationId xmlns:a16="http://schemas.microsoft.com/office/drawing/2014/main" id="{B80E7E28-5FB6-C727-983E-EA0C9B538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1730" y="2687579"/>
            <a:ext cx="800662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Deborah McGuire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Budget Analyst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020C8494-0CC8-749B-BC44-D246EF154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242" y="4606212"/>
            <a:ext cx="647963" cy="85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29">
            <a:extLst>
              <a:ext uri="{FF2B5EF4-FFF2-40B4-BE49-F238E27FC236}">
                <a16:creationId xmlns:a16="http://schemas.microsoft.com/office/drawing/2014/main" id="{78AB04FE-DD79-A490-4CF2-FBEAAD959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2497" y="4740134"/>
            <a:ext cx="672615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Maureen Tarantino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Financial Analyst</a:t>
            </a:r>
          </a:p>
        </p:txBody>
      </p:sp>
      <p:sp>
        <p:nvSpPr>
          <p:cNvPr id="2" name="Rectangle 68">
            <a:extLst>
              <a:ext uri="{FF2B5EF4-FFF2-40B4-BE49-F238E27FC236}">
                <a16:creationId xmlns:a16="http://schemas.microsoft.com/office/drawing/2014/main" id="{A650AECB-04F6-3700-27A9-9AC7C22FF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5828" y="2651125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3" name="TextBox 29">
            <a:extLst>
              <a:ext uri="{FF2B5EF4-FFF2-40B4-BE49-F238E27FC236}">
                <a16:creationId xmlns:a16="http://schemas.microsoft.com/office/drawing/2014/main" id="{9FF1A175-62FF-58B6-7C0F-478C1857F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62259" y="2782683"/>
            <a:ext cx="800662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Budget Analyst</a:t>
            </a:r>
          </a:p>
        </p:txBody>
      </p:sp>
      <p:pic>
        <p:nvPicPr>
          <p:cNvPr id="5" name="Graphic 4" descr="Address Book outline">
            <a:extLst>
              <a:ext uri="{FF2B5EF4-FFF2-40B4-BE49-F238E27FC236}">
                <a16:creationId xmlns:a16="http://schemas.microsoft.com/office/drawing/2014/main" id="{14183371-61BD-8105-1A49-3AD67F1EF8F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207819" y="-43271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198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141398"/>
              </p:ext>
            </p:extLst>
          </p:nvPr>
        </p:nvGraphicFramePr>
        <p:xfrm>
          <a:off x="1082566" y="1306532"/>
          <a:ext cx="10208786" cy="4232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458">
                <a:tc grid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958861"/>
                  </a:ext>
                </a:extLst>
              </a:tr>
              <a:tr h="1455382">
                <a:tc grid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49">
                <a:tc gridSpan="2">
                  <a:txBody>
                    <a:bodyPr/>
                    <a:lstStyle/>
                    <a:p>
                      <a:pPr algn="ctr"/>
                      <a:endParaRPr lang="en-US" sz="1100" b="1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680321"/>
                  </a:ext>
                </a:extLst>
              </a:tr>
              <a:tr h="1998530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4726" y="637505"/>
            <a:ext cx="7507337" cy="480131"/>
          </a:xfrm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Debt &amp; Treasury Management</a:t>
            </a:r>
          </a:p>
        </p:txBody>
      </p:sp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2641767" y="4109417"/>
            <a:ext cx="738167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Busanoski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Debt</a:t>
            </a:r>
          </a:p>
        </p:txBody>
      </p:sp>
      <p:sp>
        <p:nvSpPr>
          <p:cNvPr id="12" name="TextBox 29"/>
          <p:cNvSpPr txBox="1">
            <a:spLocks noChangeAspect="1" noChangeArrowheads="1"/>
          </p:cNvSpPr>
          <p:nvPr/>
        </p:nvSpPr>
        <p:spPr bwMode="auto">
          <a:xfrm>
            <a:off x="6192314" y="2285878"/>
            <a:ext cx="8521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Diana Hoadley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Debt, Treasury</a:t>
            </a:r>
          </a:p>
        </p:txBody>
      </p:sp>
      <p:sp>
        <p:nvSpPr>
          <p:cNvPr id="77" name="TextBox 29">
            <a:extLst>
              <a:ext uri="{FF2B5EF4-FFF2-40B4-BE49-F238E27FC236}">
                <a16:creationId xmlns:a16="http://schemas.microsoft.com/office/drawing/2014/main" id="{72C1FBFA-27F6-42E8-AE69-ACA05A7DF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4878" y="4109417"/>
            <a:ext cx="744312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Roger Tsang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Treasury Analyst</a:t>
            </a:r>
          </a:p>
        </p:txBody>
      </p:sp>
      <p:sp>
        <p:nvSpPr>
          <p:cNvPr id="51" name="TextBox 29">
            <a:extLst>
              <a:ext uri="{FF2B5EF4-FFF2-40B4-BE49-F238E27FC236}">
                <a16:creationId xmlns:a16="http://schemas.microsoft.com/office/drawing/2014/main" id="{77B89923-1F5A-4835-B41E-2BEA0117A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995" y="4109417"/>
            <a:ext cx="77348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Vuong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Treasury, Cash, &amp; Forecasting Manager</a:t>
            </a:r>
          </a:p>
        </p:txBody>
      </p:sp>
      <p:pic>
        <p:nvPicPr>
          <p:cNvPr id="9" name="Picture 8" descr="A person in a polo shirt  AI-generated content may be incorrect.">
            <a:extLst>
              <a:ext uri="{FF2B5EF4-FFF2-40B4-BE49-F238E27FC236}">
                <a16:creationId xmlns:a16="http://schemas.microsoft.com/office/drawing/2014/main" id="{53917654-BE08-D9F8-737E-505CAFB1E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t="1890" r="15920" b="40078"/>
          <a:stretch>
            <a:fillRect/>
          </a:stretch>
        </p:blipFill>
        <p:spPr>
          <a:xfrm>
            <a:off x="1956233" y="3952068"/>
            <a:ext cx="657540" cy="917884"/>
          </a:xfrm>
          <a:prstGeom prst="rect">
            <a:avLst/>
          </a:prstGeom>
        </p:spPr>
      </p:pic>
      <p:pic>
        <p:nvPicPr>
          <p:cNvPr id="11" name="Picture 10" descr="A person wearing glasses smiling">
            <a:extLst>
              <a:ext uri="{FF2B5EF4-FFF2-40B4-BE49-F238E27FC236}">
                <a16:creationId xmlns:a16="http://schemas.microsoft.com/office/drawing/2014/main" id="{6087EA3B-2DE3-73AD-ABCC-D020B007B4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1890" r="14173"/>
          <a:stretch>
            <a:fillRect/>
          </a:stretch>
        </p:blipFill>
        <p:spPr>
          <a:xfrm>
            <a:off x="5520757" y="3952067"/>
            <a:ext cx="666202" cy="917885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B2B66BF3-62FE-E1DA-6165-A6C56CAFA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2" r="26058"/>
          <a:stretch>
            <a:fillRect/>
          </a:stretch>
        </p:blipFill>
        <p:spPr bwMode="auto">
          <a:xfrm>
            <a:off x="5439284" y="2120984"/>
            <a:ext cx="656716" cy="82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527EDB0D-59FA-0863-11C6-5702F9B2D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09276-EBD2-9ECD-D1C6-67DAC6B3D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2161" y="3952067"/>
            <a:ext cx="773481" cy="9596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235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BABC7-2E8E-5EF6-D9DA-9431B684A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094F272-3E9E-E756-4A1A-BBC260963799}"/>
              </a:ext>
            </a:extLst>
          </p:cNvPr>
          <p:cNvSpPr txBox="1"/>
          <p:nvPr/>
        </p:nvSpPr>
        <p:spPr>
          <a:xfrm>
            <a:off x="1235405" y="1564516"/>
            <a:ext cx="9783071" cy="4021638"/>
          </a:xfrm>
          <a:prstGeom prst="rect">
            <a:avLst/>
          </a:prstGeom>
          <a:gradFill flip="none" rotWithShape="1">
            <a:gsLst>
              <a:gs pos="0">
                <a:srgbClr val="256248">
                  <a:tint val="66000"/>
                  <a:satMod val="160000"/>
                </a:srgbClr>
              </a:gs>
              <a:gs pos="50000">
                <a:srgbClr val="256248">
                  <a:tint val="44500"/>
                  <a:satMod val="160000"/>
                </a:srgbClr>
              </a:gs>
              <a:gs pos="100000">
                <a:srgbClr val="256248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7D2017-61F9-79D8-1561-3B11603E0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229665"/>
              </p:ext>
            </p:extLst>
          </p:nvPr>
        </p:nvGraphicFramePr>
        <p:xfrm>
          <a:off x="1235405" y="1548198"/>
          <a:ext cx="9783070" cy="4021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83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1638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82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12">
            <a:extLst>
              <a:ext uri="{FF2B5EF4-FFF2-40B4-BE49-F238E27FC236}">
                <a16:creationId xmlns:a16="http://schemas.microsoft.com/office/drawing/2014/main" id="{89C34D61-0875-2BAF-DB22-58ECED4C4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085" y="755209"/>
            <a:ext cx="6999829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Operations</a:t>
            </a:r>
            <a:endParaRPr lang="en-US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531CA3-A246-4C21-CC39-F63DF7DE69CA}"/>
              </a:ext>
            </a:extLst>
          </p:cNvPr>
          <p:cNvSpPr txBox="1"/>
          <p:nvPr/>
        </p:nvSpPr>
        <p:spPr>
          <a:xfrm>
            <a:off x="3605284" y="1659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D4A5CD-FD48-122A-1A8C-4FDBE46D68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" t="14201" r="8473" b="-3090"/>
          <a:stretch/>
        </p:blipFill>
        <p:spPr bwMode="auto">
          <a:xfrm>
            <a:off x="4421907" y="2227471"/>
            <a:ext cx="639492" cy="85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9">
            <a:extLst>
              <a:ext uri="{FF2B5EF4-FFF2-40B4-BE49-F238E27FC236}">
                <a16:creationId xmlns:a16="http://schemas.microsoft.com/office/drawing/2014/main" id="{283F4FBF-4863-34E5-E08F-F614C294CDD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196490" y="2312847"/>
            <a:ext cx="734784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 Donaldson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 Financial Operations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132C04-21A8-F9CE-5C7B-36564C8F2F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06" b="4747"/>
          <a:stretch/>
        </p:blipFill>
        <p:spPr>
          <a:xfrm>
            <a:off x="5612456" y="3610938"/>
            <a:ext cx="637636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29">
            <a:extLst>
              <a:ext uri="{FF2B5EF4-FFF2-40B4-BE49-F238E27FC236}">
                <a16:creationId xmlns:a16="http://schemas.microsoft.com/office/drawing/2014/main" id="{EB841B05-62C2-34ED-DA04-5EB10B203D8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474234" y="3610938"/>
            <a:ext cx="793478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Matt Abrams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VP, Financial Operations &amp; Strategic Projects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A489B85C-8FB3-313C-9221-6E3DE3290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1308287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4C9D87E-AE3D-E648-9AC0-61AA85EB5FAD}"/>
              </a:ext>
            </a:extLst>
          </p:cNvPr>
          <p:cNvSpPr txBox="1"/>
          <p:nvPr/>
        </p:nvSpPr>
        <p:spPr>
          <a:xfrm>
            <a:off x="1333908" y="1515634"/>
            <a:ext cx="9684568" cy="4070520"/>
          </a:xfrm>
          <a:prstGeom prst="rect">
            <a:avLst/>
          </a:prstGeom>
          <a:gradFill flip="none" rotWithShape="1">
            <a:gsLst>
              <a:gs pos="0">
                <a:srgbClr val="256248">
                  <a:tint val="66000"/>
                  <a:satMod val="160000"/>
                </a:srgbClr>
              </a:gs>
              <a:gs pos="50000">
                <a:srgbClr val="256248">
                  <a:tint val="44500"/>
                  <a:satMod val="160000"/>
                </a:srgbClr>
              </a:gs>
              <a:gs pos="100000">
                <a:srgbClr val="256248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07431B-25F5-2447-B761-7996C8445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18155"/>
              </p:ext>
            </p:extLst>
          </p:nvPr>
        </p:nvGraphicFramePr>
        <p:xfrm>
          <a:off x="1307894" y="1515634"/>
          <a:ext cx="9684568" cy="405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4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4202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82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12">
            <a:extLst>
              <a:ext uri="{FF2B5EF4-FFF2-40B4-BE49-F238E27FC236}">
                <a16:creationId xmlns:a16="http://schemas.microsoft.com/office/drawing/2014/main" id="{AFAF9208-2839-DD41-90BD-62129F5CD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085" y="827162"/>
            <a:ext cx="6999829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Risk Management</a:t>
            </a:r>
            <a:endParaRPr lang="en-US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7DC51-A170-2441-9A70-453F120D7E2C}"/>
              </a:ext>
            </a:extLst>
          </p:cNvPr>
          <p:cNvSpPr txBox="1"/>
          <p:nvPr/>
        </p:nvSpPr>
        <p:spPr>
          <a:xfrm>
            <a:off x="3605284" y="1659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972E97-F785-1CE8-42A1-079C1AAE0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" r="-1"/>
          <a:stretch/>
        </p:blipFill>
        <p:spPr>
          <a:xfrm>
            <a:off x="5446494" y="2222918"/>
            <a:ext cx="64950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29">
            <a:extLst>
              <a:ext uri="{FF2B5EF4-FFF2-40B4-BE49-F238E27FC236}">
                <a16:creationId xmlns:a16="http://schemas.microsoft.com/office/drawing/2014/main" id="{4FB52546-4F28-6988-019A-F741ECA86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611" y="2354160"/>
            <a:ext cx="84589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Jim Donohue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Vice President, Risk Management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85EF76-34F0-A6D5-B57C-698092636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5284" y="3697079"/>
            <a:ext cx="63246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9">
            <a:extLst>
              <a:ext uri="{FF2B5EF4-FFF2-40B4-BE49-F238E27FC236}">
                <a16:creationId xmlns:a16="http://schemas.microsoft.com/office/drawing/2014/main" id="{5A5D86D0-49E8-7A82-73F4-3702DEA22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846" y="3878142"/>
            <a:ext cx="878546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Kate Gomes</a:t>
            </a: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Director, Risk Management</a:t>
            </a: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4A2EA372-95F4-0433-0F21-59C5EA439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070" y="3805679"/>
            <a:ext cx="957323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Jim Cahill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Specialist II,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454359-607B-B0F8-B88B-83FBF17DFA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4" t="26141" r="15023" b="20966"/>
          <a:stretch>
            <a:fillRect/>
          </a:stretch>
        </p:blipFill>
        <p:spPr>
          <a:xfrm>
            <a:off x="7031610" y="3651795"/>
            <a:ext cx="649453" cy="822524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223AE759-F590-3FDC-A90A-244D82844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2288676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4C9D87E-AE3D-E648-9AC0-61AA85EB5FAD}"/>
              </a:ext>
            </a:extLst>
          </p:cNvPr>
          <p:cNvSpPr txBox="1"/>
          <p:nvPr/>
        </p:nvSpPr>
        <p:spPr>
          <a:xfrm>
            <a:off x="1333908" y="1515634"/>
            <a:ext cx="9684568" cy="4070520"/>
          </a:xfrm>
          <a:prstGeom prst="rect">
            <a:avLst/>
          </a:prstGeom>
          <a:gradFill flip="none" rotWithShape="1">
            <a:gsLst>
              <a:gs pos="0">
                <a:srgbClr val="256248">
                  <a:tint val="66000"/>
                  <a:satMod val="160000"/>
                </a:srgbClr>
              </a:gs>
              <a:gs pos="50000">
                <a:srgbClr val="256248">
                  <a:tint val="44500"/>
                  <a:satMod val="160000"/>
                </a:srgbClr>
              </a:gs>
              <a:gs pos="100000">
                <a:srgbClr val="256248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07431B-25F5-2447-B761-7996C8445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743688"/>
              </p:ext>
            </p:extLst>
          </p:nvPr>
        </p:nvGraphicFramePr>
        <p:xfrm>
          <a:off x="1333908" y="1530103"/>
          <a:ext cx="9671561" cy="405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60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82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29">
            <a:extLst>
              <a:ext uri="{FF2B5EF4-FFF2-40B4-BE49-F238E27FC236}">
                <a16:creationId xmlns:a16="http://schemas.microsoft.com/office/drawing/2014/main" id="{A926D7A9-F1DC-E640-8744-5DAAAD5BA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7345" y="2994680"/>
            <a:ext cx="789134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Sarah Pettengill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Assistant 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AFAF9208-2839-DD41-90BD-62129F5CD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321" y="816924"/>
            <a:ext cx="6999829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Affairs Administration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087175-C605-0A4E-A3FA-66E77DCD3E00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r="1510"/>
          <a:stretch/>
        </p:blipFill>
        <p:spPr>
          <a:xfrm>
            <a:off x="1543494" y="2811053"/>
            <a:ext cx="770626" cy="9410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29">
            <a:extLst>
              <a:ext uri="{FF2B5EF4-FFF2-40B4-BE49-F238E27FC236}">
                <a16:creationId xmlns:a16="http://schemas.microsoft.com/office/drawing/2014/main" id="{A430C926-3EFE-8448-9AA9-9BF682A8F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0867" y="2964488"/>
            <a:ext cx="78116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Alexandra Hodakovski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Office Manager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7DC51-A170-2441-9A70-453F120D7E2C}"/>
              </a:ext>
            </a:extLst>
          </p:cNvPr>
          <p:cNvSpPr txBox="1"/>
          <p:nvPr/>
        </p:nvSpPr>
        <p:spPr>
          <a:xfrm>
            <a:off x="3605284" y="1659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966323-9F36-4945-9FAE-F27E0B31F364}"/>
              </a:ext>
            </a:extLst>
          </p:cNvPr>
          <p:cNvSpPr txBox="1"/>
          <p:nvPr/>
        </p:nvSpPr>
        <p:spPr>
          <a:xfrm flipH="1">
            <a:off x="3960462" y="1598574"/>
            <a:ext cx="45719" cy="3899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29">
            <a:extLst>
              <a:ext uri="{FF2B5EF4-FFF2-40B4-BE49-F238E27FC236}">
                <a16:creationId xmlns:a16="http://schemas.microsoft.com/office/drawing/2014/main" id="{AD5897EA-3588-C39F-EE47-D128A7CBE61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376906" y="444700"/>
            <a:ext cx="929488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Nicole Tirella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Vice President, CFO, &amp; Treasurer</a:t>
            </a:r>
          </a:p>
        </p:txBody>
      </p:sp>
      <p:sp>
        <p:nvSpPr>
          <p:cNvPr id="4" name="TextBox 29">
            <a:extLst>
              <a:ext uri="{FF2B5EF4-FFF2-40B4-BE49-F238E27FC236}">
                <a16:creationId xmlns:a16="http://schemas.microsoft.com/office/drawing/2014/main" id="{36BAD629-6B69-2187-7B57-579474B80ED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376906" y="3003307"/>
            <a:ext cx="845598" cy="54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 Masterson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Finance &amp; Administration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EA2D82-0CD1-7FD1-95EA-061389440CF9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" r="655"/>
          <a:stretch/>
        </p:blipFill>
        <p:spPr>
          <a:xfrm>
            <a:off x="1530849" y="300659"/>
            <a:ext cx="783271" cy="9867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person taking a selfie  AI-generated content may be incorrect.">
            <a:extLst>
              <a:ext uri="{FF2B5EF4-FFF2-40B4-BE49-F238E27FC236}">
                <a16:creationId xmlns:a16="http://schemas.microsoft.com/office/drawing/2014/main" id="{30F6D461-5AB2-7262-5B4F-7C58E3E69E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" t="12003" r="23022" b="9998"/>
          <a:stretch>
            <a:fillRect/>
          </a:stretch>
        </p:blipFill>
        <p:spPr>
          <a:xfrm rot="5400000">
            <a:off x="4990604" y="2902515"/>
            <a:ext cx="914622" cy="731698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34D78C7-B7ED-1399-3BE1-3A09F8A5C7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8418" r="8606" b="11758"/>
          <a:stretch>
            <a:fillRect/>
          </a:stretch>
        </p:blipFill>
        <p:spPr bwMode="auto">
          <a:xfrm>
            <a:off x="7054013" y="2811053"/>
            <a:ext cx="731697" cy="91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A12F8455-3B17-3CAB-C350-2E4814D75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375962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BE47C76-CD7D-11A9-4319-0D9DCB69E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975913"/>
              </p:ext>
            </p:extLst>
          </p:nvPr>
        </p:nvGraphicFramePr>
        <p:xfrm>
          <a:off x="32006" y="1673669"/>
          <a:ext cx="12172651" cy="5283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0100">
                  <a:extLst>
                    <a:ext uri="{9D8B030D-6E8A-4147-A177-3AD203B41FA5}">
                      <a16:colId xmlns:a16="http://schemas.microsoft.com/office/drawing/2014/main" val="1380856990"/>
                    </a:ext>
                  </a:extLst>
                </a:gridCol>
                <a:gridCol w="3403602">
                  <a:extLst>
                    <a:ext uri="{9D8B030D-6E8A-4147-A177-3AD203B41FA5}">
                      <a16:colId xmlns:a16="http://schemas.microsoft.com/office/drawing/2014/main" val="983360706"/>
                    </a:ext>
                  </a:extLst>
                </a:gridCol>
              </a:tblGrid>
              <a:tr h="546028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P2P Systems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Contracting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Procurement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Shared Services / Customer Success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545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B4061784-D346-7CDA-0BB4-C89C39ABAE18}"/>
              </a:ext>
            </a:extLst>
          </p:cNvPr>
          <p:cNvSpPr/>
          <p:nvPr/>
        </p:nvSpPr>
        <p:spPr>
          <a:xfrm>
            <a:off x="0" y="696686"/>
            <a:ext cx="1572974" cy="73884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TextBox 29"/>
          <p:cNvSpPr txBox="1">
            <a:spLocks noChangeArrowheads="1"/>
          </p:cNvSpPr>
          <p:nvPr/>
        </p:nvSpPr>
        <p:spPr bwMode="auto">
          <a:xfrm>
            <a:off x="2232223" y="3895307"/>
            <a:ext cx="771136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Malika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Napoli, JD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AIA Contracts Specialist</a:t>
            </a:r>
          </a:p>
        </p:txBody>
      </p:sp>
      <p:sp>
        <p:nvSpPr>
          <p:cNvPr id="205" name="TextBox 29"/>
          <p:cNvSpPr txBox="1">
            <a:spLocks noChangeArrowheads="1"/>
          </p:cNvSpPr>
          <p:nvPr/>
        </p:nvSpPr>
        <p:spPr bwMode="auto">
          <a:xfrm>
            <a:off x="11332350" y="4004418"/>
            <a:ext cx="752957" cy="64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Brittany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Valdez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Supplier Onboarding Coordinator</a:t>
            </a:r>
          </a:p>
        </p:txBody>
      </p:sp>
      <p:sp>
        <p:nvSpPr>
          <p:cNvPr id="20" name="TextBox 29"/>
          <p:cNvSpPr txBox="1">
            <a:spLocks noChangeAspect="1" noChangeArrowheads="1"/>
          </p:cNvSpPr>
          <p:nvPr/>
        </p:nvSpPr>
        <p:spPr bwMode="auto">
          <a:xfrm>
            <a:off x="6407312" y="4010831"/>
            <a:ext cx="990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Avery Stermel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sp>
        <p:nvSpPr>
          <p:cNvPr id="23" name="TextBox 29"/>
          <p:cNvSpPr txBox="1">
            <a:spLocks noChangeArrowheads="1"/>
          </p:cNvSpPr>
          <p:nvPr/>
        </p:nvSpPr>
        <p:spPr bwMode="auto">
          <a:xfrm>
            <a:off x="4305880" y="4019204"/>
            <a:ext cx="98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Alex Hare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sp>
        <p:nvSpPr>
          <p:cNvPr id="24" name="TextBox 29"/>
          <p:cNvSpPr txBox="1">
            <a:spLocks noChangeAspect="1" noChangeArrowheads="1"/>
          </p:cNvSpPr>
          <p:nvPr/>
        </p:nvSpPr>
        <p:spPr bwMode="auto">
          <a:xfrm>
            <a:off x="6059668" y="6090630"/>
            <a:ext cx="8343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Petrillo </a:t>
            </a: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sp>
        <p:nvSpPr>
          <p:cNvPr id="26" name="TextBox 29"/>
          <p:cNvSpPr txBox="1">
            <a:spLocks noChangeAspect="1" noChangeArrowheads="1"/>
          </p:cNvSpPr>
          <p:nvPr/>
        </p:nvSpPr>
        <p:spPr bwMode="auto">
          <a:xfrm>
            <a:off x="6118331" y="4937053"/>
            <a:ext cx="8653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Gavin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Wilkie, MBA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pic>
        <p:nvPicPr>
          <p:cNvPr id="215" name="Picture 13"/>
          <p:cNvPicPr>
            <a:picLocks/>
          </p:cNvPicPr>
          <p:nvPr/>
        </p:nvPicPr>
        <p:blipFill>
          <a:blip r:embed="rId2"/>
          <a:srcRect l="21408" t="57632" r="64336" b="4529"/>
          <a:stretch>
            <a:fillRect/>
          </a:stretch>
        </p:blipFill>
        <p:spPr bwMode="auto">
          <a:xfrm>
            <a:off x="3669292" y="3926517"/>
            <a:ext cx="636588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3"/>
          <a:srcRect l="17417" t="8889" r="15121" b="36667"/>
          <a:stretch/>
        </p:blipFill>
        <p:spPr>
          <a:xfrm>
            <a:off x="5476981" y="4918214"/>
            <a:ext cx="641350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9" name="Picture 5"/>
          <p:cNvPicPr>
            <a:picLocks noChangeAspect="1"/>
          </p:cNvPicPr>
          <p:nvPr/>
        </p:nvPicPr>
        <p:blipFill rotWithShape="1">
          <a:blip r:embed="rId4"/>
          <a:srcRect l="22105" t="67261" r="69704" b="10678"/>
          <a:stretch/>
        </p:blipFill>
        <p:spPr bwMode="auto">
          <a:xfrm>
            <a:off x="1609410" y="2611430"/>
            <a:ext cx="642938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6" name="Picture 225"/>
          <p:cNvPicPr>
            <a:picLocks/>
          </p:cNvPicPr>
          <p:nvPr/>
        </p:nvPicPr>
        <p:blipFill rotWithShape="1">
          <a:blip r:embed="rId5"/>
          <a:srcRect l="35129" t="34049" r="33976" b="37327"/>
          <a:stretch/>
        </p:blipFill>
        <p:spPr>
          <a:xfrm>
            <a:off x="117175" y="63500"/>
            <a:ext cx="628650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1" name="TextBox 29"/>
          <p:cNvSpPr txBox="1">
            <a:spLocks noChangeArrowheads="1"/>
          </p:cNvSpPr>
          <p:nvPr/>
        </p:nvSpPr>
        <p:spPr bwMode="auto">
          <a:xfrm>
            <a:off x="2212517" y="2668561"/>
            <a:ext cx="645079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Paul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Takach, JD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Director of </a:t>
            </a: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</a:t>
            </a:r>
          </a:p>
        </p:txBody>
      </p:sp>
      <p:sp>
        <p:nvSpPr>
          <p:cNvPr id="81" name="TextBox 29"/>
          <p:cNvSpPr txBox="1">
            <a:spLocks noChangeArrowheads="1"/>
          </p:cNvSpPr>
          <p:nvPr/>
        </p:nvSpPr>
        <p:spPr bwMode="auto">
          <a:xfrm>
            <a:off x="11332350" y="5184331"/>
            <a:ext cx="872306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&amp; Change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Specialist</a:t>
            </a:r>
          </a:p>
        </p:txBody>
      </p:sp>
      <p:sp>
        <p:nvSpPr>
          <p:cNvPr id="82" name="TextBox 29"/>
          <p:cNvSpPr txBox="1">
            <a:spLocks noChangeAspect="1" noChangeArrowheads="1"/>
          </p:cNvSpPr>
          <p:nvPr/>
        </p:nvSpPr>
        <p:spPr bwMode="auto">
          <a:xfrm>
            <a:off x="4242862" y="2639185"/>
            <a:ext cx="94529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Daniel Tremblay, 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sp>
        <p:nvSpPr>
          <p:cNvPr id="83" name="TextBox 29"/>
          <p:cNvSpPr txBox="1">
            <a:spLocks noChangeArrowheads="1"/>
          </p:cNvSpPr>
          <p:nvPr/>
        </p:nvSpPr>
        <p:spPr bwMode="auto">
          <a:xfrm>
            <a:off x="715662" y="2657763"/>
            <a:ext cx="789907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Sri Teja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Kotha, MS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Associate Director, P2P Systems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6"/>
          <a:srcRect l="10754"/>
          <a:stretch/>
        </p:blipFill>
        <p:spPr>
          <a:xfrm>
            <a:off x="90368" y="2615866"/>
            <a:ext cx="649224" cy="7734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29"/>
          <p:cNvPicPr>
            <a:picLocks/>
          </p:cNvPicPr>
          <p:nvPr/>
        </p:nvPicPr>
        <p:blipFill rotWithShape="1">
          <a:blip r:embed="rId7"/>
          <a:srcRect l="67650" t="56204" r="17072" b="4019"/>
          <a:stretch/>
        </p:blipFill>
        <p:spPr bwMode="auto">
          <a:xfrm>
            <a:off x="3621106" y="2594111"/>
            <a:ext cx="639763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TextBox 29"/>
          <p:cNvSpPr txBox="1">
            <a:spLocks noChangeAspect="1" noChangeArrowheads="1"/>
          </p:cNvSpPr>
          <p:nvPr/>
        </p:nvSpPr>
        <p:spPr bwMode="auto">
          <a:xfrm>
            <a:off x="7110402" y="2739547"/>
            <a:ext cx="1236132" cy="71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Nikki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Mackay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 Administration</a:t>
            </a:r>
          </a:p>
        </p:txBody>
      </p:sp>
      <p:pic>
        <p:nvPicPr>
          <p:cNvPr id="1028" name="Picture 4" descr="https://www.bu.edu/sourcing/files/2022/06/DSCF2067-002-scaled-e165531627969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6" t="18144" r="37783" b="48586"/>
          <a:stretch/>
        </p:blipFill>
        <p:spPr bwMode="auto">
          <a:xfrm>
            <a:off x="10716604" y="3842315"/>
            <a:ext cx="629419" cy="7732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1" t="23366" r="41290" b="42736"/>
          <a:stretch/>
        </p:blipFill>
        <p:spPr>
          <a:xfrm>
            <a:off x="1629330" y="3833777"/>
            <a:ext cx="633413" cy="7818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784EEFB2-EAA1-E4ED-FE96-A2FB8762CA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5" t="9326" r="30946" b="45830"/>
          <a:stretch/>
        </p:blipFill>
        <p:spPr bwMode="auto">
          <a:xfrm>
            <a:off x="6446696" y="2679937"/>
            <a:ext cx="64130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8EA1D13A-E42B-34CB-179B-5E602DCFE291}"/>
              </a:ext>
            </a:extLst>
          </p:cNvPr>
          <p:cNvSpPr txBox="1">
            <a:spLocks/>
          </p:cNvSpPr>
          <p:nvPr/>
        </p:nvSpPr>
        <p:spPr>
          <a:xfrm>
            <a:off x="1770577" y="604647"/>
            <a:ext cx="10246823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Procure to Pay (P2P)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A90E1EE9-E324-8B70-14C8-20C58B03B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7" t="3072" r="19510" b="25166"/>
          <a:stretch/>
        </p:blipFill>
        <p:spPr bwMode="auto">
          <a:xfrm>
            <a:off x="1023677" y="806587"/>
            <a:ext cx="636588" cy="7634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0F12741-AB08-6BC6-56A1-0A7AA54E0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577" y="912295"/>
            <a:ext cx="1572974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Heather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Gillis, CCWP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Procurement, Contracting, &amp; Shared Services</a:t>
            </a:r>
          </a:p>
        </p:txBody>
      </p:sp>
      <p:sp>
        <p:nvSpPr>
          <p:cNvPr id="32" name="TextBox 29">
            <a:extLst>
              <a:ext uri="{FF2B5EF4-FFF2-40B4-BE49-F238E27FC236}">
                <a16:creationId xmlns:a16="http://schemas.microsoft.com/office/drawing/2014/main" id="{468DEC1E-6942-2C2A-1F25-A12A8D082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6105" y="2811179"/>
            <a:ext cx="111220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Olivia Clachar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Associate Director, Shared Services</a:t>
            </a:r>
          </a:p>
        </p:txBody>
      </p:sp>
      <p:sp>
        <p:nvSpPr>
          <p:cNvPr id="34" name="TextBox 29">
            <a:extLst>
              <a:ext uri="{FF2B5EF4-FFF2-40B4-BE49-F238E27FC236}">
                <a16:creationId xmlns:a16="http://schemas.microsoft.com/office/drawing/2014/main" id="{30C36486-D8A6-CA01-C23A-BB3312408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2037" y="3972592"/>
            <a:ext cx="926036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Michelle Machado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 Success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87A6EC-9B57-0167-F454-45BF59676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7363" y="5184331"/>
            <a:ext cx="955384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Leza Pereira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 Success Coordinator</a:t>
            </a:r>
          </a:p>
        </p:txBody>
      </p:sp>
      <p:sp>
        <p:nvSpPr>
          <p:cNvPr id="8" name="TextBox 29">
            <a:extLst>
              <a:ext uri="{FF2B5EF4-FFF2-40B4-BE49-F238E27FC236}">
                <a16:creationId xmlns:a16="http://schemas.microsoft.com/office/drawing/2014/main" id="{22E2060F-B01C-32BE-5F67-9E4C50C1193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949325" y="3973457"/>
            <a:ext cx="950454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Christian de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Penasse</a:t>
            </a: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Mouwen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Contracts Administrator</a:t>
            </a:r>
          </a:p>
        </p:txBody>
      </p:sp>
      <p:pic>
        <p:nvPicPr>
          <p:cNvPr id="15" name="Picture 14" descr="A person smiling for a picture  AI-generated content may be incorrect.">
            <a:extLst>
              <a:ext uri="{FF2B5EF4-FFF2-40B4-BE49-F238E27FC236}">
                <a16:creationId xmlns:a16="http://schemas.microsoft.com/office/drawing/2014/main" id="{9EAA434A-E609-A9E0-0BD6-B43CDB6F4E3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5" t="15304" r="31141" b="24868"/>
          <a:stretch>
            <a:fillRect/>
          </a:stretch>
        </p:blipFill>
        <p:spPr>
          <a:xfrm>
            <a:off x="8935378" y="5098469"/>
            <a:ext cx="658805" cy="8282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771C48-33D5-1B8F-3098-38048581B8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3" t="31990" r="34417" b="18675"/>
          <a:stretch>
            <a:fillRect/>
          </a:stretch>
        </p:blipFill>
        <p:spPr>
          <a:xfrm>
            <a:off x="7304372" y="3850184"/>
            <a:ext cx="705244" cy="869800"/>
          </a:xfrm>
          <a:prstGeom prst="rect">
            <a:avLst/>
          </a:prstGeom>
        </p:spPr>
      </p:pic>
      <p:pic>
        <p:nvPicPr>
          <p:cNvPr id="22" name="Picture 21" descr="A person smiling in front of a brick wall">
            <a:extLst>
              <a:ext uri="{FF2B5EF4-FFF2-40B4-BE49-F238E27FC236}">
                <a16:creationId xmlns:a16="http://schemas.microsoft.com/office/drawing/2014/main" id="{C3F1B0C8-7AC4-6CB4-0B88-6677F099231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3" t="21185" r="25454" b="20487"/>
          <a:stretch>
            <a:fillRect/>
          </a:stretch>
        </p:blipFill>
        <p:spPr>
          <a:xfrm>
            <a:off x="10160035" y="2687139"/>
            <a:ext cx="696076" cy="822960"/>
          </a:xfrm>
          <a:prstGeom prst="rect">
            <a:avLst/>
          </a:prstGeom>
        </p:spPr>
      </p:pic>
      <p:pic>
        <p:nvPicPr>
          <p:cNvPr id="47" name="Picture 46" descr="A person standing in front of a brick wall  AI-generated content may be incorrect.">
            <a:extLst>
              <a:ext uri="{FF2B5EF4-FFF2-40B4-BE49-F238E27FC236}">
                <a16:creationId xmlns:a16="http://schemas.microsoft.com/office/drawing/2014/main" id="{859212C1-6DA3-26AB-9738-F93DAAC8757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6" t="30703" r="27674" b="20193"/>
          <a:stretch>
            <a:fillRect/>
          </a:stretch>
        </p:blipFill>
        <p:spPr>
          <a:xfrm>
            <a:off x="5478251" y="5952899"/>
            <a:ext cx="640080" cy="830896"/>
          </a:xfrm>
          <a:prstGeom prst="rect">
            <a:avLst/>
          </a:prstGeom>
        </p:spPr>
      </p:pic>
      <p:pic>
        <p:nvPicPr>
          <p:cNvPr id="41" name="Picture 40" descr="A person standing in front of a brick wall">
            <a:extLst>
              <a:ext uri="{FF2B5EF4-FFF2-40B4-BE49-F238E27FC236}">
                <a16:creationId xmlns:a16="http://schemas.microsoft.com/office/drawing/2014/main" id="{F676C69E-6341-7AFA-9821-7C75795B482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9" t="29325" r="32469" b="18791"/>
          <a:stretch>
            <a:fillRect/>
          </a:stretch>
        </p:blipFill>
        <p:spPr>
          <a:xfrm>
            <a:off x="5737409" y="3873604"/>
            <a:ext cx="676800" cy="822960"/>
          </a:xfrm>
          <a:prstGeom prst="rect">
            <a:avLst/>
          </a:prstGeom>
        </p:spPr>
      </p:pic>
      <p:sp>
        <p:nvSpPr>
          <p:cNvPr id="4" name="Rectangle 68">
            <a:extLst>
              <a:ext uri="{FF2B5EF4-FFF2-40B4-BE49-F238E27FC236}">
                <a16:creationId xmlns:a16="http://schemas.microsoft.com/office/drawing/2014/main" id="{533BEF56-13B9-70DD-CC36-BBD953E52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6260" y="5121233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B588C192-6F80-4BA4-5784-300849037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2" name="TextBox 29">
            <a:extLst>
              <a:ext uri="{FF2B5EF4-FFF2-40B4-BE49-F238E27FC236}">
                <a16:creationId xmlns:a16="http://schemas.microsoft.com/office/drawing/2014/main" id="{B9D35BB1-22E4-45F9-88DF-150EAD6967D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14607" y="214567"/>
            <a:ext cx="1065706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Randall Moore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Procurement Officer</a:t>
            </a:r>
          </a:p>
        </p:txBody>
      </p:sp>
      <p:pic>
        <p:nvPicPr>
          <p:cNvPr id="3" name="Graphic 2" descr="Address Book outline">
            <a:extLst>
              <a:ext uri="{FF2B5EF4-FFF2-40B4-BE49-F238E27FC236}">
                <a16:creationId xmlns:a16="http://schemas.microsoft.com/office/drawing/2014/main" id="{EE0368E6-3695-F797-0283-17720C8C364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2825"/>
          <a:stretch/>
        </p:blipFill>
        <p:spPr>
          <a:xfrm>
            <a:off x="8842753" y="3781426"/>
            <a:ext cx="941187" cy="968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946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425260"/>
              </p:ext>
            </p:extLst>
          </p:nvPr>
        </p:nvGraphicFramePr>
        <p:xfrm>
          <a:off x="16476" y="1147086"/>
          <a:ext cx="12175523" cy="313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0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5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72">
                  <a:extLst>
                    <a:ext uri="{9D8B030D-6E8A-4147-A177-3AD203B41FA5}">
                      <a16:colId xmlns:a16="http://schemas.microsoft.com/office/drawing/2014/main" val="269572844"/>
                    </a:ext>
                  </a:extLst>
                </a:gridCol>
                <a:gridCol w="2095499">
                  <a:extLst>
                    <a:ext uri="{9D8B030D-6E8A-4147-A177-3AD203B41FA5}">
                      <a16:colId xmlns:a16="http://schemas.microsoft.com/office/drawing/2014/main" val="1380824847"/>
                    </a:ext>
                  </a:extLst>
                </a:gridCol>
              </a:tblGrid>
              <a:tr h="417588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`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Disbursement Processing / Payment Services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Analytics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Travel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2100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702266" y="2553741"/>
            <a:ext cx="93775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Denise Greene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 Payment Services</a:t>
            </a:r>
          </a:p>
        </p:txBody>
      </p:sp>
      <p:sp>
        <p:nvSpPr>
          <p:cNvPr id="252" name="TextBox 12"/>
          <p:cNvSpPr txBox="1">
            <a:spLocks noChangeArrowheads="1"/>
          </p:cNvSpPr>
          <p:nvPr/>
        </p:nvSpPr>
        <p:spPr bwMode="auto">
          <a:xfrm>
            <a:off x="98726" y="1594509"/>
            <a:ext cx="1483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Accounts Payable &amp; Travel Services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32716D-15FE-42A9-AE4E-F545B5850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716"/>
          <a:stretch/>
        </p:blipFill>
        <p:spPr>
          <a:xfrm>
            <a:off x="8189218" y="1609606"/>
            <a:ext cx="63067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TextBox 29">
            <a:extLst>
              <a:ext uri="{FF2B5EF4-FFF2-40B4-BE49-F238E27FC236}">
                <a16:creationId xmlns:a16="http://schemas.microsoft.com/office/drawing/2014/main" id="{FFA8417A-D3E4-4EE1-A675-2CB295125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9893" y="1726184"/>
            <a:ext cx="996468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Andrew Reagan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Payment Services</a:t>
            </a:r>
          </a:p>
        </p:txBody>
      </p:sp>
      <p:sp>
        <p:nvSpPr>
          <p:cNvPr id="19" name="TextBox 29">
            <a:extLst>
              <a:ext uri="{FF2B5EF4-FFF2-40B4-BE49-F238E27FC236}">
                <a16:creationId xmlns:a16="http://schemas.microsoft.com/office/drawing/2014/main" id="{6E5AD7D8-3184-46AE-B5C6-9C1DBD45D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2948" y="2601485"/>
            <a:ext cx="893092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Shirley Hood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 Services Specialist</a:t>
            </a: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06832079-B3C6-4035-9B90-971E9A651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662" y="3601311"/>
            <a:ext cx="906458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Tamika Quinn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 Services Specialist</a:t>
            </a: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E966D136-E19D-45A1-BB3D-77D57B9FA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2887" y="1819683"/>
            <a:ext cx="893092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Juan Rodriguez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Disbursement Processing</a:t>
            </a: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E8FD52D7-B0B3-46C1-A7A6-10F48B30C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3802" y="1752370"/>
            <a:ext cx="1025477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Chase Milanese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Travel &amp; Card Services</a:t>
            </a:r>
          </a:p>
        </p:txBody>
      </p:sp>
      <p:sp>
        <p:nvSpPr>
          <p:cNvPr id="27" name="TextBox 29">
            <a:extLst>
              <a:ext uri="{FF2B5EF4-FFF2-40B4-BE49-F238E27FC236}">
                <a16:creationId xmlns:a16="http://schemas.microsoft.com/office/drawing/2014/main" id="{4B4C5143-AD93-44D9-B010-4C8EB4C5D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6369" y="2944322"/>
            <a:ext cx="78088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David Knox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 Services Coordinator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4E0464E2-43A7-40B6-B23E-C96C39D72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1177" y="3039289"/>
            <a:ext cx="893092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Lisa Chen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 Services Coordinator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B00147FE-3EA5-4885-834E-B0942CC1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803" y="3086555"/>
            <a:ext cx="69542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Allison Lambert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Travel Clerk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6D3E4F-B7C1-06FF-AB93-86D2CFEC9860}"/>
              </a:ext>
            </a:extLst>
          </p:cNvPr>
          <p:cNvSpPr txBox="1">
            <a:spLocks/>
          </p:cNvSpPr>
          <p:nvPr/>
        </p:nvSpPr>
        <p:spPr>
          <a:xfrm>
            <a:off x="2106602" y="397044"/>
            <a:ext cx="10246823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Procure to Pay (P2P)</a:t>
            </a:r>
            <a:r>
              <a:rPr lang="en-US" sz="3000" b="1" dirty="0"/>
              <a:t> </a:t>
            </a:r>
            <a:r>
              <a:rPr lang="en-US" sz="1800" b="1" dirty="0"/>
              <a:t>(continued)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2038383-0299-EB31-6494-DD922582F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324745"/>
              </p:ext>
            </p:extLst>
          </p:nvPr>
        </p:nvGraphicFramePr>
        <p:xfrm>
          <a:off x="105085" y="4322301"/>
          <a:ext cx="12086914" cy="2413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34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02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8037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Research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Professional Services</a:t>
                      </a:r>
                      <a:endParaRPr lang="en-US" sz="1100" baseline="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Technologies, Auxiliaries, &amp; Site 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1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Facilities &amp; Construction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5722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25098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B54E0D">
                            <a:alpha val="25000"/>
                          </a:srgbClr>
                        </a:gs>
                        <a:gs pos="100000">
                          <a:srgbClr val="BF9100">
                            <a:alpha val="2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910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571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Picture 10">
            <a:extLst>
              <a:ext uri="{FF2B5EF4-FFF2-40B4-BE49-F238E27FC236}">
                <a16:creationId xmlns:a16="http://schemas.microsoft.com/office/drawing/2014/main" id="{9FD33294-ED79-7F84-C664-06258D8328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4500" r="79868" b="46568"/>
          <a:stretch>
            <a:fillRect/>
          </a:stretch>
        </p:blipFill>
        <p:spPr bwMode="auto">
          <a:xfrm>
            <a:off x="200598" y="5263491"/>
            <a:ext cx="639762" cy="7762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9">
            <a:extLst>
              <a:ext uri="{FF2B5EF4-FFF2-40B4-BE49-F238E27FC236}">
                <a16:creationId xmlns:a16="http://schemas.microsoft.com/office/drawing/2014/main" id="{92CF7DEC-90F0-40A3-0D16-C12DE106D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04" y="5325295"/>
            <a:ext cx="819083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Keith Haran,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MBA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Executive Director,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Sourcing</a:t>
            </a:r>
          </a:p>
        </p:txBody>
      </p:sp>
      <p:pic>
        <p:nvPicPr>
          <p:cNvPr id="24" name="Picture 17">
            <a:extLst>
              <a:ext uri="{FF2B5EF4-FFF2-40B4-BE49-F238E27FC236}">
                <a16:creationId xmlns:a16="http://schemas.microsoft.com/office/drawing/2014/main" id="{518D667A-5DD7-C24F-0084-21833DE019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0" t="13846" r="81618" b="46914"/>
          <a:stretch/>
        </p:blipFill>
        <p:spPr bwMode="auto">
          <a:xfrm>
            <a:off x="1813943" y="4876141"/>
            <a:ext cx="639763" cy="774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9">
            <a:extLst>
              <a:ext uri="{FF2B5EF4-FFF2-40B4-BE49-F238E27FC236}">
                <a16:creationId xmlns:a16="http://schemas.microsoft.com/office/drawing/2014/main" id="{25228CD5-45C4-F8E5-535E-15DF64665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446" y="4927782"/>
            <a:ext cx="99944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Bob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Simboli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Associate Director</a:t>
            </a:r>
          </a:p>
        </p:txBody>
      </p:sp>
      <p:pic>
        <p:nvPicPr>
          <p:cNvPr id="28" name="Picture 6" descr="https://www.bu.edu/sourcing/files/2021/09/Michela24003500.png">
            <a:extLst>
              <a:ext uri="{FF2B5EF4-FFF2-40B4-BE49-F238E27FC236}">
                <a16:creationId xmlns:a16="http://schemas.microsoft.com/office/drawing/2014/main" id="{E1ECC8AC-8018-6D73-7645-997F2730D3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3" t="14706" r="22517" b="41100"/>
          <a:stretch/>
        </p:blipFill>
        <p:spPr bwMode="auto">
          <a:xfrm>
            <a:off x="4330563" y="4959371"/>
            <a:ext cx="642938" cy="7772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59CB1A2-0676-3E17-15C5-C9B87000E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647" y="5095361"/>
            <a:ext cx="93201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Michela Stahl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Associate Category Manager</a:t>
            </a: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29">
            <a:extLst>
              <a:ext uri="{FF2B5EF4-FFF2-40B4-BE49-F238E27FC236}">
                <a16:creationId xmlns:a16="http://schemas.microsoft.com/office/drawing/2014/main" id="{D41013A4-6BE0-400B-4252-7E10E1BCEBF5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6994754" y="5870124"/>
            <a:ext cx="7429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Alex Mouwen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Sourcing Specialist</a:t>
            </a:r>
          </a:p>
        </p:txBody>
      </p:sp>
      <p:pic>
        <p:nvPicPr>
          <p:cNvPr id="37" name="Picture 11">
            <a:extLst>
              <a:ext uri="{FF2B5EF4-FFF2-40B4-BE49-F238E27FC236}">
                <a16:creationId xmlns:a16="http://schemas.microsoft.com/office/drawing/2014/main" id="{996F01E7-3B59-7724-7BD0-943E646779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72" t="15231" r="48825" b="47231"/>
          <a:stretch/>
        </p:blipFill>
        <p:spPr bwMode="auto">
          <a:xfrm>
            <a:off x="7583560" y="4904600"/>
            <a:ext cx="623887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29">
            <a:extLst>
              <a:ext uri="{FF2B5EF4-FFF2-40B4-BE49-F238E27FC236}">
                <a16:creationId xmlns:a16="http://schemas.microsoft.com/office/drawing/2014/main" id="{9C576094-6C3B-A45F-60A7-ABB958D0369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179104" y="5010913"/>
            <a:ext cx="93078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Meghan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McKay, MBA </a:t>
            </a: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Category Director</a:t>
            </a:r>
          </a:p>
        </p:txBody>
      </p:sp>
      <p:sp>
        <p:nvSpPr>
          <p:cNvPr id="51" name="TextBox 29">
            <a:extLst>
              <a:ext uri="{FF2B5EF4-FFF2-40B4-BE49-F238E27FC236}">
                <a16:creationId xmlns:a16="http://schemas.microsoft.com/office/drawing/2014/main" id="{4F2D6553-8A70-2E47-D6BD-F556E842F21E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251518" y="5843269"/>
            <a:ext cx="95407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Nick El-Dahr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Sourcing Specialist, Travel</a:t>
            </a:r>
          </a:p>
        </p:txBody>
      </p:sp>
      <p:sp>
        <p:nvSpPr>
          <p:cNvPr id="58" name="TextBox 29">
            <a:extLst>
              <a:ext uri="{FF2B5EF4-FFF2-40B4-BE49-F238E27FC236}">
                <a16:creationId xmlns:a16="http://schemas.microsoft.com/office/drawing/2014/main" id="{8C853CD4-F5AA-4EDD-CFA0-C6238F77984D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068528" y="4990012"/>
            <a:ext cx="92287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 Hanley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</a:t>
            </a:r>
          </a:p>
        </p:txBody>
      </p:sp>
      <p:pic>
        <p:nvPicPr>
          <p:cNvPr id="60" name="Picture 97" descr="https://www.bu.edu/sourcing/files/2019/12/Hanley-Brian-2.jpg">
            <a:extLst>
              <a:ext uri="{FF2B5EF4-FFF2-40B4-BE49-F238E27FC236}">
                <a16:creationId xmlns:a16="http://schemas.microsoft.com/office/drawing/2014/main" id="{359D21B4-7F35-FD52-316F-188135434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28233" t="7266" r="35107" b="50144"/>
          <a:stretch/>
        </p:blipFill>
        <p:spPr bwMode="auto">
          <a:xfrm>
            <a:off x="10439812" y="4934770"/>
            <a:ext cx="639762" cy="7810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97DE2B2-131B-30DB-FDDF-096E3E8F8F6B}"/>
              </a:ext>
            </a:extLst>
          </p:cNvPr>
          <p:cNvPicPr>
            <a:picLocks/>
          </p:cNvPicPr>
          <p:nvPr/>
        </p:nvPicPr>
        <p:blipFill rotWithShape="1">
          <a:blip r:embed="rId7"/>
          <a:srcRect l="35129" t="34049" r="33976" b="37327"/>
          <a:stretch/>
        </p:blipFill>
        <p:spPr>
          <a:xfrm>
            <a:off x="91775" y="127000"/>
            <a:ext cx="628650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29">
            <a:extLst>
              <a:ext uri="{FF2B5EF4-FFF2-40B4-BE49-F238E27FC236}">
                <a16:creationId xmlns:a16="http://schemas.microsoft.com/office/drawing/2014/main" id="{9326D791-5677-0282-E667-589C0B8D2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0739" y="2694235"/>
            <a:ext cx="95477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Robert Blake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Payment Services Manager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5F73828C-660B-30BB-9A1D-855BDE81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6" y="4375809"/>
            <a:ext cx="14832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26A502-2D7C-BFD2-5F92-379B17F00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5" t="6636" r="4545"/>
          <a:stretch/>
        </p:blipFill>
        <p:spPr bwMode="auto">
          <a:xfrm>
            <a:off x="6405089" y="5844986"/>
            <a:ext cx="631508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AFF1CC4-826B-2246-377B-B2ADB69BA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13750" r="13313" b="40133"/>
          <a:stretch/>
        </p:blipFill>
        <p:spPr bwMode="auto">
          <a:xfrm>
            <a:off x="8592451" y="5832746"/>
            <a:ext cx="701107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erson smiling in front of a wall  AI-generated content may be incorrect.">
            <a:extLst>
              <a:ext uri="{FF2B5EF4-FFF2-40B4-BE49-F238E27FC236}">
                <a16:creationId xmlns:a16="http://schemas.microsoft.com/office/drawing/2014/main" id="{9D912586-FF2F-5CF6-C7A6-A884C1D1310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42496" r="40210" b="13111"/>
          <a:stretch>
            <a:fillRect/>
          </a:stretch>
        </p:blipFill>
        <p:spPr>
          <a:xfrm>
            <a:off x="129096" y="2478451"/>
            <a:ext cx="610477" cy="793578"/>
          </a:xfrm>
          <a:prstGeom prst="rect">
            <a:avLst/>
          </a:prstGeom>
        </p:spPr>
      </p:pic>
      <p:pic>
        <p:nvPicPr>
          <p:cNvPr id="16" name="Picture 15" descr="A person in a blue shirt">
            <a:extLst>
              <a:ext uri="{FF2B5EF4-FFF2-40B4-BE49-F238E27FC236}">
                <a16:creationId xmlns:a16="http://schemas.microsoft.com/office/drawing/2014/main" id="{49C74A2D-4275-C0BA-83F3-652B1FF0A0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4" t="14840" r="25641" b="28457"/>
          <a:stretch>
            <a:fillRect/>
          </a:stretch>
        </p:blipFill>
        <p:spPr>
          <a:xfrm>
            <a:off x="4138236" y="2926080"/>
            <a:ext cx="616644" cy="792828"/>
          </a:xfrm>
          <a:prstGeom prst="rect">
            <a:avLst/>
          </a:prstGeom>
        </p:spPr>
      </p:pic>
      <p:pic>
        <p:nvPicPr>
          <p:cNvPr id="34" name="Picture 33" descr="A person smiling in front of a brick wall  AI-generated content may be incorrect.">
            <a:extLst>
              <a:ext uri="{FF2B5EF4-FFF2-40B4-BE49-F238E27FC236}">
                <a16:creationId xmlns:a16="http://schemas.microsoft.com/office/drawing/2014/main" id="{E4913764-4B89-D575-3247-27ACAC577B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2" t="18666" r="27012" b="20003"/>
          <a:stretch>
            <a:fillRect/>
          </a:stretch>
        </p:blipFill>
        <p:spPr>
          <a:xfrm>
            <a:off x="6031076" y="2906678"/>
            <a:ext cx="647727" cy="851299"/>
          </a:xfrm>
          <a:prstGeom prst="rect">
            <a:avLst/>
          </a:prstGeom>
        </p:spPr>
      </p:pic>
      <p:pic>
        <p:nvPicPr>
          <p:cNvPr id="38" name="Picture 37" descr="A person smiling in front of a brick wall">
            <a:extLst>
              <a:ext uri="{FF2B5EF4-FFF2-40B4-BE49-F238E27FC236}">
                <a16:creationId xmlns:a16="http://schemas.microsoft.com/office/drawing/2014/main" id="{38B2BA4E-A827-83CB-9F17-ADAE69F777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3" t="25328" r="27411" b="25303"/>
          <a:stretch>
            <a:fillRect/>
          </a:stretch>
        </p:blipFill>
        <p:spPr>
          <a:xfrm>
            <a:off x="8207447" y="3458282"/>
            <a:ext cx="612446" cy="731520"/>
          </a:xfrm>
          <a:prstGeom prst="rect">
            <a:avLst/>
          </a:prstGeom>
        </p:spPr>
      </p:pic>
      <p:pic>
        <p:nvPicPr>
          <p:cNvPr id="44" name="Picture 43" descr="A person smiling in front of a brick wall">
            <a:extLst>
              <a:ext uri="{FF2B5EF4-FFF2-40B4-BE49-F238E27FC236}">
                <a16:creationId xmlns:a16="http://schemas.microsoft.com/office/drawing/2014/main" id="{47D8AC75-3AA9-DD3A-B7B3-3A7FEA5194D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5" t="16169" r="32775" b="22455"/>
          <a:stretch>
            <a:fillRect/>
          </a:stretch>
        </p:blipFill>
        <p:spPr>
          <a:xfrm>
            <a:off x="10532197" y="1612145"/>
            <a:ext cx="536331" cy="774701"/>
          </a:xfrm>
          <a:prstGeom prst="rect">
            <a:avLst/>
          </a:prstGeom>
        </p:spPr>
      </p:pic>
      <p:pic>
        <p:nvPicPr>
          <p:cNvPr id="49" name="Picture 48" descr="A person wearing glasses and a leopard print shirt">
            <a:extLst>
              <a:ext uri="{FF2B5EF4-FFF2-40B4-BE49-F238E27FC236}">
                <a16:creationId xmlns:a16="http://schemas.microsoft.com/office/drawing/2014/main" id="{54CD3A10-5CA1-88B0-F4B8-002D9EE6555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4" t="28201" r="26288" b="26150"/>
          <a:stretch>
            <a:fillRect/>
          </a:stretch>
        </p:blipFill>
        <p:spPr>
          <a:xfrm>
            <a:off x="10508073" y="2509337"/>
            <a:ext cx="560455" cy="799477"/>
          </a:xfrm>
          <a:prstGeom prst="rect">
            <a:avLst/>
          </a:prstGeom>
        </p:spPr>
      </p:pic>
      <p:pic>
        <p:nvPicPr>
          <p:cNvPr id="54" name="Picture 53" descr="A person smiling in front of a brick wall">
            <a:extLst>
              <a:ext uri="{FF2B5EF4-FFF2-40B4-BE49-F238E27FC236}">
                <a16:creationId xmlns:a16="http://schemas.microsoft.com/office/drawing/2014/main" id="{8347D40D-5EE7-9084-81FC-A8B5C8CB0AE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9" t="13488" r="35120" b="32914"/>
          <a:stretch>
            <a:fillRect/>
          </a:stretch>
        </p:blipFill>
        <p:spPr>
          <a:xfrm>
            <a:off x="8207448" y="2509580"/>
            <a:ext cx="610476" cy="813968"/>
          </a:xfrm>
          <a:prstGeom prst="rect">
            <a:avLst/>
          </a:prstGeom>
        </p:spPr>
      </p:pic>
      <p:pic>
        <p:nvPicPr>
          <p:cNvPr id="56" name="Picture 55" descr="A person standing in front of a brick wall">
            <a:extLst>
              <a:ext uri="{FF2B5EF4-FFF2-40B4-BE49-F238E27FC236}">
                <a16:creationId xmlns:a16="http://schemas.microsoft.com/office/drawing/2014/main" id="{8194C812-F948-C110-E3C0-041A70E06E3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3" t="11995" r="33191" b="43296"/>
          <a:stretch>
            <a:fillRect/>
          </a:stretch>
        </p:blipFill>
        <p:spPr>
          <a:xfrm>
            <a:off x="4055321" y="1710747"/>
            <a:ext cx="709012" cy="914400"/>
          </a:xfrm>
          <a:prstGeom prst="rect">
            <a:avLst/>
          </a:prstGeom>
        </p:spPr>
      </p:pic>
      <p:pic>
        <p:nvPicPr>
          <p:cNvPr id="5" name="Picture 4" descr="A person smiling in front of a brick wall">
            <a:extLst>
              <a:ext uri="{FF2B5EF4-FFF2-40B4-BE49-F238E27FC236}">
                <a16:creationId xmlns:a16="http://schemas.microsoft.com/office/drawing/2014/main" id="{B58548E4-1B65-F094-1B61-BD43F1402F9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7" t="12609" r="23519" b="28304"/>
          <a:stretch>
            <a:fillRect/>
          </a:stretch>
        </p:blipFill>
        <p:spPr>
          <a:xfrm>
            <a:off x="1784273" y="5775803"/>
            <a:ext cx="721651" cy="845470"/>
          </a:xfrm>
          <a:prstGeom prst="rect">
            <a:avLst/>
          </a:prstGeom>
        </p:spPr>
      </p:pic>
      <p:sp>
        <p:nvSpPr>
          <p:cNvPr id="9" name="TextBox 29">
            <a:extLst>
              <a:ext uri="{FF2B5EF4-FFF2-40B4-BE49-F238E27FC236}">
                <a16:creationId xmlns:a16="http://schemas.microsoft.com/office/drawing/2014/main" id="{4E5B9ABD-8536-202B-A475-30553A60410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510255" y="5870124"/>
            <a:ext cx="74295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Alec Reardon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Sourcing Specialist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BE8A803-9AF8-0CA3-F951-8E90323A3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2" name="TextBox 29">
            <a:extLst>
              <a:ext uri="{FF2B5EF4-FFF2-40B4-BE49-F238E27FC236}">
                <a16:creationId xmlns:a16="http://schemas.microsoft.com/office/drawing/2014/main" id="{9E8215E9-E466-126B-F8D8-179EA97F692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814607" y="214567"/>
            <a:ext cx="1065706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Randall Moore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Procurement Officer</a:t>
            </a:r>
          </a:p>
        </p:txBody>
      </p:sp>
      <p:pic>
        <p:nvPicPr>
          <p:cNvPr id="14" name="Graphic 13" descr="Address Book outline">
            <a:extLst>
              <a:ext uri="{FF2B5EF4-FFF2-40B4-BE49-F238E27FC236}">
                <a16:creationId xmlns:a16="http://schemas.microsoft.com/office/drawing/2014/main" id="{B9F18FA5-ED42-F404-2C81-80D7E73435C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2825"/>
          <a:stretch/>
        </p:blipFill>
        <p:spPr>
          <a:xfrm>
            <a:off x="2268217" y="2732297"/>
            <a:ext cx="931713" cy="9588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9568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6942" y="908381"/>
          <a:ext cx="11155680" cy="598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9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468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2254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632561"/>
                  </a:ext>
                </a:extLst>
              </a:tr>
              <a:tr h="1376907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1725284" y="1873177"/>
            <a:ext cx="1149519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Richard Kotowicz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/>
                <a:cs typeface="Calibri"/>
              </a:rPr>
              <a:t>Director,</a:t>
            </a:r>
            <a:endParaRPr lang="en-US" altLang="en-US" sz="1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 &amp; Advisory Services</a:t>
            </a:r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1739394" y="5997721"/>
            <a:ext cx="1457590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Jarrod Cain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Analytics</a:t>
            </a:r>
          </a:p>
        </p:txBody>
      </p:sp>
      <p:pic>
        <p:nvPicPr>
          <p:cNvPr id="214" name="Picture 7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" b="1126"/>
          <a:stretch/>
        </p:blipFill>
        <p:spPr bwMode="auto">
          <a:xfrm>
            <a:off x="1099632" y="1751105"/>
            <a:ext cx="639762" cy="777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2" name="TextBox 12"/>
          <p:cNvSpPr txBox="1">
            <a:spLocks noChangeArrowheads="1"/>
          </p:cNvSpPr>
          <p:nvPr/>
        </p:nvSpPr>
        <p:spPr bwMode="auto">
          <a:xfrm>
            <a:off x="647704" y="1134768"/>
            <a:ext cx="29891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 &amp; Advisory Services</a:t>
            </a:r>
          </a:p>
        </p:txBody>
      </p:sp>
      <p:sp>
        <p:nvSpPr>
          <p:cNvPr id="253" name="TextBox 17"/>
          <p:cNvSpPr txBox="1">
            <a:spLocks noChangeArrowheads="1"/>
          </p:cNvSpPr>
          <p:nvPr/>
        </p:nvSpPr>
        <p:spPr bwMode="auto">
          <a:xfrm>
            <a:off x="647704" y="3509103"/>
            <a:ext cx="26513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Audit &amp; Special Projects</a:t>
            </a:r>
          </a:p>
        </p:txBody>
      </p:sp>
      <p:sp>
        <p:nvSpPr>
          <p:cNvPr id="12" name="TextBox 29"/>
          <p:cNvSpPr txBox="1">
            <a:spLocks noChangeAspect="1" noChangeArrowheads="1"/>
          </p:cNvSpPr>
          <p:nvPr/>
        </p:nvSpPr>
        <p:spPr bwMode="auto">
          <a:xfrm>
            <a:off x="1194170" y="99258"/>
            <a:ext cx="1086694" cy="71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Marion Candrea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Vice President,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Audit &amp; Advisory Services</a:t>
            </a:r>
          </a:p>
        </p:txBody>
      </p:sp>
      <p:sp>
        <p:nvSpPr>
          <p:cNvPr id="79" name="TextBox 29">
            <a:extLst>
              <a:ext uri="{FF2B5EF4-FFF2-40B4-BE49-F238E27FC236}">
                <a16:creationId xmlns:a16="http://schemas.microsoft.com/office/drawing/2014/main" id="{D6D273A8-8285-4AD5-805D-83CDA2476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814" y="2542481"/>
            <a:ext cx="1153898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Ishimwe “Nadine” Uwase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Manager</a:t>
            </a:r>
          </a:p>
        </p:txBody>
      </p:sp>
      <p:sp>
        <p:nvSpPr>
          <p:cNvPr id="82" name="Rectangle 68">
            <a:extLst>
              <a:ext uri="{FF2B5EF4-FFF2-40B4-BE49-F238E27FC236}">
                <a16:creationId xmlns:a16="http://schemas.microsoft.com/office/drawing/2014/main" id="{128392AC-0976-4248-B2C8-B7B9B40E9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2788" y="5922648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83" name="TextBox 29">
            <a:extLst>
              <a:ext uri="{FF2B5EF4-FFF2-40B4-BE49-F238E27FC236}">
                <a16:creationId xmlns:a16="http://schemas.microsoft.com/office/drawing/2014/main" id="{652CAA93-42B0-496D-B231-7EF4387F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6995" y="1476985"/>
            <a:ext cx="114252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Marline Ogunjobi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 &amp; Advisory Services</a:t>
            </a:r>
          </a:p>
        </p:txBody>
      </p:sp>
      <p:sp>
        <p:nvSpPr>
          <p:cNvPr id="85" name="TextBox 29">
            <a:extLst>
              <a:ext uri="{FF2B5EF4-FFF2-40B4-BE49-F238E27FC236}">
                <a16:creationId xmlns:a16="http://schemas.microsoft.com/office/drawing/2014/main" id="{DBCB6A99-9827-4A28-A0C7-B649BF7AA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2862" y="1476985"/>
            <a:ext cx="1287767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Dave Hruban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 Audit Manager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30102B47-5055-4AE6-AFDC-557D355EBC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5" r="8089"/>
          <a:stretch/>
        </p:blipFill>
        <p:spPr bwMode="auto">
          <a:xfrm>
            <a:off x="7199344" y="1393719"/>
            <a:ext cx="63817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855CCB6C-013A-41F2-A32E-7218F435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138" y="1368101"/>
            <a:ext cx="64102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TextBox 29">
            <a:extLst>
              <a:ext uri="{FF2B5EF4-FFF2-40B4-BE49-F238E27FC236}">
                <a16:creationId xmlns:a16="http://schemas.microsoft.com/office/drawing/2014/main" id="{B1748421-3B33-43C7-9788-CBE772245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512" y="4083643"/>
            <a:ext cx="1172165" cy="25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Salman Aziz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Audit Manager</a:t>
            </a:r>
          </a:p>
        </p:txBody>
      </p:sp>
      <p:sp>
        <p:nvSpPr>
          <p:cNvPr id="95" name="TextBox 29">
            <a:extLst>
              <a:ext uri="{FF2B5EF4-FFF2-40B4-BE49-F238E27FC236}">
                <a16:creationId xmlns:a16="http://schemas.microsoft.com/office/drawing/2014/main" id="{9FF20395-F491-4B82-B2A7-1E35B7B84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709" y="6054207"/>
            <a:ext cx="1137236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Elaiya “Eli” Gonzalez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Analytics Manager</a:t>
            </a:r>
          </a:p>
        </p:txBody>
      </p:sp>
      <p:sp>
        <p:nvSpPr>
          <p:cNvPr id="96" name="TextBox 29">
            <a:extLst>
              <a:ext uri="{FF2B5EF4-FFF2-40B4-BE49-F238E27FC236}">
                <a16:creationId xmlns:a16="http://schemas.microsoft.com/office/drawing/2014/main" id="{048F783F-7DE9-4865-8DF8-9B5DE53CD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4056" y="6054207"/>
            <a:ext cx="773481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Data Analyst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B2A07AF5-4DD6-4440-B359-EEEF556B1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8670" y="5949619"/>
            <a:ext cx="63246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29">
            <a:extLst>
              <a:ext uri="{FF2B5EF4-FFF2-40B4-BE49-F238E27FC236}">
                <a16:creationId xmlns:a16="http://schemas.microsoft.com/office/drawing/2014/main" id="{7CD98273-5E51-4E1B-8808-76188FB0D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919" y="3989612"/>
            <a:ext cx="1174469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Silvia Alberta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IT Audit &amp;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 Projects</a:t>
            </a:r>
          </a:p>
        </p:txBody>
      </p:sp>
      <p:sp>
        <p:nvSpPr>
          <p:cNvPr id="50" name="TextBox 29">
            <a:extLst>
              <a:ext uri="{FF2B5EF4-FFF2-40B4-BE49-F238E27FC236}">
                <a16:creationId xmlns:a16="http://schemas.microsoft.com/office/drawing/2014/main" id="{487B4EEF-5424-48DB-B02A-38DF285F8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356" y="1479857"/>
            <a:ext cx="1153898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Michelle Blanchette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 &amp; Advisory Services</a:t>
            </a:r>
          </a:p>
        </p:txBody>
      </p:sp>
      <p:sp>
        <p:nvSpPr>
          <p:cNvPr id="54" name="TextBox 29">
            <a:extLst>
              <a:ext uri="{FF2B5EF4-FFF2-40B4-BE49-F238E27FC236}">
                <a16:creationId xmlns:a16="http://schemas.microsoft.com/office/drawing/2014/main" id="{51E104EF-ED0F-4F61-8535-956FAE246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716" y="2574731"/>
            <a:ext cx="788788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Auditor</a:t>
            </a:r>
          </a:p>
        </p:txBody>
      </p:sp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D3715417-0508-42C3-BE4E-6419DB6DCAA4}"/>
              </a:ext>
            </a:extLst>
          </p:cNvPr>
          <p:cNvGraphicFramePr>
            <a:graphicFrameLocks noGrp="1"/>
          </p:cNvGraphicFramePr>
          <p:nvPr/>
        </p:nvGraphicFramePr>
        <p:xfrm>
          <a:off x="3610950" y="924180"/>
          <a:ext cx="808114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1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Evaluate and Improve Risk Mgt, Internal Controls, Compliance Requirements, and Governance Processes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2FE96240-1731-46D6-A1BB-3F3E81348FD1}"/>
              </a:ext>
            </a:extLst>
          </p:cNvPr>
          <p:cNvGraphicFramePr>
            <a:graphicFrameLocks noGrp="1"/>
          </p:cNvGraphicFramePr>
          <p:nvPr/>
        </p:nvGraphicFramePr>
        <p:xfrm>
          <a:off x="3636884" y="3480661"/>
          <a:ext cx="807410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Identify and Assess IT Risks.  Participate in University’s Enterprise Risk Management Program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4" name="TextBox 29">
            <a:extLst>
              <a:ext uri="{FF2B5EF4-FFF2-40B4-BE49-F238E27FC236}">
                <a16:creationId xmlns:a16="http://schemas.microsoft.com/office/drawing/2014/main" id="{A417A281-A857-49B3-9172-39683A96E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7002" y="2598198"/>
            <a:ext cx="911444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Kristin Law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Manager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EB6E3E5D-A352-4E08-9681-7A2A325337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48" r="1267"/>
          <a:stretch/>
        </p:blipFill>
        <p:spPr>
          <a:xfrm>
            <a:off x="1117089" y="3924575"/>
            <a:ext cx="637830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C9A5F3-4B0A-7E4F-AF24-5B878D642257}"/>
              </a:ext>
            </a:extLst>
          </p:cNvPr>
          <p:cNvSpPr txBox="1"/>
          <p:nvPr/>
        </p:nvSpPr>
        <p:spPr>
          <a:xfrm>
            <a:off x="4330466" y="167057"/>
            <a:ext cx="6761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Internal Audit &amp; Advisory Services</a:t>
            </a:r>
          </a:p>
        </p:txBody>
      </p:sp>
      <p:pic>
        <p:nvPicPr>
          <p:cNvPr id="2" name="Picture 2" descr="Michelle Blanchette Pic">
            <a:extLst>
              <a:ext uri="{FF2B5EF4-FFF2-40B4-BE49-F238E27FC236}">
                <a16:creationId xmlns:a16="http://schemas.microsoft.com/office/drawing/2014/main" id="{C57103FD-F84F-5A37-5CCB-3CD03B3C4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1" r="7780" b="-685"/>
          <a:stretch/>
        </p:blipFill>
        <p:spPr bwMode="auto">
          <a:xfrm>
            <a:off x="4591144" y="1369237"/>
            <a:ext cx="639763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7">
            <a:extLst>
              <a:ext uri="{FF2B5EF4-FFF2-40B4-BE49-F238E27FC236}">
                <a16:creationId xmlns:a16="http://schemas.microsoft.com/office/drawing/2014/main" id="{8061D249-8225-9798-4DDB-408DB6E22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61" y="5594743"/>
            <a:ext cx="26513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Analytics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85B5216-CDA0-D3B0-2FC3-8E6BC7943CA3}"/>
              </a:ext>
            </a:extLst>
          </p:cNvPr>
          <p:cNvGraphicFramePr>
            <a:graphicFrameLocks noGrp="1"/>
          </p:cNvGraphicFramePr>
          <p:nvPr/>
        </p:nvGraphicFramePr>
        <p:xfrm>
          <a:off x="3610950" y="5509134"/>
          <a:ext cx="8074108" cy="258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4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2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Insights on Risks Using Data. Develop audit focused data analytical tools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C2BD93A-F737-5592-224C-C775096115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666" y="70158"/>
            <a:ext cx="660057" cy="771237"/>
          </a:xfrm>
          <a:prstGeom prst="rect">
            <a:avLst/>
          </a:prstGeom>
        </p:spPr>
      </p:pic>
      <p:pic>
        <p:nvPicPr>
          <p:cNvPr id="2050" name="Picture 2" descr="Nadine Uwase Photo">
            <a:extLst>
              <a:ext uri="{FF2B5EF4-FFF2-40B4-BE49-F238E27FC236}">
                <a16:creationId xmlns:a16="http://schemas.microsoft.com/office/drawing/2014/main" id="{A597E76D-0EB0-E9F2-E78D-74E35260F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t="9075" r="25826" b="11630"/>
          <a:stretch/>
        </p:blipFill>
        <p:spPr bwMode="auto">
          <a:xfrm>
            <a:off x="3671663" y="2430844"/>
            <a:ext cx="586456" cy="76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335C76-A3B5-4A1F-7B26-C532B7D261D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15531"/>
          <a:stretch/>
        </p:blipFill>
        <p:spPr>
          <a:xfrm>
            <a:off x="4448364" y="5949619"/>
            <a:ext cx="670148" cy="7933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24FBFF-96CD-F500-4F51-85292F57B4E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860" t="12553" r="14667" b="15690"/>
          <a:stretch/>
        </p:blipFill>
        <p:spPr>
          <a:xfrm>
            <a:off x="5449784" y="2430844"/>
            <a:ext cx="656571" cy="786648"/>
          </a:xfrm>
          <a:prstGeom prst="rect">
            <a:avLst/>
          </a:prstGeom>
        </p:spPr>
      </p:pic>
      <p:pic>
        <p:nvPicPr>
          <p:cNvPr id="5" name="Graphic 4" descr="Address Book outline">
            <a:extLst>
              <a:ext uri="{FF2B5EF4-FFF2-40B4-BE49-F238E27FC236}">
                <a16:creationId xmlns:a16="http://schemas.microsoft.com/office/drawing/2014/main" id="{B581F00D-8689-127A-6C55-77B02BAF0ED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825"/>
          <a:stretch/>
        </p:blipFill>
        <p:spPr>
          <a:xfrm>
            <a:off x="4307101" y="3883238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68">
            <a:extLst>
              <a:ext uri="{FF2B5EF4-FFF2-40B4-BE49-F238E27FC236}">
                <a16:creationId xmlns:a16="http://schemas.microsoft.com/office/drawing/2014/main" id="{23E1855A-0F10-DE1D-1360-8954B5DB2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0952" y="2416503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DE5ED20E-7A70-1DDC-E419-676401A0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1234817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546247"/>
              </p:ext>
            </p:extLst>
          </p:nvPr>
        </p:nvGraphicFramePr>
        <p:xfrm>
          <a:off x="53538" y="1434667"/>
          <a:ext cx="12138462" cy="5423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6733">
                  <a:extLst>
                    <a:ext uri="{9D8B030D-6E8A-4147-A177-3AD203B41FA5}">
                      <a16:colId xmlns:a16="http://schemas.microsoft.com/office/drawing/2014/main" val="1380856990"/>
                    </a:ext>
                  </a:extLst>
                </a:gridCol>
                <a:gridCol w="4006336">
                  <a:extLst>
                    <a:ext uri="{9D8B030D-6E8A-4147-A177-3AD203B41FA5}">
                      <a16:colId xmlns:a16="http://schemas.microsoft.com/office/drawing/2014/main" val="983360706"/>
                    </a:ext>
                  </a:extLst>
                </a:gridCol>
              </a:tblGrid>
              <a:tr h="56047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Accounts Receivables &amp; Cash Operations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Property Management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 Management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Financial Reporting &amp; Reconciliation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2862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460" y="510921"/>
            <a:ext cx="9637243" cy="480131"/>
          </a:xfr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+mn-lt"/>
              </a:rPr>
              <a:t>Research Financial Operations</a:t>
            </a:r>
          </a:p>
        </p:txBody>
      </p: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3272479" y="2142064"/>
            <a:ext cx="107702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Maura Blanchard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Property Management</a:t>
            </a:r>
          </a:p>
        </p:txBody>
      </p:sp>
      <p:sp>
        <p:nvSpPr>
          <p:cNvPr id="8" name="TextBox 29"/>
          <p:cNvSpPr txBox="1">
            <a:spLocks noChangeAspect="1" noChangeArrowheads="1"/>
          </p:cNvSpPr>
          <p:nvPr/>
        </p:nvSpPr>
        <p:spPr bwMode="auto">
          <a:xfrm>
            <a:off x="6540069" y="2129223"/>
            <a:ext cx="994487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Kristin Sacca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Cash Management</a:t>
            </a:r>
          </a:p>
        </p:txBody>
      </p:sp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734297" y="415544"/>
            <a:ext cx="845896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Missy Downs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Controller, Research Financial Operations</a:t>
            </a:r>
          </a:p>
        </p:txBody>
      </p:sp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3320581" y="3205217"/>
            <a:ext cx="93171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Scott Stewardson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 Administrator</a:t>
            </a:r>
          </a:p>
        </p:txBody>
      </p:sp>
      <p:sp>
        <p:nvSpPr>
          <p:cNvPr id="76" name="TextBox 29">
            <a:extLst>
              <a:ext uri="{FF2B5EF4-FFF2-40B4-BE49-F238E27FC236}">
                <a16:creationId xmlns:a16="http://schemas.microsoft.com/office/drawing/2014/main" id="{A1107AFE-15C5-4D66-8271-7B5312354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6162" y="2205700"/>
            <a:ext cx="10262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Kristen Donovan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Research Receivables</a:t>
            </a:r>
          </a:p>
        </p:txBody>
      </p:sp>
      <p:pic>
        <p:nvPicPr>
          <p:cNvPr id="77" name="Picture 17">
            <a:extLst>
              <a:ext uri="{FF2B5EF4-FFF2-40B4-BE49-F238E27FC236}">
                <a16:creationId xmlns:a16="http://schemas.microsoft.com/office/drawing/2014/main" id="{8BDB16C7-EC06-4C6B-8F22-FD7BCB055D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" b="807"/>
          <a:stretch/>
        </p:blipFill>
        <p:spPr bwMode="auto">
          <a:xfrm>
            <a:off x="9691049" y="2149133"/>
            <a:ext cx="635420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8" name="TextBox 29">
            <a:extLst>
              <a:ext uri="{FF2B5EF4-FFF2-40B4-BE49-F238E27FC236}">
                <a16:creationId xmlns:a16="http://schemas.microsoft.com/office/drawing/2014/main" id="{BED9B17C-FFAC-4126-8F42-CD0D6035D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372" y="4214804"/>
            <a:ext cx="9223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Liam Hennessey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Property Administrator</a:t>
            </a:r>
          </a:p>
        </p:txBody>
      </p:sp>
      <p:sp>
        <p:nvSpPr>
          <p:cNvPr id="83" name="TextBox 29">
            <a:extLst>
              <a:ext uri="{FF2B5EF4-FFF2-40B4-BE49-F238E27FC236}">
                <a16:creationId xmlns:a16="http://schemas.microsoft.com/office/drawing/2014/main" id="{68EE54B3-75D3-4885-B8D8-B70248427273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561945" y="4247370"/>
            <a:ext cx="6831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Chrissy Grieves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Billing &amp; Account Specialist</a:t>
            </a:r>
          </a:p>
        </p:txBody>
      </p:sp>
      <p:pic>
        <p:nvPicPr>
          <p:cNvPr id="84" name="Picture 4">
            <a:extLst>
              <a:ext uri="{FF2B5EF4-FFF2-40B4-BE49-F238E27FC236}">
                <a16:creationId xmlns:a16="http://schemas.microsoft.com/office/drawing/2014/main" id="{75B76DF4-56F8-48E0-ABE0-62070705B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" b="647"/>
          <a:stretch/>
        </p:blipFill>
        <p:spPr bwMode="auto">
          <a:xfrm>
            <a:off x="8514669" y="3163514"/>
            <a:ext cx="640080" cy="7715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xtBox 29">
            <a:extLst>
              <a:ext uri="{FF2B5EF4-FFF2-40B4-BE49-F238E27FC236}">
                <a16:creationId xmlns:a16="http://schemas.microsoft.com/office/drawing/2014/main" id="{049D9872-732F-4D2D-9E57-54C36EA8304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183154" y="3220363"/>
            <a:ext cx="8384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Tien Phung Truong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Billing &amp; Account Specialist</a:t>
            </a:r>
          </a:p>
        </p:txBody>
      </p:sp>
      <p:sp>
        <p:nvSpPr>
          <p:cNvPr id="90" name="TextBox 29">
            <a:extLst>
              <a:ext uri="{FF2B5EF4-FFF2-40B4-BE49-F238E27FC236}">
                <a16:creationId xmlns:a16="http://schemas.microsoft.com/office/drawing/2014/main" id="{9EFB9823-D05B-4409-B594-FA06554F3510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30155" y="3128274"/>
            <a:ext cx="85003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Receivables Analyst</a:t>
            </a:r>
          </a:p>
        </p:txBody>
      </p:sp>
      <p:sp>
        <p:nvSpPr>
          <p:cNvPr id="92" name="TextBox 29">
            <a:extLst>
              <a:ext uri="{FF2B5EF4-FFF2-40B4-BE49-F238E27FC236}">
                <a16:creationId xmlns:a16="http://schemas.microsoft.com/office/drawing/2014/main" id="{8009D37E-A103-427D-BD11-096B96E5138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251560" y="4291027"/>
            <a:ext cx="6831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Billing &amp; Account Specialist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2979E-B3BC-4B81-AC3E-9A499D79F4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54"/>
          <a:stretch/>
        </p:blipFill>
        <p:spPr>
          <a:xfrm>
            <a:off x="2663727" y="2068272"/>
            <a:ext cx="632358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849A20-E34B-4314-9C2E-AC184F9BBF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59"/>
          <a:stretch/>
        </p:blipFill>
        <p:spPr>
          <a:xfrm>
            <a:off x="4952236" y="4258071"/>
            <a:ext cx="627611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E2EC4DB-E3B1-43BA-8583-8FF200AFC7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9124" b="27130"/>
          <a:stretch/>
        </p:blipFill>
        <p:spPr>
          <a:xfrm>
            <a:off x="100752" y="343137"/>
            <a:ext cx="63354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29">
            <a:extLst>
              <a:ext uri="{FF2B5EF4-FFF2-40B4-BE49-F238E27FC236}">
                <a16:creationId xmlns:a16="http://schemas.microsoft.com/office/drawing/2014/main" id="{1CA00AB3-DBBB-35D6-6E1F-A881B0519D74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5579847" y="3103663"/>
            <a:ext cx="92238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Jackie Chau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Managing Research Receivables Analyst</a:t>
            </a:r>
          </a:p>
        </p:txBody>
      </p:sp>
      <p:sp>
        <p:nvSpPr>
          <p:cNvPr id="17" name="TextBox 29">
            <a:extLst>
              <a:ext uri="{FF2B5EF4-FFF2-40B4-BE49-F238E27FC236}">
                <a16:creationId xmlns:a16="http://schemas.microsoft.com/office/drawing/2014/main" id="{5D654291-B097-D7D5-15A0-5E3693BF2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9808" y="4492752"/>
            <a:ext cx="922382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5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Erinne</a:t>
            </a: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Dull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Staff Accountant</a:t>
            </a:r>
          </a:p>
        </p:txBody>
      </p:sp>
      <p:pic>
        <p:nvPicPr>
          <p:cNvPr id="19" name="Graphic 18" descr="Address Book outline">
            <a:extLst>
              <a:ext uri="{FF2B5EF4-FFF2-40B4-BE49-F238E27FC236}">
                <a16:creationId xmlns:a16="http://schemas.microsoft.com/office/drawing/2014/main" id="{9B143BE5-6375-740B-90AD-B69BA9851A4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825"/>
          <a:stretch/>
        </p:blipFill>
        <p:spPr>
          <a:xfrm>
            <a:off x="-59243" y="4088553"/>
            <a:ext cx="931713" cy="9588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 descr="A person in a pink shirt  Description automatically generated">
            <a:extLst>
              <a:ext uri="{FF2B5EF4-FFF2-40B4-BE49-F238E27FC236}">
                <a16:creationId xmlns:a16="http://schemas.microsoft.com/office/drawing/2014/main" id="{99D584C0-1556-3991-5AA1-B498601E74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5" t="18578" r="13880" b="938"/>
          <a:stretch/>
        </p:blipFill>
        <p:spPr>
          <a:xfrm>
            <a:off x="4932449" y="3101513"/>
            <a:ext cx="640080" cy="822960"/>
          </a:xfrm>
          <a:prstGeom prst="rect">
            <a:avLst/>
          </a:prstGeom>
        </p:spPr>
      </p:pic>
      <p:sp>
        <p:nvSpPr>
          <p:cNvPr id="15" name="TextBox 29">
            <a:extLst>
              <a:ext uri="{FF2B5EF4-FFF2-40B4-BE49-F238E27FC236}">
                <a16:creationId xmlns:a16="http://schemas.microsoft.com/office/drawing/2014/main" id="{318F6A8C-E1E4-2826-2F3A-85414B356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697" y="4238634"/>
            <a:ext cx="756843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Jacob Yannetti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Cash Application Analyst</a:t>
            </a:r>
          </a:p>
        </p:txBody>
      </p:sp>
      <p:sp>
        <p:nvSpPr>
          <p:cNvPr id="18" name="TextBox 29">
            <a:extLst>
              <a:ext uri="{FF2B5EF4-FFF2-40B4-BE49-F238E27FC236}">
                <a16:creationId xmlns:a16="http://schemas.microsoft.com/office/drawing/2014/main" id="{A27F8F5F-CD9D-C4E5-76C6-1D135D5B8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62" y="2142064"/>
            <a:ext cx="756843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Qi “Chris” Li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AR &amp; Cash Ops</a:t>
            </a:r>
          </a:p>
        </p:txBody>
      </p:sp>
      <p:pic>
        <p:nvPicPr>
          <p:cNvPr id="21" name="Graphic 20" descr="Address Book outline">
            <a:extLst>
              <a:ext uri="{FF2B5EF4-FFF2-40B4-BE49-F238E27FC236}">
                <a16:creationId xmlns:a16="http://schemas.microsoft.com/office/drawing/2014/main" id="{BBA062D0-D991-C9F9-917A-D13BD51B545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825"/>
          <a:stretch/>
        </p:blipFill>
        <p:spPr>
          <a:xfrm>
            <a:off x="2521499" y="3024657"/>
            <a:ext cx="931713" cy="9588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 descr="A person taking a selfie  AI-generated content may be incorrect.">
            <a:extLst>
              <a:ext uri="{FF2B5EF4-FFF2-40B4-BE49-F238E27FC236}">
                <a16:creationId xmlns:a16="http://schemas.microsoft.com/office/drawing/2014/main" id="{3148E614-9AB6-D9D9-0217-F4CCC51CA1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0" t="30159" r="21940" b="23209"/>
          <a:stretch>
            <a:fillRect/>
          </a:stretch>
        </p:blipFill>
        <p:spPr>
          <a:xfrm>
            <a:off x="2643205" y="4149349"/>
            <a:ext cx="619873" cy="88616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B41F219-A9E8-2BA0-86F0-64A18142D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1" y="1988714"/>
            <a:ext cx="633545" cy="83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erson with long curly hair  AI-generated content may be incorrect.">
            <a:extLst>
              <a:ext uri="{FF2B5EF4-FFF2-40B4-BE49-F238E27FC236}">
                <a16:creationId xmlns:a16="http://schemas.microsoft.com/office/drawing/2014/main" id="{8135BE4C-D29C-D396-2DF8-AEEF1CCD01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066" y="2086017"/>
            <a:ext cx="645087" cy="769441"/>
          </a:xfrm>
          <a:prstGeom prst="rect">
            <a:avLst/>
          </a:prstGeom>
        </p:spPr>
      </p:pic>
      <p:sp>
        <p:nvSpPr>
          <p:cNvPr id="5" name="Rectangle 68">
            <a:extLst>
              <a:ext uri="{FF2B5EF4-FFF2-40B4-BE49-F238E27FC236}">
                <a16:creationId xmlns:a16="http://schemas.microsoft.com/office/drawing/2014/main" id="{7ED99880-BE42-5CDE-D352-5B10CEE05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2155" y="4257436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11" name="Rectangle 68">
            <a:extLst>
              <a:ext uri="{FF2B5EF4-FFF2-40B4-BE49-F238E27FC236}">
                <a16:creationId xmlns:a16="http://schemas.microsoft.com/office/drawing/2014/main" id="{F1E2BC06-65AC-96A9-4EB8-47926ABCF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076" y="3119840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12" name="TextBox 29">
            <a:extLst>
              <a:ext uri="{FF2B5EF4-FFF2-40B4-BE49-F238E27FC236}">
                <a16:creationId xmlns:a16="http://schemas.microsoft.com/office/drawing/2014/main" id="{98A46B49-2650-E07B-EB93-A7747B598157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251560" y="3119337"/>
            <a:ext cx="6397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Billing &amp; Account Specialist</a:t>
            </a:r>
          </a:p>
        </p:txBody>
      </p:sp>
      <p:sp>
        <p:nvSpPr>
          <p:cNvPr id="24" name="Rectangle 68">
            <a:extLst>
              <a:ext uri="{FF2B5EF4-FFF2-40B4-BE49-F238E27FC236}">
                <a16:creationId xmlns:a16="http://schemas.microsoft.com/office/drawing/2014/main" id="{7A551AA6-079E-5EC6-5967-B4BF28170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2478" y="3198435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26" name="TextBox 29">
            <a:extLst>
              <a:ext uri="{FF2B5EF4-FFF2-40B4-BE49-F238E27FC236}">
                <a16:creationId xmlns:a16="http://schemas.microsoft.com/office/drawing/2014/main" id="{D6837A43-6DBA-EEE9-01E9-B240372F421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063088" y="3279595"/>
            <a:ext cx="92238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Billing &amp; Account Specialist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A01332CE-83FF-0E6D-1B13-C4356A00E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30682CEF-3206-1739-E387-961A07E8E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33" y="3073660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pic>
        <p:nvPicPr>
          <p:cNvPr id="25" name="Graphic 24" descr="Address Book outline">
            <a:extLst>
              <a:ext uri="{FF2B5EF4-FFF2-40B4-BE49-F238E27FC236}">
                <a16:creationId xmlns:a16="http://schemas.microsoft.com/office/drawing/2014/main" id="{6E75BCB9-6E10-47E7-8C5C-973F2061A8D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825"/>
          <a:stretch/>
        </p:blipFill>
        <p:spPr>
          <a:xfrm>
            <a:off x="9597507" y="4275966"/>
            <a:ext cx="931713" cy="9588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438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418569"/>
              </p:ext>
            </p:extLst>
          </p:nvPr>
        </p:nvGraphicFramePr>
        <p:xfrm>
          <a:off x="124550" y="1496702"/>
          <a:ext cx="11773011" cy="4679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1170">
                  <a:extLst>
                    <a:ext uri="{9D8B030D-6E8A-4147-A177-3AD203B41FA5}">
                      <a16:colId xmlns:a16="http://schemas.microsoft.com/office/drawing/2014/main" val="2827805206"/>
                    </a:ext>
                  </a:extLst>
                </a:gridCol>
                <a:gridCol w="1994436">
                  <a:extLst>
                    <a:ext uri="{9D8B030D-6E8A-4147-A177-3AD203B41FA5}">
                      <a16:colId xmlns:a16="http://schemas.microsoft.com/office/drawing/2014/main" val="1036001177"/>
                    </a:ext>
                  </a:extLst>
                </a:gridCol>
              </a:tblGrid>
              <a:tr h="40277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`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Operations</a:t>
                      </a:r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>
                          <a:solidFill>
                            <a:schemeClr val="lt1"/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Taxation and Garnishments</a:t>
                      </a:r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Technology</a:t>
                      </a:r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736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98">
                <a:tc gridSpan="4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902149"/>
                  </a:ext>
                </a:extLst>
              </a:tr>
            </a:tbl>
          </a:graphicData>
        </a:graphic>
      </p:graphicFrame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1006721" y="2434991"/>
            <a:ext cx="93672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Jamie Simole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Controller,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Services</a:t>
            </a:r>
          </a:p>
        </p:txBody>
      </p:sp>
      <p:sp>
        <p:nvSpPr>
          <p:cNvPr id="252" name="TextBox 12"/>
          <p:cNvSpPr txBox="1">
            <a:spLocks noChangeArrowheads="1"/>
          </p:cNvSpPr>
          <p:nvPr/>
        </p:nvSpPr>
        <p:spPr bwMode="auto">
          <a:xfrm>
            <a:off x="219109" y="1957594"/>
            <a:ext cx="14832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Services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63D050-F485-41D7-9948-F2D7015B3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32" y="2361672"/>
            <a:ext cx="64377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9">
            <a:extLst>
              <a:ext uri="{FF2B5EF4-FFF2-40B4-BE49-F238E27FC236}">
                <a16:creationId xmlns:a16="http://schemas.microsoft.com/office/drawing/2014/main" id="{6B22D609-18AB-4924-8A5E-59E58238F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040" y="4192449"/>
            <a:ext cx="923894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Wilma Miranda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Payroll Tax Administrator</a:t>
            </a: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CFDDF4DE-5BAC-4DED-BC76-1A5572803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8222" y="2138289"/>
            <a:ext cx="864790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Kathy Sirois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Tax &amp; Payment Processing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ED8941-5308-41F5-85B8-96CF15E27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871" y="2061373"/>
            <a:ext cx="1005008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Danielle Trahon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Senior Associate Director, Payroll Processing &amp; Reconciliation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3B21AB-CA7D-404A-8ACB-B684DE03E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8222" y="3109657"/>
            <a:ext cx="75502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Cherryce Williams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Account Analyst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55BA6B-0095-459E-952E-372A85756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7856" y="3071739"/>
            <a:ext cx="1005008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Thompson Ludwig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Asst Director, Payroll &amp; Time Administrator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778E8F-0417-4DC9-B6D6-6BABDB0C7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420" y="3883538"/>
            <a:ext cx="820105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Ryan Peterson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&amp; Time Administrator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3A7FCD-5A1D-4B4B-B880-053AC5362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45"/>
          <a:stretch/>
        </p:blipFill>
        <p:spPr>
          <a:xfrm>
            <a:off x="6650727" y="2043287"/>
            <a:ext cx="628437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232791-1605-4687-B5D0-F7D5D58F4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6543" y="2963413"/>
            <a:ext cx="630877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31589AB-8E27-4C28-8FC0-9C1A5C7E0E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58"/>
          <a:stretch/>
        </p:blipFill>
        <p:spPr>
          <a:xfrm>
            <a:off x="6695765" y="4081978"/>
            <a:ext cx="626269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8" name="Title 1">
            <a:extLst>
              <a:ext uri="{FF2B5EF4-FFF2-40B4-BE49-F238E27FC236}">
                <a16:creationId xmlns:a16="http://schemas.microsoft.com/office/drawing/2014/main" id="{9CEB536B-6500-41C9-9653-7DD7E76CE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965" y="775096"/>
            <a:ext cx="8852953" cy="480131"/>
          </a:xfrm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Payroll Services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06C16FA-2EDA-4206-B5D3-D393AD1EFE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7391" y="1973051"/>
            <a:ext cx="63653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6E44625-3CB4-4E88-A7D2-973CFDFE3CA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967"/>
          <a:stretch/>
        </p:blipFill>
        <p:spPr>
          <a:xfrm>
            <a:off x="2674853" y="3832071"/>
            <a:ext cx="634758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9847E4-B756-5E6C-2307-0F34D4F3D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372" y="3090722"/>
            <a:ext cx="1005008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Sarah Ahari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Accountant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E7130B-BC39-55CB-299D-4036645D6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740" y="4815879"/>
            <a:ext cx="820106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James Fernandes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&amp; Time Administrator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4749E9-87EF-27D8-4B58-63DC6D0B6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996" y="3923733"/>
            <a:ext cx="839850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Ida Winick-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Lilkely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Payroll &amp; Time Administrator </a:t>
            </a:r>
          </a:p>
        </p:txBody>
      </p:sp>
      <p:pic>
        <p:nvPicPr>
          <p:cNvPr id="12" name="Graphic 11" descr="Address Book outline">
            <a:extLst>
              <a:ext uri="{FF2B5EF4-FFF2-40B4-BE49-F238E27FC236}">
                <a16:creationId xmlns:a16="http://schemas.microsoft.com/office/drawing/2014/main" id="{DC3109D8-5414-8D7C-E527-EF7FB5CDB7C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825"/>
          <a:stretch/>
        </p:blipFill>
        <p:spPr>
          <a:xfrm>
            <a:off x="4378099" y="2860508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Address Book outline">
            <a:extLst>
              <a:ext uri="{FF2B5EF4-FFF2-40B4-BE49-F238E27FC236}">
                <a16:creationId xmlns:a16="http://schemas.microsoft.com/office/drawing/2014/main" id="{E5D64247-0AAD-B180-A9F1-BB01A136167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825"/>
          <a:stretch/>
        </p:blipFill>
        <p:spPr>
          <a:xfrm>
            <a:off x="4374264" y="3752654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phic 20" descr="Address Book outline">
            <a:extLst>
              <a:ext uri="{FF2B5EF4-FFF2-40B4-BE49-F238E27FC236}">
                <a16:creationId xmlns:a16="http://schemas.microsoft.com/office/drawing/2014/main" id="{33B7DF8F-81A3-1D7C-FC42-AD688113BDC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825"/>
          <a:stretch/>
        </p:blipFill>
        <p:spPr>
          <a:xfrm>
            <a:off x="4357248" y="4644800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552435-75A9-F3B8-E0A3-161B399D4E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5441" y="3062632"/>
            <a:ext cx="755020" cy="777241"/>
          </a:xfrm>
          <a:prstGeom prst="rect">
            <a:avLst/>
          </a:prstGeom>
        </p:spPr>
      </p:pic>
      <p:sp>
        <p:nvSpPr>
          <p:cNvPr id="3" name="TextBox 29">
            <a:extLst>
              <a:ext uri="{FF2B5EF4-FFF2-40B4-BE49-F238E27FC236}">
                <a16:creationId xmlns:a16="http://schemas.microsoft.com/office/drawing/2014/main" id="{42E44776-A5CF-30C1-5CF5-A5A0916FC45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120082" y="799392"/>
            <a:ext cx="734784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Karen Mahalo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AVP, University Controller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8A7D5-DA09-D3A9-CF6A-29966A47FC79}"/>
              </a:ext>
            </a:extLst>
          </p:cNvPr>
          <p:cNvSpPr txBox="1"/>
          <p:nvPr/>
        </p:nvSpPr>
        <p:spPr>
          <a:xfrm>
            <a:off x="10712210" y="2043287"/>
            <a:ext cx="1048471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Senior Associate Director, Payroll Technology &amp; Projects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63F4593-33C4-F90C-7D8A-D63D6907F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D41B96-B080-C098-9ADD-1629624745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2" t="12107" r="18000" b="12735"/>
          <a:stretch>
            <a:fillRect/>
          </a:stretch>
        </p:blipFill>
        <p:spPr bwMode="auto">
          <a:xfrm>
            <a:off x="416128" y="681487"/>
            <a:ext cx="612979" cy="7424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68">
            <a:extLst>
              <a:ext uri="{FF2B5EF4-FFF2-40B4-BE49-F238E27FC236}">
                <a16:creationId xmlns:a16="http://schemas.microsoft.com/office/drawing/2014/main" id="{65DF4955-0A65-A3FA-E7AE-37A8B948D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2447" y="1995712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53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294795"/>
              </p:ext>
            </p:extLst>
          </p:nvPr>
        </p:nvGraphicFramePr>
        <p:xfrm>
          <a:off x="56400" y="796455"/>
          <a:ext cx="11753220" cy="4670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0174">
                  <a:extLst>
                    <a:ext uri="{9D8B030D-6E8A-4147-A177-3AD203B41FA5}">
                      <a16:colId xmlns:a16="http://schemas.microsoft.com/office/drawing/2014/main" val="1380856990"/>
                    </a:ext>
                  </a:extLst>
                </a:gridCol>
              </a:tblGrid>
              <a:tr h="398428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`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Student Accounts Operations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Student Accounts Customer Service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1578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  <a:p>
                      <a:endParaRPr lang="en-US" sz="1100" dirty="0"/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645" y="227194"/>
            <a:ext cx="9637243" cy="480131"/>
          </a:xfr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Student Financial Services</a:t>
            </a:r>
          </a:p>
        </p:txBody>
      </p:sp>
      <p:sp>
        <p:nvSpPr>
          <p:cNvPr id="30" name="TextBox 12">
            <a:extLst>
              <a:ext uri="{FF2B5EF4-FFF2-40B4-BE49-F238E27FC236}">
                <a16:creationId xmlns:a16="http://schemas.microsoft.com/office/drawing/2014/main" id="{F18DD761-9E83-5684-F411-2C1959A0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51" y="1224368"/>
            <a:ext cx="1483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Accounting Services</a:t>
            </a:r>
          </a:p>
        </p:txBody>
      </p:sp>
      <p:sp>
        <p:nvSpPr>
          <p:cNvPr id="34" name="TextBox 29">
            <a:extLst>
              <a:ext uri="{FF2B5EF4-FFF2-40B4-BE49-F238E27FC236}">
                <a16:creationId xmlns:a16="http://schemas.microsoft.com/office/drawing/2014/main" id="{8A1BA0CE-AC93-298C-08B5-34343ECED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543" y="1445561"/>
            <a:ext cx="1150229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Eric Nyman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Associate Director, Student Account Customer Services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D25AE18-01A4-8C2C-0BBD-00745B624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696" y="2182082"/>
            <a:ext cx="627611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AEBCF3A-4103-A13A-D624-A20B19769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308245"/>
            <a:ext cx="1136759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Brittany Johnston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Student Account Customer Services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99B8D7-4FCB-F906-BFB4-1946BC20A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3600" y="3274198"/>
            <a:ext cx="979838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Jason Montezuma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Student Financials Specialist</a:t>
            </a:r>
          </a:p>
        </p:txBody>
      </p:sp>
      <p:pic>
        <p:nvPicPr>
          <p:cNvPr id="41" name="Graphic 40" descr="Address Book outline">
            <a:extLst>
              <a:ext uri="{FF2B5EF4-FFF2-40B4-BE49-F238E27FC236}">
                <a16:creationId xmlns:a16="http://schemas.microsoft.com/office/drawing/2014/main" id="{E9465D15-E80E-7FB9-0867-A333F24D859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4222851" y="4090235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0A6C927-948C-0CE3-1998-E8AC85670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150" y="4222895"/>
            <a:ext cx="77698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Daryl Mencey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Financials Specialist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613A174-28D5-0F68-73A6-15E852C61E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59"/>
          <a:stretch/>
        </p:blipFill>
        <p:spPr>
          <a:xfrm>
            <a:off x="6402827" y="4184442"/>
            <a:ext cx="615516" cy="7548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B309AE7-5DEC-AEB3-B4D5-F028E3BB3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1018" y="4250951"/>
            <a:ext cx="77698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Nicholaos Mitsiu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Financials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82D1C9D-81E2-A27E-0A9E-EBFC61B1A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810" y="4335178"/>
            <a:ext cx="77698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Nick Santos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Financials Specialist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96D59B-6AC8-0F21-3E50-0F6CACBD2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5321" y="4190565"/>
            <a:ext cx="77698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Kerry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Pinette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Financials Specialist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B54AC0A-3BC4-C1B4-EA3D-0CBF016670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416"/>
          <a:stretch/>
        </p:blipFill>
        <p:spPr>
          <a:xfrm>
            <a:off x="7560293" y="1378440"/>
            <a:ext cx="635412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TextBox 29">
            <a:extLst>
              <a:ext uri="{FF2B5EF4-FFF2-40B4-BE49-F238E27FC236}">
                <a16:creationId xmlns:a16="http://schemas.microsoft.com/office/drawing/2014/main" id="{B43EE2A5-0DE5-8A16-8342-B77C79E0E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527" y="1413550"/>
            <a:ext cx="895541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Bonita Huang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Associate Director, Student Accounts Operations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989CD9D5-9F57-9484-1601-606EBF2F7C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9" r="2894"/>
          <a:stretch/>
        </p:blipFill>
        <p:spPr>
          <a:xfrm>
            <a:off x="2639401" y="1383034"/>
            <a:ext cx="643449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B130BDED-F20A-A88E-C49D-9C7954D0D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850" y="2491338"/>
            <a:ext cx="77698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McCayla</a:t>
            </a: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Quinn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Operations Analyst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3D558EE3-59BD-D90A-ED71-60D597129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3390" y="3534200"/>
            <a:ext cx="642798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E1F6C1E5-7A32-720D-BF87-DCCD76354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646" y="3640587"/>
            <a:ext cx="77698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Ellen Millman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Reporting Specialist</a:t>
            </a:r>
          </a:p>
        </p:txBody>
      </p:sp>
      <p:sp>
        <p:nvSpPr>
          <p:cNvPr id="58" name="TextBox 29">
            <a:extLst>
              <a:ext uri="{FF2B5EF4-FFF2-40B4-BE49-F238E27FC236}">
                <a16:creationId xmlns:a16="http://schemas.microsoft.com/office/drawing/2014/main" id="{D41E590B-7828-24BE-906A-09B833D3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088" y="6085494"/>
            <a:ext cx="1030557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Jennifer Buono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Accounting &amp; Analytics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E15752-DBC4-AEBE-E155-86445091E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345484"/>
              </p:ext>
            </p:extLst>
          </p:nvPr>
        </p:nvGraphicFramePr>
        <p:xfrm>
          <a:off x="55067" y="5511606"/>
          <a:ext cx="11759705" cy="1408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818">
                  <a:extLst>
                    <a:ext uri="{9D8B030D-6E8A-4147-A177-3AD203B41FA5}">
                      <a16:colId xmlns:a16="http://schemas.microsoft.com/office/drawing/2014/main" val="1631120800"/>
                    </a:ext>
                  </a:extLst>
                </a:gridCol>
                <a:gridCol w="9632887">
                  <a:extLst>
                    <a:ext uri="{9D8B030D-6E8A-4147-A177-3AD203B41FA5}">
                      <a16:colId xmlns:a16="http://schemas.microsoft.com/office/drawing/2014/main" val="2151218529"/>
                    </a:ext>
                  </a:extLst>
                </a:gridCol>
              </a:tblGrid>
              <a:tr h="1408778"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72232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A62B1A1-C325-AE64-C58B-E1E11E09D41E}"/>
              </a:ext>
            </a:extLst>
          </p:cNvPr>
          <p:cNvSpPr txBox="1"/>
          <p:nvPr/>
        </p:nvSpPr>
        <p:spPr>
          <a:xfrm>
            <a:off x="61552" y="5618531"/>
            <a:ext cx="2069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Accounting &amp; Analytics</a:t>
            </a:r>
            <a:endParaRPr lang="en-US" dirty="0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6A12F23-CB5D-4688-D600-ABC5CBE0942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307" b="2262"/>
          <a:stretch/>
        </p:blipFill>
        <p:spPr>
          <a:xfrm>
            <a:off x="272989" y="2992597"/>
            <a:ext cx="63755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B9A8AB7-2456-B468-7732-3949802AADF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-1" r="9350" b="2410"/>
          <a:stretch/>
        </p:blipFill>
        <p:spPr>
          <a:xfrm>
            <a:off x="90896" y="5961875"/>
            <a:ext cx="643289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TextBox 29">
            <a:extLst>
              <a:ext uri="{FF2B5EF4-FFF2-40B4-BE49-F238E27FC236}">
                <a16:creationId xmlns:a16="http://schemas.microsoft.com/office/drawing/2014/main" id="{88B7929E-E22A-99F2-2BD6-5ED05130D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060" y="6001659"/>
            <a:ext cx="1126771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Christine Michaelidis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Director, Accounting &amp; Analytics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54E0369B-75E1-6137-0AAD-D29F4BEC7AB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43"/>
          <a:stretch/>
        </p:blipFill>
        <p:spPr>
          <a:xfrm>
            <a:off x="2260118" y="5891582"/>
            <a:ext cx="678505" cy="829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TextBox 29">
            <a:extLst>
              <a:ext uri="{FF2B5EF4-FFF2-40B4-BE49-F238E27FC236}">
                <a16:creationId xmlns:a16="http://schemas.microsoft.com/office/drawing/2014/main" id="{6D9D3414-34E0-CF00-F5A1-AC3A21B8D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338" y="6006164"/>
            <a:ext cx="882620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Shihan Duan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Accountant</a:t>
            </a:r>
          </a:p>
        </p:txBody>
      </p:sp>
      <p:sp>
        <p:nvSpPr>
          <p:cNvPr id="67" name="TextBox 29">
            <a:extLst>
              <a:ext uri="{FF2B5EF4-FFF2-40B4-BE49-F238E27FC236}">
                <a16:creationId xmlns:a16="http://schemas.microsoft.com/office/drawing/2014/main" id="{E5944B3F-EA00-399B-3A7C-9F1AB441F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7608" y="6024510"/>
            <a:ext cx="923894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Staff Accountant</a:t>
            </a:r>
          </a:p>
        </p:txBody>
      </p:sp>
      <p:pic>
        <p:nvPicPr>
          <p:cNvPr id="68" name="Graphic 67" descr="Address Book outline">
            <a:extLst>
              <a:ext uri="{FF2B5EF4-FFF2-40B4-BE49-F238E27FC236}">
                <a16:creationId xmlns:a16="http://schemas.microsoft.com/office/drawing/2014/main" id="{0C0E7CE5-5BA9-4916-7534-DF94B8E63EF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139185" y="1906774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9" name="TextBox 29">
            <a:extLst>
              <a:ext uri="{FF2B5EF4-FFF2-40B4-BE49-F238E27FC236}">
                <a16:creationId xmlns:a16="http://schemas.microsoft.com/office/drawing/2014/main" id="{97714503-2E8A-02C6-CCEF-F9D9E02F0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424" y="2054047"/>
            <a:ext cx="864790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Karen Cossette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Business Analyst</a:t>
            </a:r>
          </a:p>
        </p:txBody>
      </p:sp>
      <p:pic>
        <p:nvPicPr>
          <p:cNvPr id="7" name="Graphic 6" descr="Address Book outline">
            <a:extLst>
              <a:ext uri="{FF2B5EF4-FFF2-40B4-BE49-F238E27FC236}">
                <a16:creationId xmlns:a16="http://schemas.microsoft.com/office/drawing/2014/main" id="{53417F59-4C57-6A0E-CAAC-95A3F06EF959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2478920" y="4423638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73EBF5-9996-DD1F-4254-0A6F3C943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528" y="4645924"/>
            <a:ext cx="77698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Veronica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Kelly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4E1815-4E65-C162-AEB8-91E2D5490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412" y="3338318"/>
            <a:ext cx="93120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Ellie Krasner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Student Financials Specialist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2801488-488C-ED73-E244-471CBC1A006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9200" t="6267" r="14369"/>
          <a:stretch/>
        </p:blipFill>
        <p:spPr>
          <a:xfrm>
            <a:off x="2618408" y="2415726"/>
            <a:ext cx="637780" cy="823711"/>
          </a:xfrm>
          <a:prstGeom prst="rect">
            <a:avLst/>
          </a:prstGeom>
        </p:spPr>
      </p:pic>
      <p:pic>
        <p:nvPicPr>
          <p:cNvPr id="4" name="Graphic 3" descr="Address Book outline">
            <a:extLst>
              <a:ext uri="{FF2B5EF4-FFF2-40B4-BE49-F238E27FC236}">
                <a16:creationId xmlns:a16="http://schemas.microsoft.com/office/drawing/2014/main" id="{9DC46F80-9DEC-0360-F38C-C62B6E6DE57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5323033" y="3144002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phic 11" descr="Address Book outline">
            <a:extLst>
              <a:ext uri="{FF2B5EF4-FFF2-40B4-BE49-F238E27FC236}">
                <a16:creationId xmlns:a16="http://schemas.microsoft.com/office/drawing/2014/main" id="{D7373B08-68D7-A949-0268-336D3C3F702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9271155" y="2166335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A close-up of a person smiling  Description automatically generated">
            <a:extLst>
              <a:ext uri="{FF2B5EF4-FFF2-40B4-BE49-F238E27FC236}">
                <a16:creationId xmlns:a16="http://schemas.microsoft.com/office/drawing/2014/main" id="{1F0AD7FD-0C17-527E-0C11-1815C259F98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122" b="-9122"/>
          <a:stretch/>
        </p:blipFill>
        <p:spPr>
          <a:xfrm>
            <a:off x="8426072" y="4075310"/>
            <a:ext cx="615516" cy="959848"/>
          </a:xfrm>
          <a:prstGeom prst="rect">
            <a:avLst/>
          </a:prstGeom>
        </p:spPr>
      </p:pic>
      <p:sp>
        <p:nvSpPr>
          <p:cNvPr id="19" name="Rectangle 68">
            <a:extLst>
              <a:ext uri="{FF2B5EF4-FFF2-40B4-BE49-F238E27FC236}">
                <a16:creationId xmlns:a16="http://schemas.microsoft.com/office/drawing/2014/main" id="{9A0DB915-4110-345C-43F2-017842F95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854" y="5934219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sp>
        <p:nvSpPr>
          <p:cNvPr id="20" name="TextBox 29">
            <a:extLst>
              <a:ext uri="{FF2B5EF4-FFF2-40B4-BE49-F238E27FC236}">
                <a16:creationId xmlns:a16="http://schemas.microsoft.com/office/drawing/2014/main" id="{9B71EB7D-03CC-61C0-CD43-0266DB1CD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868" y="3096253"/>
            <a:ext cx="637555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Lisa Wong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Analyst</a:t>
            </a:r>
          </a:p>
        </p:txBody>
      </p:sp>
      <p:pic>
        <p:nvPicPr>
          <p:cNvPr id="15" name="Picture 14" descr="A person taking a selfie">
            <a:extLst>
              <a:ext uri="{FF2B5EF4-FFF2-40B4-BE49-F238E27FC236}">
                <a16:creationId xmlns:a16="http://schemas.microsoft.com/office/drawing/2014/main" id="{E744C1A0-9F1A-E5FC-84C4-DD1D31C81D0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9"/>
          <a:stretch>
            <a:fillRect/>
          </a:stretch>
        </p:blipFill>
        <p:spPr>
          <a:xfrm>
            <a:off x="6011796" y="5901418"/>
            <a:ext cx="664631" cy="7887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633B658-D573-F330-E940-468463148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8521" y="2397699"/>
            <a:ext cx="1223669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Sarah Horikami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Student Account Customer Services</a:t>
            </a:r>
          </a:p>
        </p:txBody>
      </p:sp>
      <p:pic>
        <p:nvPicPr>
          <p:cNvPr id="18" name="Graphic 17" descr="Address Book outline">
            <a:extLst>
              <a:ext uri="{FF2B5EF4-FFF2-40B4-BE49-F238E27FC236}">
                <a16:creationId xmlns:a16="http://schemas.microsoft.com/office/drawing/2014/main" id="{F7587840-D44C-A6E2-DC17-BD390D9DA3D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9274383" y="3114821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phic 20" descr="Address Book outline">
            <a:extLst>
              <a:ext uri="{FF2B5EF4-FFF2-40B4-BE49-F238E27FC236}">
                <a16:creationId xmlns:a16="http://schemas.microsoft.com/office/drawing/2014/main" id="{E7F46B0E-4B42-06D9-D965-C696EB506A7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25"/>
          <a:stretch/>
        </p:blipFill>
        <p:spPr>
          <a:xfrm>
            <a:off x="10200975" y="4099978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7FBEB48-EFF0-F02D-7499-1E18C854731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559"/>
          <a:stretch/>
        </p:blipFill>
        <p:spPr>
          <a:xfrm>
            <a:off x="188709" y="154452"/>
            <a:ext cx="63240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9">
            <a:extLst>
              <a:ext uri="{FF2B5EF4-FFF2-40B4-BE49-F238E27FC236}">
                <a16:creationId xmlns:a16="http://schemas.microsoft.com/office/drawing/2014/main" id="{EEF2CC5F-09D5-9A3A-7D3C-61202291C3B9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13134" y="249787"/>
            <a:ext cx="862975" cy="6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Maryellen Bliss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Vice President, Student Account Services 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13AF44E8-1AFE-3EBF-3085-1E16D2810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73205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65638"/>
              </p:ext>
            </p:extLst>
          </p:nvPr>
        </p:nvGraphicFramePr>
        <p:xfrm>
          <a:off x="124550" y="1496702"/>
          <a:ext cx="11798411" cy="4749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1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2827805206"/>
                    </a:ext>
                  </a:extLst>
                </a:gridCol>
                <a:gridCol w="208244">
                  <a:extLst>
                    <a:ext uri="{9D8B030D-6E8A-4147-A177-3AD203B41FA5}">
                      <a16:colId xmlns:a16="http://schemas.microsoft.com/office/drawing/2014/main" val="1036001177"/>
                    </a:ext>
                  </a:extLst>
                </a:gridCol>
              </a:tblGrid>
              <a:tr h="40277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`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3073"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4E0D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135">
                <a:tc gridSpan="4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902149"/>
                  </a:ext>
                </a:extLst>
              </a:tr>
            </a:tbl>
          </a:graphicData>
        </a:graphic>
      </p:graphicFrame>
      <p:sp>
        <p:nvSpPr>
          <p:cNvPr id="58" name="Title 1">
            <a:extLst>
              <a:ext uri="{FF2B5EF4-FFF2-40B4-BE49-F238E27FC236}">
                <a16:creationId xmlns:a16="http://schemas.microsoft.com/office/drawing/2014/main" id="{9CEB536B-6500-41C9-9653-7DD7E76CE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842" y="712104"/>
            <a:ext cx="8852953" cy="480131"/>
          </a:xfrm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Student Financial Services </a:t>
            </a:r>
            <a:r>
              <a:rPr lang="en-US" sz="2000" b="1" dirty="0"/>
              <a:t>(continued)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796AB29-F982-1620-B519-1F307C84D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97"/>
          <a:stretch/>
        </p:blipFill>
        <p:spPr>
          <a:xfrm>
            <a:off x="333179" y="3094454"/>
            <a:ext cx="643119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9">
            <a:extLst>
              <a:ext uri="{FF2B5EF4-FFF2-40B4-BE49-F238E27FC236}">
                <a16:creationId xmlns:a16="http://schemas.microsoft.com/office/drawing/2014/main" id="{F42DEE07-7A7B-3DEC-0F21-7EA1C93DC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507" y="3171622"/>
            <a:ext cx="860300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 anchorCtr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Cathy McLaughlin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Manager, Student Loans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F99F6B4-6EED-C1DD-2B48-E7D2F6557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248" y="2067535"/>
            <a:ext cx="633307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9">
            <a:extLst>
              <a:ext uri="{FF2B5EF4-FFF2-40B4-BE49-F238E27FC236}">
                <a16:creationId xmlns:a16="http://schemas.microsoft.com/office/drawing/2014/main" id="{0325E4AD-4EB6-87E6-272B-37BCA0F64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9482" y="2224089"/>
            <a:ext cx="895340" cy="38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 anchorCtr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Mike Keegan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Director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C420EB8-E857-5042-78EA-EAEE72FCEC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685"/>
          <a:stretch/>
        </p:blipFill>
        <p:spPr>
          <a:xfrm>
            <a:off x="5220678" y="3171622"/>
            <a:ext cx="627877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29">
            <a:extLst>
              <a:ext uri="{FF2B5EF4-FFF2-40B4-BE49-F238E27FC236}">
                <a16:creationId xmlns:a16="http://schemas.microsoft.com/office/drawing/2014/main" id="{B6133720-2B72-05D1-E37C-1D01D1513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9482" y="3302864"/>
            <a:ext cx="773481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 anchorCtr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Shaun Mathieu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D43AFB2-0A66-3693-D9C6-D80254BF0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5651" y="4481069"/>
            <a:ext cx="631295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TextBox 29">
            <a:extLst>
              <a:ext uri="{FF2B5EF4-FFF2-40B4-BE49-F238E27FC236}">
                <a16:creationId xmlns:a16="http://schemas.microsoft.com/office/drawing/2014/main" id="{0F8CCAD7-993D-9699-D683-0D471A80D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946" y="4489176"/>
            <a:ext cx="825174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 anchorCtr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Jack Litwinsky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Student Loan Specialist</a:t>
            </a:r>
          </a:p>
        </p:txBody>
      </p:sp>
      <p:pic>
        <p:nvPicPr>
          <p:cNvPr id="43" name="Picture 42" descr="A person in a blue dress  Description automatically generated with medium confidence">
            <a:extLst>
              <a:ext uri="{FF2B5EF4-FFF2-40B4-BE49-F238E27FC236}">
                <a16:creationId xmlns:a16="http://schemas.microsoft.com/office/drawing/2014/main" id="{330E7615-C472-CA08-D975-D0B44C304F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27918" r="45238" b="28124"/>
          <a:stretch/>
        </p:blipFill>
        <p:spPr>
          <a:xfrm rot="5400000">
            <a:off x="6690628" y="4548130"/>
            <a:ext cx="777239" cy="643119"/>
          </a:xfrm>
          <a:prstGeom prst="rect">
            <a:avLst/>
          </a:prstGeom>
        </p:spPr>
      </p:pic>
      <p:sp>
        <p:nvSpPr>
          <p:cNvPr id="44" name="TextBox 29">
            <a:extLst>
              <a:ext uri="{FF2B5EF4-FFF2-40B4-BE49-F238E27FC236}">
                <a16:creationId xmlns:a16="http://schemas.microsoft.com/office/drawing/2014/main" id="{19CFA741-9AD7-9A8B-99F3-29B34DB88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1796" y="4489176"/>
            <a:ext cx="879264" cy="51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 anchorCtr="0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Corrine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DePatra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Loan Specialist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4907D9E-F7CA-C13F-792A-0FECF2110C0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48" b="4390"/>
          <a:stretch/>
        </p:blipFill>
        <p:spPr>
          <a:xfrm>
            <a:off x="193279" y="203898"/>
            <a:ext cx="62783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TextBox 29">
            <a:extLst>
              <a:ext uri="{FF2B5EF4-FFF2-40B4-BE49-F238E27FC236}">
                <a16:creationId xmlns:a16="http://schemas.microsoft.com/office/drawing/2014/main" id="{E11F8F15-A97F-7FC7-0262-15AEBB573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112" y="274425"/>
            <a:ext cx="1068468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Kathleen Hynes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Director, Student Financial  Services &amp; University Bursar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7459B8-26A0-49D3-9F6F-D5AF48F68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</p:spTree>
    <p:extLst>
      <p:ext uri="{BB962C8B-B14F-4D97-AF65-F5344CB8AC3E}">
        <p14:creationId xmlns:p14="http://schemas.microsoft.com/office/powerpoint/2010/main" val="3475877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665052"/>
              </p:ext>
            </p:extLst>
          </p:nvPr>
        </p:nvGraphicFramePr>
        <p:xfrm>
          <a:off x="329906" y="1497919"/>
          <a:ext cx="11469160" cy="4932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5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6069">
                  <a:extLst>
                    <a:ext uri="{9D8B030D-6E8A-4147-A177-3AD203B41FA5}">
                      <a16:colId xmlns:a16="http://schemas.microsoft.com/office/drawing/2014/main" val="2445618509"/>
                    </a:ext>
                  </a:extLst>
                </a:gridCol>
                <a:gridCol w="28968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66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Student Financial Initiatives &amp; Reporting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Tax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B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Cash, Investments and Gift Accounting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PP&amp;E, Lease, and Debt Accounting</a:t>
                      </a: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629859"/>
                  </a:ext>
                </a:extLst>
              </a:tr>
              <a:tr h="267256">
                <a:tc row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247D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3076">
                <a:tc v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0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248">
                        <a:alpha val="3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91422" marR="91422" marT="45575" marB="45575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89000">
                          <a:srgbClr val="BF9100">
                            <a:alpha val="50000"/>
                          </a:srgbClr>
                        </a:gs>
                        <a:gs pos="3000">
                          <a:srgbClr val="B54E0D">
                            <a:alpha val="5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7097646"/>
                  </a:ext>
                </a:extLst>
              </a:tr>
            </a:tbl>
          </a:graphicData>
        </a:graphic>
      </p:graphicFrame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4075241" y="3975817"/>
            <a:ext cx="671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Analyst</a:t>
            </a:r>
          </a:p>
        </p:txBody>
      </p:sp>
      <p:sp>
        <p:nvSpPr>
          <p:cNvPr id="12" name="TextBox 29"/>
          <p:cNvSpPr txBox="1">
            <a:spLocks noChangeAspect="1" noChangeArrowheads="1"/>
          </p:cNvSpPr>
          <p:nvPr/>
        </p:nvSpPr>
        <p:spPr bwMode="auto">
          <a:xfrm>
            <a:off x="1187376" y="636932"/>
            <a:ext cx="144750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Brianna Fanning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VP, Financial  Accounting &amp; Reporting</a:t>
            </a:r>
          </a:p>
        </p:txBody>
      </p:sp>
      <p:sp>
        <p:nvSpPr>
          <p:cNvPr id="78" name="TextBox 29">
            <a:extLst>
              <a:ext uri="{FF2B5EF4-FFF2-40B4-BE49-F238E27FC236}">
                <a16:creationId xmlns:a16="http://schemas.microsoft.com/office/drawing/2014/main" id="{1F93480E-A854-4C08-B8E2-CEE578707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705" y="2828439"/>
            <a:ext cx="98009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 Griffin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Supervisor of Cash, Investments, &amp; Gift Accounting</a:t>
            </a:r>
          </a:p>
        </p:txBody>
      </p:sp>
      <p:sp>
        <p:nvSpPr>
          <p:cNvPr id="80" name="TextBox 29">
            <a:extLst>
              <a:ext uri="{FF2B5EF4-FFF2-40B4-BE49-F238E27FC236}">
                <a16:creationId xmlns:a16="http://schemas.microsoft.com/office/drawing/2014/main" id="{553A91FB-7795-428B-8650-E03AB331E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5915" y="2890391"/>
            <a:ext cx="106304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Jenkins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Supervisor of Financial Operations</a:t>
            </a:r>
          </a:p>
        </p:txBody>
      </p:sp>
      <p:sp>
        <p:nvSpPr>
          <p:cNvPr id="82" name="TextBox 29">
            <a:extLst>
              <a:ext uri="{FF2B5EF4-FFF2-40B4-BE49-F238E27FC236}">
                <a16:creationId xmlns:a16="http://schemas.microsoft.com/office/drawing/2014/main" id="{22F5E70E-3BF6-466F-910E-A745143F9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0447" y="3775121"/>
            <a:ext cx="836556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Cameron Burke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Staff Accountant</a:t>
            </a:r>
          </a:p>
        </p:txBody>
      </p:sp>
      <p:sp>
        <p:nvSpPr>
          <p:cNvPr id="84" name="TextBox 29">
            <a:extLst>
              <a:ext uri="{FF2B5EF4-FFF2-40B4-BE49-F238E27FC236}">
                <a16:creationId xmlns:a16="http://schemas.microsoft.com/office/drawing/2014/main" id="{41A3A219-7EDF-4B0A-9834-470DE39AA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9922" y="4696317"/>
            <a:ext cx="95142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Alyssa Johnston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Accountant, Operations</a:t>
            </a:r>
          </a:p>
        </p:txBody>
      </p:sp>
      <p:sp>
        <p:nvSpPr>
          <p:cNvPr id="86" name="TextBox 29">
            <a:extLst>
              <a:ext uri="{FF2B5EF4-FFF2-40B4-BE49-F238E27FC236}">
                <a16:creationId xmlns:a16="http://schemas.microsoft.com/office/drawing/2014/main" id="{F2DA549D-C7B5-49B1-B34A-208AB1072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756" y="3850483"/>
            <a:ext cx="9018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Lindsey Hinze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Staff Accountant</a:t>
            </a:r>
          </a:p>
        </p:txBody>
      </p:sp>
      <p:sp>
        <p:nvSpPr>
          <p:cNvPr id="88" name="TextBox 29">
            <a:extLst>
              <a:ext uri="{FF2B5EF4-FFF2-40B4-BE49-F238E27FC236}">
                <a16:creationId xmlns:a16="http://schemas.microsoft.com/office/drawing/2014/main" id="{794181EA-060D-4751-A9A1-AAF3340CF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9338" y="4621156"/>
            <a:ext cx="9126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Aaron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Rosenweig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Accountant, Cash</a:t>
            </a:r>
          </a:p>
        </p:txBody>
      </p:sp>
      <p:sp>
        <p:nvSpPr>
          <p:cNvPr id="90" name="TextBox 29">
            <a:extLst>
              <a:ext uri="{FF2B5EF4-FFF2-40B4-BE49-F238E27FC236}">
                <a16:creationId xmlns:a16="http://schemas.microsoft.com/office/drawing/2014/main" id="{78C5168B-EA1B-4B05-BB7A-F544C9255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241" y="2842181"/>
            <a:ext cx="671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Joan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Valeriano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Supervisor, Tax and Reporting </a:t>
            </a:r>
          </a:p>
        </p:txBody>
      </p:sp>
      <p:pic>
        <p:nvPicPr>
          <p:cNvPr id="3" name="FF91E475-B704-4320-A88C-5C0EDF37F7CB">
            <a:extLst>
              <a:ext uri="{FF2B5EF4-FFF2-40B4-BE49-F238E27FC236}">
                <a16:creationId xmlns:a16="http://schemas.microsoft.com/office/drawing/2014/main" id="{EB17B536-F0EA-4BD9-95A9-C929CC01D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5" t="5840" r="23155" b="31492"/>
          <a:stretch/>
        </p:blipFill>
        <p:spPr bwMode="auto">
          <a:xfrm>
            <a:off x="452879" y="494375"/>
            <a:ext cx="639493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erson smiling for the camera  Description automatically generated with medium confidence">
            <a:extLst>
              <a:ext uri="{FF2B5EF4-FFF2-40B4-BE49-F238E27FC236}">
                <a16:creationId xmlns:a16="http://schemas.microsoft.com/office/drawing/2014/main" id="{5274907A-65E8-414B-8FAC-8E02F43B23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3"/>
          <a:stretch/>
        </p:blipFill>
        <p:spPr>
          <a:xfrm flipH="1">
            <a:off x="6622011" y="3702553"/>
            <a:ext cx="639764" cy="8139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person smiling for the camera  Description automatically generated with medium confidence">
            <a:extLst>
              <a:ext uri="{FF2B5EF4-FFF2-40B4-BE49-F238E27FC236}">
                <a16:creationId xmlns:a16="http://schemas.microsoft.com/office/drawing/2014/main" id="{E0565642-B082-4165-9B6F-716689BAD5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526"/>
          <a:stretch/>
        </p:blipFill>
        <p:spPr>
          <a:xfrm>
            <a:off x="6592150" y="2758716"/>
            <a:ext cx="639763" cy="822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A person smiling for the camera  Description automatically generated with medium confidence">
            <a:extLst>
              <a:ext uri="{FF2B5EF4-FFF2-40B4-BE49-F238E27FC236}">
                <a16:creationId xmlns:a16="http://schemas.microsoft.com/office/drawing/2014/main" id="{657A49AD-1A49-4B49-8971-C51C117E47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5" t="27513" r="25663" b="7866"/>
          <a:stretch/>
        </p:blipFill>
        <p:spPr>
          <a:xfrm>
            <a:off x="9094735" y="2834382"/>
            <a:ext cx="635712" cy="7772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99CF3C4-F42A-984E-8613-95D430B2637A}"/>
              </a:ext>
            </a:extLst>
          </p:cNvPr>
          <p:cNvSpPr txBox="1"/>
          <p:nvPr/>
        </p:nvSpPr>
        <p:spPr>
          <a:xfrm>
            <a:off x="2729885" y="942238"/>
            <a:ext cx="890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Financial Accounting &amp; Reporting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BDBD80-D669-2D83-3E04-8189AE49B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6062" y="4697045"/>
            <a:ext cx="870960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Cadrin </a:t>
            </a:r>
            <a:r>
              <a:rPr lang="en-US" altLang="en-US" sz="1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Msumba</a:t>
            </a:r>
            <a:endParaRPr lang="en-US" altLang="en-US" sz="1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Accountant, Gifts &amp; Endowment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80D18E-1A4A-FF39-ADCD-CA759436F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855" y="5652947"/>
            <a:ext cx="951423" cy="6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Rossy Ramirez Warren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Staff Accountant, Investments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525AA8-3D52-E8BA-3BDF-B091AE4E3A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490" y="4539903"/>
            <a:ext cx="682622" cy="928379"/>
          </a:xfrm>
          <a:prstGeom prst="rect">
            <a:avLst/>
          </a:prstGeom>
        </p:spPr>
      </p:pic>
      <p:pic>
        <p:nvPicPr>
          <p:cNvPr id="20" name="Picture 19" descr="A person smiling for the camera  Description automatically generated">
            <a:extLst>
              <a:ext uri="{FF2B5EF4-FFF2-40B4-BE49-F238E27FC236}">
                <a16:creationId xmlns:a16="http://schemas.microsoft.com/office/drawing/2014/main" id="{5AF4C414-1398-DEF9-89DD-DC32CA821C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t="10302" r="5005" b="7880"/>
          <a:stretch/>
        </p:blipFill>
        <p:spPr>
          <a:xfrm>
            <a:off x="3388432" y="2777960"/>
            <a:ext cx="640080" cy="822960"/>
          </a:xfrm>
          <a:prstGeom prst="rect">
            <a:avLst/>
          </a:prstGeom>
        </p:spPr>
      </p:pic>
      <p:pic>
        <p:nvPicPr>
          <p:cNvPr id="2" name="Graphic 1" descr="Address Book outline">
            <a:extLst>
              <a:ext uri="{FF2B5EF4-FFF2-40B4-BE49-F238E27FC236}">
                <a16:creationId xmlns:a16="http://schemas.microsoft.com/office/drawing/2014/main" id="{405F523E-5393-B768-66CE-E80483D6058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825"/>
          <a:stretch/>
        </p:blipFill>
        <p:spPr>
          <a:xfrm>
            <a:off x="6422346" y="5445758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phic 9" descr="Address Book outline">
            <a:extLst>
              <a:ext uri="{FF2B5EF4-FFF2-40B4-BE49-F238E27FC236}">
                <a16:creationId xmlns:a16="http://schemas.microsoft.com/office/drawing/2014/main" id="{EDA7945F-A877-2246-45E3-733F4C8513A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825"/>
          <a:stretch/>
        </p:blipFill>
        <p:spPr>
          <a:xfrm>
            <a:off x="8949981" y="4538875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 descr="A person smiling for the camera  Description automatically generated with medium confidence">
            <a:extLst>
              <a:ext uri="{FF2B5EF4-FFF2-40B4-BE49-F238E27FC236}">
                <a16:creationId xmlns:a16="http://schemas.microsoft.com/office/drawing/2014/main" id="{5A470D3F-5BCD-4E98-A196-CD55856F9AC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8" t="10852" r="24035" b="37948"/>
          <a:stretch/>
        </p:blipFill>
        <p:spPr>
          <a:xfrm>
            <a:off x="1332777" y="3982040"/>
            <a:ext cx="639492" cy="779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9">
            <a:extLst>
              <a:ext uri="{FF2B5EF4-FFF2-40B4-BE49-F238E27FC236}">
                <a16:creationId xmlns:a16="http://schemas.microsoft.com/office/drawing/2014/main" id="{B93F0BAF-7CD2-F845-802F-FC077BE43E7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076246" y="4125587"/>
            <a:ext cx="94987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Leone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 Controller, Strategic Financial Initiatives </a:t>
            </a: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C0CCC309-BCE2-6A6C-E389-4B06B43F89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152" y="5141708"/>
            <a:ext cx="679101" cy="854021"/>
          </a:xfrm>
          <a:prstGeom prst="rect">
            <a:avLst/>
          </a:prstGeom>
        </p:spPr>
      </p:pic>
      <p:sp>
        <p:nvSpPr>
          <p:cNvPr id="27" name="TextBox 29">
            <a:extLst>
              <a:ext uri="{FF2B5EF4-FFF2-40B4-BE49-F238E27FC236}">
                <a16:creationId xmlns:a16="http://schemas.microsoft.com/office/drawing/2014/main" id="{39EAB67D-B314-EE2B-D539-D8BA41324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837" y="5167100"/>
            <a:ext cx="787805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Tommy Nunez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 Director, 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 Cost Analysis</a:t>
            </a:r>
          </a:p>
        </p:txBody>
      </p:sp>
      <p:pic>
        <p:nvPicPr>
          <p:cNvPr id="28" name="Picture 7">
            <a:extLst>
              <a:ext uri="{FF2B5EF4-FFF2-40B4-BE49-F238E27FC236}">
                <a16:creationId xmlns:a16="http://schemas.microsoft.com/office/drawing/2014/main" id="{D6D136D7-DF43-924E-632C-0E712F60F30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7360" b="14278"/>
          <a:stretch/>
        </p:blipFill>
        <p:spPr>
          <a:xfrm>
            <a:off x="1932117" y="5139823"/>
            <a:ext cx="628985" cy="798514"/>
          </a:xfrm>
          <a:prstGeom prst="rect">
            <a:avLst/>
          </a:prstGeom>
        </p:spPr>
      </p:pic>
      <p:sp>
        <p:nvSpPr>
          <p:cNvPr id="29" name="TextBox 29">
            <a:extLst>
              <a:ext uri="{FF2B5EF4-FFF2-40B4-BE49-F238E27FC236}">
                <a16:creationId xmlns:a16="http://schemas.microsoft.com/office/drawing/2014/main" id="{12E47054-F03C-F795-0657-701F4FAD8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638" y="5308247"/>
            <a:ext cx="636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 Duan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 Analyst</a:t>
            </a:r>
          </a:p>
        </p:txBody>
      </p:sp>
      <p:pic>
        <p:nvPicPr>
          <p:cNvPr id="16" name="Picture 15" descr="A person in a suit and tie">
            <a:extLst>
              <a:ext uri="{FF2B5EF4-FFF2-40B4-BE49-F238E27FC236}">
                <a16:creationId xmlns:a16="http://schemas.microsoft.com/office/drawing/2014/main" id="{59432561-CFA7-CDAC-4D78-D05668D185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t="7471" r="17796" b="27911"/>
          <a:stretch>
            <a:fillRect/>
          </a:stretch>
        </p:blipFill>
        <p:spPr>
          <a:xfrm>
            <a:off x="9094735" y="3731474"/>
            <a:ext cx="619036" cy="813930"/>
          </a:xfrm>
          <a:prstGeom prst="rect">
            <a:avLst/>
          </a:prstGeom>
        </p:spPr>
      </p:pic>
      <p:sp>
        <p:nvSpPr>
          <p:cNvPr id="17" name="TextBox 29">
            <a:extLst>
              <a:ext uri="{FF2B5EF4-FFF2-40B4-BE49-F238E27FC236}">
                <a16:creationId xmlns:a16="http://schemas.microsoft.com/office/drawing/2014/main" id="{1216E6E8-DDCA-242C-B10F-61510BB20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970" y="2768994"/>
            <a:ext cx="789134" cy="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0" rIns="0" bIns="0" anchor="ctr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Taylor Harnish</a:t>
            </a:r>
          </a:p>
          <a:p>
            <a:pPr>
              <a:lnSpc>
                <a:spcPts val="1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Financial Reporting Analyst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D7B9486-72CD-567E-411E-9381A3125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6" t="16423" r="-5898" b="33557"/>
          <a:stretch>
            <a:fillRect/>
          </a:stretch>
        </p:blipFill>
        <p:spPr bwMode="auto">
          <a:xfrm>
            <a:off x="7364227" y="4664584"/>
            <a:ext cx="788583" cy="79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EA37BCAF-875C-A818-546A-D45A51D21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8073" y="129572"/>
            <a:ext cx="15882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900" b="1" dirty="0">
                <a:latin typeface="Calibri"/>
                <a:cs typeface="Calibri"/>
              </a:rPr>
              <a:t>Updated July 2026 </a:t>
            </a:r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3890D2AD-A654-6443-C323-2C4BBB8B6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987" y="3827224"/>
            <a:ext cx="639763" cy="77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742950" indent="-28575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2pPr>
            <a:lvl3pPr marL="11430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3pPr>
            <a:lvl4pPr marL="16002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4pPr>
            <a:lvl5pPr marL="2057400" indent="-228600">
              <a:spcBef>
                <a:spcPct val="20000"/>
              </a:spcBef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/>
                <a:cs typeface="Osak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dirty="0">
              <a:solidFill>
                <a:srgbClr val="FF0066"/>
              </a:solidFill>
              <a:latin typeface="Times" panose="02020603050405020304" pitchFamily="18" charset="0"/>
            </a:endParaRPr>
          </a:p>
        </p:txBody>
      </p:sp>
      <p:pic>
        <p:nvPicPr>
          <p:cNvPr id="15" name="Graphic 14" descr="Address Book outline">
            <a:extLst>
              <a:ext uri="{FF2B5EF4-FFF2-40B4-BE49-F238E27FC236}">
                <a16:creationId xmlns:a16="http://schemas.microsoft.com/office/drawing/2014/main" id="{226768D2-19BC-FE75-F42A-BF406931A23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825"/>
          <a:stretch/>
        </p:blipFill>
        <p:spPr>
          <a:xfrm>
            <a:off x="293963" y="2612723"/>
            <a:ext cx="957323" cy="985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597138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FB77D3A9AE9348838606C1416DC239" ma:contentTypeVersion="9" ma:contentTypeDescription="Create a new document." ma:contentTypeScope="" ma:versionID="eccd729497ac94460772df2af43d3317">
  <xsd:schema xmlns:xsd="http://www.w3.org/2001/XMLSchema" xmlns:xs="http://www.w3.org/2001/XMLSchema" xmlns:p="http://schemas.microsoft.com/office/2006/metadata/properties" xmlns:ns2="7c9104f7-b328-4f4a-aa16-fc602905a357" xmlns:ns3="5722e007-a8b5-465a-a59d-483b8fa4c254" targetNamespace="http://schemas.microsoft.com/office/2006/metadata/properties" ma:root="true" ma:fieldsID="ac92095593559ce3f475cf6aaa2cca8a" ns2:_="" ns3:_="">
    <xsd:import namespace="7c9104f7-b328-4f4a-aa16-fc602905a357"/>
    <xsd:import namespace="5722e007-a8b5-465a-a59d-483b8fa4c2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9104f7-b328-4f4a-aa16-fc602905a3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2e007-a8b5-465a-a59d-483b8fa4c2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4DD9AE-5C01-4851-8A03-2258E1F974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262A1D-117C-4B92-8BAB-CC244A602DA3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7c9104f7-b328-4f4a-aa16-fc602905a357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722e007-a8b5-465a-a59d-483b8fa4c254"/>
  </ds:schemaRefs>
</ds:datastoreItem>
</file>

<file path=customXml/itemProps3.xml><?xml version="1.0" encoding="utf-8"?>
<ds:datastoreItem xmlns:ds="http://schemas.openxmlformats.org/officeDocument/2006/customXml" ds:itemID="{7C0DE43A-0270-4893-BCF9-AD022E7924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9104f7-b328-4f4a-aa16-fc602905a357"/>
    <ds:schemaRef ds:uri="5722e007-a8b5-465a-a59d-483b8fa4c2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{27128A83-7F65-3E4D-B13A-FB0C9A79E6B6}tf10001073</Template>
  <TotalTime>78180</TotalTime>
  <Words>1461</Words>
  <Application>Microsoft Office PowerPoint</Application>
  <PresentationFormat>Widescreen</PresentationFormat>
  <Paragraphs>484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Ebrima</vt:lpstr>
      <vt:lpstr>Times</vt:lpstr>
      <vt:lpstr>Tw Cen MT</vt:lpstr>
      <vt:lpstr>Vollkorn</vt:lpstr>
      <vt:lpstr>Wingdings</vt:lpstr>
      <vt:lpstr>Droplet</vt:lpstr>
      <vt:lpstr>Office Theme</vt:lpstr>
      <vt:lpstr>Financial Affairs Leadership Team </vt:lpstr>
      <vt:lpstr>PowerPoint Presentation</vt:lpstr>
      <vt:lpstr>PowerPoint Presentation</vt:lpstr>
      <vt:lpstr>PowerPoint Presentation</vt:lpstr>
      <vt:lpstr>Research Financial Operations</vt:lpstr>
      <vt:lpstr>Payroll Services</vt:lpstr>
      <vt:lpstr>Student Financial Services</vt:lpstr>
      <vt:lpstr>Student Financial Services (continued)</vt:lpstr>
      <vt:lpstr>PowerPoint Presentation</vt:lpstr>
      <vt:lpstr>PowerPoint Presentation</vt:lpstr>
      <vt:lpstr>Debt &amp; Treasury Management</vt:lpstr>
      <vt:lpstr>PowerPoint Presentation</vt:lpstr>
      <vt:lpstr>PowerPoint Presentation</vt:lpstr>
      <vt:lpstr>PowerPoint Presentation</vt:lpstr>
    </vt:vector>
  </TitlesOfParts>
  <Company>Boston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Boston University Sourcing &amp; Procurement</dc:title>
  <dc:creator>Moore, Randall</dc:creator>
  <cp:lastModifiedBy>Hodakovski, Alexandra</cp:lastModifiedBy>
  <cp:revision>225</cp:revision>
  <cp:lastPrinted>2025-08-27T18:32:26Z</cp:lastPrinted>
  <dcterms:created xsi:type="dcterms:W3CDTF">2021-09-10T19:52:14Z</dcterms:created>
  <dcterms:modified xsi:type="dcterms:W3CDTF">2026-07-15T15:54:08Z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0x0101002FFB77D3A9AE9348838606C1416DC239</vt:lpwstr>
  </property>
</Properties>
</file>