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4"/>
    <p:sldMasterId id="2147483648" r:id="rId5"/>
  </p:sldMasterIdLst>
  <p:notesMasterIdLst>
    <p:notesMasterId r:id="rId22"/>
  </p:notesMasterIdLst>
  <p:handoutMasterIdLst>
    <p:handoutMasterId r:id="rId23"/>
  </p:handoutMasterIdLst>
  <p:sldIdLst>
    <p:sldId id="267" r:id="rId6"/>
    <p:sldId id="283" r:id="rId7"/>
    <p:sldId id="261" r:id="rId8"/>
    <p:sldId id="284" r:id="rId9"/>
    <p:sldId id="274" r:id="rId10"/>
    <p:sldId id="277" r:id="rId11"/>
    <p:sldId id="263" r:id="rId12"/>
    <p:sldId id="280" r:id="rId13"/>
    <p:sldId id="281" r:id="rId14"/>
    <p:sldId id="264" r:id="rId15"/>
    <p:sldId id="286" r:id="rId16"/>
    <p:sldId id="288" r:id="rId17"/>
    <p:sldId id="259" r:id="rId18"/>
    <p:sldId id="289" r:id="rId19"/>
    <p:sldId id="285" r:id="rId20"/>
    <p:sldId id="269" r:id="rId2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rett, Mike" initials="BM" lastIdx="2" clrIdx="0">
    <p:extLst>
      <p:ext uri="{19B8F6BF-5375-455C-9EA6-DF929625EA0E}">
        <p15:presenceInfo xmlns:p15="http://schemas.microsoft.com/office/powerpoint/2012/main" userId="S::barrett1@bu.edu::815dcbb9-dab9-4c43-ba85-55d2437737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F1F4"/>
    <a:srgbClr val="55247D"/>
    <a:srgbClr val="256248"/>
    <a:srgbClr val="004B60"/>
    <a:srgbClr val="B5470D"/>
    <a:srgbClr val="10382F"/>
    <a:srgbClr val="3DAA91"/>
    <a:srgbClr val="55F3D0"/>
    <a:srgbClr val="B54E0D"/>
    <a:srgbClr val="0037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D69783-435E-4BE1-ABB8-68BC2C51DF23}" v="142" dt="2025-11-07T16:58:25.0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34"/>
    <p:restoredTop sz="93537" autoAdjust="0"/>
  </p:normalViewPr>
  <p:slideViewPr>
    <p:cSldViewPr snapToGrid="0">
      <p:cViewPr varScale="1">
        <p:scale>
          <a:sx n="95" d="100"/>
          <a:sy n="95" d="100"/>
        </p:scale>
        <p:origin x="166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66FC6C-7991-4945-93CD-5E2E056646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3"/>
            <a:ext cx="3038145" cy="466254"/>
          </a:xfrm>
          <a:prstGeom prst="rect">
            <a:avLst/>
          </a:prstGeom>
        </p:spPr>
        <p:txBody>
          <a:bodyPr vert="horz" lIns="75815" tIns="37906" rIns="75815" bIns="37906" rtlCol="0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89FA4-6F24-49E8-8D10-C28DD28F93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733" y="3"/>
            <a:ext cx="3038145" cy="466254"/>
          </a:xfrm>
          <a:prstGeom prst="rect">
            <a:avLst/>
          </a:prstGeom>
        </p:spPr>
        <p:txBody>
          <a:bodyPr vert="horz" lIns="75815" tIns="37906" rIns="75815" bIns="37906" rtlCol="0"/>
          <a:lstStyle>
            <a:lvl1pPr algn="r">
              <a:defRPr sz="1000"/>
            </a:lvl1pPr>
          </a:lstStyle>
          <a:p>
            <a:fld id="{F80569E9-E65D-48EB-BD73-A79C48F5DD4E}" type="datetimeFigureOut">
              <a:rPr lang="en-US" smtClean="0"/>
              <a:t>11/3/2025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4EC453-7FA8-43AF-A8FC-FD8148AE91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0148"/>
            <a:ext cx="3038145" cy="466254"/>
          </a:xfrm>
          <a:prstGeom prst="rect">
            <a:avLst/>
          </a:prstGeom>
        </p:spPr>
        <p:txBody>
          <a:bodyPr vert="horz" lIns="75815" tIns="37906" rIns="75815" bIns="37906" rtlCol="0" anchor="b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B4B3F-A8DB-4A28-8581-0B4E2119C4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733" y="8830148"/>
            <a:ext cx="3038145" cy="466254"/>
          </a:xfrm>
          <a:prstGeom prst="rect">
            <a:avLst/>
          </a:prstGeom>
        </p:spPr>
        <p:txBody>
          <a:bodyPr vert="horz" lIns="75815" tIns="37906" rIns="75815" bIns="37906" rtlCol="0" anchor="b"/>
          <a:lstStyle>
            <a:lvl1pPr algn="r">
              <a:defRPr sz="1000"/>
            </a:lvl1pPr>
          </a:lstStyle>
          <a:p>
            <a:fld id="{37905DAE-531F-4F3B-9EFA-2D9473D13A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7679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3038475" cy="465799"/>
          </a:xfrm>
          <a:prstGeom prst="rect">
            <a:avLst/>
          </a:prstGeom>
        </p:spPr>
        <p:txBody>
          <a:bodyPr vert="horz" lIns="75815" tIns="37906" rIns="75815" bIns="37906" rtlCol="0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2" y="2"/>
            <a:ext cx="3038475" cy="465799"/>
          </a:xfrm>
          <a:prstGeom prst="rect">
            <a:avLst/>
          </a:prstGeom>
        </p:spPr>
        <p:txBody>
          <a:bodyPr vert="horz" lIns="75815" tIns="37906" rIns="75815" bIns="37906" rtlCol="0"/>
          <a:lstStyle>
            <a:lvl1pPr algn="r">
              <a:defRPr sz="1000"/>
            </a:lvl1pPr>
          </a:lstStyle>
          <a:p>
            <a:fld id="{14FCE9F3-DED2-451A-9B11-EA85F1F4C4E0}" type="datetimeFigureOut">
              <a:rPr lang="en-US" smtClean="0"/>
              <a:t>11/3/2025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5815" tIns="37906" rIns="75815" bIns="3790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7" y="4474139"/>
            <a:ext cx="5607050" cy="3660212"/>
          </a:xfrm>
          <a:prstGeom prst="rect">
            <a:avLst/>
          </a:prstGeom>
        </p:spPr>
        <p:txBody>
          <a:bodyPr vert="horz" lIns="75815" tIns="37906" rIns="75815" bIns="3790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830602"/>
            <a:ext cx="3038475" cy="465799"/>
          </a:xfrm>
          <a:prstGeom prst="rect">
            <a:avLst/>
          </a:prstGeom>
        </p:spPr>
        <p:txBody>
          <a:bodyPr vert="horz" lIns="75815" tIns="37906" rIns="75815" bIns="37906" rtlCol="0" anchor="b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2" y="8830602"/>
            <a:ext cx="3038475" cy="465799"/>
          </a:xfrm>
          <a:prstGeom prst="rect">
            <a:avLst/>
          </a:prstGeom>
        </p:spPr>
        <p:txBody>
          <a:bodyPr vert="horz" lIns="75815" tIns="37906" rIns="75815" bIns="37906" rtlCol="0" anchor="b"/>
          <a:lstStyle>
            <a:lvl1pPr algn="r">
              <a:defRPr sz="1000"/>
            </a:lvl1pPr>
          </a:lstStyle>
          <a:p>
            <a:fld id="{53056ED5-80AA-4474-A876-8CCBAE1939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40396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US" b="0" i="0" u="none" strike="noStrike" dirty="0">
              <a:solidFill>
                <a:srgbClr val="CC0000"/>
              </a:solidFill>
              <a:effectLst/>
              <a:latin typeface="Vollkorn"/>
            </a:endParaRPr>
          </a:p>
        </p:txBody>
      </p:sp>
    </p:spTree>
    <p:extLst>
      <p:ext uri="{BB962C8B-B14F-4D97-AF65-F5344CB8AC3E}">
        <p14:creationId xmlns:p14="http://schemas.microsoft.com/office/powerpoint/2010/main" val="704560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US" b="0" i="0" u="none" strike="noStrike" dirty="0">
              <a:solidFill>
                <a:srgbClr val="CC0000"/>
              </a:solidFill>
              <a:effectLst/>
              <a:latin typeface="Vollkorn"/>
            </a:endParaRPr>
          </a:p>
        </p:txBody>
      </p:sp>
    </p:spTree>
    <p:extLst>
      <p:ext uri="{BB962C8B-B14F-4D97-AF65-F5344CB8AC3E}">
        <p14:creationId xmlns:p14="http://schemas.microsoft.com/office/powerpoint/2010/main" val="246091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US" b="0" i="0" u="none" strike="noStrike" dirty="0">
              <a:solidFill>
                <a:srgbClr val="CC0000"/>
              </a:solidFill>
              <a:effectLst/>
              <a:latin typeface="Vollkorn"/>
            </a:endParaRPr>
          </a:p>
        </p:txBody>
      </p:sp>
    </p:spTree>
    <p:extLst>
      <p:ext uri="{BB962C8B-B14F-4D97-AF65-F5344CB8AC3E}">
        <p14:creationId xmlns:p14="http://schemas.microsoft.com/office/powerpoint/2010/main" val="677791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655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US" b="0" i="0" u="none" strike="noStrike" dirty="0">
              <a:solidFill>
                <a:srgbClr val="CC0000"/>
              </a:solidFill>
              <a:effectLst/>
              <a:latin typeface="Vollkorn"/>
            </a:endParaRPr>
          </a:p>
        </p:txBody>
      </p:sp>
    </p:spTree>
    <p:extLst>
      <p:ext uri="{BB962C8B-B14F-4D97-AF65-F5344CB8AC3E}">
        <p14:creationId xmlns:p14="http://schemas.microsoft.com/office/powerpoint/2010/main" val="2866115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529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108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84706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24992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921864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02691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74601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9136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33556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79390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899FC-3D56-498C-AFF3-B733233131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070" y="248568"/>
            <a:ext cx="11173673" cy="6303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865" y="64928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D302FF4E-71F9-4D7A-A3F5-D8E2B3737F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916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900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498652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73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813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810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9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088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69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039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980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6401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35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366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899FC-3D56-498C-AFF3-B733233131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070" y="248568"/>
            <a:ext cx="11173673" cy="6303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865" y="64928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D302FF4E-71F9-4D7A-A3F5-D8E2B3737F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513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60554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31620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722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904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24190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916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45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99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jpeg"/><Relationship Id="rId26" Type="http://schemas.openxmlformats.org/officeDocument/2006/relationships/image" Target="../media/image27.png"/><Relationship Id="rId3" Type="http://schemas.openxmlformats.org/officeDocument/2006/relationships/image" Target="../media/image4.jpeg"/><Relationship Id="rId21" Type="http://schemas.openxmlformats.org/officeDocument/2006/relationships/image" Target="../media/image22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5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jpeg"/><Relationship Id="rId29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24" Type="http://schemas.openxmlformats.org/officeDocument/2006/relationships/image" Target="../media/image25.jpe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23" Type="http://schemas.openxmlformats.org/officeDocument/2006/relationships/image" Target="../media/image24.svg"/><Relationship Id="rId28" Type="http://schemas.openxmlformats.org/officeDocument/2006/relationships/image" Target="../media/image29.jpeg"/><Relationship Id="rId10" Type="http://schemas.openxmlformats.org/officeDocument/2006/relationships/image" Target="../media/image11.jpeg"/><Relationship Id="rId19" Type="http://schemas.openxmlformats.org/officeDocument/2006/relationships/image" Target="../media/image20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jpeg"/><Relationship Id="rId22" Type="http://schemas.openxmlformats.org/officeDocument/2006/relationships/image" Target="../media/image23.png"/><Relationship Id="rId27" Type="http://schemas.openxmlformats.org/officeDocument/2006/relationships/image" Target="../media/image28.jpeg"/><Relationship Id="rId30" Type="http://schemas.openxmlformats.org/officeDocument/2006/relationships/image" Target="../media/image3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13" Type="http://schemas.openxmlformats.org/officeDocument/2006/relationships/image" Target="../media/image119.png"/><Relationship Id="rId3" Type="http://schemas.openxmlformats.org/officeDocument/2006/relationships/image" Target="../media/image11.jpeg"/><Relationship Id="rId7" Type="http://schemas.openxmlformats.org/officeDocument/2006/relationships/image" Target="../media/image115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4.jpeg"/><Relationship Id="rId11" Type="http://schemas.openxmlformats.org/officeDocument/2006/relationships/image" Target="../media/image117.jpeg"/><Relationship Id="rId5" Type="http://schemas.openxmlformats.org/officeDocument/2006/relationships/image" Target="../media/image113.jpeg"/><Relationship Id="rId10" Type="http://schemas.openxmlformats.org/officeDocument/2006/relationships/image" Target="../media/image24.svg"/><Relationship Id="rId4" Type="http://schemas.openxmlformats.org/officeDocument/2006/relationships/image" Target="../media/image112.jpeg"/><Relationship Id="rId9" Type="http://schemas.openxmlformats.org/officeDocument/2006/relationships/image" Target="../media/image23.png"/><Relationship Id="rId14" Type="http://schemas.openxmlformats.org/officeDocument/2006/relationships/image" Target="../media/image1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3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24.svg"/><Relationship Id="rId9" Type="http://schemas.openxmlformats.org/officeDocument/2006/relationships/image" Target="../media/image1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18" Type="http://schemas.openxmlformats.org/officeDocument/2006/relationships/image" Target="../media/image47.jpe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17" Type="http://schemas.openxmlformats.org/officeDocument/2006/relationships/image" Target="../media/image46.jpeg"/><Relationship Id="rId2" Type="http://schemas.openxmlformats.org/officeDocument/2006/relationships/image" Target="../media/image32.pn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4.jpeg"/><Relationship Id="rId15" Type="http://schemas.openxmlformats.org/officeDocument/2006/relationships/image" Target="../media/image44.jpeg"/><Relationship Id="rId10" Type="http://schemas.openxmlformats.org/officeDocument/2006/relationships/image" Target="../media/image39.jpeg"/><Relationship Id="rId19" Type="http://schemas.openxmlformats.org/officeDocument/2006/relationships/image" Target="../media/image48.jpeg"/><Relationship Id="rId4" Type="http://schemas.openxmlformats.org/officeDocument/2006/relationships/image" Target="../media/image34.pn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57.jpeg"/><Relationship Id="rId18" Type="http://schemas.openxmlformats.org/officeDocument/2006/relationships/image" Target="../media/image62.jpeg"/><Relationship Id="rId3" Type="http://schemas.openxmlformats.org/officeDocument/2006/relationships/image" Target="../media/image32.png"/><Relationship Id="rId7" Type="http://schemas.openxmlformats.org/officeDocument/2006/relationships/image" Target="../media/image53.jpe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" Type="http://schemas.openxmlformats.org/officeDocument/2006/relationships/image" Target="../media/image49.png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jpeg"/><Relationship Id="rId11" Type="http://schemas.openxmlformats.org/officeDocument/2006/relationships/image" Target="../media/image28.jpeg"/><Relationship Id="rId5" Type="http://schemas.openxmlformats.org/officeDocument/2006/relationships/image" Target="../media/image51.png"/><Relationship Id="rId15" Type="http://schemas.openxmlformats.org/officeDocument/2006/relationships/image" Target="../media/image59.jpeg"/><Relationship Id="rId10" Type="http://schemas.openxmlformats.org/officeDocument/2006/relationships/image" Target="../media/image55.jpeg"/><Relationship Id="rId19" Type="http://schemas.openxmlformats.org/officeDocument/2006/relationships/image" Target="../media/image63.jpe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23.png"/><Relationship Id="rId3" Type="http://schemas.openxmlformats.org/officeDocument/2006/relationships/image" Target="../media/image6.jpeg"/><Relationship Id="rId7" Type="http://schemas.openxmlformats.org/officeDocument/2006/relationships/image" Target="../media/image1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11" Type="http://schemas.openxmlformats.org/officeDocument/2006/relationships/image" Target="../media/image68.png"/><Relationship Id="rId5" Type="http://schemas.openxmlformats.org/officeDocument/2006/relationships/image" Target="../media/image65.jpeg"/><Relationship Id="rId10" Type="http://schemas.openxmlformats.org/officeDocument/2006/relationships/image" Target="../media/image67.jpeg"/><Relationship Id="rId4" Type="http://schemas.openxmlformats.org/officeDocument/2006/relationships/image" Target="../media/image64.jpeg"/><Relationship Id="rId9" Type="http://schemas.openxmlformats.org/officeDocument/2006/relationships/image" Target="../media/image17.png"/><Relationship Id="rId1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6.jpeg"/><Relationship Id="rId3" Type="http://schemas.openxmlformats.org/officeDocument/2006/relationships/image" Target="../media/image7.jpeg"/><Relationship Id="rId7" Type="http://schemas.openxmlformats.org/officeDocument/2006/relationships/image" Target="../media/image71.jpeg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11" Type="http://schemas.openxmlformats.org/officeDocument/2006/relationships/image" Target="../media/image74.png"/><Relationship Id="rId5" Type="http://schemas.openxmlformats.org/officeDocument/2006/relationships/image" Target="../media/image70.jpeg"/><Relationship Id="rId15" Type="http://schemas.openxmlformats.org/officeDocument/2006/relationships/image" Target="../media/image78.jpeg"/><Relationship Id="rId10" Type="http://schemas.openxmlformats.org/officeDocument/2006/relationships/image" Target="../media/image22.jpeg"/><Relationship Id="rId4" Type="http://schemas.openxmlformats.org/officeDocument/2006/relationships/image" Target="../media/image34.png"/><Relationship Id="rId9" Type="http://schemas.openxmlformats.org/officeDocument/2006/relationships/image" Target="../media/image73.jpeg"/><Relationship Id="rId14" Type="http://schemas.openxmlformats.org/officeDocument/2006/relationships/image" Target="../media/image7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7.jpe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6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3.png"/><Relationship Id="rId11" Type="http://schemas.openxmlformats.org/officeDocument/2006/relationships/image" Target="../media/image85.jpeg"/><Relationship Id="rId5" Type="http://schemas.openxmlformats.org/officeDocument/2006/relationships/image" Target="../media/image82.png"/><Relationship Id="rId10" Type="http://schemas.openxmlformats.org/officeDocument/2006/relationships/image" Target="../media/image24.svg"/><Relationship Id="rId4" Type="http://schemas.openxmlformats.org/officeDocument/2006/relationships/image" Target="../media/image81.png"/><Relationship Id="rId9" Type="http://schemas.openxmlformats.org/officeDocument/2006/relationships/image" Target="../media/image23.png"/><Relationship Id="rId14" Type="http://schemas.openxmlformats.org/officeDocument/2006/relationships/image" Target="../media/image8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4.png"/><Relationship Id="rId4" Type="http://schemas.openxmlformats.org/officeDocument/2006/relationships/image" Target="../media/image90.png"/><Relationship Id="rId9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jpeg"/><Relationship Id="rId3" Type="http://schemas.openxmlformats.org/officeDocument/2006/relationships/image" Target="../media/image23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.png"/><Relationship Id="rId10" Type="http://schemas.openxmlformats.org/officeDocument/2006/relationships/image" Target="../media/image101.png"/><Relationship Id="rId4" Type="http://schemas.openxmlformats.org/officeDocument/2006/relationships/image" Target="../media/image24.svg"/><Relationship Id="rId9" Type="http://schemas.openxmlformats.org/officeDocument/2006/relationships/image" Target="../media/image100.png"/><Relationship Id="rId14" Type="http://schemas.openxmlformats.org/officeDocument/2006/relationships/image" Target="../media/image10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54A5C89-EAF1-368E-1892-0E9BC414471F}"/>
              </a:ext>
            </a:extLst>
          </p:cNvPr>
          <p:cNvSpPr/>
          <p:nvPr/>
        </p:nvSpPr>
        <p:spPr>
          <a:xfrm>
            <a:off x="7473114" y="1051754"/>
            <a:ext cx="4723098" cy="5794467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AAA578-450A-4614-ABD8-B27D6768F8DD}"/>
              </a:ext>
            </a:extLst>
          </p:cNvPr>
          <p:cNvSpPr/>
          <p:nvPr/>
        </p:nvSpPr>
        <p:spPr>
          <a:xfrm>
            <a:off x="29935" y="509161"/>
            <a:ext cx="12192000" cy="744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4" name="TextBox 1"/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EA0C1D55-1512-457C-B8A8-53A60366B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00" y="-42387"/>
            <a:ext cx="11700866" cy="480131"/>
          </a:xfr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Financial Affairs Leadership Team 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226E171E-6FFF-4CFA-9CFF-1B586DE7A4EC}"/>
              </a:ext>
            </a:extLst>
          </p:cNvPr>
          <p:cNvSpPr/>
          <p:nvPr/>
        </p:nvSpPr>
        <p:spPr>
          <a:xfrm>
            <a:off x="20375" y="1281786"/>
            <a:ext cx="1492817" cy="5593319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5CF1AB3-45A7-4D9F-9A38-303517489C8E}"/>
              </a:ext>
            </a:extLst>
          </p:cNvPr>
          <p:cNvSpPr/>
          <p:nvPr/>
        </p:nvSpPr>
        <p:spPr>
          <a:xfrm>
            <a:off x="1520291" y="1271277"/>
            <a:ext cx="1580235" cy="5586721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8" name="TextBox 29">
            <a:extLst>
              <a:ext uri="{FF2B5EF4-FFF2-40B4-BE49-F238E27FC236}">
                <a16:creationId xmlns:a16="http://schemas.microsoft.com/office/drawing/2014/main" id="{1879261F-44BA-4A33-8A07-17021B4303A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959010" y="626166"/>
            <a:ext cx="929488" cy="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Nicole Tirella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Vice President, CFO, &amp; Treasurer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47AEAD1B-4AA0-49DC-880A-630A94961DC6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35129" t="34049" r="33976" b="37327"/>
          <a:stretch/>
        </p:blipFill>
        <p:spPr>
          <a:xfrm>
            <a:off x="38420" y="1736993"/>
            <a:ext cx="628650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0" name="TextBox 29">
            <a:extLst>
              <a:ext uri="{FF2B5EF4-FFF2-40B4-BE49-F238E27FC236}">
                <a16:creationId xmlns:a16="http://schemas.microsoft.com/office/drawing/2014/main" id="{38A6D4BB-1C45-4A9A-92CB-F47CE3AA36E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21144" y="1916772"/>
            <a:ext cx="9294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Randall Moore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Chief Procurement Officer</a:t>
            </a:r>
          </a:p>
        </p:txBody>
      </p:sp>
      <p:sp>
        <p:nvSpPr>
          <p:cNvPr id="72" name="TextBox 29">
            <a:extLst>
              <a:ext uri="{FF2B5EF4-FFF2-40B4-BE49-F238E27FC236}">
                <a16:creationId xmlns:a16="http://schemas.microsoft.com/office/drawing/2014/main" id="{10479308-0BF1-4DFB-9080-5A3058FF942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227675" y="1813644"/>
            <a:ext cx="869353" cy="75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Marion Candrea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 &amp; Chief Audit Officer</a:t>
            </a:r>
          </a:p>
        </p:txBody>
      </p:sp>
      <p:sp>
        <p:nvSpPr>
          <p:cNvPr id="87" name="TextBox 29">
            <a:extLst>
              <a:ext uri="{FF2B5EF4-FFF2-40B4-BE49-F238E27FC236}">
                <a16:creationId xmlns:a16="http://schemas.microsoft.com/office/drawing/2014/main" id="{CBA086C6-10B0-4608-A3EE-A765B1D46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37" y="2698089"/>
            <a:ext cx="1012136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Heather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Gillis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VP,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Procurement, Contracting, &amp; Shared Services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0B0A9123-7329-4281-886A-7B7CA9DF46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09" t="16465" r="8587" b="24284"/>
          <a:stretch/>
        </p:blipFill>
        <p:spPr>
          <a:xfrm>
            <a:off x="12360" y="2680560"/>
            <a:ext cx="635000" cy="7762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2" name="TextBox 29">
            <a:extLst>
              <a:ext uri="{FF2B5EF4-FFF2-40B4-BE49-F238E27FC236}">
                <a16:creationId xmlns:a16="http://schemas.microsoft.com/office/drawing/2014/main" id="{5489921F-F5CF-45A5-9B7A-67A57965A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9607" y="2697004"/>
            <a:ext cx="957073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Richard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Kotowicz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Audit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Advisory Services</a:t>
            </a:r>
          </a:p>
        </p:txBody>
      </p:sp>
      <p:pic>
        <p:nvPicPr>
          <p:cNvPr id="103" name="Picture 7">
            <a:extLst>
              <a:ext uri="{FF2B5EF4-FFF2-40B4-BE49-F238E27FC236}">
                <a16:creationId xmlns:a16="http://schemas.microsoft.com/office/drawing/2014/main" id="{0B57BC06-09AA-4904-B991-1477DC748773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" b="1126"/>
          <a:stretch/>
        </p:blipFill>
        <p:spPr bwMode="auto">
          <a:xfrm>
            <a:off x="1544324" y="2678973"/>
            <a:ext cx="639762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4" name="TextBox 29">
            <a:extLst>
              <a:ext uri="{FF2B5EF4-FFF2-40B4-BE49-F238E27FC236}">
                <a16:creationId xmlns:a16="http://schemas.microsoft.com/office/drawing/2014/main" id="{A4935E28-44FA-4D03-914C-2507AD58A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1569" y="4610991"/>
            <a:ext cx="845896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Jarrod Cain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Analytics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CEC84777-82C8-41F5-8670-FC0614F3A218}"/>
              </a:ext>
            </a:extLst>
          </p:cNvPr>
          <p:cNvSpPr/>
          <p:nvPr/>
        </p:nvSpPr>
        <p:spPr>
          <a:xfrm>
            <a:off x="3063046" y="1220347"/>
            <a:ext cx="1573162" cy="5611329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4" name="TextBox 29">
            <a:extLst>
              <a:ext uri="{FF2B5EF4-FFF2-40B4-BE49-F238E27FC236}">
                <a16:creationId xmlns:a16="http://schemas.microsoft.com/office/drawing/2014/main" id="{E7AC6F45-E9E0-468D-A201-366D33FE5CB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816792" y="1926565"/>
            <a:ext cx="107662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Kelly Lockard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 Improvement &amp; Data Analytics</a:t>
            </a:r>
          </a:p>
        </p:txBody>
      </p:sp>
      <p:sp>
        <p:nvSpPr>
          <p:cNvPr id="109" name="TextBox 29">
            <a:extLst>
              <a:ext uri="{FF2B5EF4-FFF2-40B4-BE49-F238E27FC236}">
                <a16:creationId xmlns:a16="http://schemas.microsoft.com/office/drawing/2014/main" id="{EA09FA96-9737-4A43-8820-5A64B3268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7122" y="3737432"/>
            <a:ext cx="828324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Meghan Chiasson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None/>
            </a:pPr>
            <a:r>
              <a:rPr lang="en-US" alt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Consulting Services</a:t>
            </a: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1" name="Picture 110" descr="Meghan Chiasson - Assistant Director - Boston University | LinkedIn">
            <a:extLst>
              <a:ext uri="{FF2B5EF4-FFF2-40B4-BE49-F238E27FC236}">
                <a16:creationId xmlns:a16="http://schemas.microsoft.com/office/drawing/2014/main" id="{20EF49A7-C7F8-49B0-A734-B8E074460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500" r="3117" b="-500"/>
          <a:stretch/>
        </p:blipFill>
        <p:spPr bwMode="auto">
          <a:xfrm>
            <a:off x="3126024" y="3622412"/>
            <a:ext cx="638174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Rectangle 145">
            <a:extLst>
              <a:ext uri="{FF2B5EF4-FFF2-40B4-BE49-F238E27FC236}">
                <a16:creationId xmlns:a16="http://schemas.microsoft.com/office/drawing/2014/main" id="{FAE2DDBA-B457-4698-B084-76679654BC1B}"/>
              </a:ext>
            </a:extLst>
          </p:cNvPr>
          <p:cNvSpPr/>
          <p:nvPr/>
        </p:nvSpPr>
        <p:spPr>
          <a:xfrm>
            <a:off x="10970039" y="7309887"/>
            <a:ext cx="145052" cy="979954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C231EC1A-931F-4700-B93F-E0AD176E61D8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" r="655"/>
          <a:stretch/>
        </p:blipFill>
        <p:spPr>
          <a:xfrm>
            <a:off x="5261999" y="480642"/>
            <a:ext cx="628650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8" name="TextBox 29">
            <a:extLst>
              <a:ext uri="{FF2B5EF4-FFF2-40B4-BE49-F238E27FC236}">
                <a16:creationId xmlns:a16="http://schemas.microsoft.com/office/drawing/2014/main" id="{F8608B1D-2F56-400B-9BD0-2CC410D87E6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0127552" y="1807461"/>
            <a:ext cx="734784" cy="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Brian Donaldson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Vice President, Financial Operations</a:t>
            </a:r>
          </a:p>
        </p:txBody>
      </p:sp>
      <p:sp>
        <p:nvSpPr>
          <p:cNvPr id="120" name="TextBox 29">
            <a:extLst>
              <a:ext uri="{FF2B5EF4-FFF2-40B4-BE49-F238E27FC236}">
                <a16:creationId xmlns:a16="http://schemas.microsoft.com/office/drawing/2014/main" id="{83FB7271-3BBE-4F56-BC9E-E24A0B68E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8795" y="6010071"/>
            <a:ext cx="968384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Missy Downs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Controller, Research Financial Operations</a:t>
            </a: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C79F7298-F8F4-481D-A498-FF32D79F636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9124" b="27130"/>
          <a:stretch/>
        </p:blipFill>
        <p:spPr>
          <a:xfrm>
            <a:off x="10742395" y="5990363"/>
            <a:ext cx="63354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5" name="TextBox 29">
            <a:extLst>
              <a:ext uri="{FF2B5EF4-FFF2-40B4-BE49-F238E27FC236}">
                <a16:creationId xmlns:a16="http://schemas.microsoft.com/office/drawing/2014/main" id="{F823B926-18CB-45F5-87F7-FB2A056AAE4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1238619" y="2895116"/>
            <a:ext cx="793478" cy="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 Abrams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VP, Financial Operations &amp; Strategic Projects</a:t>
            </a:r>
          </a:p>
        </p:txBody>
      </p:sp>
      <p:sp>
        <p:nvSpPr>
          <p:cNvPr id="126" name="TextBox 29">
            <a:extLst>
              <a:ext uri="{FF2B5EF4-FFF2-40B4-BE49-F238E27FC236}">
                <a16:creationId xmlns:a16="http://schemas.microsoft.com/office/drawing/2014/main" id="{12D5BBF3-56F9-4A0D-BE42-CAE4604ABB1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989365" y="5097140"/>
            <a:ext cx="777622" cy="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Maryellen Bliss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VP, Student Financial Services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5B6E6DC9-0F60-4BA0-A607-C78FD38847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559"/>
          <a:stretch/>
        </p:blipFill>
        <p:spPr>
          <a:xfrm>
            <a:off x="9294514" y="5049473"/>
            <a:ext cx="632403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7" name="TextBox 29">
            <a:extLst>
              <a:ext uri="{FF2B5EF4-FFF2-40B4-BE49-F238E27FC236}">
                <a16:creationId xmlns:a16="http://schemas.microsoft.com/office/drawing/2014/main" id="{5093CF07-F727-4E42-AB8A-BE4ACB0C8ED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1469388" y="5176488"/>
            <a:ext cx="810222" cy="51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Brianna Fanning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VP, Financial Accounting &amp;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Reporting</a:t>
            </a:r>
          </a:p>
        </p:txBody>
      </p:sp>
      <p:pic>
        <p:nvPicPr>
          <p:cNvPr id="138" name="FF91E475-B704-4320-A88C-5C0EDF37F7CB">
            <a:extLst>
              <a:ext uri="{FF2B5EF4-FFF2-40B4-BE49-F238E27FC236}">
                <a16:creationId xmlns:a16="http://schemas.microsoft.com/office/drawing/2014/main" id="{A1F1EB64-2E76-4C6D-9294-FB511C420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5" t="5840" r="23155" b="31492"/>
          <a:stretch/>
        </p:blipFill>
        <p:spPr bwMode="auto">
          <a:xfrm>
            <a:off x="10737690" y="5049473"/>
            <a:ext cx="639493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Box 29">
            <a:extLst>
              <a:ext uri="{FF2B5EF4-FFF2-40B4-BE49-F238E27FC236}">
                <a16:creationId xmlns:a16="http://schemas.microsoft.com/office/drawing/2014/main" id="{BDFA7AEA-1053-465F-8513-B691514E1BB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314057" y="5195199"/>
            <a:ext cx="701639" cy="58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Diana Hoadley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Debt, Treasury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TextBox 29">
            <a:extLst>
              <a:ext uri="{FF2B5EF4-FFF2-40B4-BE49-F238E27FC236}">
                <a16:creationId xmlns:a16="http://schemas.microsoft.com/office/drawing/2014/main" id="{7F03BBE5-9EAE-4C4D-9927-4024954B4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4458" y="5944943"/>
            <a:ext cx="845669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 </a:t>
            </a: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Busanoski</a:t>
            </a:r>
            <a:endParaRPr lang="en-US" altLang="en-US" sz="1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Debt</a:t>
            </a:r>
          </a:p>
        </p:txBody>
      </p:sp>
      <p:sp>
        <p:nvSpPr>
          <p:cNvPr id="118" name="TextBox 29">
            <a:extLst>
              <a:ext uri="{FF2B5EF4-FFF2-40B4-BE49-F238E27FC236}">
                <a16:creationId xmlns:a16="http://schemas.microsoft.com/office/drawing/2014/main" id="{55CAEABC-556F-4BF6-83F6-72D7C26CA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6534" y="2925186"/>
            <a:ext cx="845896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Jim Donohue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 Risk Management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F4C44D2F-20A7-45D8-AB25-CF14F171E34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44" r="-1"/>
          <a:stretch/>
        </p:blipFill>
        <p:spPr>
          <a:xfrm>
            <a:off x="7900693" y="2826257"/>
            <a:ext cx="64950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48E7044-52AD-4A6D-A806-1682771EEA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4506" b="4747"/>
          <a:stretch/>
        </p:blipFill>
        <p:spPr>
          <a:xfrm>
            <a:off x="10551195" y="2796335"/>
            <a:ext cx="637636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195EA8-5ABE-4392-BC68-A3436E87336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148" r="1267"/>
          <a:stretch/>
        </p:blipFill>
        <p:spPr>
          <a:xfrm>
            <a:off x="1533889" y="3588812"/>
            <a:ext cx="637830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Picture 6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48291E0-42DF-4B25-921D-5D5883A24B4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0"/>
          <a:stretch/>
        </p:blipFill>
        <p:spPr>
          <a:xfrm>
            <a:off x="3125071" y="1757541"/>
            <a:ext cx="640080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5C74857-2ECE-5AB0-4F14-82CDC0C6B4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892" y="3639106"/>
            <a:ext cx="637483" cy="773813"/>
          </a:xfrm>
          <a:prstGeom prst="rect">
            <a:avLst/>
          </a:prstGeom>
        </p:spPr>
      </p:pic>
      <p:sp>
        <p:nvSpPr>
          <p:cNvPr id="8" name="TextBox 29">
            <a:extLst>
              <a:ext uri="{FF2B5EF4-FFF2-40B4-BE49-F238E27FC236}">
                <a16:creationId xmlns:a16="http://schemas.microsoft.com/office/drawing/2014/main" id="{98A4E327-F755-4F9F-6F40-CFB69FEB1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475" y="3691610"/>
            <a:ext cx="828592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Keith Haran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Director,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Sourcing</a:t>
            </a:r>
          </a:p>
        </p:txBody>
      </p:sp>
      <p:sp>
        <p:nvSpPr>
          <p:cNvPr id="9" name="TextBox 29">
            <a:extLst>
              <a:ext uri="{FF2B5EF4-FFF2-40B4-BE49-F238E27FC236}">
                <a16:creationId xmlns:a16="http://schemas.microsoft.com/office/drawing/2014/main" id="{24C8FB3A-EF6C-174A-2738-64E535BD2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2378" y="3689534"/>
            <a:ext cx="938749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Silvia Alberta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IT Audit &amp;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Projects</a:t>
            </a:r>
          </a:p>
        </p:txBody>
      </p:sp>
      <p:sp>
        <p:nvSpPr>
          <p:cNvPr id="11" name="TextBox 29">
            <a:extLst>
              <a:ext uri="{FF2B5EF4-FFF2-40B4-BE49-F238E27FC236}">
                <a16:creationId xmlns:a16="http://schemas.microsoft.com/office/drawing/2014/main" id="{814D26DC-677A-11AC-1FC8-9CA3FF8F4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03" y="4624504"/>
            <a:ext cx="882340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Denise Greene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Director, Payment Services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AC60DD-831A-C398-CEA3-740AF1988B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37632" y="1775772"/>
            <a:ext cx="660057" cy="7712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F93DFB-B0F3-E115-FE5A-9A5A229E2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08228" y="3708787"/>
            <a:ext cx="632460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9">
            <a:extLst>
              <a:ext uri="{FF2B5EF4-FFF2-40B4-BE49-F238E27FC236}">
                <a16:creationId xmlns:a16="http://schemas.microsoft.com/office/drawing/2014/main" id="{2FD81BC7-8000-42F5-551A-095DEE71A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9843" y="3741473"/>
            <a:ext cx="797021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Gomes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Risk Management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C2DB97-BAE7-F7EE-A6DA-CAF63AA925D5}"/>
              </a:ext>
            </a:extLst>
          </p:cNvPr>
          <p:cNvSpPr txBox="1"/>
          <p:nvPr/>
        </p:nvSpPr>
        <p:spPr>
          <a:xfrm>
            <a:off x="71976" y="1287909"/>
            <a:ext cx="13865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dirty="0"/>
              <a:t>Procure to Pay (P2P)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0410BB-9A92-778C-F6CE-65F9443C277F}"/>
              </a:ext>
            </a:extLst>
          </p:cNvPr>
          <p:cNvSpPr txBox="1"/>
          <p:nvPr/>
        </p:nvSpPr>
        <p:spPr>
          <a:xfrm>
            <a:off x="1539359" y="1286594"/>
            <a:ext cx="1526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dirty="0">
                <a:solidFill>
                  <a:schemeClr val="tx1"/>
                </a:solidFill>
              </a:rPr>
              <a:t>Internal Audit &amp; Advisory Services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4CCFFF-D095-4EF2-7DF3-E1717B765747}"/>
              </a:ext>
            </a:extLst>
          </p:cNvPr>
          <p:cNvSpPr txBox="1"/>
          <p:nvPr/>
        </p:nvSpPr>
        <p:spPr>
          <a:xfrm>
            <a:off x="2979864" y="1263570"/>
            <a:ext cx="17490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dirty="0">
                <a:solidFill>
                  <a:schemeClr val="tx1"/>
                </a:solidFill>
              </a:rPr>
              <a:t>Continuous Improvement &amp; Data Analytics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D4C403-6081-4693-2141-9D24BC052EC5}"/>
              </a:ext>
            </a:extLst>
          </p:cNvPr>
          <p:cNvSpPr txBox="1"/>
          <p:nvPr/>
        </p:nvSpPr>
        <p:spPr>
          <a:xfrm>
            <a:off x="8696275" y="1345605"/>
            <a:ext cx="25108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dirty="0">
                <a:solidFill>
                  <a:schemeClr val="tx1"/>
                </a:solidFill>
              </a:rPr>
              <a:t>Financial Operations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2CE4DC-BA4C-4345-89A7-054820D8666D}"/>
              </a:ext>
            </a:extLst>
          </p:cNvPr>
          <p:cNvSpPr txBox="1"/>
          <p:nvPr/>
        </p:nvSpPr>
        <p:spPr>
          <a:xfrm>
            <a:off x="7507047" y="4708897"/>
            <a:ext cx="13627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dirty="0">
                <a:solidFill>
                  <a:schemeClr val="tx1"/>
                </a:solidFill>
              </a:rPr>
              <a:t>Debt &amp; Treasury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1CC51A-9E34-C769-44B7-B55246F0B0DC}"/>
              </a:ext>
            </a:extLst>
          </p:cNvPr>
          <p:cNvSpPr txBox="1"/>
          <p:nvPr/>
        </p:nvSpPr>
        <p:spPr>
          <a:xfrm>
            <a:off x="7500976" y="2512002"/>
            <a:ext cx="15476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dirty="0">
                <a:solidFill>
                  <a:schemeClr val="tx1"/>
                </a:solidFill>
              </a:rPr>
              <a:t>Risk Management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2B45625-3F98-EEC4-7B0B-8FEFB4924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0466" y="4519478"/>
            <a:ext cx="632460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0604801-09E3-FFA0-128C-07026A0D4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t="14201" r="8473" b="-3090"/>
          <a:stretch/>
        </p:blipFill>
        <p:spPr bwMode="auto">
          <a:xfrm>
            <a:off x="9379332" y="1745464"/>
            <a:ext cx="639492" cy="85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44853F-4A9B-1453-F5F5-EF4DD43210A3}"/>
              </a:ext>
            </a:extLst>
          </p:cNvPr>
          <p:cNvSpPr/>
          <p:nvPr/>
        </p:nvSpPr>
        <p:spPr>
          <a:xfrm>
            <a:off x="14410193" y="5784717"/>
            <a:ext cx="209823" cy="1040303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b="1" dirty="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3E7080-FD1A-883A-1BB3-FE77AE36B415}"/>
              </a:ext>
            </a:extLst>
          </p:cNvPr>
          <p:cNvSpPr txBox="1"/>
          <p:nvPr/>
        </p:nvSpPr>
        <p:spPr>
          <a:xfrm>
            <a:off x="5112847" y="1379772"/>
            <a:ext cx="17924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dirty="0">
                <a:solidFill>
                  <a:schemeClr val="tx1"/>
                </a:solidFill>
              </a:rPr>
              <a:t>Budget &amp; Planning</a:t>
            </a:r>
          </a:p>
        </p:txBody>
      </p:sp>
      <p:sp>
        <p:nvSpPr>
          <p:cNvPr id="31" name="TextBox 29">
            <a:extLst>
              <a:ext uri="{FF2B5EF4-FFF2-40B4-BE49-F238E27FC236}">
                <a16:creationId xmlns:a16="http://schemas.microsoft.com/office/drawing/2014/main" id="{974EC804-0269-B9CD-BA3E-9F17C1FA25F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346943" y="2747077"/>
            <a:ext cx="647964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Maria Cruz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 &amp; Planning</a:t>
            </a:r>
          </a:p>
        </p:txBody>
      </p:sp>
      <p:sp>
        <p:nvSpPr>
          <p:cNvPr id="33" name="TextBox 29">
            <a:extLst>
              <a:ext uri="{FF2B5EF4-FFF2-40B4-BE49-F238E27FC236}">
                <a16:creationId xmlns:a16="http://schemas.microsoft.com/office/drawing/2014/main" id="{178C2037-757A-1A67-4A3E-D9A0CDFDDFA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361132" y="4686426"/>
            <a:ext cx="647964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 Reese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Director Financial Reporting &amp; Strategic Planning</a:t>
            </a:r>
          </a:p>
        </p:txBody>
      </p:sp>
      <p:sp>
        <p:nvSpPr>
          <p:cNvPr id="34" name="TextBox 29">
            <a:extLst>
              <a:ext uri="{FF2B5EF4-FFF2-40B4-BE49-F238E27FC236}">
                <a16:creationId xmlns:a16="http://schemas.microsoft.com/office/drawing/2014/main" id="{9BB6738C-3672-A694-3A3F-91E0AE5F303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375638" y="3737432"/>
            <a:ext cx="647964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Hiram Rodriguez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Director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 &amp; Planning</a:t>
            </a:r>
          </a:p>
        </p:txBody>
      </p:sp>
      <p:sp>
        <p:nvSpPr>
          <p:cNvPr id="40" name="TextBox 29">
            <a:extLst>
              <a:ext uri="{FF2B5EF4-FFF2-40B4-BE49-F238E27FC236}">
                <a16:creationId xmlns:a16="http://schemas.microsoft.com/office/drawing/2014/main" id="{1125E263-5AE8-2370-5054-094BEB8EC1C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752696" y="2858326"/>
            <a:ext cx="647964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Joseph Grossi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Academic Planning &amp; Support</a:t>
            </a:r>
          </a:p>
        </p:txBody>
      </p:sp>
      <p:sp>
        <p:nvSpPr>
          <p:cNvPr id="42" name="TextBox 29">
            <a:extLst>
              <a:ext uri="{FF2B5EF4-FFF2-40B4-BE49-F238E27FC236}">
                <a16:creationId xmlns:a16="http://schemas.microsoft.com/office/drawing/2014/main" id="{E9656591-1B37-C391-A0F2-EB1E8AF2E1F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752433" y="3639106"/>
            <a:ext cx="798129" cy="67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Laura Collins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Budgeting &amp; Planning</a:t>
            </a:r>
          </a:p>
        </p:txBody>
      </p:sp>
      <p:pic>
        <p:nvPicPr>
          <p:cNvPr id="29" name="Picture 28" descr="A person in a black jacket&#10;&#10;Description automatically generated">
            <a:extLst>
              <a:ext uri="{FF2B5EF4-FFF2-40B4-BE49-F238E27FC236}">
                <a16:creationId xmlns:a16="http://schemas.microsoft.com/office/drawing/2014/main" id="{47C32ECE-16E1-EA80-3D22-DC2E35FA2884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0" t="2778" r="2524" b="2778"/>
          <a:stretch/>
        </p:blipFill>
        <p:spPr>
          <a:xfrm>
            <a:off x="4673748" y="4477657"/>
            <a:ext cx="620036" cy="878384"/>
          </a:xfrm>
          <a:prstGeom prst="rect">
            <a:avLst/>
          </a:prstGeom>
        </p:spPr>
      </p:pic>
      <p:pic>
        <p:nvPicPr>
          <p:cNvPr id="15" name="Picture 1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B35CEAF8-CC0D-90E9-4286-782DCB713E8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6"/>
          <a:stretch/>
        </p:blipFill>
        <p:spPr>
          <a:xfrm>
            <a:off x="3118148" y="2668295"/>
            <a:ext cx="663333" cy="817518"/>
          </a:xfrm>
          <a:prstGeom prst="rect">
            <a:avLst/>
          </a:prstGeom>
        </p:spPr>
      </p:pic>
      <p:sp>
        <p:nvSpPr>
          <p:cNvPr id="32" name="TextBox 29">
            <a:extLst>
              <a:ext uri="{FF2B5EF4-FFF2-40B4-BE49-F238E27FC236}">
                <a16:creationId xmlns:a16="http://schemas.microsoft.com/office/drawing/2014/main" id="{C91780D8-581E-379B-C999-252A00B39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511" y="2730989"/>
            <a:ext cx="104226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Jen King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Director, Consulting Services</a:t>
            </a:r>
          </a:p>
        </p:txBody>
      </p:sp>
      <p:pic>
        <p:nvPicPr>
          <p:cNvPr id="16" name="Graphic 15" descr="Address Book outline">
            <a:extLst>
              <a:ext uri="{FF2B5EF4-FFF2-40B4-BE49-F238E27FC236}">
                <a16:creationId xmlns:a16="http://schemas.microsoft.com/office/drawing/2014/main" id="{CFA3A200-C60E-CF79-726A-CB329DCDCCD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2825"/>
          <a:stretch/>
        </p:blipFill>
        <p:spPr>
          <a:xfrm>
            <a:off x="4524021" y="2591623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_0" descr="image0.jpeg">
            <a:extLst>
              <a:ext uri="{FF2B5EF4-FFF2-40B4-BE49-F238E27FC236}">
                <a16:creationId xmlns:a16="http://schemas.microsoft.com/office/drawing/2014/main" id="{504BCCE2-0533-9DD5-2E74-EB71C8033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1" t="9920" b="2965"/>
          <a:stretch/>
        </p:blipFill>
        <p:spPr bwMode="auto">
          <a:xfrm>
            <a:off x="6071948" y="3565520"/>
            <a:ext cx="665630" cy="86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92704AD1-7DD2-11CD-2B33-765ABEEC2B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8"/>
          <a:stretch/>
        </p:blipFill>
        <p:spPr bwMode="auto">
          <a:xfrm>
            <a:off x="6043690" y="2691320"/>
            <a:ext cx="672125" cy="82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68">
            <a:extLst>
              <a:ext uri="{FF2B5EF4-FFF2-40B4-BE49-F238E27FC236}">
                <a16:creationId xmlns:a16="http://schemas.microsoft.com/office/drawing/2014/main" id="{B1920598-5F9B-A14C-923D-1CDA174F6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8807" y="1763010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sp>
        <p:nvSpPr>
          <p:cNvPr id="35" name="TextBox 29">
            <a:extLst>
              <a:ext uri="{FF2B5EF4-FFF2-40B4-BE49-F238E27FC236}">
                <a16:creationId xmlns:a16="http://schemas.microsoft.com/office/drawing/2014/main" id="{38C07167-0E49-1526-4ECB-3BE7B7765B8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023602" y="1890497"/>
            <a:ext cx="96838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Vice President,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 &amp; Planning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8D8524D-2521-4A4A-8C36-5E33F320C66B}"/>
              </a:ext>
            </a:extLst>
          </p:cNvPr>
          <p:cNvSpPr txBox="1"/>
          <p:nvPr/>
        </p:nvSpPr>
        <p:spPr>
          <a:xfrm>
            <a:off x="9786473" y="3751321"/>
            <a:ext cx="15476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dirty="0">
                <a:solidFill>
                  <a:schemeClr val="tx1"/>
                </a:solidFill>
              </a:rPr>
              <a:t>University Controller</a:t>
            </a:r>
          </a:p>
        </p:txBody>
      </p:sp>
      <p:sp>
        <p:nvSpPr>
          <p:cNvPr id="38" name="Rectangle 68">
            <a:extLst>
              <a:ext uri="{FF2B5EF4-FFF2-40B4-BE49-F238E27FC236}">
                <a16:creationId xmlns:a16="http://schemas.microsoft.com/office/drawing/2014/main" id="{B5B5B326-D033-2A96-A18B-586C0CA17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8191" y="4101665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sp>
        <p:nvSpPr>
          <p:cNvPr id="39" name="TextBox 29">
            <a:extLst>
              <a:ext uri="{FF2B5EF4-FFF2-40B4-BE49-F238E27FC236}">
                <a16:creationId xmlns:a16="http://schemas.microsoft.com/office/drawing/2014/main" id="{DE12901E-F5BA-AA9E-105E-30AD55A4692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0893966" y="4194301"/>
            <a:ext cx="81022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 &amp; University Controller</a:t>
            </a:r>
          </a:p>
        </p:txBody>
      </p:sp>
      <p:sp>
        <p:nvSpPr>
          <p:cNvPr id="43" name="TextBox 29">
            <a:extLst>
              <a:ext uri="{FF2B5EF4-FFF2-40B4-BE49-F238E27FC236}">
                <a16:creationId xmlns:a16="http://schemas.microsoft.com/office/drawing/2014/main" id="{33BBB619-01FD-2ADD-A9E4-A28FC50B14D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0018824" y="6117152"/>
            <a:ext cx="628979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Jamie Simole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Controller, Payroll Services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2A034F5-DC50-EC8E-D29A-A876AF2B651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98412" y="5989143"/>
            <a:ext cx="64377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0" descr="A person smiling in front of a wall&#10;&#10;AI-generated content may be incorrect.">
            <a:extLst>
              <a:ext uri="{FF2B5EF4-FFF2-40B4-BE49-F238E27FC236}">
                <a16:creationId xmlns:a16="http://schemas.microsoft.com/office/drawing/2014/main" id="{FDD432AE-2995-1208-413B-58F89CF336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9" t="42496" r="40210" b="13111"/>
          <a:stretch>
            <a:fillRect/>
          </a:stretch>
        </p:blipFill>
        <p:spPr>
          <a:xfrm>
            <a:off x="1825" y="4595177"/>
            <a:ext cx="610477" cy="793578"/>
          </a:xfrm>
          <a:prstGeom prst="rect">
            <a:avLst/>
          </a:prstGeom>
        </p:spPr>
      </p:pic>
      <p:pic>
        <p:nvPicPr>
          <p:cNvPr id="3074" name="FC11192C-DAA4-49B7-8017-BAA52FD82A10" descr="IMG_3998.jpg">
            <a:extLst>
              <a:ext uri="{FF2B5EF4-FFF2-40B4-BE49-F238E27FC236}">
                <a16:creationId xmlns:a16="http://schemas.microsoft.com/office/drawing/2014/main" id="{D09DBBBA-F757-A0FA-3F23-D2F7B3B34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277" y="3567967"/>
            <a:ext cx="615020" cy="81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erson in a polo shirt&#10;&#10;AI-generated content may be incorrect.">
            <a:extLst>
              <a:ext uri="{FF2B5EF4-FFF2-40B4-BE49-F238E27FC236}">
                <a16:creationId xmlns:a16="http://schemas.microsoft.com/office/drawing/2014/main" id="{EB121C04-2F05-132B-684E-A042FED41383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8" t="1890" r="15920" b="47142"/>
          <a:stretch>
            <a:fillRect/>
          </a:stretch>
        </p:blipFill>
        <p:spPr>
          <a:xfrm>
            <a:off x="7638088" y="5960330"/>
            <a:ext cx="643775" cy="806164"/>
          </a:xfrm>
          <a:prstGeom prst="rect">
            <a:avLst/>
          </a:prstGeom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D2A3B57B-990E-1EAD-13A4-E11CCF95F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2" r="26058" b="8487"/>
          <a:stretch>
            <a:fillRect/>
          </a:stretch>
        </p:blipFill>
        <p:spPr bwMode="auto">
          <a:xfrm>
            <a:off x="7631618" y="5097140"/>
            <a:ext cx="656716" cy="7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223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9160"/>
              </p:ext>
            </p:extLst>
          </p:nvPr>
        </p:nvGraphicFramePr>
        <p:xfrm>
          <a:off x="329906" y="1497919"/>
          <a:ext cx="11469160" cy="4916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2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26069">
                  <a:extLst>
                    <a:ext uri="{9D8B030D-6E8A-4147-A177-3AD203B41FA5}">
                      <a16:colId xmlns:a16="http://schemas.microsoft.com/office/drawing/2014/main" val="2445618509"/>
                    </a:ext>
                  </a:extLst>
                </a:gridCol>
                <a:gridCol w="28968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850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Student Financial Initiatives &amp; Reporting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Tax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B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Cash, Investments and Gift Accounting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PP&amp;E, Lease, and Debt Accounting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629859"/>
                  </a:ext>
                </a:extLst>
              </a:tr>
              <a:tr h="398703">
                <a:tc rowSpan="2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9436">
                <a:tc vMerge="1"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3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89000">
                          <a:srgbClr val="BF9100">
                            <a:alpha val="50000"/>
                          </a:srgbClr>
                        </a:gs>
                        <a:gs pos="3000">
                          <a:srgbClr val="B54E0D">
                            <a:alpha val="5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7097646"/>
                  </a:ext>
                </a:extLst>
              </a:tr>
            </a:tbl>
          </a:graphicData>
        </a:graphic>
      </p:graphicFrame>
      <p:sp>
        <p:nvSpPr>
          <p:cNvPr id="7" name="TextBox 29"/>
          <p:cNvSpPr txBox="1">
            <a:spLocks noChangeArrowheads="1"/>
          </p:cNvSpPr>
          <p:nvPr/>
        </p:nvSpPr>
        <p:spPr bwMode="auto">
          <a:xfrm>
            <a:off x="4075241" y="3898873"/>
            <a:ext cx="67118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Brittany Tessier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Tax Analyst</a:t>
            </a:r>
          </a:p>
        </p:txBody>
      </p:sp>
      <p:sp>
        <p:nvSpPr>
          <p:cNvPr id="12" name="TextBox 29"/>
          <p:cNvSpPr txBox="1">
            <a:spLocks noChangeAspect="1" noChangeArrowheads="1"/>
          </p:cNvSpPr>
          <p:nvPr/>
        </p:nvSpPr>
        <p:spPr bwMode="auto">
          <a:xfrm>
            <a:off x="1187376" y="636932"/>
            <a:ext cx="144750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Brianna Fanning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VP, Financial  Accounting &amp; Reporting</a:t>
            </a:r>
          </a:p>
        </p:txBody>
      </p:sp>
      <p:sp>
        <p:nvSpPr>
          <p:cNvPr id="78" name="TextBox 29">
            <a:extLst>
              <a:ext uri="{FF2B5EF4-FFF2-40B4-BE49-F238E27FC236}">
                <a16:creationId xmlns:a16="http://schemas.microsoft.com/office/drawing/2014/main" id="{1F93480E-A854-4C08-B8E2-CEE578707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705" y="2828439"/>
            <a:ext cx="98009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 Griffin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Supervisor of Cash, Investments, &amp; Gift Accounting</a:t>
            </a:r>
          </a:p>
        </p:txBody>
      </p:sp>
      <p:sp>
        <p:nvSpPr>
          <p:cNvPr id="80" name="TextBox 29">
            <a:extLst>
              <a:ext uri="{FF2B5EF4-FFF2-40B4-BE49-F238E27FC236}">
                <a16:creationId xmlns:a16="http://schemas.microsoft.com/office/drawing/2014/main" id="{553A91FB-7795-428B-8650-E03AB331E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5915" y="2890391"/>
            <a:ext cx="106304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 Jenkins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Supervisor of Financial Operations</a:t>
            </a:r>
          </a:p>
        </p:txBody>
      </p:sp>
      <p:sp>
        <p:nvSpPr>
          <p:cNvPr id="82" name="TextBox 29">
            <a:extLst>
              <a:ext uri="{FF2B5EF4-FFF2-40B4-BE49-F238E27FC236}">
                <a16:creationId xmlns:a16="http://schemas.microsoft.com/office/drawing/2014/main" id="{22F5E70E-3BF6-466F-910E-A745143F9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0447" y="3775121"/>
            <a:ext cx="83655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Cameron Burke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Staff Accountant</a:t>
            </a:r>
          </a:p>
        </p:txBody>
      </p:sp>
      <p:sp>
        <p:nvSpPr>
          <p:cNvPr id="84" name="TextBox 29">
            <a:extLst>
              <a:ext uri="{FF2B5EF4-FFF2-40B4-BE49-F238E27FC236}">
                <a16:creationId xmlns:a16="http://schemas.microsoft.com/office/drawing/2014/main" id="{41A3A219-7EDF-4B0A-9834-470DE39AA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9922" y="4696317"/>
            <a:ext cx="95142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Alyssa Johnston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Staff Accountant, Operations</a:t>
            </a:r>
          </a:p>
        </p:txBody>
      </p:sp>
      <p:sp>
        <p:nvSpPr>
          <p:cNvPr id="86" name="TextBox 29">
            <a:extLst>
              <a:ext uri="{FF2B5EF4-FFF2-40B4-BE49-F238E27FC236}">
                <a16:creationId xmlns:a16="http://schemas.microsoft.com/office/drawing/2014/main" id="{F2DA549D-C7B5-49B1-B34A-208AB1072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756" y="3850483"/>
            <a:ext cx="9018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Lindsey Hinze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Staff Accountant</a:t>
            </a:r>
          </a:p>
        </p:txBody>
      </p:sp>
      <p:sp>
        <p:nvSpPr>
          <p:cNvPr id="88" name="TextBox 29">
            <a:extLst>
              <a:ext uri="{FF2B5EF4-FFF2-40B4-BE49-F238E27FC236}">
                <a16:creationId xmlns:a16="http://schemas.microsoft.com/office/drawing/2014/main" id="{794181EA-060D-4751-A9A1-AAF3340CF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338" y="4621156"/>
            <a:ext cx="91269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Aaron </a:t>
            </a: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Rosenweig</a:t>
            </a:r>
            <a:endParaRPr lang="en-US" altLang="en-US" sz="1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Staff Accountant, Cash</a:t>
            </a:r>
          </a:p>
        </p:txBody>
      </p:sp>
      <p:sp>
        <p:nvSpPr>
          <p:cNvPr id="90" name="TextBox 29">
            <a:extLst>
              <a:ext uri="{FF2B5EF4-FFF2-40B4-BE49-F238E27FC236}">
                <a16:creationId xmlns:a16="http://schemas.microsoft.com/office/drawing/2014/main" id="{78C5168B-EA1B-4B05-BB7A-F544C9255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5241" y="2842181"/>
            <a:ext cx="671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Joan </a:t>
            </a: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Valeriano</a:t>
            </a:r>
            <a:endParaRPr lang="en-US" altLang="en-US" sz="1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Supervisor, Tax and Reporting </a:t>
            </a:r>
          </a:p>
        </p:txBody>
      </p:sp>
      <p:pic>
        <p:nvPicPr>
          <p:cNvPr id="3" name="FF91E475-B704-4320-A88C-5C0EDF37F7CB">
            <a:extLst>
              <a:ext uri="{FF2B5EF4-FFF2-40B4-BE49-F238E27FC236}">
                <a16:creationId xmlns:a16="http://schemas.microsoft.com/office/drawing/2014/main" id="{EB17B536-F0EA-4BD9-95A9-C929CC01D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5" t="5840" r="23155" b="31492"/>
          <a:stretch/>
        </p:blipFill>
        <p:spPr bwMode="auto">
          <a:xfrm>
            <a:off x="452879" y="494375"/>
            <a:ext cx="639493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274907A-65E8-414B-8FAC-8E02F43B23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3"/>
          <a:stretch/>
        </p:blipFill>
        <p:spPr>
          <a:xfrm flipH="1">
            <a:off x="6622011" y="3702553"/>
            <a:ext cx="639764" cy="8139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0565642-B082-4165-9B6F-716689BAD5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526"/>
          <a:stretch/>
        </p:blipFill>
        <p:spPr>
          <a:xfrm>
            <a:off x="6592150" y="2758716"/>
            <a:ext cx="639763" cy="8221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57A49AD-1A49-4B49-8971-C51C117E47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5" t="27513" r="25663" b="7866"/>
          <a:stretch/>
        </p:blipFill>
        <p:spPr>
          <a:xfrm>
            <a:off x="9094735" y="2834382"/>
            <a:ext cx="635712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9CF3C4-F42A-984E-8613-95D430B2637A}"/>
              </a:ext>
            </a:extLst>
          </p:cNvPr>
          <p:cNvSpPr txBox="1"/>
          <p:nvPr/>
        </p:nvSpPr>
        <p:spPr>
          <a:xfrm>
            <a:off x="2729885" y="942238"/>
            <a:ext cx="890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Financial Accounting &amp; Reporting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BDBD80-D669-2D83-3E04-8189AE49B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4713" y="4723671"/>
            <a:ext cx="931577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Staff Accountant, Gifts &amp; Endowment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80D18E-1A4A-FF39-ADCD-CA759436F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3855" y="5652947"/>
            <a:ext cx="951423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Rossy Ramirez Warren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Staff Accountant, Investments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525AA8-3D52-E8BA-3BDF-B091AE4E3A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5490" y="4539903"/>
            <a:ext cx="682622" cy="928379"/>
          </a:xfrm>
          <a:prstGeom prst="rect">
            <a:avLst/>
          </a:prstGeom>
        </p:spPr>
      </p:pic>
      <p:sp>
        <p:nvSpPr>
          <p:cNvPr id="4" name="Rectangle 68">
            <a:extLst>
              <a:ext uri="{FF2B5EF4-FFF2-40B4-BE49-F238E27FC236}">
                <a16:creationId xmlns:a16="http://schemas.microsoft.com/office/drawing/2014/main" id="{0FABBA0C-354E-3314-3226-2A2A91480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8725" y="4660225"/>
            <a:ext cx="621685" cy="7283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pic>
        <p:nvPicPr>
          <p:cNvPr id="20" name="Picture 1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5AF4C414-1398-DEF9-89DD-DC32CA821C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" t="10302" r="5005" b="7880"/>
          <a:stretch/>
        </p:blipFill>
        <p:spPr>
          <a:xfrm>
            <a:off x="3388432" y="2777960"/>
            <a:ext cx="640080" cy="822960"/>
          </a:xfrm>
          <a:prstGeom prst="rect">
            <a:avLst/>
          </a:prstGeom>
        </p:spPr>
      </p:pic>
      <p:pic>
        <p:nvPicPr>
          <p:cNvPr id="21" name="Graphic 20" descr="Address Book outline">
            <a:extLst>
              <a:ext uri="{FF2B5EF4-FFF2-40B4-BE49-F238E27FC236}">
                <a16:creationId xmlns:a16="http://schemas.microsoft.com/office/drawing/2014/main" id="{BD80BCB2-D1E4-0E08-2C4D-1AB496A4DA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825"/>
          <a:stretch/>
        </p:blipFill>
        <p:spPr>
          <a:xfrm>
            <a:off x="3229810" y="3714070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Graphic 1" descr="Address Book outline">
            <a:extLst>
              <a:ext uri="{FF2B5EF4-FFF2-40B4-BE49-F238E27FC236}">
                <a16:creationId xmlns:a16="http://schemas.microsoft.com/office/drawing/2014/main" id="{405F523E-5393-B768-66CE-E80483D605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825"/>
          <a:stretch/>
        </p:blipFill>
        <p:spPr>
          <a:xfrm>
            <a:off x="6433369" y="5445759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9" descr="Address Book outline">
            <a:extLst>
              <a:ext uri="{FF2B5EF4-FFF2-40B4-BE49-F238E27FC236}">
                <a16:creationId xmlns:a16="http://schemas.microsoft.com/office/drawing/2014/main" id="{EDA7945F-A877-2246-45E3-733F4C8513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825"/>
          <a:stretch/>
        </p:blipFill>
        <p:spPr>
          <a:xfrm>
            <a:off x="8949981" y="4538875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A470D3F-5BCD-4E98-A196-CD55856F9A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8" t="10852" r="24035" b="37948"/>
          <a:stretch/>
        </p:blipFill>
        <p:spPr>
          <a:xfrm>
            <a:off x="1332777" y="3982040"/>
            <a:ext cx="639492" cy="779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9">
            <a:extLst>
              <a:ext uri="{FF2B5EF4-FFF2-40B4-BE49-F238E27FC236}">
                <a16:creationId xmlns:a16="http://schemas.microsoft.com/office/drawing/2014/main" id="{B93F0BAF-7CD2-F845-802F-FC077BE43E7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076246" y="4125587"/>
            <a:ext cx="94987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Julia Leone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Controller, Strategic Financial Initiatives 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C0CCC309-BCE2-6A6C-E389-4B06B43F89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152" y="5141708"/>
            <a:ext cx="679101" cy="854021"/>
          </a:xfrm>
          <a:prstGeom prst="rect">
            <a:avLst/>
          </a:prstGeom>
        </p:spPr>
      </p:pic>
      <p:sp>
        <p:nvSpPr>
          <p:cNvPr id="27" name="TextBox 29">
            <a:extLst>
              <a:ext uri="{FF2B5EF4-FFF2-40B4-BE49-F238E27FC236}">
                <a16:creationId xmlns:a16="http://schemas.microsoft.com/office/drawing/2014/main" id="{39EAB67D-B314-EE2B-D539-D8BA41324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837" y="5167100"/>
            <a:ext cx="787805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Tommy Nunez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Facilities Cost Analysis</a:t>
            </a:r>
          </a:p>
        </p:txBody>
      </p:sp>
      <p:pic>
        <p:nvPicPr>
          <p:cNvPr id="28" name="Picture 7">
            <a:extLst>
              <a:ext uri="{FF2B5EF4-FFF2-40B4-BE49-F238E27FC236}">
                <a16:creationId xmlns:a16="http://schemas.microsoft.com/office/drawing/2014/main" id="{D6D136D7-DF43-924E-632C-0E712F60F30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7360" b="14278"/>
          <a:stretch/>
        </p:blipFill>
        <p:spPr>
          <a:xfrm>
            <a:off x="1932117" y="5139823"/>
            <a:ext cx="628985" cy="798514"/>
          </a:xfrm>
          <a:prstGeom prst="rect">
            <a:avLst/>
          </a:prstGeom>
        </p:spPr>
      </p:pic>
      <p:sp>
        <p:nvSpPr>
          <p:cNvPr id="29" name="TextBox 29">
            <a:extLst>
              <a:ext uri="{FF2B5EF4-FFF2-40B4-BE49-F238E27FC236}">
                <a16:creationId xmlns:a16="http://schemas.microsoft.com/office/drawing/2014/main" id="{12E47054-F03C-F795-0657-701F4FAD8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638" y="5308247"/>
            <a:ext cx="636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 Duan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 Analyst</a:t>
            </a:r>
          </a:p>
        </p:txBody>
      </p:sp>
      <p:pic>
        <p:nvPicPr>
          <p:cNvPr id="16" name="Picture 15" descr="A person in a suit and tie">
            <a:extLst>
              <a:ext uri="{FF2B5EF4-FFF2-40B4-BE49-F238E27FC236}">
                <a16:creationId xmlns:a16="http://schemas.microsoft.com/office/drawing/2014/main" id="{59432561-CFA7-CDAC-4D78-D05668D1850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9" t="7471" r="17796" b="27911"/>
          <a:stretch>
            <a:fillRect/>
          </a:stretch>
        </p:blipFill>
        <p:spPr>
          <a:xfrm>
            <a:off x="9094735" y="3731474"/>
            <a:ext cx="619036" cy="813930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6EFEF9FC-6737-B7DD-0BE9-6BFDBA906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  <p:sp>
        <p:nvSpPr>
          <p:cNvPr id="9" name="Rectangle 68">
            <a:extLst>
              <a:ext uri="{FF2B5EF4-FFF2-40B4-BE49-F238E27FC236}">
                <a16:creationId xmlns:a16="http://schemas.microsoft.com/office/drawing/2014/main" id="{E1F95A12-68F5-7726-9506-2F0CF32DE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636" y="2775207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sp>
        <p:nvSpPr>
          <p:cNvPr id="17" name="TextBox 29">
            <a:extLst>
              <a:ext uri="{FF2B5EF4-FFF2-40B4-BE49-F238E27FC236}">
                <a16:creationId xmlns:a16="http://schemas.microsoft.com/office/drawing/2014/main" id="{1216E6E8-DDCA-242C-B10F-61510BB20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970" y="2833114"/>
            <a:ext cx="789134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Financial Reporting Analyst </a:t>
            </a:r>
          </a:p>
        </p:txBody>
      </p:sp>
    </p:spTree>
    <p:extLst>
      <p:ext uri="{BB962C8B-B14F-4D97-AF65-F5344CB8AC3E}">
        <p14:creationId xmlns:p14="http://schemas.microsoft.com/office/powerpoint/2010/main" val="2835971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" name="Table 127">
            <a:extLst>
              <a:ext uri="{FF2B5EF4-FFF2-40B4-BE49-F238E27FC236}">
                <a16:creationId xmlns:a16="http://schemas.microsoft.com/office/drawing/2014/main" id="{AA6E72D5-2F7A-4AC8-8E2E-F78E3765F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697271"/>
              </p:ext>
            </p:extLst>
          </p:nvPr>
        </p:nvGraphicFramePr>
        <p:xfrm>
          <a:off x="738764" y="1206552"/>
          <a:ext cx="11111043" cy="5182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32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75836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6503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9" name="Title 1">
            <a:extLst>
              <a:ext uri="{FF2B5EF4-FFF2-40B4-BE49-F238E27FC236}">
                <a16:creationId xmlns:a16="http://schemas.microsoft.com/office/drawing/2014/main" id="{65017910-7A46-4FA6-AFF0-C7D4A2B6220E}"/>
              </a:ext>
            </a:extLst>
          </p:cNvPr>
          <p:cNvSpPr txBox="1">
            <a:spLocks/>
          </p:cNvSpPr>
          <p:nvPr/>
        </p:nvSpPr>
        <p:spPr>
          <a:xfrm>
            <a:off x="3312554" y="287072"/>
            <a:ext cx="7978798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Budget &amp; Planning</a:t>
            </a:r>
          </a:p>
        </p:txBody>
      </p:sp>
      <p:sp>
        <p:nvSpPr>
          <p:cNvPr id="133" name="TextBox 12">
            <a:extLst>
              <a:ext uri="{FF2B5EF4-FFF2-40B4-BE49-F238E27FC236}">
                <a16:creationId xmlns:a16="http://schemas.microsoft.com/office/drawing/2014/main" id="{09A8284F-1468-49B0-B427-B32B1FB0F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006" y="1279477"/>
            <a:ext cx="22544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 &amp; Planning</a:t>
            </a:r>
          </a:p>
        </p:txBody>
      </p:sp>
      <p:sp>
        <p:nvSpPr>
          <p:cNvPr id="134" name="TextBox 17">
            <a:extLst>
              <a:ext uri="{FF2B5EF4-FFF2-40B4-BE49-F238E27FC236}">
                <a16:creationId xmlns:a16="http://schemas.microsoft.com/office/drawing/2014/main" id="{93ADAAA1-C23B-4FCB-A2C0-E3EB51D0C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006" y="3797722"/>
            <a:ext cx="21555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 Reporting &amp; Strategic Planning</a:t>
            </a:r>
          </a:p>
        </p:txBody>
      </p:sp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503B156E-DE9F-4EA2-BC5B-70A1FA650A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409781"/>
              </p:ext>
            </p:extLst>
          </p:nvPr>
        </p:nvGraphicFramePr>
        <p:xfrm>
          <a:off x="3119494" y="907065"/>
          <a:ext cx="8721689" cy="313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1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3357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02BE68D0-0AD3-40C1-9543-3F148962C2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606660"/>
              </p:ext>
            </p:extLst>
          </p:nvPr>
        </p:nvGraphicFramePr>
        <p:xfrm>
          <a:off x="3119495" y="3706192"/>
          <a:ext cx="8721688" cy="352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1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9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29">
            <a:extLst>
              <a:ext uri="{FF2B5EF4-FFF2-40B4-BE49-F238E27FC236}">
                <a16:creationId xmlns:a16="http://schemas.microsoft.com/office/drawing/2014/main" id="{5987B926-31E4-115D-0142-47D4AD45F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4206" y="2669259"/>
            <a:ext cx="800662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Deborah McGuire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Budget Analyst</a:t>
            </a: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id="{D2DD986E-7DD2-EFA1-8DD4-E1BC0BF6B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7263" y="1561568"/>
            <a:ext cx="945222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Lorraine Weiss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Budget &amp; Planning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68">
            <a:extLst>
              <a:ext uri="{FF2B5EF4-FFF2-40B4-BE49-F238E27FC236}">
                <a16:creationId xmlns:a16="http://schemas.microsoft.com/office/drawing/2014/main" id="{B8F40E20-A537-9AB3-6E4A-49B37B255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19" y="1709844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sp>
        <p:nvSpPr>
          <p:cNvPr id="15" name="TextBox 29">
            <a:extLst>
              <a:ext uri="{FF2B5EF4-FFF2-40B4-BE49-F238E27FC236}">
                <a16:creationId xmlns:a16="http://schemas.microsoft.com/office/drawing/2014/main" id="{3E32874E-8927-0242-D37C-C22A58763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295" y="1754826"/>
            <a:ext cx="777007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Asst VP, Budget &amp; Planning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 descr="Address Book outline">
            <a:extLst>
              <a:ext uri="{FF2B5EF4-FFF2-40B4-BE49-F238E27FC236}">
                <a16:creationId xmlns:a16="http://schemas.microsoft.com/office/drawing/2014/main" id="{1E96D4D9-E850-18B5-C2B0-C399B8B05D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679801" y="167246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29">
            <a:extLst>
              <a:ext uri="{FF2B5EF4-FFF2-40B4-BE49-F238E27FC236}">
                <a16:creationId xmlns:a16="http://schemas.microsoft.com/office/drawing/2014/main" id="{74BCCE53-C3B4-792A-968F-2F91AEE6AA2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519650" y="388901"/>
            <a:ext cx="647964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Maria Cruz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 &amp; Planning</a:t>
            </a:r>
          </a:p>
        </p:txBody>
      </p:sp>
      <p:sp>
        <p:nvSpPr>
          <p:cNvPr id="23" name="TextBox 29">
            <a:extLst>
              <a:ext uri="{FF2B5EF4-FFF2-40B4-BE49-F238E27FC236}">
                <a16:creationId xmlns:a16="http://schemas.microsoft.com/office/drawing/2014/main" id="{C1511335-6D60-FF6F-0779-7221F396579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623624" y="2868216"/>
            <a:ext cx="647964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Hiram Rodriguez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Director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 &amp; Planning</a:t>
            </a:r>
          </a:p>
        </p:txBody>
      </p:sp>
      <p:sp>
        <p:nvSpPr>
          <p:cNvPr id="24" name="TextBox 29">
            <a:extLst>
              <a:ext uri="{FF2B5EF4-FFF2-40B4-BE49-F238E27FC236}">
                <a16:creationId xmlns:a16="http://schemas.microsoft.com/office/drawing/2014/main" id="{D45A65D3-B7B5-0560-D7BC-EEE541A5029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668268" y="4943121"/>
            <a:ext cx="647964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 Reese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Director Financial Reporting &amp; Strategic Planning</a:t>
            </a:r>
          </a:p>
        </p:txBody>
      </p:sp>
      <p:sp>
        <p:nvSpPr>
          <p:cNvPr id="26" name="TextBox 29">
            <a:extLst>
              <a:ext uri="{FF2B5EF4-FFF2-40B4-BE49-F238E27FC236}">
                <a16:creationId xmlns:a16="http://schemas.microsoft.com/office/drawing/2014/main" id="{8FAC2648-6673-D623-2FA3-3D10F8F18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065" y="2633677"/>
            <a:ext cx="800662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Jenny Beesley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Budget Analyst</a:t>
            </a:r>
          </a:p>
        </p:txBody>
      </p:sp>
      <p:pic>
        <p:nvPicPr>
          <p:cNvPr id="29" name="Graphic 28" descr="Address Book outline">
            <a:extLst>
              <a:ext uri="{FF2B5EF4-FFF2-40B4-BE49-F238E27FC236}">
                <a16:creationId xmlns:a16="http://schemas.microsoft.com/office/drawing/2014/main" id="{2ED8BE13-6B95-6D9B-F414-5AF4D84A5C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8497083" y="2487719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29">
            <a:extLst>
              <a:ext uri="{FF2B5EF4-FFF2-40B4-BE49-F238E27FC236}">
                <a16:creationId xmlns:a16="http://schemas.microsoft.com/office/drawing/2014/main" id="{66FF7D2E-DA5A-BC65-F5EC-E2A373E25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633" y="2722920"/>
            <a:ext cx="672615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Budget Analyst</a:t>
            </a:r>
          </a:p>
        </p:txBody>
      </p:sp>
      <p:sp>
        <p:nvSpPr>
          <p:cNvPr id="32" name="TextBox 29">
            <a:extLst>
              <a:ext uri="{FF2B5EF4-FFF2-40B4-BE49-F238E27FC236}">
                <a16:creationId xmlns:a16="http://schemas.microsoft.com/office/drawing/2014/main" id="{C38594CA-1A28-1B39-08BC-91DFD87A6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5755" y="2715374"/>
            <a:ext cx="672615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 Huang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Financial Analyst</a:t>
            </a:r>
          </a:p>
        </p:txBody>
      </p:sp>
      <p:sp>
        <p:nvSpPr>
          <p:cNvPr id="33" name="TextBox 29">
            <a:extLst>
              <a:ext uri="{FF2B5EF4-FFF2-40B4-BE49-F238E27FC236}">
                <a16:creationId xmlns:a16="http://schemas.microsoft.com/office/drawing/2014/main" id="{3B723736-0B49-47DC-F732-275B2813D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2152" y="2674097"/>
            <a:ext cx="672615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Maureen Tarantino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Financial Analyst</a:t>
            </a:r>
          </a:p>
        </p:txBody>
      </p:sp>
      <p:pic>
        <p:nvPicPr>
          <p:cNvPr id="34" name="Graphic 33" descr="Address Book outline">
            <a:extLst>
              <a:ext uri="{FF2B5EF4-FFF2-40B4-BE49-F238E27FC236}">
                <a16:creationId xmlns:a16="http://schemas.microsoft.com/office/drawing/2014/main" id="{8E5EFCC4-7BBF-8E4B-3E53-6470F647C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4023166" y="4647945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TextBox 29">
            <a:extLst>
              <a:ext uri="{FF2B5EF4-FFF2-40B4-BE49-F238E27FC236}">
                <a16:creationId xmlns:a16="http://schemas.microsoft.com/office/drawing/2014/main" id="{690B3898-D682-7A38-BA4F-BA6BE6F1E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5729" y="4788197"/>
            <a:ext cx="957323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Maureen Mayer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Director, Data Analytics &amp; Process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F508CD-5D87-2B22-2E3D-52D8BB416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438" y="2536159"/>
            <a:ext cx="662585" cy="87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3F673A07-16EC-89D9-A4EA-71C2D3DDA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" t="22516" r="10166" b="472"/>
          <a:stretch/>
        </p:blipFill>
        <p:spPr bwMode="auto">
          <a:xfrm>
            <a:off x="3898929" y="2480709"/>
            <a:ext cx="723035" cy="87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erson in a black jacket&#10;&#10;Description automatically generated">
            <a:extLst>
              <a:ext uri="{FF2B5EF4-FFF2-40B4-BE49-F238E27FC236}">
                <a16:creationId xmlns:a16="http://schemas.microsoft.com/office/drawing/2014/main" id="{E8FEE46A-E706-E61C-D6A4-5F000E974D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0" t="2778" r="2524" b="2778"/>
          <a:stretch/>
        </p:blipFill>
        <p:spPr>
          <a:xfrm>
            <a:off x="951291" y="4701332"/>
            <a:ext cx="620036" cy="878384"/>
          </a:xfrm>
          <a:prstGeom prst="rect">
            <a:avLst/>
          </a:prstGeom>
        </p:spPr>
      </p:pic>
      <p:pic>
        <p:nvPicPr>
          <p:cNvPr id="9" name="Graphic 8" descr="Address Book outline">
            <a:extLst>
              <a:ext uri="{FF2B5EF4-FFF2-40B4-BE49-F238E27FC236}">
                <a16:creationId xmlns:a16="http://schemas.microsoft.com/office/drawing/2014/main" id="{0E85D31B-5E34-8118-3148-716E4DCBA3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6977218" y="1317275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FC11192C-DAA4-49B7-8017-BAA52FD82A10" descr="IMG_3998.jpg">
            <a:extLst>
              <a:ext uri="{FF2B5EF4-FFF2-40B4-BE49-F238E27FC236}">
                <a16:creationId xmlns:a16="http://schemas.microsoft.com/office/drawing/2014/main" id="{EFC447E1-0A1B-D958-D7E9-505957356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91" y="2650813"/>
            <a:ext cx="615020" cy="81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FC280A51-18FA-A0CD-C828-80B706F55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  <p:sp>
        <p:nvSpPr>
          <p:cNvPr id="11" name="Rectangle 68">
            <a:extLst>
              <a:ext uri="{FF2B5EF4-FFF2-40B4-BE49-F238E27FC236}">
                <a16:creationId xmlns:a16="http://schemas.microsoft.com/office/drawing/2014/main" id="{A2DF2E97-D22D-5AC2-1405-90A514881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7500" y="2569372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pic>
        <p:nvPicPr>
          <p:cNvPr id="12" name="Picture 11" descr="A person wearing sunglasses taking a selfie&#10;&#10;AI-generated content may be incorrect.">
            <a:extLst>
              <a:ext uri="{FF2B5EF4-FFF2-40B4-BE49-F238E27FC236}">
                <a16:creationId xmlns:a16="http://schemas.microsoft.com/office/drawing/2014/main" id="{749F2718-56F7-667F-3FC6-604774B8EB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06" b="11039"/>
          <a:stretch>
            <a:fillRect/>
          </a:stretch>
        </p:blipFill>
        <p:spPr>
          <a:xfrm>
            <a:off x="5595545" y="2524857"/>
            <a:ext cx="642652" cy="82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14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4C9D87E-AE3D-E648-9AC0-61AA85EB5FAD}"/>
              </a:ext>
            </a:extLst>
          </p:cNvPr>
          <p:cNvSpPr txBox="1"/>
          <p:nvPr/>
        </p:nvSpPr>
        <p:spPr>
          <a:xfrm>
            <a:off x="1333908" y="1515634"/>
            <a:ext cx="9684568" cy="4070520"/>
          </a:xfrm>
          <a:prstGeom prst="rect">
            <a:avLst/>
          </a:prstGeom>
          <a:gradFill flip="none" rotWithShape="1">
            <a:gsLst>
              <a:gs pos="0">
                <a:srgbClr val="256248">
                  <a:tint val="66000"/>
                  <a:satMod val="160000"/>
                </a:srgbClr>
              </a:gs>
              <a:gs pos="50000">
                <a:srgbClr val="256248">
                  <a:tint val="44500"/>
                  <a:satMod val="160000"/>
                </a:srgbClr>
              </a:gs>
              <a:gs pos="100000">
                <a:srgbClr val="256248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07431B-25F5-2447-B761-7996C8445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35362"/>
              </p:ext>
            </p:extLst>
          </p:nvPr>
        </p:nvGraphicFramePr>
        <p:xfrm>
          <a:off x="1333908" y="1564516"/>
          <a:ext cx="9658554" cy="400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8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0532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382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12">
            <a:extLst>
              <a:ext uri="{FF2B5EF4-FFF2-40B4-BE49-F238E27FC236}">
                <a16:creationId xmlns:a16="http://schemas.microsoft.com/office/drawing/2014/main" id="{AFAF9208-2839-DD41-90BD-62129F5CD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109" y="712288"/>
            <a:ext cx="6999829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Budget &amp; Planning - Academic Support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B7DC51-A170-2441-9A70-453F120D7E2C}"/>
              </a:ext>
            </a:extLst>
          </p:cNvPr>
          <p:cNvSpPr txBox="1"/>
          <p:nvPr/>
        </p:nvSpPr>
        <p:spPr>
          <a:xfrm>
            <a:off x="3605284" y="1659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CC2557-6905-2C4F-A345-E6A8D9AAB978}"/>
              </a:ext>
            </a:extLst>
          </p:cNvPr>
          <p:cNvSpPr txBox="1"/>
          <p:nvPr/>
        </p:nvSpPr>
        <p:spPr>
          <a:xfrm flipV="1">
            <a:off x="1320901" y="1504315"/>
            <a:ext cx="9684568" cy="527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966323-9F36-4945-9FAE-F27E0B31F364}"/>
              </a:ext>
            </a:extLst>
          </p:cNvPr>
          <p:cNvSpPr txBox="1"/>
          <p:nvPr/>
        </p:nvSpPr>
        <p:spPr>
          <a:xfrm flipH="1">
            <a:off x="1298041" y="1844133"/>
            <a:ext cx="45719" cy="38991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7E2136-673D-D54D-89CC-0D8A9CB7DEDD}"/>
              </a:ext>
            </a:extLst>
          </p:cNvPr>
          <p:cNvSpPr txBox="1"/>
          <p:nvPr/>
        </p:nvSpPr>
        <p:spPr>
          <a:xfrm>
            <a:off x="3828404" y="5577288"/>
            <a:ext cx="6981123" cy="66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29">
            <a:extLst>
              <a:ext uri="{FF2B5EF4-FFF2-40B4-BE49-F238E27FC236}">
                <a16:creationId xmlns:a16="http://schemas.microsoft.com/office/drawing/2014/main" id="{84AB2CCD-2383-66C2-F190-AA115705971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262052" y="2229672"/>
            <a:ext cx="730051" cy="5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Joseph Grossi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 Academic Planning &amp; Support</a:t>
            </a: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CF1206E2-06FC-E13C-72D9-8A4C543FC69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386280" y="3361703"/>
            <a:ext cx="57991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Laura Collins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Budgeting &amp; Planning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4BF119-B30D-F03E-997B-2E8DC2C68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8925" y="4371074"/>
            <a:ext cx="899312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Kris </a:t>
            </a:r>
            <a:r>
              <a:rPr lang="en-US" altLang="en-US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Paneli</a:t>
            </a:r>
            <a:endParaRPr lang="en-US" alt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Senior Financial Analyst</a:t>
            </a:r>
          </a:p>
        </p:txBody>
      </p:sp>
      <p:pic>
        <p:nvPicPr>
          <p:cNvPr id="12" name="image_0" descr="image0.jpeg">
            <a:extLst>
              <a:ext uri="{FF2B5EF4-FFF2-40B4-BE49-F238E27FC236}">
                <a16:creationId xmlns:a16="http://schemas.microsoft.com/office/drawing/2014/main" id="{DE1CDCA7-9237-EBD5-EDCA-03E754D4D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1" t="9920" b="2965"/>
          <a:stretch/>
        </p:blipFill>
        <p:spPr bwMode="auto">
          <a:xfrm>
            <a:off x="4573328" y="3244544"/>
            <a:ext cx="665630" cy="86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">
            <a:extLst>
              <a:ext uri="{FF2B5EF4-FFF2-40B4-BE49-F238E27FC236}">
                <a16:creationId xmlns:a16="http://schemas.microsoft.com/office/drawing/2014/main" id="{63A8E3B5-CFB2-56C6-72FF-C0DDC72B1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8"/>
          <a:stretch/>
        </p:blipFill>
        <p:spPr bwMode="auto">
          <a:xfrm>
            <a:off x="5508992" y="2028799"/>
            <a:ext cx="672125" cy="82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5B128DDD-3920-E1A6-3A5F-2F68E1FC8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  <p:pic>
        <p:nvPicPr>
          <p:cNvPr id="39" name="Picture 38" descr="A person smiling at camera&#10;&#10;Description automatically generated">
            <a:extLst>
              <a:ext uri="{FF2B5EF4-FFF2-40B4-BE49-F238E27FC236}">
                <a16:creationId xmlns:a16="http://schemas.microsoft.com/office/drawing/2014/main" id="{99ECFE22-1A1F-47CF-BF54-B4E6780889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3" t="6544" r="22835" b="21657"/>
          <a:stretch/>
        </p:blipFill>
        <p:spPr>
          <a:xfrm>
            <a:off x="6490443" y="4229087"/>
            <a:ext cx="672615" cy="7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65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617627"/>
              </p:ext>
            </p:extLst>
          </p:nvPr>
        </p:nvGraphicFramePr>
        <p:xfrm>
          <a:off x="1082566" y="1306532"/>
          <a:ext cx="10208786" cy="4232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3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5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458">
                <a:tc gridSpan="2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958861"/>
                  </a:ext>
                </a:extLst>
              </a:tr>
              <a:tr h="1455382">
                <a:tc gridSpan="2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1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049">
                <a:tc gridSpan="2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680321"/>
                  </a:ext>
                </a:extLst>
              </a:tr>
              <a:tr h="199853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4443" y="669417"/>
            <a:ext cx="7507337" cy="480131"/>
          </a:xfr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Debt &amp; Treasury Management</a:t>
            </a:r>
          </a:p>
        </p:txBody>
      </p:sp>
      <p:sp>
        <p:nvSpPr>
          <p:cNvPr id="13" name="TextBox 29"/>
          <p:cNvSpPr txBox="1">
            <a:spLocks noChangeArrowheads="1"/>
          </p:cNvSpPr>
          <p:nvPr/>
        </p:nvSpPr>
        <p:spPr bwMode="auto">
          <a:xfrm>
            <a:off x="2641767" y="4109417"/>
            <a:ext cx="738167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 </a:t>
            </a: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Busanoski</a:t>
            </a:r>
            <a:endParaRPr lang="en-US" altLang="en-US" sz="1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Debt</a:t>
            </a:r>
          </a:p>
        </p:txBody>
      </p:sp>
      <p:sp>
        <p:nvSpPr>
          <p:cNvPr id="12" name="TextBox 29"/>
          <p:cNvSpPr txBox="1">
            <a:spLocks noChangeAspect="1" noChangeArrowheads="1"/>
          </p:cNvSpPr>
          <p:nvPr/>
        </p:nvSpPr>
        <p:spPr bwMode="auto">
          <a:xfrm>
            <a:off x="6192314" y="2285878"/>
            <a:ext cx="8521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Diana Hoadley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Vice President,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Debt, Treasury</a:t>
            </a:r>
          </a:p>
        </p:txBody>
      </p:sp>
      <p:sp>
        <p:nvSpPr>
          <p:cNvPr id="77" name="TextBox 29">
            <a:extLst>
              <a:ext uri="{FF2B5EF4-FFF2-40B4-BE49-F238E27FC236}">
                <a16:creationId xmlns:a16="http://schemas.microsoft.com/office/drawing/2014/main" id="{72C1FBFA-27F6-42E8-AE69-ACA05A7DF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7484" y="4251388"/>
            <a:ext cx="744312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Andy Kay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Treasury Analyst</a:t>
            </a:r>
          </a:p>
        </p:txBody>
      </p:sp>
      <p:sp>
        <p:nvSpPr>
          <p:cNvPr id="51" name="TextBox 29">
            <a:extLst>
              <a:ext uri="{FF2B5EF4-FFF2-40B4-BE49-F238E27FC236}">
                <a16:creationId xmlns:a16="http://schemas.microsoft.com/office/drawing/2014/main" id="{77B89923-1F5A-4835-B41E-2BEA0117A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6402" y="4123147"/>
            <a:ext cx="77348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Peter Vuong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Treasury, Cash, &amp; Forecasting Manager</a:t>
            </a:r>
          </a:p>
        </p:txBody>
      </p:sp>
      <p:pic>
        <p:nvPicPr>
          <p:cNvPr id="8" name="Graphic 7" descr="Address Book outline">
            <a:extLst>
              <a:ext uri="{FF2B5EF4-FFF2-40B4-BE49-F238E27FC236}">
                <a16:creationId xmlns:a16="http://schemas.microsoft.com/office/drawing/2014/main" id="{D4E71708-8A7F-B7A4-3DE1-607FB30377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9265995" y="3952068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erson in a polo shirt&#10;&#10;AI-generated content may be incorrect.">
            <a:extLst>
              <a:ext uri="{FF2B5EF4-FFF2-40B4-BE49-F238E27FC236}">
                <a16:creationId xmlns:a16="http://schemas.microsoft.com/office/drawing/2014/main" id="{53917654-BE08-D9F8-737E-505CAFB1ED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2" t="1890" r="15920" b="40078"/>
          <a:stretch>
            <a:fillRect/>
          </a:stretch>
        </p:blipFill>
        <p:spPr>
          <a:xfrm>
            <a:off x="1956233" y="3952068"/>
            <a:ext cx="657540" cy="917884"/>
          </a:xfrm>
          <a:prstGeom prst="rect">
            <a:avLst/>
          </a:prstGeom>
        </p:spPr>
      </p:pic>
      <p:pic>
        <p:nvPicPr>
          <p:cNvPr id="11" name="Picture 10" descr="A person wearing glasses smiling">
            <a:extLst>
              <a:ext uri="{FF2B5EF4-FFF2-40B4-BE49-F238E27FC236}">
                <a16:creationId xmlns:a16="http://schemas.microsoft.com/office/drawing/2014/main" id="{6087EA3B-2DE3-73AD-ABCC-D020B007B4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1890" r="14173"/>
          <a:stretch>
            <a:fillRect/>
          </a:stretch>
        </p:blipFill>
        <p:spPr>
          <a:xfrm>
            <a:off x="7220200" y="4019340"/>
            <a:ext cx="666202" cy="917885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5709BC88-70F9-9F22-3EC1-CE0A362C5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B2B66BF3-62FE-E1DA-6165-A6C56CAFA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2" r="26058"/>
          <a:stretch>
            <a:fillRect/>
          </a:stretch>
        </p:blipFill>
        <p:spPr bwMode="auto">
          <a:xfrm>
            <a:off x="5439284" y="2120984"/>
            <a:ext cx="656716" cy="82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235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BABC7-2E8E-5EF6-D9DA-9431B684A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094F272-3E9E-E756-4A1A-BBC260963799}"/>
              </a:ext>
            </a:extLst>
          </p:cNvPr>
          <p:cNvSpPr txBox="1"/>
          <p:nvPr/>
        </p:nvSpPr>
        <p:spPr>
          <a:xfrm>
            <a:off x="1333908" y="1515634"/>
            <a:ext cx="9684568" cy="4070520"/>
          </a:xfrm>
          <a:prstGeom prst="rect">
            <a:avLst/>
          </a:prstGeom>
          <a:gradFill flip="none" rotWithShape="1">
            <a:gsLst>
              <a:gs pos="0">
                <a:srgbClr val="256248">
                  <a:tint val="66000"/>
                  <a:satMod val="160000"/>
                </a:srgbClr>
              </a:gs>
              <a:gs pos="50000">
                <a:srgbClr val="256248">
                  <a:tint val="44500"/>
                  <a:satMod val="160000"/>
                </a:srgbClr>
              </a:gs>
              <a:gs pos="100000">
                <a:srgbClr val="256248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47D2017-61F9-79D8-1561-3B11603E0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642664"/>
              </p:ext>
            </p:extLst>
          </p:nvPr>
        </p:nvGraphicFramePr>
        <p:xfrm>
          <a:off x="1298041" y="1564516"/>
          <a:ext cx="9658554" cy="400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8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0532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382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12">
            <a:extLst>
              <a:ext uri="{FF2B5EF4-FFF2-40B4-BE49-F238E27FC236}">
                <a16:creationId xmlns:a16="http://schemas.microsoft.com/office/drawing/2014/main" id="{89C34D61-0875-2BAF-DB22-58ECED4C4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6449" y="710672"/>
            <a:ext cx="6999829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Financial Operations</a:t>
            </a:r>
            <a:endParaRPr lang="en-US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531CA3-A246-4C21-CC39-F63DF7DE69CA}"/>
              </a:ext>
            </a:extLst>
          </p:cNvPr>
          <p:cNvSpPr txBox="1"/>
          <p:nvPr/>
        </p:nvSpPr>
        <p:spPr>
          <a:xfrm>
            <a:off x="3605284" y="1659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D88176-11A0-4C7F-243F-BA52356E826C}"/>
              </a:ext>
            </a:extLst>
          </p:cNvPr>
          <p:cNvSpPr txBox="1"/>
          <p:nvPr/>
        </p:nvSpPr>
        <p:spPr>
          <a:xfrm flipV="1">
            <a:off x="1320901" y="1504315"/>
            <a:ext cx="9684568" cy="527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8AE456-3C7F-D107-D952-671530E3271B}"/>
              </a:ext>
            </a:extLst>
          </p:cNvPr>
          <p:cNvSpPr txBox="1"/>
          <p:nvPr/>
        </p:nvSpPr>
        <p:spPr>
          <a:xfrm flipH="1">
            <a:off x="1298041" y="1844133"/>
            <a:ext cx="45719" cy="38991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3684A3-0B3C-77D1-A94B-31013BA89C04}"/>
              </a:ext>
            </a:extLst>
          </p:cNvPr>
          <p:cNvSpPr txBox="1"/>
          <p:nvPr/>
        </p:nvSpPr>
        <p:spPr>
          <a:xfrm>
            <a:off x="3828404" y="5577288"/>
            <a:ext cx="6981123" cy="66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3D4A5CD-FD48-122A-1A8C-4FDBE46D6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t="14201" r="8473" b="-3090"/>
          <a:stretch/>
        </p:blipFill>
        <p:spPr bwMode="auto">
          <a:xfrm>
            <a:off x="5776254" y="2292625"/>
            <a:ext cx="639492" cy="85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9">
            <a:extLst>
              <a:ext uri="{FF2B5EF4-FFF2-40B4-BE49-F238E27FC236}">
                <a16:creationId xmlns:a16="http://schemas.microsoft.com/office/drawing/2014/main" id="{283F4FBF-4863-34E5-E08F-F614C294CDD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555588" y="2398223"/>
            <a:ext cx="734784" cy="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Brian Donaldson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Vice President, Financial Operations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132C04-21A8-F9CE-5C7B-36564C8F2F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06" b="4747"/>
          <a:stretch/>
        </p:blipFill>
        <p:spPr>
          <a:xfrm>
            <a:off x="6604162" y="3730447"/>
            <a:ext cx="637636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29">
            <a:extLst>
              <a:ext uri="{FF2B5EF4-FFF2-40B4-BE49-F238E27FC236}">
                <a16:creationId xmlns:a16="http://schemas.microsoft.com/office/drawing/2014/main" id="{EB841B05-62C2-34ED-DA04-5EB10B203D8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405887" y="3793717"/>
            <a:ext cx="793478" cy="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 Abrams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VP, Financial Operations &amp; Strategic Projects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08C44AED-85CC-48D5-992D-216440584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</p:spTree>
    <p:extLst>
      <p:ext uri="{BB962C8B-B14F-4D97-AF65-F5344CB8AC3E}">
        <p14:creationId xmlns:p14="http://schemas.microsoft.com/office/powerpoint/2010/main" val="1308287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4C9D87E-AE3D-E648-9AC0-61AA85EB5FAD}"/>
              </a:ext>
            </a:extLst>
          </p:cNvPr>
          <p:cNvSpPr txBox="1"/>
          <p:nvPr/>
        </p:nvSpPr>
        <p:spPr>
          <a:xfrm>
            <a:off x="1333908" y="1515634"/>
            <a:ext cx="9684568" cy="4070520"/>
          </a:xfrm>
          <a:prstGeom prst="rect">
            <a:avLst/>
          </a:prstGeom>
          <a:gradFill flip="none" rotWithShape="1">
            <a:gsLst>
              <a:gs pos="0">
                <a:srgbClr val="256248">
                  <a:tint val="66000"/>
                  <a:satMod val="160000"/>
                </a:srgbClr>
              </a:gs>
              <a:gs pos="50000">
                <a:srgbClr val="256248">
                  <a:tint val="44500"/>
                  <a:satMod val="160000"/>
                </a:srgbClr>
              </a:gs>
              <a:gs pos="100000">
                <a:srgbClr val="256248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07431B-25F5-2447-B761-7996C8445C83}"/>
              </a:ext>
            </a:extLst>
          </p:cNvPr>
          <p:cNvGraphicFramePr>
            <a:graphicFrameLocks noGrp="1"/>
          </p:cNvGraphicFramePr>
          <p:nvPr/>
        </p:nvGraphicFramePr>
        <p:xfrm>
          <a:off x="1333908" y="1564516"/>
          <a:ext cx="9658554" cy="400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8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0532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382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12">
            <a:extLst>
              <a:ext uri="{FF2B5EF4-FFF2-40B4-BE49-F238E27FC236}">
                <a16:creationId xmlns:a16="http://schemas.microsoft.com/office/drawing/2014/main" id="{AFAF9208-2839-DD41-90BD-62129F5CD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6449" y="710672"/>
            <a:ext cx="6999829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Risk Management</a:t>
            </a:r>
            <a:endParaRPr lang="en-US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B7DC51-A170-2441-9A70-453F120D7E2C}"/>
              </a:ext>
            </a:extLst>
          </p:cNvPr>
          <p:cNvSpPr txBox="1"/>
          <p:nvPr/>
        </p:nvSpPr>
        <p:spPr>
          <a:xfrm>
            <a:off x="3605284" y="1659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CC2557-6905-2C4F-A345-E6A8D9AAB978}"/>
              </a:ext>
            </a:extLst>
          </p:cNvPr>
          <p:cNvSpPr txBox="1"/>
          <p:nvPr/>
        </p:nvSpPr>
        <p:spPr>
          <a:xfrm flipV="1">
            <a:off x="1320901" y="1504315"/>
            <a:ext cx="9684568" cy="527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966323-9F36-4945-9FAE-F27E0B31F364}"/>
              </a:ext>
            </a:extLst>
          </p:cNvPr>
          <p:cNvSpPr txBox="1"/>
          <p:nvPr/>
        </p:nvSpPr>
        <p:spPr>
          <a:xfrm flipH="1">
            <a:off x="1298041" y="1844133"/>
            <a:ext cx="45719" cy="38991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7E2136-673D-D54D-89CC-0D8A9CB7DEDD}"/>
              </a:ext>
            </a:extLst>
          </p:cNvPr>
          <p:cNvSpPr txBox="1"/>
          <p:nvPr/>
        </p:nvSpPr>
        <p:spPr>
          <a:xfrm>
            <a:off x="3828404" y="5577288"/>
            <a:ext cx="6981123" cy="66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972E97-F785-1CE8-42A1-079C1AAE0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4" r="-1"/>
          <a:stretch/>
        </p:blipFill>
        <p:spPr>
          <a:xfrm>
            <a:off x="5446495" y="2354160"/>
            <a:ext cx="64950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29">
            <a:extLst>
              <a:ext uri="{FF2B5EF4-FFF2-40B4-BE49-F238E27FC236}">
                <a16:creationId xmlns:a16="http://schemas.microsoft.com/office/drawing/2014/main" id="{4FB52546-4F28-6988-019A-F741ECA86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3185" y="2485402"/>
            <a:ext cx="845896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Jim Donohue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Vice President, Risk Management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85EF76-34F0-A6D5-B57C-698092636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5284" y="3745782"/>
            <a:ext cx="632460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9">
            <a:extLst>
              <a:ext uri="{FF2B5EF4-FFF2-40B4-BE49-F238E27FC236}">
                <a16:creationId xmlns:a16="http://schemas.microsoft.com/office/drawing/2014/main" id="{5A5D86D0-49E8-7A82-73F4-3702DEA22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1846" y="3878142"/>
            <a:ext cx="878546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 Gomes</a:t>
            </a: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Director, Risk Management</a:t>
            </a:r>
          </a:p>
        </p:txBody>
      </p:sp>
      <p:sp>
        <p:nvSpPr>
          <p:cNvPr id="23" name="TextBox 29">
            <a:extLst>
              <a:ext uri="{FF2B5EF4-FFF2-40B4-BE49-F238E27FC236}">
                <a16:creationId xmlns:a16="http://schemas.microsoft.com/office/drawing/2014/main" id="{4A2EA372-95F4-0433-0F21-59C5EA439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5267" y="3749902"/>
            <a:ext cx="957323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Jim Cahill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Specialist II,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Management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454359-607B-B0F8-B88B-83FBF17DFA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4" t="26141" r="15023" b="20966"/>
          <a:stretch>
            <a:fillRect/>
          </a:stretch>
        </p:blipFill>
        <p:spPr>
          <a:xfrm>
            <a:off x="7414044" y="3651795"/>
            <a:ext cx="685209" cy="867808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9E933823-FDA8-E3D6-4579-90B7112A6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</p:spTree>
    <p:extLst>
      <p:ext uri="{BB962C8B-B14F-4D97-AF65-F5344CB8AC3E}">
        <p14:creationId xmlns:p14="http://schemas.microsoft.com/office/powerpoint/2010/main" val="2288676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4C9D87E-AE3D-E648-9AC0-61AA85EB5FAD}"/>
              </a:ext>
            </a:extLst>
          </p:cNvPr>
          <p:cNvSpPr txBox="1"/>
          <p:nvPr/>
        </p:nvSpPr>
        <p:spPr>
          <a:xfrm>
            <a:off x="1333908" y="1515634"/>
            <a:ext cx="9684568" cy="4070520"/>
          </a:xfrm>
          <a:prstGeom prst="rect">
            <a:avLst/>
          </a:prstGeom>
          <a:gradFill flip="none" rotWithShape="1">
            <a:gsLst>
              <a:gs pos="0">
                <a:srgbClr val="256248">
                  <a:tint val="66000"/>
                  <a:satMod val="160000"/>
                </a:srgbClr>
              </a:gs>
              <a:gs pos="50000">
                <a:srgbClr val="256248">
                  <a:tint val="44500"/>
                  <a:satMod val="160000"/>
                </a:srgbClr>
              </a:gs>
              <a:gs pos="100000">
                <a:srgbClr val="256248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07431B-25F5-2447-B761-7996C8445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989361"/>
              </p:ext>
            </p:extLst>
          </p:nvPr>
        </p:nvGraphicFramePr>
        <p:xfrm>
          <a:off x="1345442" y="1564516"/>
          <a:ext cx="9658554" cy="400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8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05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382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29">
            <a:extLst>
              <a:ext uri="{FF2B5EF4-FFF2-40B4-BE49-F238E27FC236}">
                <a16:creationId xmlns:a16="http://schemas.microsoft.com/office/drawing/2014/main" id="{A926D7A9-F1DC-E640-8744-5DAAAD5BA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5960" y="3033402"/>
            <a:ext cx="789134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Sarah Pettengill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Assistant 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AFAF9208-2839-DD41-90BD-62129F5CD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3321" y="816924"/>
            <a:ext cx="6999829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Financial Affairs Administration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087175-C605-0A4E-A3FA-66E77DCD3E00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r="1510"/>
          <a:stretch/>
        </p:blipFill>
        <p:spPr>
          <a:xfrm>
            <a:off x="1543494" y="2811053"/>
            <a:ext cx="770626" cy="9410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29">
            <a:extLst>
              <a:ext uri="{FF2B5EF4-FFF2-40B4-BE49-F238E27FC236}">
                <a16:creationId xmlns:a16="http://schemas.microsoft.com/office/drawing/2014/main" id="{A430C926-3EFE-8448-9AA9-9BF682A8F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8291" y="3017878"/>
            <a:ext cx="781166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Alexandra Hodakovski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Office Manager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B7DC51-A170-2441-9A70-453F120D7E2C}"/>
              </a:ext>
            </a:extLst>
          </p:cNvPr>
          <p:cNvSpPr txBox="1"/>
          <p:nvPr/>
        </p:nvSpPr>
        <p:spPr>
          <a:xfrm>
            <a:off x="3605284" y="1659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CC2557-6905-2C4F-A345-E6A8D9AAB978}"/>
              </a:ext>
            </a:extLst>
          </p:cNvPr>
          <p:cNvSpPr txBox="1"/>
          <p:nvPr/>
        </p:nvSpPr>
        <p:spPr>
          <a:xfrm flipV="1">
            <a:off x="1320901" y="1504315"/>
            <a:ext cx="9684568" cy="527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966323-9F36-4945-9FAE-F27E0B31F364}"/>
              </a:ext>
            </a:extLst>
          </p:cNvPr>
          <p:cNvSpPr txBox="1"/>
          <p:nvPr/>
        </p:nvSpPr>
        <p:spPr>
          <a:xfrm flipH="1">
            <a:off x="3960462" y="1598574"/>
            <a:ext cx="45719" cy="38991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7E2136-673D-D54D-89CC-0D8A9CB7DEDD}"/>
              </a:ext>
            </a:extLst>
          </p:cNvPr>
          <p:cNvSpPr txBox="1"/>
          <p:nvPr/>
        </p:nvSpPr>
        <p:spPr>
          <a:xfrm>
            <a:off x="3828404" y="5577288"/>
            <a:ext cx="6981123" cy="66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29">
            <a:extLst>
              <a:ext uri="{FF2B5EF4-FFF2-40B4-BE49-F238E27FC236}">
                <a16:creationId xmlns:a16="http://schemas.microsoft.com/office/drawing/2014/main" id="{AD5897EA-3588-C39F-EE47-D128A7CBE61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376906" y="444700"/>
            <a:ext cx="929488" cy="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Nicole Tirella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Vice President, CFO, &amp; Treasurer</a:t>
            </a:r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36BAD629-6B69-2187-7B57-579474B80ED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376906" y="3003307"/>
            <a:ext cx="845598" cy="5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Brian Masterson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Finance &amp; Administration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EA2D82-0CD1-7FD1-95EA-061389440CF9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" r="655"/>
          <a:stretch/>
        </p:blipFill>
        <p:spPr>
          <a:xfrm>
            <a:off x="1530849" y="300659"/>
            <a:ext cx="783271" cy="9867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person taking a selfie&#10;&#10;AI-generated content may be incorrect.">
            <a:extLst>
              <a:ext uri="{FF2B5EF4-FFF2-40B4-BE49-F238E27FC236}">
                <a16:creationId xmlns:a16="http://schemas.microsoft.com/office/drawing/2014/main" id="{30F6D461-5AB2-7262-5B4F-7C58E3E69E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" t="12003" r="23022" b="9998"/>
          <a:stretch>
            <a:fillRect/>
          </a:stretch>
        </p:blipFill>
        <p:spPr>
          <a:xfrm rot="5400000">
            <a:off x="6296965" y="2929215"/>
            <a:ext cx="914622" cy="73169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34D78C7-B7ED-1399-3BE1-3A09F8A5C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" t="8418" r="8606" b="11758"/>
          <a:stretch>
            <a:fillRect/>
          </a:stretch>
        </p:blipFill>
        <p:spPr bwMode="auto">
          <a:xfrm>
            <a:off x="8344576" y="2837753"/>
            <a:ext cx="731697" cy="8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19079FB7-DED2-A952-405E-0E97B53F4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</p:spTree>
    <p:extLst>
      <p:ext uri="{BB962C8B-B14F-4D97-AF65-F5344CB8AC3E}">
        <p14:creationId xmlns:p14="http://schemas.microsoft.com/office/powerpoint/2010/main" val="3759629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EBE47C76-CD7D-11A9-4319-0D9DCB69E7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927638"/>
              </p:ext>
            </p:extLst>
          </p:nvPr>
        </p:nvGraphicFramePr>
        <p:xfrm>
          <a:off x="32006" y="1673669"/>
          <a:ext cx="12172651" cy="52835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0100">
                  <a:extLst>
                    <a:ext uri="{9D8B030D-6E8A-4147-A177-3AD203B41FA5}">
                      <a16:colId xmlns:a16="http://schemas.microsoft.com/office/drawing/2014/main" val="1380856990"/>
                    </a:ext>
                  </a:extLst>
                </a:gridCol>
                <a:gridCol w="3403602">
                  <a:extLst>
                    <a:ext uri="{9D8B030D-6E8A-4147-A177-3AD203B41FA5}">
                      <a16:colId xmlns:a16="http://schemas.microsoft.com/office/drawing/2014/main" val="983360706"/>
                    </a:ext>
                  </a:extLst>
                </a:gridCol>
              </a:tblGrid>
              <a:tr h="54602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P2P Systems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Contracting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Procurement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Shared Services / Customer Success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7545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B4061784-D346-7CDA-0BB4-C89C39ABAE18}"/>
              </a:ext>
            </a:extLst>
          </p:cNvPr>
          <p:cNvSpPr/>
          <p:nvPr/>
        </p:nvSpPr>
        <p:spPr>
          <a:xfrm>
            <a:off x="0" y="696686"/>
            <a:ext cx="1572974" cy="738841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TextBox 29"/>
          <p:cNvSpPr txBox="1">
            <a:spLocks noChangeArrowheads="1"/>
          </p:cNvSpPr>
          <p:nvPr/>
        </p:nvSpPr>
        <p:spPr bwMode="auto">
          <a:xfrm>
            <a:off x="2232223" y="3895307"/>
            <a:ext cx="771136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Malika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Napoli, JD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AIA Contracts Specialist</a:t>
            </a:r>
          </a:p>
        </p:txBody>
      </p:sp>
      <p:sp>
        <p:nvSpPr>
          <p:cNvPr id="205" name="TextBox 29"/>
          <p:cNvSpPr txBox="1">
            <a:spLocks noChangeArrowheads="1"/>
          </p:cNvSpPr>
          <p:nvPr/>
        </p:nvSpPr>
        <p:spPr bwMode="auto">
          <a:xfrm>
            <a:off x="11346023" y="4447918"/>
            <a:ext cx="752957" cy="64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Brittany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Valdez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Supplier Onboarding Coordinator</a:t>
            </a:r>
          </a:p>
        </p:txBody>
      </p:sp>
      <p:sp>
        <p:nvSpPr>
          <p:cNvPr id="20" name="TextBox 29"/>
          <p:cNvSpPr txBox="1">
            <a:spLocks noChangeAspect="1" noChangeArrowheads="1"/>
          </p:cNvSpPr>
          <p:nvPr/>
        </p:nvSpPr>
        <p:spPr bwMode="auto">
          <a:xfrm>
            <a:off x="6407312" y="4010831"/>
            <a:ext cx="9902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Avery Stermel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Contracts Administrator</a:t>
            </a:r>
          </a:p>
        </p:txBody>
      </p:sp>
      <p:sp>
        <p:nvSpPr>
          <p:cNvPr id="23" name="TextBox 29"/>
          <p:cNvSpPr txBox="1">
            <a:spLocks noChangeArrowheads="1"/>
          </p:cNvSpPr>
          <p:nvPr/>
        </p:nvSpPr>
        <p:spPr bwMode="auto">
          <a:xfrm>
            <a:off x="4305880" y="4019204"/>
            <a:ext cx="98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 Hare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Contracts Administrator</a:t>
            </a:r>
          </a:p>
        </p:txBody>
      </p:sp>
      <p:sp>
        <p:nvSpPr>
          <p:cNvPr id="24" name="TextBox 29"/>
          <p:cNvSpPr txBox="1">
            <a:spLocks noChangeAspect="1" noChangeArrowheads="1"/>
          </p:cNvSpPr>
          <p:nvPr/>
        </p:nvSpPr>
        <p:spPr bwMode="auto">
          <a:xfrm>
            <a:off x="6059668" y="6090630"/>
            <a:ext cx="8343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Julia Petrillo </a:t>
            </a: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Contracts Administrator</a:t>
            </a:r>
          </a:p>
        </p:txBody>
      </p:sp>
      <p:sp>
        <p:nvSpPr>
          <p:cNvPr id="26" name="TextBox 29"/>
          <p:cNvSpPr txBox="1">
            <a:spLocks noChangeAspect="1" noChangeArrowheads="1"/>
          </p:cNvSpPr>
          <p:nvPr/>
        </p:nvSpPr>
        <p:spPr bwMode="auto">
          <a:xfrm>
            <a:off x="6118331" y="4937053"/>
            <a:ext cx="8653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Gavin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Wilkie, MBA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Contracts Administrator</a:t>
            </a:r>
          </a:p>
        </p:txBody>
      </p:sp>
      <p:pic>
        <p:nvPicPr>
          <p:cNvPr id="215" name="Picture 13"/>
          <p:cNvPicPr>
            <a:picLocks/>
          </p:cNvPicPr>
          <p:nvPr/>
        </p:nvPicPr>
        <p:blipFill>
          <a:blip r:embed="rId2"/>
          <a:srcRect l="21408" t="57632" r="64336" b="4529"/>
          <a:stretch>
            <a:fillRect/>
          </a:stretch>
        </p:blipFill>
        <p:spPr bwMode="auto">
          <a:xfrm>
            <a:off x="3669292" y="3926517"/>
            <a:ext cx="636588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/>
          <a:srcRect l="17417" t="8889" r="15121" b="36667"/>
          <a:stretch/>
        </p:blipFill>
        <p:spPr>
          <a:xfrm>
            <a:off x="5476981" y="4918214"/>
            <a:ext cx="641350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9" name="Picture 5"/>
          <p:cNvPicPr>
            <a:picLocks noChangeAspect="1"/>
          </p:cNvPicPr>
          <p:nvPr/>
        </p:nvPicPr>
        <p:blipFill rotWithShape="1">
          <a:blip r:embed="rId4"/>
          <a:srcRect l="22105" t="67261" r="69704" b="10678"/>
          <a:stretch/>
        </p:blipFill>
        <p:spPr bwMode="auto">
          <a:xfrm>
            <a:off x="1609410" y="2611430"/>
            <a:ext cx="642938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6" name="Picture 225"/>
          <p:cNvPicPr>
            <a:picLocks/>
          </p:cNvPicPr>
          <p:nvPr/>
        </p:nvPicPr>
        <p:blipFill rotWithShape="1">
          <a:blip r:embed="rId5"/>
          <a:srcRect l="35129" t="34049" r="33976" b="37327"/>
          <a:stretch/>
        </p:blipFill>
        <p:spPr>
          <a:xfrm>
            <a:off x="117175" y="63500"/>
            <a:ext cx="628650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29"/>
          <p:cNvSpPr txBox="1">
            <a:spLocks noChangeAspect="1" noChangeArrowheads="1"/>
          </p:cNvSpPr>
          <p:nvPr/>
        </p:nvSpPr>
        <p:spPr bwMode="auto">
          <a:xfrm>
            <a:off x="720424" y="142589"/>
            <a:ext cx="1492093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defPPr>
              <a:defRPr lang="en-US"/>
            </a:defPPr>
            <a:lvl1pPr>
              <a:lnSpc>
                <a:spcPts val="1000"/>
              </a:lnSpc>
              <a:spcBef>
                <a:spcPct val="0"/>
              </a:spcBef>
              <a:buClrTx/>
              <a:buFontTx/>
              <a:buNone/>
              <a:defRPr sz="1000" b="1">
                <a:solidFill>
                  <a:srgbClr val="000000"/>
                </a:solidFill>
                <a:latin typeface="Calibri" panose="020F0502020204030204" pitchFamily="34" charset="0"/>
                <a:ea typeface="Osaka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r>
              <a:rPr lang="en-US" altLang="en-US" dirty="0"/>
              <a:t>Randall </a:t>
            </a:r>
          </a:p>
          <a:p>
            <a:r>
              <a:rPr lang="en-US" altLang="en-US" dirty="0"/>
              <a:t>Moore</a:t>
            </a:r>
          </a:p>
          <a:p>
            <a:r>
              <a:rPr lang="en-US" altLang="en-US" b="0" dirty="0"/>
              <a:t>Associate Vice President,</a:t>
            </a:r>
          </a:p>
          <a:p>
            <a:r>
              <a:rPr lang="en-US" altLang="en-US" b="0" dirty="0"/>
              <a:t>Chief Procurement Officer</a:t>
            </a:r>
          </a:p>
        </p:txBody>
      </p:sp>
      <p:sp>
        <p:nvSpPr>
          <p:cNvPr id="201" name="TextBox 29"/>
          <p:cNvSpPr txBox="1">
            <a:spLocks noChangeArrowheads="1"/>
          </p:cNvSpPr>
          <p:nvPr/>
        </p:nvSpPr>
        <p:spPr bwMode="auto">
          <a:xfrm>
            <a:off x="2212517" y="2668561"/>
            <a:ext cx="645079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Paul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Takach, JD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Associate Director,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Contracts </a:t>
            </a:r>
          </a:p>
        </p:txBody>
      </p:sp>
      <p:sp>
        <p:nvSpPr>
          <p:cNvPr id="81" name="TextBox 29"/>
          <p:cNvSpPr txBox="1">
            <a:spLocks noChangeArrowheads="1"/>
          </p:cNvSpPr>
          <p:nvPr/>
        </p:nvSpPr>
        <p:spPr bwMode="auto">
          <a:xfrm>
            <a:off x="11332350" y="5525794"/>
            <a:ext cx="872306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Emelyn Theriault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&amp; Change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Specialist</a:t>
            </a:r>
          </a:p>
        </p:txBody>
      </p:sp>
      <p:sp>
        <p:nvSpPr>
          <p:cNvPr id="82" name="TextBox 29"/>
          <p:cNvSpPr txBox="1">
            <a:spLocks noChangeAspect="1" noChangeArrowheads="1"/>
          </p:cNvSpPr>
          <p:nvPr/>
        </p:nvSpPr>
        <p:spPr bwMode="auto">
          <a:xfrm>
            <a:off x="4242862" y="2639185"/>
            <a:ext cx="94529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Daniel Tremblay, MS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Contracts Administrator</a:t>
            </a:r>
          </a:p>
        </p:txBody>
      </p:sp>
      <p:sp>
        <p:nvSpPr>
          <p:cNvPr id="83" name="TextBox 29"/>
          <p:cNvSpPr txBox="1">
            <a:spLocks noChangeArrowheads="1"/>
          </p:cNvSpPr>
          <p:nvPr/>
        </p:nvSpPr>
        <p:spPr bwMode="auto">
          <a:xfrm>
            <a:off x="715662" y="2657763"/>
            <a:ext cx="789907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Sri Teja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Kotha, MS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Associate Director, P2P Systems</a:t>
            </a: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6"/>
          <a:srcRect l="10754"/>
          <a:stretch/>
        </p:blipFill>
        <p:spPr>
          <a:xfrm>
            <a:off x="90368" y="2615866"/>
            <a:ext cx="649224" cy="7734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Picture 29"/>
          <p:cNvPicPr>
            <a:picLocks/>
          </p:cNvPicPr>
          <p:nvPr/>
        </p:nvPicPr>
        <p:blipFill rotWithShape="1">
          <a:blip r:embed="rId7"/>
          <a:srcRect l="67650" t="56204" r="17072" b="4019"/>
          <a:stretch/>
        </p:blipFill>
        <p:spPr bwMode="auto">
          <a:xfrm>
            <a:off x="3621106" y="2594111"/>
            <a:ext cx="639763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2" name="TextBox 29"/>
          <p:cNvSpPr txBox="1">
            <a:spLocks noChangeAspect="1" noChangeArrowheads="1"/>
          </p:cNvSpPr>
          <p:nvPr/>
        </p:nvSpPr>
        <p:spPr bwMode="auto">
          <a:xfrm>
            <a:off x="7110402" y="2739547"/>
            <a:ext cx="1236132" cy="71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Nikki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Mackay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Contracts Administrator</a:t>
            </a:r>
          </a:p>
        </p:txBody>
      </p:sp>
      <p:pic>
        <p:nvPicPr>
          <p:cNvPr id="1028" name="Picture 4" descr="https://www.bu.edu/sourcing/files/2022/06/DSCF2067-002-scaled-e165531627969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6" t="18144" r="37783" b="48586"/>
          <a:stretch/>
        </p:blipFill>
        <p:spPr bwMode="auto">
          <a:xfrm>
            <a:off x="10727371" y="4397397"/>
            <a:ext cx="629419" cy="7732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1" t="23366" r="41290" b="42736"/>
          <a:stretch/>
        </p:blipFill>
        <p:spPr>
          <a:xfrm>
            <a:off x="1629330" y="3833777"/>
            <a:ext cx="633413" cy="7818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784EEFB2-EAA1-E4ED-FE96-A2FB8762C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5" t="9326" r="30946" b="45830"/>
          <a:stretch/>
        </p:blipFill>
        <p:spPr bwMode="auto">
          <a:xfrm>
            <a:off x="6446696" y="2679937"/>
            <a:ext cx="641300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8EA1D13A-E42B-34CB-179B-5E602DCFE291}"/>
              </a:ext>
            </a:extLst>
          </p:cNvPr>
          <p:cNvSpPr txBox="1">
            <a:spLocks/>
          </p:cNvSpPr>
          <p:nvPr/>
        </p:nvSpPr>
        <p:spPr>
          <a:xfrm>
            <a:off x="1770577" y="604647"/>
            <a:ext cx="10246823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Procure to Pay (P2P)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A90E1EE9-E324-8B70-14C8-20C58B03B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7" t="3072" r="19510" b="25166"/>
          <a:stretch/>
        </p:blipFill>
        <p:spPr bwMode="auto">
          <a:xfrm>
            <a:off x="1023677" y="806587"/>
            <a:ext cx="636588" cy="7634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0F12741-AB08-6BC6-56A1-0A7AA54E0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577" y="912295"/>
            <a:ext cx="1572974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Heather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Gillis, CCWP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Vice President,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Procurement, Contracting, &amp; Shared Services</a:t>
            </a:r>
          </a:p>
        </p:txBody>
      </p:sp>
      <p:sp>
        <p:nvSpPr>
          <p:cNvPr id="32" name="TextBox 29">
            <a:extLst>
              <a:ext uri="{FF2B5EF4-FFF2-40B4-BE49-F238E27FC236}">
                <a16:creationId xmlns:a16="http://schemas.microsoft.com/office/drawing/2014/main" id="{468DEC1E-6942-2C2A-1F25-A12A8D082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5172" y="2471454"/>
            <a:ext cx="1112206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Olivia Clachar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Shared Services</a:t>
            </a:r>
          </a:p>
        </p:txBody>
      </p:sp>
      <p:sp>
        <p:nvSpPr>
          <p:cNvPr id="34" name="TextBox 29">
            <a:extLst>
              <a:ext uri="{FF2B5EF4-FFF2-40B4-BE49-F238E27FC236}">
                <a16:creationId xmlns:a16="http://schemas.microsoft.com/office/drawing/2014/main" id="{30C36486-D8A6-CA01-C23A-BB3312408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6759" y="4395364"/>
            <a:ext cx="926036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Mohana Puvvada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 Success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87A6EC-9B57-0167-F454-45BF59676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7716" y="5628499"/>
            <a:ext cx="955384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Leza Pereira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 Success Coordinator</a:t>
            </a:r>
          </a:p>
        </p:txBody>
      </p:sp>
      <p:sp>
        <p:nvSpPr>
          <p:cNvPr id="43" name="TextBox 29">
            <a:extLst>
              <a:ext uri="{FF2B5EF4-FFF2-40B4-BE49-F238E27FC236}">
                <a16:creationId xmlns:a16="http://schemas.microsoft.com/office/drawing/2014/main" id="{27027684-9791-76DC-3EEC-05C0EDC93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3380" y="3320197"/>
            <a:ext cx="93565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Juana Rivera-Trivino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Supplier Onboarding Specialist</a:t>
            </a:r>
          </a:p>
        </p:txBody>
      </p:sp>
      <p:sp>
        <p:nvSpPr>
          <p:cNvPr id="8" name="TextBox 29">
            <a:extLst>
              <a:ext uri="{FF2B5EF4-FFF2-40B4-BE49-F238E27FC236}">
                <a16:creationId xmlns:a16="http://schemas.microsoft.com/office/drawing/2014/main" id="{22E2060F-B01C-32BE-5F67-9E4C50C1193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949325" y="3973457"/>
            <a:ext cx="950454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Christian de </a:t>
            </a: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Penasse</a:t>
            </a: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Mouwen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Contracts Administrator</a:t>
            </a:r>
          </a:p>
        </p:txBody>
      </p:sp>
      <p:pic>
        <p:nvPicPr>
          <p:cNvPr id="14" name="Picture 13" descr="A person smiling at camera&#10;&#10;Description automatically generated">
            <a:extLst>
              <a:ext uri="{FF2B5EF4-FFF2-40B4-BE49-F238E27FC236}">
                <a16:creationId xmlns:a16="http://schemas.microsoft.com/office/drawing/2014/main" id="{EB4642E5-26FB-7730-4EFD-03EB733C823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9" t="21227" r="24994" b="16863"/>
          <a:stretch/>
        </p:blipFill>
        <p:spPr>
          <a:xfrm>
            <a:off x="10698480" y="5463045"/>
            <a:ext cx="640080" cy="892079"/>
          </a:xfrm>
          <a:prstGeom prst="rect">
            <a:avLst/>
          </a:prstGeom>
        </p:spPr>
      </p:pic>
      <p:pic>
        <p:nvPicPr>
          <p:cNvPr id="3" name="Picture 2" descr="A person standing in front of a brick wall&#10;&#10;AI-generated content may be incorrect.">
            <a:extLst>
              <a:ext uri="{FF2B5EF4-FFF2-40B4-BE49-F238E27FC236}">
                <a16:creationId xmlns:a16="http://schemas.microsoft.com/office/drawing/2014/main" id="{7D445369-18E7-3CB2-9ED7-8115C78BAB9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0" t="17329" r="25418" b="20002"/>
          <a:stretch>
            <a:fillRect/>
          </a:stretch>
        </p:blipFill>
        <p:spPr>
          <a:xfrm>
            <a:off x="8825600" y="4364909"/>
            <a:ext cx="733165" cy="820446"/>
          </a:xfrm>
          <a:prstGeom prst="rect">
            <a:avLst/>
          </a:prstGeom>
        </p:spPr>
      </p:pic>
      <p:pic>
        <p:nvPicPr>
          <p:cNvPr id="15" name="Picture 14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9EAA434A-E609-A9E0-0BD6-B43CDB6F4E3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5" t="15304" r="31141" b="24868"/>
          <a:stretch>
            <a:fillRect/>
          </a:stretch>
        </p:blipFill>
        <p:spPr>
          <a:xfrm>
            <a:off x="8890517" y="5538793"/>
            <a:ext cx="658805" cy="8282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771C48-33D5-1B8F-3098-38048581B8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3" t="31990" r="34417" b="18675"/>
          <a:stretch>
            <a:fillRect/>
          </a:stretch>
        </p:blipFill>
        <p:spPr>
          <a:xfrm>
            <a:off x="7304372" y="3850184"/>
            <a:ext cx="705244" cy="869800"/>
          </a:xfrm>
          <a:prstGeom prst="rect">
            <a:avLst/>
          </a:prstGeom>
        </p:spPr>
      </p:pic>
      <p:pic>
        <p:nvPicPr>
          <p:cNvPr id="22" name="Picture 21" descr="A person smiling in front of a brick wall">
            <a:extLst>
              <a:ext uri="{FF2B5EF4-FFF2-40B4-BE49-F238E27FC236}">
                <a16:creationId xmlns:a16="http://schemas.microsoft.com/office/drawing/2014/main" id="{C3F1B0C8-7AC4-6CB4-0B88-6677F099231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3" t="21185" r="25454" b="20487"/>
          <a:stretch>
            <a:fillRect/>
          </a:stretch>
        </p:blipFill>
        <p:spPr>
          <a:xfrm>
            <a:off x="9959777" y="2286000"/>
            <a:ext cx="696076" cy="822960"/>
          </a:xfrm>
          <a:prstGeom prst="rect">
            <a:avLst/>
          </a:prstGeom>
        </p:spPr>
      </p:pic>
      <p:pic>
        <p:nvPicPr>
          <p:cNvPr id="35" name="Picture 34" descr="A person smiling in front of a wall">
            <a:extLst>
              <a:ext uri="{FF2B5EF4-FFF2-40B4-BE49-F238E27FC236}">
                <a16:creationId xmlns:a16="http://schemas.microsoft.com/office/drawing/2014/main" id="{9F9474B4-AF4B-AD42-523A-054511655E4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1" t="31989" r="38481" b="24224"/>
          <a:stretch>
            <a:fillRect/>
          </a:stretch>
        </p:blipFill>
        <p:spPr>
          <a:xfrm>
            <a:off x="10797917" y="3199419"/>
            <a:ext cx="586359" cy="781812"/>
          </a:xfrm>
          <a:prstGeom prst="rect">
            <a:avLst/>
          </a:prstGeom>
        </p:spPr>
      </p:pic>
      <p:pic>
        <p:nvPicPr>
          <p:cNvPr id="47" name="Picture 46" descr="A person standing in front of a brick wall&#10;&#10;AI-generated content may be incorrect.">
            <a:extLst>
              <a:ext uri="{FF2B5EF4-FFF2-40B4-BE49-F238E27FC236}">
                <a16:creationId xmlns:a16="http://schemas.microsoft.com/office/drawing/2014/main" id="{859212C1-6DA3-26AB-9738-F93DAAC8757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6" t="30703" r="27674" b="20193"/>
          <a:stretch>
            <a:fillRect/>
          </a:stretch>
        </p:blipFill>
        <p:spPr>
          <a:xfrm>
            <a:off x="5478251" y="5952899"/>
            <a:ext cx="640080" cy="8308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148E21-A71D-7222-1BBF-4BC3F4D88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  <p:pic>
        <p:nvPicPr>
          <p:cNvPr id="41" name="Picture 40" descr="A person standing in front of a brick wall">
            <a:extLst>
              <a:ext uri="{FF2B5EF4-FFF2-40B4-BE49-F238E27FC236}">
                <a16:creationId xmlns:a16="http://schemas.microsoft.com/office/drawing/2014/main" id="{F676C69E-6341-7AFA-9821-7C75795B482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9" t="29325" r="32469" b="18791"/>
          <a:stretch>
            <a:fillRect/>
          </a:stretch>
        </p:blipFill>
        <p:spPr>
          <a:xfrm>
            <a:off x="5737409" y="3873604"/>
            <a:ext cx="67680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67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502546"/>
              </p:ext>
            </p:extLst>
          </p:nvPr>
        </p:nvGraphicFramePr>
        <p:xfrm>
          <a:off x="16476" y="1147086"/>
          <a:ext cx="12175523" cy="3139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0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5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172">
                  <a:extLst>
                    <a:ext uri="{9D8B030D-6E8A-4147-A177-3AD203B41FA5}">
                      <a16:colId xmlns:a16="http://schemas.microsoft.com/office/drawing/2014/main" val="269572844"/>
                    </a:ext>
                  </a:extLst>
                </a:gridCol>
                <a:gridCol w="2095499">
                  <a:extLst>
                    <a:ext uri="{9D8B030D-6E8A-4147-A177-3AD203B41FA5}">
                      <a16:colId xmlns:a16="http://schemas.microsoft.com/office/drawing/2014/main" val="1380824847"/>
                    </a:ext>
                  </a:extLst>
                </a:gridCol>
              </a:tblGrid>
              <a:tr h="41758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`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Disbursement Processing / Payment Services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Analytics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Travel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210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29"/>
          <p:cNvSpPr txBox="1">
            <a:spLocks noChangeArrowheads="1"/>
          </p:cNvSpPr>
          <p:nvPr/>
        </p:nvSpPr>
        <p:spPr bwMode="auto">
          <a:xfrm>
            <a:off x="724889" y="2681982"/>
            <a:ext cx="1193708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Denise Greene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Director, Payment Services</a:t>
            </a:r>
          </a:p>
        </p:txBody>
      </p:sp>
      <p:sp>
        <p:nvSpPr>
          <p:cNvPr id="252" name="TextBox 12"/>
          <p:cNvSpPr txBox="1">
            <a:spLocks noChangeArrowheads="1"/>
          </p:cNvSpPr>
          <p:nvPr/>
        </p:nvSpPr>
        <p:spPr bwMode="auto">
          <a:xfrm>
            <a:off x="98726" y="1594509"/>
            <a:ext cx="14832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Accounts Payable &amp; Travel Services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32716D-15FE-42A9-AE4E-F545B5850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16"/>
          <a:stretch/>
        </p:blipFill>
        <p:spPr>
          <a:xfrm>
            <a:off x="8189218" y="1609606"/>
            <a:ext cx="63067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29">
            <a:extLst>
              <a:ext uri="{FF2B5EF4-FFF2-40B4-BE49-F238E27FC236}">
                <a16:creationId xmlns:a16="http://schemas.microsoft.com/office/drawing/2014/main" id="{FFA8417A-D3E4-4EE1-A675-2CB295125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9893" y="1726184"/>
            <a:ext cx="996468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Andrew Reagan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Payment Services</a:t>
            </a: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id="{6E5AD7D8-3184-46AE-B5C6-9C1DBD45D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2948" y="2601485"/>
            <a:ext cx="893092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Shirley Hood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Card Services Specialist</a:t>
            </a:r>
          </a:p>
        </p:txBody>
      </p:sp>
      <p:sp>
        <p:nvSpPr>
          <p:cNvPr id="20" name="TextBox 29">
            <a:extLst>
              <a:ext uri="{FF2B5EF4-FFF2-40B4-BE49-F238E27FC236}">
                <a16:creationId xmlns:a16="http://schemas.microsoft.com/office/drawing/2014/main" id="{06832079-B3C6-4035-9B90-971E9A651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662" y="3601311"/>
            <a:ext cx="906458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Tamika Quinn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 Services Specialist</a:t>
            </a:r>
          </a:p>
        </p:txBody>
      </p:sp>
      <p:sp>
        <p:nvSpPr>
          <p:cNvPr id="21" name="TextBox 29">
            <a:extLst>
              <a:ext uri="{FF2B5EF4-FFF2-40B4-BE49-F238E27FC236}">
                <a16:creationId xmlns:a16="http://schemas.microsoft.com/office/drawing/2014/main" id="{E966D136-E19D-45A1-BB3D-77D57B9FA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2887" y="1819683"/>
            <a:ext cx="893092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Juan Rodriguez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Director, Disbursement Processing</a:t>
            </a:r>
          </a:p>
        </p:txBody>
      </p:sp>
      <p:sp>
        <p:nvSpPr>
          <p:cNvPr id="23" name="TextBox 29">
            <a:extLst>
              <a:ext uri="{FF2B5EF4-FFF2-40B4-BE49-F238E27FC236}">
                <a16:creationId xmlns:a16="http://schemas.microsoft.com/office/drawing/2014/main" id="{E8FD52D7-B0B3-46C1-A7A6-10F48B30C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3802" y="1752370"/>
            <a:ext cx="1025477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Chase Milanese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Travel &amp; Card Services</a:t>
            </a:r>
          </a:p>
        </p:txBody>
      </p:sp>
      <p:sp>
        <p:nvSpPr>
          <p:cNvPr id="27" name="TextBox 29">
            <a:extLst>
              <a:ext uri="{FF2B5EF4-FFF2-40B4-BE49-F238E27FC236}">
                <a16:creationId xmlns:a16="http://schemas.microsoft.com/office/drawing/2014/main" id="{4B4C5143-AD93-44D9-B010-4C8EB4C5D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6369" y="2944322"/>
            <a:ext cx="780886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 Services Clerk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4E0464E2-43A7-40B6-B23E-C96C39D72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177" y="3039289"/>
            <a:ext cx="893092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Lisa Chen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 Services Coordinator</a:t>
            </a:r>
          </a:p>
        </p:txBody>
      </p:sp>
      <p:sp>
        <p:nvSpPr>
          <p:cNvPr id="31" name="TextBox 29">
            <a:extLst>
              <a:ext uri="{FF2B5EF4-FFF2-40B4-BE49-F238E27FC236}">
                <a16:creationId xmlns:a16="http://schemas.microsoft.com/office/drawing/2014/main" id="{B00147FE-3EA5-4885-834E-B0942CC1A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8803" y="3086555"/>
            <a:ext cx="695421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Allison Lambert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Travel Clerk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06D3E4F-B7C1-06FF-AB93-86D2CFEC9860}"/>
              </a:ext>
            </a:extLst>
          </p:cNvPr>
          <p:cNvSpPr txBox="1">
            <a:spLocks/>
          </p:cNvSpPr>
          <p:nvPr/>
        </p:nvSpPr>
        <p:spPr>
          <a:xfrm>
            <a:off x="2106602" y="397044"/>
            <a:ext cx="10246823" cy="5078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Procure to Pay (P2P)</a:t>
            </a:r>
            <a:r>
              <a:rPr lang="en-US" sz="3000" b="1" dirty="0"/>
              <a:t> </a:t>
            </a:r>
            <a:r>
              <a:rPr lang="en-US" sz="1800" b="1" dirty="0"/>
              <a:t>(continued)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2038383-0299-EB31-6494-DD922582FB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756070"/>
              </p:ext>
            </p:extLst>
          </p:nvPr>
        </p:nvGraphicFramePr>
        <p:xfrm>
          <a:off x="105085" y="4322301"/>
          <a:ext cx="12086914" cy="2413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5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0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0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0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0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002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8037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Research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$235.7M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Technology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$80.3M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Professional Services</a:t>
                      </a:r>
                      <a:endParaRPr lang="en-US" sz="1100" baseline="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  <a:p>
                      <a:pPr algn="ctr"/>
                      <a:r>
                        <a:rPr lang="en-US" sz="1100" baseline="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$185.6M</a:t>
                      </a:r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Auxiliaries &amp; Site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$86.8M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1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Facilities &amp; Construction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$304.4M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5722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25098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54E0D">
                            <a:alpha val="25000"/>
                          </a:srgbClr>
                        </a:gs>
                        <a:gs pos="100000">
                          <a:srgbClr val="BF9100">
                            <a:alpha val="2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1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8" name="Picture 10">
            <a:extLst>
              <a:ext uri="{FF2B5EF4-FFF2-40B4-BE49-F238E27FC236}">
                <a16:creationId xmlns:a16="http://schemas.microsoft.com/office/drawing/2014/main" id="{9FD33294-ED79-7F84-C664-06258D8328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35" t="14500" r="79868" b="46568"/>
          <a:stretch>
            <a:fillRect/>
          </a:stretch>
        </p:blipFill>
        <p:spPr bwMode="auto">
          <a:xfrm>
            <a:off x="200598" y="5263491"/>
            <a:ext cx="639762" cy="7762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9">
            <a:extLst>
              <a:ext uri="{FF2B5EF4-FFF2-40B4-BE49-F238E27FC236}">
                <a16:creationId xmlns:a16="http://schemas.microsoft.com/office/drawing/2014/main" id="{92CF7DEC-90F0-40A3-0D16-C12DE106D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04" y="5325295"/>
            <a:ext cx="819083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Keith Haran,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MBA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Director,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Sourcing</a:t>
            </a:r>
          </a:p>
        </p:txBody>
      </p:sp>
      <p:pic>
        <p:nvPicPr>
          <p:cNvPr id="24" name="Picture 17">
            <a:extLst>
              <a:ext uri="{FF2B5EF4-FFF2-40B4-BE49-F238E27FC236}">
                <a16:creationId xmlns:a16="http://schemas.microsoft.com/office/drawing/2014/main" id="{518D667A-5DD7-C24F-0084-21833DE019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60" t="13846" r="81618" b="46914"/>
          <a:stretch/>
        </p:blipFill>
        <p:spPr bwMode="auto">
          <a:xfrm>
            <a:off x="1813943" y="4876141"/>
            <a:ext cx="639763" cy="774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9">
            <a:extLst>
              <a:ext uri="{FF2B5EF4-FFF2-40B4-BE49-F238E27FC236}">
                <a16:creationId xmlns:a16="http://schemas.microsoft.com/office/drawing/2014/main" id="{25228CD5-45C4-F8E5-535E-15DF64665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446" y="4927782"/>
            <a:ext cx="99944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Bob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Simboli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Associate Director</a:t>
            </a:r>
          </a:p>
        </p:txBody>
      </p:sp>
      <p:pic>
        <p:nvPicPr>
          <p:cNvPr id="28" name="Picture 6" descr="https://www.bu.edu/sourcing/files/2021/09/Michela24003500.png">
            <a:extLst>
              <a:ext uri="{FF2B5EF4-FFF2-40B4-BE49-F238E27FC236}">
                <a16:creationId xmlns:a16="http://schemas.microsoft.com/office/drawing/2014/main" id="{E1ECC8AC-8018-6D73-7645-997F2730D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3" t="14706" r="22517" b="41100"/>
          <a:stretch/>
        </p:blipFill>
        <p:spPr bwMode="auto">
          <a:xfrm>
            <a:off x="6096000" y="4943173"/>
            <a:ext cx="642938" cy="7772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59CB1A2-0676-3E17-15C5-C9B87000E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965" y="5054723"/>
            <a:ext cx="93201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Michela Stahl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Associate Category Manager</a:t>
            </a: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100" descr="https://www.bu.edu/sourcing/files/2019/04/DoolinStephen.jpg">
            <a:extLst>
              <a:ext uri="{FF2B5EF4-FFF2-40B4-BE49-F238E27FC236}">
                <a16:creationId xmlns:a16="http://schemas.microsoft.com/office/drawing/2014/main" id="{BC96B9F8-FF44-5C4E-6059-54A904421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30905" t="4459" r="35823" b="52492"/>
          <a:stretch/>
        </p:blipFill>
        <p:spPr bwMode="auto">
          <a:xfrm>
            <a:off x="3928121" y="4909646"/>
            <a:ext cx="639763" cy="7762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29">
            <a:extLst>
              <a:ext uri="{FF2B5EF4-FFF2-40B4-BE49-F238E27FC236}">
                <a16:creationId xmlns:a16="http://schemas.microsoft.com/office/drawing/2014/main" id="{67F9FE05-EA11-8ADA-A323-B08FF3B7F5F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608474" y="4955714"/>
            <a:ext cx="101149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Stephen Doolin, MBA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Category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Manager</a:t>
            </a:r>
          </a:p>
        </p:txBody>
      </p:sp>
      <p:sp>
        <p:nvSpPr>
          <p:cNvPr id="36" name="TextBox 29">
            <a:extLst>
              <a:ext uri="{FF2B5EF4-FFF2-40B4-BE49-F238E27FC236}">
                <a16:creationId xmlns:a16="http://schemas.microsoft.com/office/drawing/2014/main" id="{D41013A4-6BE0-400B-4252-7E10E1BCEBF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607235" y="5896903"/>
            <a:ext cx="7429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 Mouwen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Sourcing Specialist</a:t>
            </a:r>
          </a:p>
        </p:txBody>
      </p:sp>
      <p:pic>
        <p:nvPicPr>
          <p:cNvPr id="37" name="Picture 11">
            <a:extLst>
              <a:ext uri="{FF2B5EF4-FFF2-40B4-BE49-F238E27FC236}">
                <a16:creationId xmlns:a16="http://schemas.microsoft.com/office/drawing/2014/main" id="{996F01E7-3B59-7724-7BD0-943E646779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72" t="15231" r="48825" b="47231"/>
          <a:stretch/>
        </p:blipFill>
        <p:spPr bwMode="auto">
          <a:xfrm>
            <a:off x="8362063" y="4942583"/>
            <a:ext cx="623887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29">
            <a:extLst>
              <a:ext uri="{FF2B5EF4-FFF2-40B4-BE49-F238E27FC236}">
                <a16:creationId xmlns:a16="http://schemas.microsoft.com/office/drawing/2014/main" id="{9C576094-6C3B-A45F-60A7-ABB958D0369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63543" y="5001914"/>
            <a:ext cx="108095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Meghan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McKay, MBA </a:t>
            </a: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Senior </a:t>
            </a: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Category Manager</a:t>
            </a:r>
          </a:p>
        </p:txBody>
      </p:sp>
      <p:sp>
        <p:nvSpPr>
          <p:cNvPr id="51" name="TextBox 29">
            <a:extLst>
              <a:ext uri="{FF2B5EF4-FFF2-40B4-BE49-F238E27FC236}">
                <a16:creationId xmlns:a16="http://schemas.microsoft.com/office/drawing/2014/main" id="{4F2D6553-8A70-2E47-D6BD-F556E842F21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09734" y="6039778"/>
            <a:ext cx="10809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Nick El-Dahr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Sourcing Specialist, Travel</a:t>
            </a:r>
          </a:p>
        </p:txBody>
      </p:sp>
      <p:sp>
        <p:nvSpPr>
          <p:cNvPr id="58" name="TextBox 29">
            <a:extLst>
              <a:ext uri="{FF2B5EF4-FFF2-40B4-BE49-F238E27FC236}">
                <a16:creationId xmlns:a16="http://schemas.microsoft.com/office/drawing/2014/main" id="{8C853CD4-F5AA-4EDD-CFA0-C6238F77984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1068528" y="4990012"/>
            <a:ext cx="92287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Brian Hanley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Category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Manager</a:t>
            </a:r>
          </a:p>
        </p:txBody>
      </p:sp>
      <p:pic>
        <p:nvPicPr>
          <p:cNvPr id="60" name="Picture 97" descr="https://www.bu.edu/sourcing/files/2019/12/Hanley-Brian-2.jpg">
            <a:extLst>
              <a:ext uri="{FF2B5EF4-FFF2-40B4-BE49-F238E27FC236}">
                <a16:creationId xmlns:a16="http://schemas.microsoft.com/office/drawing/2014/main" id="{359D21B4-7F35-FD52-316F-188135434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28233" t="7266" r="35107" b="50144"/>
          <a:stretch/>
        </p:blipFill>
        <p:spPr bwMode="auto">
          <a:xfrm>
            <a:off x="10439812" y="4934770"/>
            <a:ext cx="639762" cy="7810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97DE2B2-131B-30DB-FDDF-096E3E8F8F6B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l="35129" t="34049" r="33976" b="37327"/>
          <a:stretch/>
        </p:blipFill>
        <p:spPr>
          <a:xfrm>
            <a:off x="91775" y="127000"/>
            <a:ext cx="628650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7" name="TextBox 29">
            <a:extLst>
              <a:ext uri="{FF2B5EF4-FFF2-40B4-BE49-F238E27FC236}">
                <a16:creationId xmlns:a16="http://schemas.microsoft.com/office/drawing/2014/main" id="{43727B7C-ABEA-8517-F32B-6CF7380B264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20424" y="167989"/>
            <a:ext cx="1206853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defPPr>
              <a:defRPr lang="en-US"/>
            </a:defPPr>
            <a:lvl1pPr>
              <a:lnSpc>
                <a:spcPts val="1000"/>
              </a:lnSpc>
              <a:spcBef>
                <a:spcPct val="0"/>
              </a:spcBef>
              <a:buClrTx/>
              <a:buFontTx/>
              <a:buNone/>
              <a:defRPr sz="1000" b="1">
                <a:solidFill>
                  <a:srgbClr val="000000"/>
                </a:solidFill>
                <a:latin typeface="Calibri" panose="020F0502020204030204" pitchFamily="34" charset="0"/>
                <a:ea typeface="Osaka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r>
              <a:rPr lang="en-US" altLang="en-US" dirty="0"/>
              <a:t>Randall </a:t>
            </a:r>
          </a:p>
          <a:p>
            <a:r>
              <a:rPr lang="en-US" altLang="en-US" dirty="0"/>
              <a:t>Moore</a:t>
            </a:r>
          </a:p>
          <a:p>
            <a:r>
              <a:rPr lang="en-US" altLang="en-US" b="0" dirty="0"/>
              <a:t>Associate Vice President,</a:t>
            </a:r>
          </a:p>
          <a:p>
            <a:r>
              <a:rPr lang="en-US" altLang="en-US" b="0" dirty="0"/>
              <a:t>Chief Procurement Officer</a:t>
            </a:r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9326D791-5677-0282-E667-589C0B8D2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0739" y="2694235"/>
            <a:ext cx="954776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Robert Blake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Payment Services Manager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5F73828C-660B-30BB-9A1D-855BDE810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26" y="4375809"/>
            <a:ext cx="14832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26A502-2D7C-BFD2-5F92-379B17F00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6636" r="4545"/>
          <a:stretch/>
        </p:blipFill>
        <p:spPr bwMode="auto">
          <a:xfrm>
            <a:off x="3948515" y="5837613"/>
            <a:ext cx="631508" cy="77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AFF1CC4-826B-2246-377B-B2ADB69BA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1" t="13750" r="13313" b="40133"/>
          <a:stretch/>
        </p:blipFill>
        <p:spPr bwMode="auto">
          <a:xfrm>
            <a:off x="8362063" y="5882466"/>
            <a:ext cx="701107" cy="77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smiling in front of a wall&#10;&#10;AI-generated content may be incorrect.">
            <a:extLst>
              <a:ext uri="{FF2B5EF4-FFF2-40B4-BE49-F238E27FC236}">
                <a16:creationId xmlns:a16="http://schemas.microsoft.com/office/drawing/2014/main" id="{9D912586-FF2F-5CF6-C7A6-A884C1D131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9" t="42496" r="40210" b="13111"/>
          <a:stretch>
            <a:fillRect/>
          </a:stretch>
        </p:blipFill>
        <p:spPr>
          <a:xfrm>
            <a:off x="129096" y="2478451"/>
            <a:ext cx="610477" cy="793578"/>
          </a:xfrm>
          <a:prstGeom prst="rect">
            <a:avLst/>
          </a:prstGeom>
        </p:spPr>
      </p:pic>
      <p:pic>
        <p:nvPicPr>
          <p:cNvPr id="16" name="Picture 15" descr="A person in a blue shirt">
            <a:extLst>
              <a:ext uri="{FF2B5EF4-FFF2-40B4-BE49-F238E27FC236}">
                <a16:creationId xmlns:a16="http://schemas.microsoft.com/office/drawing/2014/main" id="{49C74A2D-4275-C0BA-83F3-652B1FF0A0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4" t="14840" r="25641" b="28457"/>
          <a:stretch>
            <a:fillRect/>
          </a:stretch>
        </p:blipFill>
        <p:spPr>
          <a:xfrm>
            <a:off x="4138236" y="2926080"/>
            <a:ext cx="616644" cy="792828"/>
          </a:xfrm>
          <a:prstGeom prst="rect">
            <a:avLst/>
          </a:prstGeom>
        </p:spPr>
      </p:pic>
      <p:pic>
        <p:nvPicPr>
          <p:cNvPr id="34" name="Picture 33" descr="A person smiling in front of a brick wall&#10;&#10;AI-generated content may be incorrect.">
            <a:extLst>
              <a:ext uri="{FF2B5EF4-FFF2-40B4-BE49-F238E27FC236}">
                <a16:creationId xmlns:a16="http://schemas.microsoft.com/office/drawing/2014/main" id="{E4913764-4B89-D575-3247-27ACAC577B0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2" t="18666" r="27012" b="20003"/>
          <a:stretch>
            <a:fillRect/>
          </a:stretch>
        </p:blipFill>
        <p:spPr>
          <a:xfrm>
            <a:off x="6031076" y="2906678"/>
            <a:ext cx="647727" cy="851299"/>
          </a:xfrm>
          <a:prstGeom prst="rect">
            <a:avLst/>
          </a:prstGeom>
        </p:spPr>
      </p:pic>
      <p:pic>
        <p:nvPicPr>
          <p:cNvPr id="38" name="Picture 37" descr="A person smiling in front of a brick wall">
            <a:extLst>
              <a:ext uri="{FF2B5EF4-FFF2-40B4-BE49-F238E27FC236}">
                <a16:creationId xmlns:a16="http://schemas.microsoft.com/office/drawing/2014/main" id="{38B2BA4E-A827-83CB-9F17-ADAE69F7777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3" t="25328" r="27411" b="25303"/>
          <a:stretch>
            <a:fillRect/>
          </a:stretch>
        </p:blipFill>
        <p:spPr>
          <a:xfrm>
            <a:off x="8207447" y="3458282"/>
            <a:ext cx="612446" cy="731520"/>
          </a:xfrm>
          <a:prstGeom prst="rect">
            <a:avLst/>
          </a:prstGeom>
        </p:spPr>
      </p:pic>
      <p:pic>
        <p:nvPicPr>
          <p:cNvPr id="44" name="Picture 43" descr="A person smiling in front of a brick wall">
            <a:extLst>
              <a:ext uri="{FF2B5EF4-FFF2-40B4-BE49-F238E27FC236}">
                <a16:creationId xmlns:a16="http://schemas.microsoft.com/office/drawing/2014/main" id="{47D8AC75-3AA9-DD3A-B7B3-3A7FEA5194D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16169" r="32775" b="22455"/>
          <a:stretch>
            <a:fillRect/>
          </a:stretch>
        </p:blipFill>
        <p:spPr>
          <a:xfrm>
            <a:off x="10532197" y="1612145"/>
            <a:ext cx="536331" cy="774701"/>
          </a:xfrm>
          <a:prstGeom prst="rect">
            <a:avLst/>
          </a:prstGeom>
        </p:spPr>
      </p:pic>
      <p:pic>
        <p:nvPicPr>
          <p:cNvPr id="49" name="Picture 48" descr="A person wearing glasses and a leopard print shirt">
            <a:extLst>
              <a:ext uri="{FF2B5EF4-FFF2-40B4-BE49-F238E27FC236}">
                <a16:creationId xmlns:a16="http://schemas.microsoft.com/office/drawing/2014/main" id="{54CD3A10-5CA1-88B0-F4B8-002D9EE6555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4" t="28201" r="26288" b="26150"/>
          <a:stretch>
            <a:fillRect/>
          </a:stretch>
        </p:blipFill>
        <p:spPr>
          <a:xfrm>
            <a:off x="10508073" y="2509337"/>
            <a:ext cx="560455" cy="799477"/>
          </a:xfrm>
          <a:prstGeom prst="rect">
            <a:avLst/>
          </a:prstGeom>
        </p:spPr>
      </p:pic>
      <p:pic>
        <p:nvPicPr>
          <p:cNvPr id="54" name="Picture 53" descr="A person smiling in front of a brick wall">
            <a:extLst>
              <a:ext uri="{FF2B5EF4-FFF2-40B4-BE49-F238E27FC236}">
                <a16:creationId xmlns:a16="http://schemas.microsoft.com/office/drawing/2014/main" id="{8347D40D-5EE7-9084-81FC-A8B5C8CB0AE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9" t="13488" r="35120" b="32914"/>
          <a:stretch>
            <a:fillRect/>
          </a:stretch>
        </p:blipFill>
        <p:spPr>
          <a:xfrm>
            <a:off x="8207448" y="2509580"/>
            <a:ext cx="610476" cy="813968"/>
          </a:xfrm>
          <a:prstGeom prst="rect">
            <a:avLst/>
          </a:prstGeom>
        </p:spPr>
      </p:pic>
      <p:pic>
        <p:nvPicPr>
          <p:cNvPr id="56" name="Picture 55" descr="A person standing in front of a brick wall">
            <a:extLst>
              <a:ext uri="{FF2B5EF4-FFF2-40B4-BE49-F238E27FC236}">
                <a16:creationId xmlns:a16="http://schemas.microsoft.com/office/drawing/2014/main" id="{8194C812-F948-C110-E3C0-041A70E06E3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3" t="11995" r="33191" b="43296"/>
          <a:stretch>
            <a:fillRect/>
          </a:stretch>
        </p:blipFill>
        <p:spPr>
          <a:xfrm>
            <a:off x="4055321" y="1710747"/>
            <a:ext cx="709012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9D2E86-D9AA-9E78-B798-067B3848D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  <p:pic>
        <p:nvPicPr>
          <p:cNvPr id="5" name="Picture 4" descr="A person smiling in front of a brick wall">
            <a:extLst>
              <a:ext uri="{FF2B5EF4-FFF2-40B4-BE49-F238E27FC236}">
                <a16:creationId xmlns:a16="http://schemas.microsoft.com/office/drawing/2014/main" id="{B58548E4-1B65-F094-1B61-BD43F1402F9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7" t="12609" r="23519" b="28304"/>
          <a:stretch>
            <a:fillRect/>
          </a:stretch>
        </p:blipFill>
        <p:spPr>
          <a:xfrm>
            <a:off x="1784273" y="5775803"/>
            <a:ext cx="721651" cy="845470"/>
          </a:xfrm>
          <a:prstGeom prst="rect">
            <a:avLst/>
          </a:prstGeom>
        </p:spPr>
      </p:pic>
      <p:sp>
        <p:nvSpPr>
          <p:cNvPr id="9" name="TextBox 29">
            <a:extLst>
              <a:ext uri="{FF2B5EF4-FFF2-40B4-BE49-F238E27FC236}">
                <a16:creationId xmlns:a16="http://schemas.microsoft.com/office/drawing/2014/main" id="{4E5B9ABD-8536-202B-A475-30553A60410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510255" y="5870124"/>
            <a:ext cx="7429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Alec Reardon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Sourcing Specialist</a:t>
            </a:r>
          </a:p>
        </p:txBody>
      </p:sp>
      <p:sp>
        <p:nvSpPr>
          <p:cNvPr id="8" name="Rectangle 68">
            <a:extLst>
              <a:ext uri="{FF2B5EF4-FFF2-40B4-BE49-F238E27FC236}">
                <a16:creationId xmlns:a16="http://schemas.microsoft.com/office/drawing/2014/main" id="{03A10F39-68CF-C930-3280-107F3F45B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5198" y="2875240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568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06942" y="908381"/>
          <a:ext cx="11155680" cy="5986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9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7468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2254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632561"/>
                  </a:ext>
                </a:extLst>
              </a:tr>
              <a:tr h="1376907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29"/>
          <p:cNvSpPr txBox="1">
            <a:spLocks noChangeArrowheads="1"/>
          </p:cNvSpPr>
          <p:nvPr/>
        </p:nvSpPr>
        <p:spPr bwMode="auto">
          <a:xfrm>
            <a:off x="1725284" y="1873177"/>
            <a:ext cx="1149519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Richard Kotowicz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/>
                <a:cs typeface="Calibri"/>
              </a:rPr>
              <a:t>Director,</a:t>
            </a: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Audit &amp; Advisory Services</a:t>
            </a:r>
          </a:p>
        </p:txBody>
      </p:sp>
      <p:sp>
        <p:nvSpPr>
          <p:cNvPr id="14" name="TextBox 29"/>
          <p:cNvSpPr txBox="1">
            <a:spLocks noChangeArrowheads="1"/>
          </p:cNvSpPr>
          <p:nvPr/>
        </p:nvSpPr>
        <p:spPr bwMode="auto">
          <a:xfrm>
            <a:off x="1739394" y="5997721"/>
            <a:ext cx="1457590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Jarrod Cain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Analytics</a:t>
            </a:r>
          </a:p>
        </p:txBody>
      </p:sp>
      <p:pic>
        <p:nvPicPr>
          <p:cNvPr id="214" name="Picture 7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" b="1126"/>
          <a:stretch/>
        </p:blipFill>
        <p:spPr bwMode="auto">
          <a:xfrm>
            <a:off x="1099632" y="1751105"/>
            <a:ext cx="639762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2" name="TextBox 12"/>
          <p:cNvSpPr txBox="1">
            <a:spLocks noChangeArrowheads="1"/>
          </p:cNvSpPr>
          <p:nvPr/>
        </p:nvSpPr>
        <p:spPr bwMode="auto">
          <a:xfrm>
            <a:off x="647704" y="1134768"/>
            <a:ext cx="29891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Audit &amp; Advisory Services</a:t>
            </a:r>
          </a:p>
        </p:txBody>
      </p:sp>
      <p:sp>
        <p:nvSpPr>
          <p:cNvPr id="253" name="TextBox 17"/>
          <p:cNvSpPr txBox="1">
            <a:spLocks noChangeArrowheads="1"/>
          </p:cNvSpPr>
          <p:nvPr/>
        </p:nvSpPr>
        <p:spPr bwMode="auto">
          <a:xfrm>
            <a:off x="647704" y="3509103"/>
            <a:ext cx="26513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Audit &amp; Special Projects</a:t>
            </a:r>
          </a:p>
        </p:txBody>
      </p:sp>
      <p:sp>
        <p:nvSpPr>
          <p:cNvPr id="12" name="TextBox 29"/>
          <p:cNvSpPr txBox="1">
            <a:spLocks noChangeAspect="1" noChangeArrowheads="1"/>
          </p:cNvSpPr>
          <p:nvPr/>
        </p:nvSpPr>
        <p:spPr bwMode="auto">
          <a:xfrm>
            <a:off x="1194170" y="99258"/>
            <a:ext cx="1086694" cy="71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Marion Candrea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Vice President,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Audit &amp; Advisory Services</a:t>
            </a:r>
          </a:p>
        </p:txBody>
      </p:sp>
      <p:sp>
        <p:nvSpPr>
          <p:cNvPr id="79" name="TextBox 29">
            <a:extLst>
              <a:ext uri="{FF2B5EF4-FFF2-40B4-BE49-F238E27FC236}">
                <a16:creationId xmlns:a16="http://schemas.microsoft.com/office/drawing/2014/main" id="{D6D273A8-8285-4AD5-805D-83CDA2476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8814" y="2542481"/>
            <a:ext cx="1153898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Ishimwe “Nadine” Uwase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Manager</a:t>
            </a:r>
          </a:p>
        </p:txBody>
      </p:sp>
      <p:sp>
        <p:nvSpPr>
          <p:cNvPr id="82" name="Rectangle 68">
            <a:extLst>
              <a:ext uri="{FF2B5EF4-FFF2-40B4-BE49-F238E27FC236}">
                <a16:creationId xmlns:a16="http://schemas.microsoft.com/office/drawing/2014/main" id="{128392AC-0976-4248-B2C8-B7B9B40E9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2788" y="5922648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sp>
        <p:nvSpPr>
          <p:cNvPr id="83" name="TextBox 29">
            <a:extLst>
              <a:ext uri="{FF2B5EF4-FFF2-40B4-BE49-F238E27FC236}">
                <a16:creationId xmlns:a16="http://schemas.microsoft.com/office/drawing/2014/main" id="{652CAA93-42B0-496D-B231-7EF4387F2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6995" y="1476985"/>
            <a:ext cx="1142526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Marline Ogunjobi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Manager,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Audit &amp; Advisory Services</a:t>
            </a:r>
          </a:p>
        </p:txBody>
      </p:sp>
      <p:sp>
        <p:nvSpPr>
          <p:cNvPr id="85" name="TextBox 29">
            <a:extLst>
              <a:ext uri="{FF2B5EF4-FFF2-40B4-BE49-F238E27FC236}">
                <a16:creationId xmlns:a16="http://schemas.microsoft.com/office/drawing/2014/main" id="{DBCB6A99-9827-4A28-A0C7-B649BF7AA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2862" y="1476985"/>
            <a:ext cx="1287767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Dave Hruban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 Audit Manager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30102B47-5055-4AE6-AFDC-557D355EB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 r="8089"/>
          <a:stretch/>
        </p:blipFill>
        <p:spPr bwMode="auto">
          <a:xfrm>
            <a:off x="7199344" y="1393719"/>
            <a:ext cx="63817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855CCB6C-013A-41F2-A32E-7218F4357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138" y="1368101"/>
            <a:ext cx="641023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TextBox 29">
            <a:extLst>
              <a:ext uri="{FF2B5EF4-FFF2-40B4-BE49-F238E27FC236}">
                <a16:creationId xmlns:a16="http://schemas.microsoft.com/office/drawing/2014/main" id="{B1748421-3B33-43C7-9788-CBE772245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512" y="4083643"/>
            <a:ext cx="1172165" cy="25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Salman Aziz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Audit Manager</a:t>
            </a:r>
          </a:p>
        </p:txBody>
      </p:sp>
      <p:sp>
        <p:nvSpPr>
          <p:cNvPr id="95" name="TextBox 29">
            <a:extLst>
              <a:ext uri="{FF2B5EF4-FFF2-40B4-BE49-F238E27FC236}">
                <a16:creationId xmlns:a16="http://schemas.microsoft.com/office/drawing/2014/main" id="{9FF20395-F491-4B82-B2A7-1E35B7B84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8709" y="6054207"/>
            <a:ext cx="1137236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Elaiya “Eli” Gonzalez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Analytics Manager</a:t>
            </a:r>
          </a:p>
        </p:txBody>
      </p:sp>
      <p:sp>
        <p:nvSpPr>
          <p:cNvPr id="96" name="TextBox 29">
            <a:extLst>
              <a:ext uri="{FF2B5EF4-FFF2-40B4-BE49-F238E27FC236}">
                <a16:creationId xmlns:a16="http://schemas.microsoft.com/office/drawing/2014/main" id="{048F783F-7DE9-4865-8DF8-9B5DE53CD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4056" y="6054207"/>
            <a:ext cx="773481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Data Analyst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B2A07AF5-4DD6-4440-B359-EEEF556B1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8670" y="5949619"/>
            <a:ext cx="632460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29">
            <a:extLst>
              <a:ext uri="{FF2B5EF4-FFF2-40B4-BE49-F238E27FC236}">
                <a16:creationId xmlns:a16="http://schemas.microsoft.com/office/drawing/2014/main" id="{7CD98273-5E51-4E1B-8808-76188FB0D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919" y="3989612"/>
            <a:ext cx="1174469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Silvia Alberta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IT Audit &amp;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Projects</a:t>
            </a:r>
          </a:p>
        </p:txBody>
      </p:sp>
      <p:sp>
        <p:nvSpPr>
          <p:cNvPr id="50" name="TextBox 29">
            <a:extLst>
              <a:ext uri="{FF2B5EF4-FFF2-40B4-BE49-F238E27FC236}">
                <a16:creationId xmlns:a16="http://schemas.microsoft.com/office/drawing/2014/main" id="{487B4EEF-5424-48DB-B02A-38DF285F8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356" y="1479857"/>
            <a:ext cx="1153898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Michelle Blanchette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Manager,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Audit &amp; Advisory Services</a:t>
            </a:r>
          </a:p>
        </p:txBody>
      </p:sp>
      <p:sp>
        <p:nvSpPr>
          <p:cNvPr id="54" name="TextBox 29">
            <a:extLst>
              <a:ext uri="{FF2B5EF4-FFF2-40B4-BE49-F238E27FC236}">
                <a16:creationId xmlns:a16="http://schemas.microsoft.com/office/drawing/2014/main" id="{51E104EF-ED0F-4F61-8535-956FAE246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0716" y="2574731"/>
            <a:ext cx="788788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Auditor</a:t>
            </a:r>
          </a:p>
        </p:txBody>
      </p:sp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D3715417-0508-42C3-BE4E-6419DB6DCAA4}"/>
              </a:ext>
            </a:extLst>
          </p:cNvPr>
          <p:cNvGraphicFramePr>
            <a:graphicFrameLocks noGrp="1"/>
          </p:cNvGraphicFramePr>
          <p:nvPr/>
        </p:nvGraphicFramePr>
        <p:xfrm>
          <a:off x="3610950" y="924180"/>
          <a:ext cx="8081148" cy="258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81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8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Evaluate and Improve Risk Mgt, Internal Controls, Compliance Requirements, and Governance Processes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2FE96240-1731-46D6-A1BB-3F3E81348FD1}"/>
              </a:ext>
            </a:extLst>
          </p:cNvPr>
          <p:cNvGraphicFramePr>
            <a:graphicFrameLocks noGrp="1"/>
          </p:cNvGraphicFramePr>
          <p:nvPr/>
        </p:nvGraphicFramePr>
        <p:xfrm>
          <a:off x="3636884" y="3480661"/>
          <a:ext cx="8074108" cy="258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4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8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Identify and Assess IT Risks.  Participate in University’s Enterprise Risk Management Program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4" name="TextBox 29">
            <a:extLst>
              <a:ext uri="{FF2B5EF4-FFF2-40B4-BE49-F238E27FC236}">
                <a16:creationId xmlns:a16="http://schemas.microsoft.com/office/drawing/2014/main" id="{A417A281-A857-49B3-9172-39683A96E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002" y="2598198"/>
            <a:ext cx="911444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Kristin Law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Manager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EB6E3E5D-A352-4E08-9681-7A2A325337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48" r="1267"/>
          <a:stretch/>
        </p:blipFill>
        <p:spPr>
          <a:xfrm>
            <a:off x="1117089" y="3924575"/>
            <a:ext cx="637830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C9A5F3-4B0A-7E4F-AF24-5B878D642257}"/>
              </a:ext>
            </a:extLst>
          </p:cNvPr>
          <p:cNvSpPr txBox="1"/>
          <p:nvPr/>
        </p:nvSpPr>
        <p:spPr>
          <a:xfrm>
            <a:off x="4330466" y="167057"/>
            <a:ext cx="6761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Internal Audit &amp; Advisory Services</a:t>
            </a:r>
          </a:p>
        </p:txBody>
      </p:sp>
      <p:pic>
        <p:nvPicPr>
          <p:cNvPr id="2" name="Picture 2" descr="Michelle Blanchette Pic">
            <a:extLst>
              <a:ext uri="{FF2B5EF4-FFF2-40B4-BE49-F238E27FC236}">
                <a16:creationId xmlns:a16="http://schemas.microsoft.com/office/drawing/2014/main" id="{C57103FD-F84F-5A37-5CCB-3CD03B3C4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1" r="7780" b="-685"/>
          <a:stretch/>
        </p:blipFill>
        <p:spPr bwMode="auto">
          <a:xfrm>
            <a:off x="4591144" y="1369237"/>
            <a:ext cx="639763" cy="7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7">
            <a:extLst>
              <a:ext uri="{FF2B5EF4-FFF2-40B4-BE49-F238E27FC236}">
                <a16:creationId xmlns:a16="http://schemas.microsoft.com/office/drawing/2014/main" id="{8061D249-8225-9798-4DDB-408DB6E22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61" y="5594743"/>
            <a:ext cx="26513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Analytics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85B5216-CDA0-D3B0-2FC3-8E6BC7943CA3}"/>
              </a:ext>
            </a:extLst>
          </p:cNvPr>
          <p:cNvGraphicFramePr>
            <a:graphicFrameLocks noGrp="1"/>
          </p:cNvGraphicFramePr>
          <p:nvPr/>
        </p:nvGraphicFramePr>
        <p:xfrm>
          <a:off x="3610950" y="5509134"/>
          <a:ext cx="8074108" cy="258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4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8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Insights on Risks Using Data. Develop audit focused data analytical tools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7C2BD93A-F737-5592-224C-C775096115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666" y="70158"/>
            <a:ext cx="660057" cy="771237"/>
          </a:xfrm>
          <a:prstGeom prst="rect">
            <a:avLst/>
          </a:prstGeom>
        </p:spPr>
      </p:pic>
      <p:pic>
        <p:nvPicPr>
          <p:cNvPr id="2050" name="Picture 2" descr="Nadine Uwase Photo">
            <a:extLst>
              <a:ext uri="{FF2B5EF4-FFF2-40B4-BE49-F238E27FC236}">
                <a16:creationId xmlns:a16="http://schemas.microsoft.com/office/drawing/2014/main" id="{A597E76D-0EB0-E9F2-E78D-74E35260F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1" t="9075" r="25826" b="11630"/>
          <a:stretch/>
        </p:blipFill>
        <p:spPr bwMode="auto">
          <a:xfrm>
            <a:off x="3671663" y="2430844"/>
            <a:ext cx="586456" cy="76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335C76-A3B5-4A1F-7B26-C532B7D261D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5531"/>
          <a:stretch/>
        </p:blipFill>
        <p:spPr>
          <a:xfrm>
            <a:off x="4448364" y="5949619"/>
            <a:ext cx="670148" cy="7933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24FBFF-96CD-F500-4F51-85292F57B4E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860" t="12553" r="14667" b="15690"/>
          <a:stretch/>
        </p:blipFill>
        <p:spPr>
          <a:xfrm>
            <a:off x="5449784" y="2430844"/>
            <a:ext cx="656571" cy="786648"/>
          </a:xfrm>
          <a:prstGeom prst="rect">
            <a:avLst/>
          </a:prstGeom>
        </p:spPr>
      </p:pic>
      <p:pic>
        <p:nvPicPr>
          <p:cNvPr id="5" name="Graphic 4" descr="Address Book outline">
            <a:extLst>
              <a:ext uri="{FF2B5EF4-FFF2-40B4-BE49-F238E27FC236}">
                <a16:creationId xmlns:a16="http://schemas.microsoft.com/office/drawing/2014/main" id="{B581F00D-8689-127A-6C55-77B02BAF0ED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825"/>
          <a:stretch/>
        </p:blipFill>
        <p:spPr>
          <a:xfrm>
            <a:off x="4307101" y="3883238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7F06D7F6-C689-52B4-1F37-5BAC82FCB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  <p:sp>
        <p:nvSpPr>
          <p:cNvPr id="15" name="Rectangle 68">
            <a:extLst>
              <a:ext uri="{FF2B5EF4-FFF2-40B4-BE49-F238E27FC236}">
                <a16:creationId xmlns:a16="http://schemas.microsoft.com/office/drawing/2014/main" id="{23E1855A-0F10-DE1D-1360-8954B5DB2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0952" y="2416503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817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" name="Table 127">
            <a:extLst>
              <a:ext uri="{FF2B5EF4-FFF2-40B4-BE49-F238E27FC236}">
                <a16:creationId xmlns:a16="http://schemas.microsoft.com/office/drawing/2014/main" id="{AA6E72D5-2F7A-4AC8-8E2E-F78E3765F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928295"/>
              </p:ext>
            </p:extLst>
          </p:nvPr>
        </p:nvGraphicFramePr>
        <p:xfrm>
          <a:off x="730140" y="1292610"/>
          <a:ext cx="11111043" cy="5182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32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75836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6503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9" name="Title 1">
            <a:extLst>
              <a:ext uri="{FF2B5EF4-FFF2-40B4-BE49-F238E27FC236}">
                <a16:creationId xmlns:a16="http://schemas.microsoft.com/office/drawing/2014/main" id="{65017910-7A46-4FA6-AFF0-C7D4A2B6220E}"/>
              </a:ext>
            </a:extLst>
          </p:cNvPr>
          <p:cNvSpPr txBox="1">
            <a:spLocks/>
          </p:cNvSpPr>
          <p:nvPr/>
        </p:nvSpPr>
        <p:spPr>
          <a:xfrm>
            <a:off x="3312554" y="287072"/>
            <a:ext cx="7978798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Continuous Improvement &amp; Data Analytics (CIDA)</a:t>
            </a:r>
          </a:p>
        </p:txBody>
      </p:sp>
      <p:sp>
        <p:nvSpPr>
          <p:cNvPr id="130" name="TextBox 29">
            <a:extLst>
              <a:ext uri="{FF2B5EF4-FFF2-40B4-BE49-F238E27FC236}">
                <a16:creationId xmlns:a16="http://schemas.microsoft.com/office/drawing/2014/main" id="{554C2FE2-E637-44AE-A8CB-64BF710A4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135" y="1740197"/>
            <a:ext cx="1080424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Jen King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Director, Consulting Services</a:t>
            </a:r>
          </a:p>
        </p:txBody>
      </p:sp>
      <p:sp>
        <p:nvSpPr>
          <p:cNvPr id="131" name="TextBox 29">
            <a:extLst>
              <a:ext uri="{FF2B5EF4-FFF2-40B4-BE49-F238E27FC236}">
                <a16:creationId xmlns:a16="http://schemas.microsoft.com/office/drawing/2014/main" id="{D149D3C2-B9C0-4986-84AB-86459B82D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563" y="4355042"/>
            <a:ext cx="1013228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Meghan Chiasson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Consulting Services</a:t>
            </a:r>
          </a:p>
        </p:txBody>
      </p:sp>
      <p:sp>
        <p:nvSpPr>
          <p:cNvPr id="133" name="TextBox 12">
            <a:extLst>
              <a:ext uri="{FF2B5EF4-FFF2-40B4-BE49-F238E27FC236}">
                <a16:creationId xmlns:a16="http://schemas.microsoft.com/office/drawing/2014/main" id="{09A8284F-1468-49B0-B427-B32B1FB0F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006" y="1279477"/>
            <a:ext cx="22544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 Improvement</a:t>
            </a:r>
          </a:p>
        </p:txBody>
      </p:sp>
      <p:sp>
        <p:nvSpPr>
          <p:cNvPr id="134" name="TextBox 17">
            <a:extLst>
              <a:ext uri="{FF2B5EF4-FFF2-40B4-BE49-F238E27FC236}">
                <a16:creationId xmlns:a16="http://schemas.microsoft.com/office/drawing/2014/main" id="{93ADAAA1-C23B-4FCB-A2C0-E3EB51D0C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006" y="3797722"/>
            <a:ext cx="1483662" cy="31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Analytics</a:t>
            </a:r>
          </a:p>
        </p:txBody>
      </p:sp>
      <p:sp>
        <p:nvSpPr>
          <p:cNvPr id="136" name="TextBox 29">
            <a:extLst>
              <a:ext uri="{FF2B5EF4-FFF2-40B4-BE49-F238E27FC236}">
                <a16:creationId xmlns:a16="http://schemas.microsoft.com/office/drawing/2014/main" id="{E0C39E75-4D89-4619-9685-A2145F79B34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560684" y="274316"/>
            <a:ext cx="1120871" cy="80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Kelly Lockard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Vice President, Continuous Improvement</a:t>
            </a:r>
            <a:b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Data Analytics</a:t>
            </a:r>
          </a:p>
        </p:txBody>
      </p:sp>
      <p:pic>
        <p:nvPicPr>
          <p:cNvPr id="156" name="Picture 155" descr="Meghan Chiasson - Assistant Director - Boston University | LinkedIn">
            <a:extLst>
              <a:ext uri="{FF2B5EF4-FFF2-40B4-BE49-F238E27FC236}">
                <a16:creationId xmlns:a16="http://schemas.microsoft.com/office/drawing/2014/main" id="{31BAD258-E749-45E9-8C93-8FA6F5D9C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500" r="3117" b="-500"/>
          <a:stretch/>
        </p:blipFill>
        <p:spPr bwMode="auto">
          <a:xfrm>
            <a:off x="989132" y="4292813"/>
            <a:ext cx="678176" cy="82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TextBox 29">
            <a:extLst>
              <a:ext uri="{FF2B5EF4-FFF2-40B4-BE49-F238E27FC236}">
                <a16:creationId xmlns:a16="http://schemas.microsoft.com/office/drawing/2014/main" id="{E36D1A39-0B04-4DD9-A611-FAD52496A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124" y="4963267"/>
            <a:ext cx="678177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Ian Poole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Data Analytics Developer</a:t>
            </a:r>
          </a:p>
        </p:txBody>
      </p:sp>
      <p:sp>
        <p:nvSpPr>
          <p:cNvPr id="164" name="TextBox 29">
            <a:extLst>
              <a:ext uri="{FF2B5EF4-FFF2-40B4-BE49-F238E27FC236}">
                <a16:creationId xmlns:a16="http://schemas.microsoft.com/office/drawing/2014/main" id="{EE5E2839-F524-44B1-A688-C4934702E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8332" y="2800016"/>
            <a:ext cx="821213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Sagar Kamra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Consultant, Data Solutions</a:t>
            </a:r>
          </a:p>
        </p:txBody>
      </p:sp>
      <p:pic>
        <p:nvPicPr>
          <p:cNvPr id="165" name="Picture 5">
            <a:extLst>
              <a:ext uri="{FF2B5EF4-FFF2-40B4-BE49-F238E27FC236}">
                <a16:creationId xmlns:a16="http://schemas.microsoft.com/office/drawing/2014/main" id="{B3A0622D-A221-4727-826C-AF1C087128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42" t="13436" r="51083" b="48244"/>
          <a:stretch/>
        </p:blipFill>
        <p:spPr bwMode="auto">
          <a:xfrm>
            <a:off x="4180947" y="4874696"/>
            <a:ext cx="678177" cy="8198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93E998D6-8EF4-4C8C-BB8E-0135B63525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568" t="10320" r="38998" b="42354"/>
          <a:stretch/>
        </p:blipFill>
        <p:spPr>
          <a:xfrm>
            <a:off x="9648467" y="2682160"/>
            <a:ext cx="679865" cy="8283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503B156E-DE9F-4EA2-BC5B-70A1FA650A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457197"/>
              </p:ext>
            </p:extLst>
          </p:nvPr>
        </p:nvGraphicFramePr>
        <p:xfrm>
          <a:off x="3119494" y="907065"/>
          <a:ext cx="8721689" cy="313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1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335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Internal Consulting Projects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02BE68D0-0AD3-40C1-9543-3F148962C2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725772"/>
              </p:ext>
            </p:extLst>
          </p:nvPr>
        </p:nvGraphicFramePr>
        <p:xfrm>
          <a:off x="3119495" y="3706192"/>
          <a:ext cx="8721688" cy="352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1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9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Report Automation &amp; Data Analysis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9" name="TextBox 29">
            <a:extLst>
              <a:ext uri="{FF2B5EF4-FFF2-40B4-BE49-F238E27FC236}">
                <a16:creationId xmlns:a16="http://schemas.microsoft.com/office/drawing/2014/main" id="{CD8896C3-6E44-4C26-88CF-741399408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6740" y="1789039"/>
            <a:ext cx="944783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Marie Vearling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Manager, Consulting Services</a:t>
            </a:r>
          </a:p>
        </p:txBody>
      </p:sp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1811098-10EC-4F36-8931-8925A19A87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0"/>
          <a:stretch/>
        </p:blipFill>
        <p:spPr>
          <a:xfrm>
            <a:off x="799054" y="243195"/>
            <a:ext cx="680201" cy="8266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D04C9B6-91BE-508D-F027-39DA928B67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4" r="23781"/>
          <a:stretch/>
        </p:blipFill>
        <p:spPr>
          <a:xfrm>
            <a:off x="8808862" y="1657283"/>
            <a:ext cx="631980" cy="815507"/>
          </a:xfrm>
          <a:prstGeom prst="rect">
            <a:avLst/>
          </a:prstGeom>
        </p:spPr>
      </p:pic>
      <p:sp>
        <p:nvSpPr>
          <p:cNvPr id="9" name="TextBox 29">
            <a:extLst>
              <a:ext uri="{FF2B5EF4-FFF2-40B4-BE49-F238E27FC236}">
                <a16:creationId xmlns:a16="http://schemas.microsoft.com/office/drawing/2014/main" id="{03CDD7F9-82E3-8645-7898-23A811D60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2684" y="4511218"/>
            <a:ext cx="945222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Esther Hering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Manager, Consulting Services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29">
            <a:extLst>
              <a:ext uri="{FF2B5EF4-FFF2-40B4-BE49-F238E27FC236}">
                <a16:creationId xmlns:a16="http://schemas.microsoft.com/office/drawing/2014/main" id="{647E727E-1589-0EE1-6599-ED54761EF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301" y="5510426"/>
            <a:ext cx="715929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Emily Perrotti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Consultant, Data Solutions</a:t>
            </a:r>
          </a:p>
        </p:txBody>
      </p:sp>
      <p:pic>
        <p:nvPicPr>
          <p:cNvPr id="7" name="Picture 6" descr="A picture containing human face, person, clothing, smile&#10;&#10;Description automatically generated">
            <a:extLst>
              <a:ext uri="{FF2B5EF4-FFF2-40B4-BE49-F238E27FC236}">
                <a16:creationId xmlns:a16="http://schemas.microsoft.com/office/drawing/2014/main" id="{44F65F0E-FB89-6CBF-12BD-DB1CE5C883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2" t="5143" r="13171" b="30223"/>
          <a:stretch/>
        </p:blipFill>
        <p:spPr>
          <a:xfrm>
            <a:off x="8808862" y="4355042"/>
            <a:ext cx="723822" cy="880079"/>
          </a:xfrm>
          <a:prstGeom prst="rect">
            <a:avLst/>
          </a:prstGeom>
        </p:spPr>
      </p:pic>
      <p:pic>
        <p:nvPicPr>
          <p:cNvPr id="17" name="Picture 16" descr="A person smiling for a picture&#10;&#10;Description automatically generated with low confidence">
            <a:extLst>
              <a:ext uri="{FF2B5EF4-FFF2-40B4-BE49-F238E27FC236}">
                <a16:creationId xmlns:a16="http://schemas.microsoft.com/office/drawing/2014/main" id="{D6B6F2C8-B98C-ABD2-B079-A5DD93F986E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9" t="16583" r="15216"/>
          <a:stretch/>
        </p:blipFill>
        <p:spPr>
          <a:xfrm>
            <a:off x="7686421" y="5461566"/>
            <a:ext cx="649288" cy="844494"/>
          </a:xfrm>
          <a:prstGeom prst="rect">
            <a:avLst/>
          </a:prstGeom>
        </p:spPr>
      </p:pic>
      <p:sp>
        <p:nvSpPr>
          <p:cNvPr id="13" name="TextBox 29">
            <a:extLst>
              <a:ext uri="{FF2B5EF4-FFF2-40B4-BE49-F238E27FC236}">
                <a16:creationId xmlns:a16="http://schemas.microsoft.com/office/drawing/2014/main" id="{192EC7FC-B498-7213-1557-50776C0F1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281" y="2800016"/>
            <a:ext cx="756843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 Barton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Consultant</a:t>
            </a: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id="{D2DD986E-7DD2-EFA1-8DD4-E1BC0BF6B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9917" y="2800016"/>
            <a:ext cx="745429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Spencer Hilton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Consultant</a:t>
            </a:r>
          </a:p>
        </p:txBody>
      </p:sp>
      <p:sp>
        <p:nvSpPr>
          <p:cNvPr id="15" name="TextBox 29">
            <a:extLst>
              <a:ext uri="{FF2B5EF4-FFF2-40B4-BE49-F238E27FC236}">
                <a16:creationId xmlns:a16="http://schemas.microsoft.com/office/drawing/2014/main" id="{3E32874E-8927-0242-D37C-C22A58763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890" y="1697849"/>
            <a:ext cx="777007" cy="89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Steve Marois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Consulting Services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BF75C22-A78D-3C52-B95D-DE3CCCF34D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6"/>
          <a:stretch/>
        </p:blipFill>
        <p:spPr>
          <a:xfrm>
            <a:off x="943504" y="1660296"/>
            <a:ext cx="663333" cy="817518"/>
          </a:xfrm>
          <a:prstGeom prst="rect">
            <a:avLst/>
          </a:prstGeom>
        </p:spPr>
      </p:pic>
      <p:pic>
        <p:nvPicPr>
          <p:cNvPr id="16" name="Picture 15" descr="A person in a suit smiling&#10;&#10;AI-generated content may be incorrect.">
            <a:extLst>
              <a:ext uri="{FF2B5EF4-FFF2-40B4-BE49-F238E27FC236}">
                <a16:creationId xmlns:a16="http://schemas.microsoft.com/office/drawing/2014/main" id="{E9FFC79C-5D56-FFE6-8B8F-5046B9D2C27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7" t="13383" r="19870" b="12976"/>
          <a:stretch/>
        </p:blipFill>
        <p:spPr>
          <a:xfrm>
            <a:off x="4383473" y="1666897"/>
            <a:ext cx="670766" cy="776415"/>
          </a:xfrm>
          <a:prstGeom prst="rect">
            <a:avLst/>
          </a:prstGeom>
        </p:spPr>
      </p:pic>
      <p:sp>
        <p:nvSpPr>
          <p:cNvPr id="10" name="TextBox 29">
            <a:extLst>
              <a:ext uri="{FF2B5EF4-FFF2-40B4-BE49-F238E27FC236}">
                <a16:creationId xmlns:a16="http://schemas.microsoft.com/office/drawing/2014/main" id="{2688F4E8-6B27-6848-31CB-2059496B0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0587" y="2709650"/>
            <a:ext cx="756843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Allison Reilly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Consultant, Data Solutions</a:t>
            </a:r>
          </a:p>
        </p:txBody>
      </p:sp>
      <p:sp>
        <p:nvSpPr>
          <p:cNvPr id="21" name="TextBox 29">
            <a:extLst>
              <a:ext uri="{FF2B5EF4-FFF2-40B4-BE49-F238E27FC236}">
                <a16:creationId xmlns:a16="http://schemas.microsoft.com/office/drawing/2014/main" id="{39BF6689-081A-2AFB-CE41-25C7B4F7B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1206" y="5542144"/>
            <a:ext cx="756843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Jake Blumenthal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Consultant</a:t>
            </a:r>
          </a:p>
        </p:txBody>
      </p:sp>
      <p:pic>
        <p:nvPicPr>
          <p:cNvPr id="6" name="Picture 5" descr="A person in a suit and tie&#10;&#10;AI-generated content may be incorrect.">
            <a:extLst>
              <a:ext uri="{FF2B5EF4-FFF2-40B4-BE49-F238E27FC236}">
                <a16:creationId xmlns:a16="http://schemas.microsoft.com/office/drawing/2014/main" id="{321D3A44-C1FB-6BEA-FE71-C61F66B9293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9" t="4431" r="11206" b="23600"/>
          <a:stretch>
            <a:fillRect/>
          </a:stretch>
        </p:blipFill>
        <p:spPr>
          <a:xfrm>
            <a:off x="3345438" y="2624717"/>
            <a:ext cx="756843" cy="840419"/>
          </a:xfrm>
          <a:prstGeom prst="rect">
            <a:avLst/>
          </a:prstGeom>
        </p:spPr>
      </p:pic>
      <p:pic>
        <p:nvPicPr>
          <p:cNvPr id="24" name="Picture 23" descr="A person smiling at the camera">
            <a:extLst>
              <a:ext uri="{FF2B5EF4-FFF2-40B4-BE49-F238E27FC236}">
                <a16:creationId xmlns:a16="http://schemas.microsoft.com/office/drawing/2014/main" id="{B1571F99-CC3F-FAFD-6787-60BF13D04EF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8" t="7741" r="22401" b="22174"/>
          <a:stretch>
            <a:fillRect/>
          </a:stretch>
        </p:blipFill>
        <p:spPr>
          <a:xfrm>
            <a:off x="9799730" y="5493059"/>
            <a:ext cx="649288" cy="813001"/>
          </a:xfrm>
          <a:prstGeom prst="rect">
            <a:avLst/>
          </a:prstGeom>
        </p:spPr>
      </p:pic>
      <p:pic>
        <p:nvPicPr>
          <p:cNvPr id="26" name="Picture 25" descr="A person wearing glasses smiling">
            <a:extLst>
              <a:ext uri="{FF2B5EF4-FFF2-40B4-BE49-F238E27FC236}">
                <a16:creationId xmlns:a16="http://schemas.microsoft.com/office/drawing/2014/main" id="{2E642240-CFDE-F778-0D5F-570434CA3AB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 t="-1" r="9528" b="-3873"/>
          <a:stretch>
            <a:fillRect/>
          </a:stretch>
        </p:blipFill>
        <p:spPr>
          <a:xfrm>
            <a:off x="5162480" y="2682160"/>
            <a:ext cx="649288" cy="8444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45CFEC-1575-5C90-FDD7-F1AD04873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  <p:pic>
        <p:nvPicPr>
          <p:cNvPr id="5" name="Picture 4" descr="A person in a suit and tie">
            <a:extLst>
              <a:ext uri="{FF2B5EF4-FFF2-40B4-BE49-F238E27FC236}">
                <a16:creationId xmlns:a16="http://schemas.microsoft.com/office/drawing/2014/main" id="{7554F007-8243-A83A-401F-BE230944D6B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7567"/>
          <a:stretch>
            <a:fillRect/>
          </a:stretch>
        </p:blipFill>
        <p:spPr>
          <a:xfrm>
            <a:off x="8070052" y="2657481"/>
            <a:ext cx="679865" cy="89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43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59196"/>
              </p:ext>
            </p:extLst>
          </p:nvPr>
        </p:nvGraphicFramePr>
        <p:xfrm>
          <a:off x="5007" y="1259188"/>
          <a:ext cx="12138462" cy="5423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8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1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1767">
                  <a:extLst>
                    <a:ext uri="{9D8B030D-6E8A-4147-A177-3AD203B41FA5}">
                      <a16:colId xmlns:a16="http://schemas.microsoft.com/office/drawing/2014/main" val="1380856990"/>
                    </a:ext>
                  </a:extLst>
                </a:gridCol>
                <a:gridCol w="4006336">
                  <a:extLst>
                    <a:ext uri="{9D8B030D-6E8A-4147-A177-3AD203B41FA5}">
                      <a16:colId xmlns:a16="http://schemas.microsoft.com/office/drawing/2014/main" val="983360706"/>
                    </a:ext>
                  </a:extLst>
                </a:gridCol>
              </a:tblGrid>
              <a:tr h="56047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Accounts Receivables &amp; Cash Operations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Property Management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Cash Management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Financial Reporting &amp; Reconciliation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2862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7036" y="175479"/>
            <a:ext cx="9637243" cy="480131"/>
          </a:xfr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+mn-lt"/>
              </a:rPr>
              <a:t>Research Financial Operations</a:t>
            </a:r>
          </a:p>
        </p:txBody>
      </p:sp>
      <p:sp>
        <p:nvSpPr>
          <p:cNvPr id="7" name="TextBox 29"/>
          <p:cNvSpPr txBox="1">
            <a:spLocks noChangeArrowheads="1"/>
          </p:cNvSpPr>
          <p:nvPr/>
        </p:nvSpPr>
        <p:spPr bwMode="auto">
          <a:xfrm>
            <a:off x="3272479" y="2142064"/>
            <a:ext cx="107702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Maura Blanchard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Director, Property Management</a:t>
            </a:r>
          </a:p>
        </p:txBody>
      </p:sp>
      <p:sp>
        <p:nvSpPr>
          <p:cNvPr id="8" name="TextBox 29"/>
          <p:cNvSpPr txBox="1">
            <a:spLocks noChangeAspect="1" noChangeArrowheads="1"/>
          </p:cNvSpPr>
          <p:nvPr/>
        </p:nvSpPr>
        <p:spPr bwMode="auto">
          <a:xfrm>
            <a:off x="6540069" y="2129223"/>
            <a:ext cx="994487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Kristin Sacca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Cash Management</a:t>
            </a:r>
          </a:p>
        </p:txBody>
      </p:sp>
      <p:sp>
        <p:nvSpPr>
          <p:cNvPr id="13" name="TextBox 29"/>
          <p:cNvSpPr txBox="1">
            <a:spLocks noChangeArrowheads="1"/>
          </p:cNvSpPr>
          <p:nvPr/>
        </p:nvSpPr>
        <p:spPr bwMode="auto">
          <a:xfrm>
            <a:off x="734297" y="415544"/>
            <a:ext cx="845896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Missy Downs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Controller, Research Financial Operations</a:t>
            </a:r>
          </a:p>
        </p:txBody>
      </p:sp>
      <p:sp>
        <p:nvSpPr>
          <p:cNvPr id="16" name="TextBox 29"/>
          <p:cNvSpPr txBox="1">
            <a:spLocks noChangeArrowheads="1"/>
          </p:cNvSpPr>
          <p:nvPr/>
        </p:nvSpPr>
        <p:spPr bwMode="auto">
          <a:xfrm>
            <a:off x="3320581" y="3205217"/>
            <a:ext cx="93171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Scott Stewardson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Property Administrator</a:t>
            </a:r>
          </a:p>
        </p:txBody>
      </p:sp>
      <p:sp>
        <p:nvSpPr>
          <p:cNvPr id="76" name="TextBox 29">
            <a:extLst>
              <a:ext uri="{FF2B5EF4-FFF2-40B4-BE49-F238E27FC236}">
                <a16:creationId xmlns:a16="http://schemas.microsoft.com/office/drawing/2014/main" id="{A1107AFE-15C5-4D66-8271-7B5312354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2478" y="2206369"/>
            <a:ext cx="102627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Kristen Donovan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Research Finance</a:t>
            </a:r>
          </a:p>
        </p:txBody>
      </p:sp>
      <p:pic>
        <p:nvPicPr>
          <p:cNvPr id="77" name="Picture 17">
            <a:extLst>
              <a:ext uri="{FF2B5EF4-FFF2-40B4-BE49-F238E27FC236}">
                <a16:creationId xmlns:a16="http://schemas.microsoft.com/office/drawing/2014/main" id="{8BDB16C7-EC06-4C6B-8F22-FD7BCB055D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" b="807"/>
          <a:stretch/>
        </p:blipFill>
        <p:spPr bwMode="auto">
          <a:xfrm>
            <a:off x="9777058" y="2148460"/>
            <a:ext cx="635420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8" name="TextBox 29">
            <a:extLst>
              <a:ext uri="{FF2B5EF4-FFF2-40B4-BE49-F238E27FC236}">
                <a16:creationId xmlns:a16="http://schemas.microsoft.com/office/drawing/2014/main" id="{BED9B17C-FFAC-4126-8F42-CD0D6035D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372" y="4214804"/>
            <a:ext cx="9223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Liam Hennessey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Property Administrator</a:t>
            </a:r>
          </a:p>
        </p:txBody>
      </p:sp>
      <p:sp>
        <p:nvSpPr>
          <p:cNvPr id="83" name="TextBox 29">
            <a:extLst>
              <a:ext uri="{FF2B5EF4-FFF2-40B4-BE49-F238E27FC236}">
                <a16:creationId xmlns:a16="http://schemas.microsoft.com/office/drawing/2014/main" id="{68EE54B3-75D3-4885-B8D8-B7024842727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441674" y="4216827"/>
            <a:ext cx="6831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Chrissy Grieves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Billing &amp; Account Specialist</a:t>
            </a:r>
          </a:p>
        </p:txBody>
      </p:sp>
      <p:pic>
        <p:nvPicPr>
          <p:cNvPr id="84" name="Picture 4">
            <a:extLst>
              <a:ext uri="{FF2B5EF4-FFF2-40B4-BE49-F238E27FC236}">
                <a16:creationId xmlns:a16="http://schemas.microsoft.com/office/drawing/2014/main" id="{75B76DF4-56F8-48E0-ABE0-62070705B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" b="647"/>
          <a:stretch/>
        </p:blipFill>
        <p:spPr bwMode="auto">
          <a:xfrm>
            <a:off x="8575335" y="3650783"/>
            <a:ext cx="640080" cy="7715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29">
            <a:extLst>
              <a:ext uri="{FF2B5EF4-FFF2-40B4-BE49-F238E27FC236}">
                <a16:creationId xmlns:a16="http://schemas.microsoft.com/office/drawing/2014/main" id="{049D9872-732F-4D2D-9E57-54C36EA8304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258502" y="3652867"/>
            <a:ext cx="8384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Tien Phung Truong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Billing &amp; Account Specialist</a:t>
            </a:r>
          </a:p>
        </p:txBody>
      </p:sp>
      <p:sp>
        <p:nvSpPr>
          <p:cNvPr id="90" name="TextBox 29">
            <a:extLst>
              <a:ext uri="{FF2B5EF4-FFF2-40B4-BE49-F238E27FC236}">
                <a16:creationId xmlns:a16="http://schemas.microsoft.com/office/drawing/2014/main" id="{9EFB9823-D05B-4409-B594-FA06554F351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30155" y="3128274"/>
            <a:ext cx="6831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Roger Tsang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Billing &amp; Account Specialist</a:t>
            </a:r>
          </a:p>
        </p:txBody>
      </p:sp>
      <p:sp>
        <p:nvSpPr>
          <p:cNvPr id="92" name="TextBox 29">
            <a:extLst>
              <a:ext uri="{FF2B5EF4-FFF2-40B4-BE49-F238E27FC236}">
                <a16:creationId xmlns:a16="http://schemas.microsoft.com/office/drawing/2014/main" id="{8009D37E-A103-427D-BD11-096B96E5138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361690" y="4238936"/>
            <a:ext cx="6831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Orson Williams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Billing &amp; Account Specialist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2979E-B3BC-4B81-AC3E-9A499D79F4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54"/>
          <a:stretch/>
        </p:blipFill>
        <p:spPr>
          <a:xfrm>
            <a:off x="2663727" y="2068272"/>
            <a:ext cx="632358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C956AD-4C86-4BDA-8FE8-0D4846CBE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90" y="3128274"/>
            <a:ext cx="626432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AFD5A8-85A4-434E-B508-456E920DA9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255"/>
          <a:stretch/>
        </p:blipFill>
        <p:spPr>
          <a:xfrm>
            <a:off x="6732081" y="4209028"/>
            <a:ext cx="629609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F849A20-E34B-4314-9C2E-AC184F9BBF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59"/>
          <a:stretch/>
        </p:blipFill>
        <p:spPr>
          <a:xfrm>
            <a:off x="4767003" y="4209028"/>
            <a:ext cx="627611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E2EC4DB-E3B1-43BA-8583-8FF200AFC7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9124" b="27130"/>
          <a:stretch/>
        </p:blipFill>
        <p:spPr>
          <a:xfrm>
            <a:off x="100752" y="343137"/>
            <a:ext cx="63354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29">
            <a:extLst>
              <a:ext uri="{FF2B5EF4-FFF2-40B4-BE49-F238E27FC236}">
                <a16:creationId xmlns:a16="http://schemas.microsoft.com/office/drawing/2014/main" id="{1CA00AB3-DBBB-35D6-6E1F-A881B0519D7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544776" y="3298338"/>
            <a:ext cx="92238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Jackie Chau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Billing &amp; Account Specialist</a:t>
            </a:r>
          </a:p>
        </p:txBody>
      </p:sp>
      <p:sp>
        <p:nvSpPr>
          <p:cNvPr id="17" name="TextBox 29">
            <a:extLst>
              <a:ext uri="{FF2B5EF4-FFF2-40B4-BE49-F238E27FC236}">
                <a16:creationId xmlns:a16="http://schemas.microsoft.com/office/drawing/2014/main" id="{5D654291-B097-D7D5-15A0-5E3693BF2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9020" y="3794171"/>
            <a:ext cx="922382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5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Erinne</a:t>
            </a: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Dull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Staff Accountant</a:t>
            </a:r>
          </a:p>
        </p:txBody>
      </p:sp>
      <p:pic>
        <p:nvPicPr>
          <p:cNvPr id="19" name="Graphic 18" descr="Address Book outline">
            <a:extLst>
              <a:ext uri="{FF2B5EF4-FFF2-40B4-BE49-F238E27FC236}">
                <a16:creationId xmlns:a16="http://schemas.microsoft.com/office/drawing/2014/main" id="{9B143BE5-6375-740B-90AD-B69BA9851A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825"/>
          <a:stretch/>
        </p:blipFill>
        <p:spPr>
          <a:xfrm>
            <a:off x="10466702" y="3595309"/>
            <a:ext cx="931713" cy="958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person in a pink shirt&#10;&#10;Description automatically generated">
            <a:extLst>
              <a:ext uri="{FF2B5EF4-FFF2-40B4-BE49-F238E27FC236}">
                <a16:creationId xmlns:a16="http://schemas.microsoft.com/office/drawing/2014/main" id="{99D584C0-1556-3991-5AA1-B498601E74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5" t="18578" r="13880" b="938"/>
          <a:stretch/>
        </p:blipFill>
        <p:spPr>
          <a:xfrm>
            <a:off x="5929073" y="3170691"/>
            <a:ext cx="640080" cy="822960"/>
          </a:xfrm>
          <a:prstGeom prst="rect">
            <a:avLst/>
          </a:prstGeom>
        </p:spPr>
      </p:pic>
      <p:sp>
        <p:nvSpPr>
          <p:cNvPr id="14" name="Rectangle 68">
            <a:extLst>
              <a:ext uri="{FF2B5EF4-FFF2-40B4-BE49-F238E27FC236}">
                <a16:creationId xmlns:a16="http://schemas.microsoft.com/office/drawing/2014/main" id="{3E7E79DD-6051-F492-3714-1E381ADAA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11" y="4177940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sp>
        <p:nvSpPr>
          <p:cNvPr id="15" name="TextBox 29">
            <a:extLst>
              <a:ext uri="{FF2B5EF4-FFF2-40B4-BE49-F238E27FC236}">
                <a16:creationId xmlns:a16="http://schemas.microsoft.com/office/drawing/2014/main" id="{318F6A8C-E1E4-2826-2F3A-85414B356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697" y="4302754"/>
            <a:ext cx="756843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Cash Application Analyst</a:t>
            </a:r>
          </a:p>
        </p:txBody>
      </p:sp>
      <p:sp>
        <p:nvSpPr>
          <p:cNvPr id="18" name="TextBox 29">
            <a:extLst>
              <a:ext uri="{FF2B5EF4-FFF2-40B4-BE49-F238E27FC236}">
                <a16:creationId xmlns:a16="http://schemas.microsoft.com/office/drawing/2014/main" id="{A27F8F5F-CD9D-C4E5-76C6-1D135D5B8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262" y="2142064"/>
            <a:ext cx="756843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Qi “Chris” Li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Director, AR &amp; Cash Ops</a:t>
            </a:r>
          </a:p>
        </p:txBody>
      </p:sp>
      <p:pic>
        <p:nvPicPr>
          <p:cNvPr id="21" name="Graphic 20" descr="Address Book outline">
            <a:extLst>
              <a:ext uri="{FF2B5EF4-FFF2-40B4-BE49-F238E27FC236}">
                <a16:creationId xmlns:a16="http://schemas.microsoft.com/office/drawing/2014/main" id="{BBA062D0-D991-C9F9-917A-D13BD51B54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825"/>
          <a:stretch/>
        </p:blipFill>
        <p:spPr>
          <a:xfrm>
            <a:off x="2521499" y="3024657"/>
            <a:ext cx="931713" cy="958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person taking a selfie&#10;&#10;AI-generated content may be incorrect.">
            <a:extLst>
              <a:ext uri="{FF2B5EF4-FFF2-40B4-BE49-F238E27FC236}">
                <a16:creationId xmlns:a16="http://schemas.microsoft.com/office/drawing/2014/main" id="{3148E614-9AB6-D9D9-0217-F4CCC51CA1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t="30159" r="21940" b="23209"/>
          <a:stretch>
            <a:fillRect/>
          </a:stretch>
        </p:blipFill>
        <p:spPr>
          <a:xfrm>
            <a:off x="2643205" y="4149349"/>
            <a:ext cx="619873" cy="88616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B41F219-A9E8-2BA0-86F0-64A18142D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1" y="1988714"/>
            <a:ext cx="633545" cy="83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erson with long curly hair&#10;&#10;AI-generated content may be incorrect.">
            <a:extLst>
              <a:ext uri="{FF2B5EF4-FFF2-40B4-BE49-F238E27FC236}">
                <a16:creationId xmlns:a16="http://schemas.microsoft.com/office/drawing/2014/main" id="{8135BE4C-D29C-D396-2DF8-AEEF1CCD01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066" y="2086017"/>
            <a:ext cx="645087" cy="769441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9950B73A-1F9E-BE0C-33AC-FFC6198A2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</p:spTree>
    <p:extLst>
      <p:ext uri="{BB962C8B-B14F-4D97-AF65-F5344CB8AC3E}">
        <p14:creationId xmlns:p14="http://schemas.microsoft.com/office/powerpoint/2010/main" val="2624381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112764"/>
              </p:ext>
            </p:extLst>
          </p:nvPr>
        </p:nvGraphicFramePr>
        <p:xfrm>
          <a:off x="124550" y="1496702"/>
          <a:ext cx="11773011" cy="4749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7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0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128">
                  <a:extLst>
                    <a:ext uri="{9D8B030D-6E8A-4147-A177-3AD203B41FA5}">
                      <a16:colId xmlns:a16="http://schemas.microsoft.com/office/drawing/2014/main" val="2827805206"/>
                    </a:ext>
                  </a:extLst>
                </a:gridCol>
                <a:gridCol w="3667961">
                  <a:extLst>
                    <a:ext uri="{9D8B030D-6E8A-4147-A177-3AD203B41FA5}">
                      <a16:colId xmlns:a16="http://schemas.microsoft.com/office/drawing/2014/main" val="1036001177"/>
                    </a:ext>
                  </a:extLst>
                </a:gridCol>
              </a:tblGrid>
              <a:tr h="40277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`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Payroll Processing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Taxation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3073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4135">
                <a:tc grid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902149"/>
                  </a:ext>
                </a:extLst>
              </a:tr>
            </a:tbl>
          </a:graphicData>
        </a:graphic>
      </p:graphicFrame>
      <p:sp>
        <p:nvSpPr>
          <p:cNvPr id="13" name="TextBox 29"/>
          <p:cNvSpPr txBox="1">
            <a:spLocks noChangeArrowheads="1"/>
          </p:cNvSpPr>
          <p:nvPr/>
        </p:nvSpPr>
        <p:spPr bwMode="auto">
          <a:xfrm>
            <a:off x="1006721" y="2434991"/>
            <a:ext cx="936721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Jamie Simole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Controller,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Payroll Services</a:t>
            </a:r>
          </a:p>
        </p:txBody>
      </p:sp>
      <p:sp>
        <p:nvSpPr>
          <p:cNvPr id="252" name="TextBox 12"/>
          <p:cNvSpPr txBox="1">
            <a:spLocks noChangeArrowheads="1"/>
          </p:cNvSpPr>
          <p:nvPr/>
        </p:nvSpPr>
        <p:spPr bwMode="auto">
          <a:xfrm>
            <a:off x="219109" y="1957594"/>
            <a:ext cx="14832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Payroll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63D050-F485-41D7-9948-F2D7015B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32" y="2361672"/>
            <a:ext cx="64377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9">
            <a:extLst>
              <a:ext uri="{FF2B5EF4-FFF2-40B4-BE49-F238E27FC236}">
                <a16:creationId xmlns:a16="http://schemas.microsoft.com/office/drawing/2014/main" id="{6B22D609-18AB-4924-8A5E-59E58238F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502" y="3267101"/>
            <a:ext cx="923894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Wilma Miranda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Payroll Tax Administrator</a:t>
            </a:r>
          </a:p>
        </p:txBody>
      </p:sp>
      <p:sp>
        <p:nvSpPr>
          <p:cNvPr id="28" name="TextBox 29">
            <a:extLst>
              <a:ext uri="{FF2B5EF4-FFF2-40B4-BE49-F238E27FC236}">
                <a16:creationId xmlns:a16="http://schemas.microsoft.com/office/drawing/2014/main" id="{CFDDF4DE-5BAC-4DED-BC76-1A5572803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0670" y="2081051"/>
            <a:ext cx="864790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Kathy Sirois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Tax &amp; Payment Processing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ED8941-5308-41F5-85B8-96CF15E27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765" y="3091619"/>
            <a:ext cx="1005008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Danielle Trahon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Senior Associate Director, Payroll Processing &amp; Reconciliation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3B21AB-CA7D-404A-8ACB-B684DE03E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4577" y="3021379"/>
            <a:ext cx="75502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Cherryce Williams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Account Analyst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55BA6B-0095-459E-952E-372A85756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856" y="3071739"/>
            <a:ext cx="1005008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Thompson Ludwig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Asst Director, Payroll &amp; Time Administrator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778E8F-0417-4DC9-B6D6-6BABDB0C7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20" y="3883538"/>
            <a:ext cx="820105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Ryan Peterson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Payroll &amp; Time Administrator</a:t>
            </a:r>
          </a:p>
        </p:txBody>
      </p:sp>
      <p:sp>
        <p:nvSpPr>
          <p:cNvPr id="39" name="TextBox 29">
            <a:extLst>
              <a:ext uri="{FF2B5EF4-FFF2-40B4-BE49-F238E27FC236}">
                <a16:creationId xmlns:a16="http://schemas.microsoft.com/office/drawing/2014/main" id="{783BDB49-C242-47E0-80D0-10802200E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502" y="2226480"/>
            <a:ext cx="97684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Brenda Leary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Senior Associate Director, Payroll Technology &amp; Projects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3A7FCD-5A1D-4B4B-B880-053AC5362B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45"/>
          <a:stretch/>
        </p:blipFill>
        <p:spPr>
          <a:xfrm>
            <a:off x="4704777" y="2043592"/>
            <a:ext cx="628437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232791-1605-4687-B5D0-F7D5D58F4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543" y="2963413"/>
            <a:ext cx="630877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31589AB-8E27-4C28-8FC0-9C1A5C7E0E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58"/>
          <a:stretch/>
        </p:blipFill>
        <p:spPr>
          <a:xfrm>
            <a:off x="9184233" y="3106071"/>
            <a:ext cx="626269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Title 1">
            <a:extLst>
              <a:ext uri="{FF2B5EF4-FFF2-40B4-BE49-F238E27FC236}">
                <a16:creationId xmlns:a16="http://schemas.microsoft.com/office/drawing/2014/main" id="{9CEB536B-6500-41C9-9653-7DD7E76CE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965" y="775096"/>
            <a:ext cx="8852953" cy="480131"/>
          </a:xfr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Payroll Services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06C16FA-2EDA-4206-B5D3-D393AD1EFE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4043" y="3004617"/>
            <a:ext cx="636533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6E44625-3CB4-4E88-A7D2-973CFDFE3C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967"/>
          <a:stretch/>
        </p:blipFill>
        <p:spPr>
          <a:xfrm>
            <a:off x="2674853" y="3832071"/>
            <a:ext cx="634758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9847E4-B756-5E6C-2307-0F34D4F3D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0576" y="4018287"/>
            <a:ext cx="1005008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Sarah Ahari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Payroll Accountant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E7130B-BC39-55CB-299D-4036645D6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023" y="4892678"/>
            <a:ext cx="820106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James Fernandes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Payroll &amp; Time Administrator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4749E9-87EF-27D8-4B58-63DC6D0B6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0820" y="4886305"/>
            <a:ext cx="839850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Ida Winick-</a:t>
            </a: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Lilkely</a:t>
            </a:r>
            <a:endParaRPr lang="en-US" altLang="en-US" sz="1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Payroll &amp; Time Administrator </a:t>
            </a:r>
          </a:p>
        </p:txBody>
      </p:sp>
      <p:pic>
        <p:nvPicPr>
          <p:cNvPr id="12" name="Graphic 11" descr="Address Book outline">
            <a:extLst>
              <a:ext uri="{FF2B5EF4-FFF2-40B4-BE49-F238E27FC236}">
                <a16:creationId xmlns:a16="http://schemas.microsoft.com/office/drawing/2014/main" id="{DC3109D8-5414-8D7C-E527-EF7FB5CDB7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825"/>
          <a:stretch/>
        </p:blipFill>
        <p:spPr>
          <a:xfrm>
            <a:off x="4540335" y="3774381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phic 18" descr="Address Book outline">
            <a:extLst>
              <a:ext uri="{FF2B5EF4-FFF2-40B4-BE49-F238E27FC236}">
                <a16:creationId xmlns:a16="http://schemas.microsoft.com/office/drawing/2014/main" id="{E5D64247-0AAD-B180-A9F1-BB01A13616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825"/>
          <a:stretch/>
        </p:blipFill>
        <p:spPr>
          <a:xfrm>
            <a:off x="3768299" y="4643504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phic 20" descr="Address Book outline">
            <a:extLst>
              <a:ext uri="{FF2B5EF4-FFF2-40B4-BE49-F238E27FC236}">
                <a16:creationId xmlns:a16="http://schemas.microsoft.com/office/drawing/2014/main" id="{33B7DF8F-81A3-1D7C-FC42-AD688113BD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825"/>
          <a:stretch/>
        </p:blipFill>
        <p:spPr>
          <a:xfrm>
            <a:off x="2141358" y="4650123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Graphic 21" descr="Address Book outline">
            <a:extLst>
              <a:ext uri="{FF2B5EF4-FFF2-40B4-BE49-F238E27FC236}">
                <a16:creationId xmlns:a16="http://schemas.microsoft.com/office/drawing/2014/main" id="{0E855106-F88F-C20A-EF2E-662EFC50D0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825"/>
          <a:stretch/>
        </p:blipFill>
        <p:spPr>
          <a:xfrm>
            <a:off x="9016795" y="1978256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552435-75A9-F3B8-E0A3-161B399D4E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0377" y="2887135"/>
            <a:ext cx="755020" cy="777241"/>
          </a:xfrm>
          <a:prstGeom prst="rect">
            <a:avLst/>
          </a:prstGeom>
        </p:spPr>
      </p:pic>
      <p:sp>
        <p:nvSpPr>
          <p:cNvPr id="3" name="TextBox 29">
            <a:extLst>
              <a:ext uri="{FF2B5EF4-FFF2-40B4-BE49-F238E27FC236}">
                <a16:creationId xmlns:a16="http://schemas.microsoft.com/office/drawing/2014/main" id="{42E44776-A5CF-30C1-5CF5-A5A0916FC45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120082" y="799392"/>
            <a:ext cx="734784" cy="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 University Controller</a:t>
            </a:r>
          </a:p>
        </p:txBody>
      </p:sp>
      <p:sp>
        <p:nvSpPr>
          <p:cNvPr id="10" name="Rectangle 68">
            <a:extLst>
              <a:ext uri="{FF2B5EF4-FFF2-40B4-BE49-F238E27FC236}">
                <a16:creationId xmlns:a16="http://schemas.microsoft.com/office/drawing/2014/main" id="{04312BF9-8D19-3B72-4E8F-D6036D920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04" y="703422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9FA25E-4853-B399-9312-8EC4133AF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</p:spTree>
    <p:extLst>
      <p:ext uri="{BB962C8B-B14F-4D97-AF65-F5344CB8AC3E}">
        <p14:creationId xmlns:p14="http://schemas.microsoft.com/office/powerpoint/2010/main" val="768535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726351"/>
              </p:ext>
            </p:extLst>
          </p:nvPr>
        </p:nvGraphicFramePr>
        <p:xfrm>
          <a:off x="56400" y="796455"/>
          <a:ext cx="11753220" cy="4670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6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7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20174">
                  <a:extLst>
                    <a:ext uri="{9D8B030D-6E8A-4147-A177-3AD203B41FA5}">
                      <a16:colId xmlns:a16="http://schemas.microsoft.com/office/drawing/2014/main" val="1380856990"/>
                    </a:ext>
                  </a:extLst>
                </a:gridCol>
              </a:tblGrid>
              <a:tr h="39842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`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Student Accounts Operations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Student Accounts Customer Service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1578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645" y="227194"/>
            <a:ext cx="9637243" cy="480131"/>
          </a:xfr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Student Financial Services</a:t>
            </a:r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F18DD761-9E83-5684-F411-2C1959A04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51" y="1224368"/>
            <a:ext cx="14832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Accounting Services</a:t>
            </a:r>
          </a:p>
        </p:txBody>
      </p:sp>
      <p:sp>
        <p:nvSpPr>
          <p:cNvPr id="34" name="TextBox 29">
            <a:extLst>
              <a:ext uri="{FF2B5EF4-FFF2-40B4-BE49-F238E27FC236}">
                <a16:creationId xmlns:a16="http://schemas.microsoft.com/office/drawing/2014/main" id="{8A1BA0CE-AC93-298C-08B5-34343ECED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543" y="1445561"/>
            <a:ext cx="1150229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Eric Nyman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Associate Director, Student Account Customer Services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D25AE18-01A4-8C2C-0BBD-00745B624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696" y="2182082"/>
            <a:ext cx="627611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AEBCF3A-4103-A13A-D624-A20B19769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308245"/>
            <a:ext cx="1136759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Brittany Johnston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Director, Student Account Customer Services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99B8D7-4FCB-F906-BFB4-1946BC20A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3600" y="3274198"/>
            <a:ext cx="979838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Jason Montezuma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Student Financials Specialist</a:t>
            </a:r>
          </a:p>
        </p:txBody>
      </p:sp>
      <p:pic>
        <p:nvPicPr>
          <p:cNvPr id="41" name="Graphic 40" descr="Address Book outline">
            <a:extLst>
              <a:ext uri="{FF2B5EF4-FFF2-40B4-BE49-F238E27FC236}">
                <a16:creationId xmlns:a16="http://schemas.microsoft.com/office/drawing/2014/main" id="{E9465D15-E80E-7FB9-0867-A333F24D85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4222851" y="4090235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0A6C927-948C-0CE3-1998-E8AC85670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9150" y="4222895"/>
            <a:ext cx="77698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Daryl Mencey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Financials Specialist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613A174-28D5-0F68-73A6-15E852C61E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59"/>
          <a:stretch/>
        </p:blipFill>
        <p:spPr>
          <a:xfrm>
            <a:off x="6402827" y="4184442"/>
            <a:ext cx="615516" cy="7548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B309AE7-5DEC-AEB3-B4D5-F028E3BB3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1018" y="4250951"/>
            <a:ext cx="77698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Nicholaos Mitsiu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Financials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Specialist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82D1C9D-81E2-A27E-0A9E-EBFC61B1A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810" y="4335178"/>
            <a:ext cx="776981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Nick Santos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Financials Specialist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396D59B-6AC8-0F21-3E50-0F6CACBD2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5321" y="4190565"/>
            <a:ext cx="77698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Kerry </a:t>
            </a: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Pinette</a:t>
            </a:r>
            <a:endParaRPr lang="en-US" altLang="en-US" sz="1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Financials Specialist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B54AC0A-3BC4-C1B4-EA3D-0CBF016670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416"/>
          <a:stretch/>
        </p:blipFill>
        <p:spPr>
          <a:xfrm>
            <a:off x="7560293" y="1378440"/>
            <a:ext cx="635412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TextBox 29">
            <a:extLst>
              <a:ext uri="{FF2B5EF4-FFF2-40B4-BE49-F238E27FC236}">
                <a16:creationId xmlns:a16="http://schemas.microsoft.com/office/drawing/2014/main" id="{B43EE2A5-0DE5-8A16-8342-B77C79E0E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527" y="1413550"/>
            <a:ext cx="895541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Bonita Huang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Associate Director, Student Accounts Operations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89CD9D5-9F57-9484-1601-606EBF2F7C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39" r="2894"/>
          <a:stretch/>
        </p:blipFill>
        <p:spPr>
          <a:xfrm>
            <a:off x="2639401" y="1383034"/>
            <a:ext cx="643449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B130BDED-F20A-A88E-C49D-9C7954D0D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850" y="2491338"/>
            <a:ext cx="77698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McCayla</a:t>
            </a: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Quinn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Operations Analyst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D558EE3-59BD-D90A-ED71-60D597129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3390" y="3534200"/>
            <a:ext cx="642798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1F6C1E5-7A32-720D-BF87-DCCD76354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646" y="3640587"/>
            <a:ext cx="776981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Ellen Millman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Reporting Specialist</a:t>
            </a:r>
          </a:p>
        </p:txBody>
      </p:sp>
      <p:sp>
        <p:nvSpPr>
          <p:cNvPr id="58" name="TextBox 29">
            <a:extLst>
              <a:ext uri="{FF2B5EF4-FFF2-40B4-BE49-F238E27FC236}">
                <a16:creationId xmlns:a16="http://schemas.microsoft.com/office/drawing/2014/main" id="{D41E590B-7828-24BE-906A-09B833D30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088" y="6085494"/>
            <a:ext cx="1030557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Jennifer Buono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Accounting &amp; Analytics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DE15752-DBC4-AEBE-E155-86445091EB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345484"/>
              </p:ext>
            </p:extLst>
          </p:nvPr>
        </p:nvGraphicFramePr>
        <p:xfrm>
          <a:off x="55067" y="5511606"/>
          <a:ext cx="11759705" cy="1408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6818">
                  <a:extLst>
                    <a:ext uri="{9D8B030D-6E8A-4147-A177-3AD203B41FA5}">
                      <a16:colId xmlns:a16="http://schemas.microsoft.com/office/drawing/2014/main" val="1631120800"/>
                    </a:ext>
                  </a:extLst>
                </a:gridCol>
                <a:gridCol w="9632887">
                  <a:extLst>
                    <a:ext uri="{9D8B030D-6E8A-4147-A177-3AD203B41FA5}">
                      <a16:colId xmlns:a16="http://schemas.microsoft.com/office/drawing/2014/main" val="2151218529"/>
                    </a:ext>
                  </a:extLst>
                </a:gridCol>
              </a:tblGrid>
              <a:tr h="1408778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72232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A62B1A1-C325-AE64-C58B-E1E11E09D41E}"/>
              </a:ext>
            </a:extLst>
          </p:cNvPr>
          <p:cNvSpPr txBox="1"/>
          <p:nvPr/>
        </p:nvSpPr>
        <p:spPr>
          <a:xfrm>
            <a:off x="61552" y="5618531"/>
            <a:ext cx="2069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Accounting &amp; Analytics</a:t>
            </a:r>
            <a:endParaRPr lang="en-US" dirty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6A12F23-CB5D-4688-D600-ABC5CBE0942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307" b="2262"/>
          <a:stretch/>
        </p:blipFill>
        <p:spPr>
          <a:xfrm>
            <a:off x="272989" y="2992597"/>
            <a:ext cx="63755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B9A8AB7-2456-B468-7732-3949802AADF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9350" b="2410"/>
          <a:stretch/>
        </p:blipFill>
        <p:spPr>
          <a:xfrm>
            <a:off x="90896" y="5961875"/>
            <a:ext cx="643289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" name="TextBox 29">
            <a:extLst>
              <a:ext uri="{FF2B5EF4-FFF2-40B4-BE49-F238E27FC236}">
                <a16:creationId xmlns:a16="http://schemas.microsoft.com/office/drawing/2014/main" id="{88B7929E-E22A-99F2-2BD6-5ED05130D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3060" y="6001659"/>
            <a:ext cx="112677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Christine Michaelidis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Accounting &amp; Analytics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54E0369B-75E1-6137-0AAD-D29F4BEC7AB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243"/>
          <a:stretch/>
        </p:blipFill>
        <p:spPr>
          <a:xfrm>
            <a:off x="2260118" y="5891582"/>
            <a:ext cx="678505" cy="829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5" name="TextBox 29">
            <a:extLst>
              <a:ext uri="{FF2B5EF4-FFF2-40B4-BE49-F238E27FC236}">
                <a16:creationId xmlns:a16="http://schemas.microsoft.com/office/drawing/2014/main" id="{6D9D3414-34E0-CF00-F5A1-AC3A21B8D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338" y="6006164"/>
            <a:ext cx="882620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Shihan Duan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Staff Accountant</a:t>
            </a:r>
          </a:p>
        </p:txBody>
      </p:sp>
      <p:sp>
        <p:nvSpPr>
          <p:cNvPr id="67" name="TextBox 29">
            <a:extLst>
              <a:ext uri="{FF2B5EF4-FFF2-40B4-BE49-F238E27FC236}">
                <a16:creationId xmlns:a16="http://schemas.microsoft.com/office/drawing/2014/main" id="{E5944B3F-EA00-399B-3A7C-9F1AB441F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7608" y="6024510"/>
            <a:ext cx="923894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Staff Accountant</a:t>
            </a:r>
          </a:p>
        </p:txBody>
      </p:sp>
      <p:pic>
        <p:nvPicPr>
          <p:cNvPr id="68" name="Graphic 67" descr="Address Book outline">
            <a:extLst>
              <a:ext uri="{FF2B5EF4-FFF2-40B4-BE49-F238E27FC236}">
                <a16:creationId xmlns:a16="http://schemas.microsoft.com/office/drawing/2014/main" id="{0C0E7CE5-5BA9-4916-7534-DF94B8E63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139185" y="1906774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9" name="TextBox 29">
            <a:extLst>
              <a:ext uri="{FF2B5EF4-FFF2-40B4-BE49-F238E27FC236}">
                <a16:creationId xmlns:a16="http://schemas.microsoft.com/office/drawing/2014/main" id="{97714503-2E8A-02C6-CCEF-F9D9E02F0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424" y="2054047"/>
            <a:ext cx="864790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Karen Cossette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Business Analyst</a:t>
            </a:r>
          </a:p>
        </p:txBody>
      </p:sp>
      <p:pic>
        <p:nvPicPr>
          <p:cNvPr id="7" name="Graphic 6" descr="Address Book outline">
            <a:extLst>
              <a:ext uri="{FF2B5EF4-FFF2-40B4-BE49-F238E27FC236}">
                <a16:creationId xmlns:a16="http://schemas.microsoft.com/office/drawing/2014/main" id="{53417F59-4C57-6A0E-CAAC-95A3F06EF9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2478920" y="4423638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73EBF5-9996-DD1F-4254-0A6F3C943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528" y="4645924"/>
            <a:ext cx="776981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Veronica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Kelly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4E1815-4E65-C162-AEB8-91E2D5490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7412" y="3338318"/>
            <a:ext cx="931201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Ellie Krasner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Student Financials Specialist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2801488-488C-ED73-E244-471CBC1A006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9200" t="6267" r="14369"/>
          <a:stretch/>
        </p:blipFill>
        <p:spPr>
          <a:xfrm>
            <a:off x="2618408" y="2415726"/>
            <a:ext cx="637780" cy="823711"/>
          </a:xfrm>
          <a:prstGeom prst="rect">
            <a:avLst/>
          </a:prstGeom>
        </p:spPr>
      </p:pic>
      <p:pic>
        <p:nvPicPr>
          <p:cNvPr id="4" name="Graphic 3" descr="Address Book outline">
            <a:extLst>
              <a:ext uri="{FF2B5EF4-FFF2-40B4-BE49-F238E27FC236}">
                <a16:creationId xmlns:a16="http://schemas.microsoft.com/office/drawing/2014/main" id="{9DC46F80-9DEC-0360-F38C-C62B6E6DE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5323033" y="3144002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11" descr="Address Book outline">
            <a:extLst>
              <a:ext uri="{FF2B5EF4-FFF2-40B4-BE49-F238E27FC236}">
                <a16:creationId xmlns:a16="http://schemas.microsoft.com/office/drawing/2014/main" id="{D7373B08-68D7-A949-0268-336D3C3F7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9271155" y="2166335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1F0AD7FD-0C17-527E-0C11-1815C259F98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22" b="-9122"/>
          <a:stretch/>
        </p:blipFill>
        <p:spPr>
          <a:xfrm>
            <a:off x="8426072" y="4075309"/>
            <a:ext cx="624016" cy="973103"/>
          </a:xfrm>
          <a:prstGeom prst="rect">
            <a:avLst/>
          </a:prstGeom>
        </p:spPr>
      </p:pic>
      <p:sp>
        <p:nvSpPr>
          <p:cNvPr id="19" name="Rectangle 68">
            <a:extLst>
              <a:ext uri="{FF2B5EF4-FFF2-40B4-BE49-F238E27FC236}">
                <a16:creationId xmlns:a16="http://schemas.microsoft.com/office/drawing/2014/main" id="{9A0DB915-4110-345C-43F2-017842F95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854" y="5934219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sp>
        <p:nvSpPr>
          <p:cNvPr id="20" name="TextBox 29">
            <a:extLst>
              <a:ext uri="{FF2B5EF4-FFF2-40B4-BE49-F238E27FC236}">
                <a16:creationId xmlns:a16="http://schemas.microsoft.com/office/drawing/2014/main" id="{9B71EB7D-03CC-61C0-CD43-0266DB1CD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868" y="3096253"/>
            <a:ext cx="637555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Lisa Wong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 Analyst</a:t>
            </a:r>
          </a:p>
        </p:txBody>
      </p:sp>
      <p:pic>
        <p:nvPicPr>
          <p:cNvPr id="15" name="Picture 14" descr="A person taking a selfie">
            <a:extLst>
              <a:ext uri="{FF2B5EF4-FFF2-40B4-BE49-F238E27FC236}">
                <a16:creationId xmlns:a16="http://schemas.microsoft.com/office/drawing/2014/main" id="{E744C1A0-9F1A-E5FC-84C4-DD1D31C81D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89"/>
          <a:stretch>
            <a:fillRect/>
          </a:stretch>
        </p:blipFill>
        <p:spPr>
          <a:xfrm>
            <a:off x="6011796" y="5901418"/>
            <a:ext cx="664631" cy="788788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C40F83A2-C1F2-7C06-A0D8-4D399566E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33B658-D573-F330-E940-468463148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8521" y="2397699"/>
            <a:ext cx="1223669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Sarah Horikami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Director, Student Account Customer Services</a:t>
            </a:r>
          </a:p>
        </p:txBody>
      </p:sp>
      <p:pic>
        <p:nvPicPr>
          <p:cNvPr id="18" name="Graphic 17" descr="Address Book outline">
            <a:extLst>
              <a:ext uri="{FF2B5EF4-FFF2-40B4-BE49-F238E27FC236}">
                <a16:creationId xmlns:a16="http://schemas.microsoft.com/office/drawing/2014/main" id="{F7587840-D44C-A6E2-DC17-BD390D9DA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9274383" y="3114821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phic 20" descr="Address Book outline">
            <a:extLst>
              <a:ext uri="{FF2B5EF4-FFF2-40B4-BE49-F238E27FC236}">
                <a16:creationId xmlns:a16="http://schemas.microsoft.com/office/drawing/2014/main" id="{E7F46B0E-4B42-06D9-D965-C696EB506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10200975" y="4099978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FBEB48-EFF0-F02D-7499-1E18C854731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559"/>
          <a:stretch/>
        </p:blipFill>
        <p:spPr>
          <a:xfrm>
            <a:off x="188709" y="154452"/>
            <a:ext cx="632403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9">
            <a:extLst>
              <a:ext uri="{FF2B5EF4-FFF2-40B4-BE49-F238E27FC236}">
                <a16:creationId xmlns:a16="http://schemas.microsoft.com/office/drawing/2014/main" id="{EEF2CC5F-09D5-9A3A-7D3C-61202291C3B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13134" y="249787"/>
            <a:ext cx="862975" cy="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Maryellen Bliss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Vice President, Student Account Services </a:t>
            </a:r>
          </a:p>
        </p:txBody>
      </p:sp>
    </p:spTree>
    <p:extLst>
      <p:ext uri="{BB962C8B-B14F-4D97-AF65-F5344CB8AC3E}">
        <p14:creationId xmlns:p14="http://schemas.microsoft.com/office/powerpoint/2010/main" val="732057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968314"/>
              </p:ext>
            </p:extLst>
          </p:nvPr>
        </p:nvGraphicFramePr>
        <p:xfrm>
          <a:off x="124550" y="1496702"/>
          <a:ext cx="11798411" cy="4749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61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44">
                  <a:extLst>
                    <a:ext uri="{9D8B030D-6E8A-4147-A177-3AD203B41FA5}">
                      <a16:colId xmlns:a16="http://schemas.microsoft.com/office/drawing/2014/main" val="2827805206"/>
                    </a:ext>
                  </a:extLst>
                </a:gridCol>
                <a:gridCol w="208244">
                  <a:extLst>
                    <a:ext uri="{9D8B030D-6E8A-4147-A177-3AD203B41FA5}">
                      <a16:colId xmlns:a16="http://schemas.microsoft.com/office/drawing/2014/main" val="1036001177"/>
                    </a:ext>
                  </a:extLst>
                </a:gridCol>
              </a:tblGrid>
              <a:tr h="40277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`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3073"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4135">
                <a:tc grid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902149"/>
                  </a:ext>
                </a:extLst>
              </a:tr>
            </a:tbl>
          </a:graphicData>
        </a:graphic>
      </p:graphicFrame>
      <p:sp>
        <p:nvSpPr>
          <p:cNvPr id="58" name="Title 1">
            <a:extLst>
              <a:ext uri="{FF2B5EF4-FFF2-40B4-BE49-F238E27FC236}">
                <a16:creationId xmlns:a16="http://schemas.microsoft.com/office/drawing/2014/main" id="{9CEB536B-6500-41C9-9653-7DD7E76CE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842" y="712104"/>
            <a:ext cx="8852953" cy="480131"/>
          </a:xfr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Student Financial Services </a:t>
            </a:r>
            <a:r>
              <a:rPr lang="en-US" sz="2000" b="1" dirty="0"/>
              <a:t>(continued)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796AB29-F982-1620-B519-1F307C84D4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97"/>
          <a:stretch/>
        </p:blipFill>
        <p:spPr>
          <a:xfrm>
            <a:off x="333179" y="3094454"/>
            <a:ext cx="643119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9">
            <a:extLst>
              <a:ext uri="{FF2B5EF4-FFF2-40B4-BE49-F238E27FC236}">
                <a16:creationId xmlns:a16="http://schemas.microsoft.com/office/drawing/2014/main" id="{F42DEE07-7A7B-3DEC-0F21-7EA1C93DC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507" y="3171622"/>
            <a:ext cx="860300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 anchorCtr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Cathy McLaughlin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Manager, Student Loans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F99F6B4-6EED-C1DD-2B48-E7D2F6557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248" y="2067535"/>
            <a:ext cx="633307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9">
            <a:extLst>
              <a:ext uri="{FF2B5EF4-FFF2-40B4-BE49-F238E27FC236}">
                <a16:creationId xmlns:a16="http://schemas.microsoft.com/office/drawing/2014/main" id="{0325E4AD-4EB6-87E6-272B-37BCA0F64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9482" y="2224089"/>
            <a:ext cx="895340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 anchorCtr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Mike Keegan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C420EB8-E857-5042-78EA-EAEE72FCEC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85"/>
          <a:stretch/>
        </p:blipFill>
        <p:spPr>
          <a:xfrm>
            <a:off x="5220678" y="3171622"/>
            <a:ext cx="627877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29">
            <a:extLst>
              <a:ext uri="{FF2B5EF4-FFF2-40B4-BE49-F238E27FC236}">
                <a16:creationId xmlns:a16="http://schemas.microsoft.com/office/drawing/2014/main" id="{B6133720-2B72-05D1-E37C-1D01D1513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9482" y="3302864"/>
            <a:ext cx="773481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 anchorCtr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Shaun Mathieu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D43AFB2-0A66-3693-D9C6-D80254BF0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8374" y="4050466"/>
            <a:ext cx="63129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TextBox 29">
            <a:extLst>
              <a:ext uri="{FF2B5EF4-FFF2-40B4-BE49-F238E27FC236}">
                <a16:creationId xmlns:a16="http://schemas.microsoft.com/office/drawing/2014/main" id="{0F8CCAD7-993D-9699-D683-0D471A80D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340" y="4056468"/>
            <a:ext cx="825174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 anchorCtr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Jack Litwinsky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Student Loan Specialist</a:t>
            </a:r>
          </a:p>
        </p:txBody>
      </p:sp>
      <p:pic>
        <p:nvPicPr>
          <p:cNvPr id="43" name="Picture 42" descr="A person in a blue dress&#10;&#10;Description automatically generated with medium confidence">
            <a:extLst>
              <a:ext uri="{FF2B5EF4-FFF2-40B4-BE49-F238E27FC236}">
                <a16:creationId xmlns:a16="http://schemas.microsoft.com/office/drawing/2014/main" id="{330E7615-C472-CA08-D975-D0B44C304F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27918" r="45238" b="28124"/>
          <a:stretch/>
        </p:blipFill>
        <p:spPr>
          <a:xfrm rot="5400000">
            <a:off x="7216109" y="4117526"/>
            <a:ext cx="777239" cy="643119"/>
          </a:xfrm>
          <a:prstGeom prst="rect">
            <a:avLst/>
          </a:prstGeom>
        </p:spPr>
      </p:pic>
      <p:sp>
        <p:nvSpPr>
          <p:cNvPr id="44" name="TextBox 29">
            <a:extLst>
              <a:ext uri="{FF2B5EF4-FFF2-40B4-BE49-F238E27FC236}">
                <a16:creationId xmlns:a16="http://schemas.microsoft.com/office/drawing/2014/main" id="{19CFA741-9AD7-9A8B-99F3-29B34DB88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3848" y="4101001"/>
            <a:ext cx="879264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 anchorCtr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Corrine </a:t>
            </a: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DePatra</a:t>
            </a:r>
            <a:endParaRPr lang="en-US" altLang="en-US" sz="1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Loan Specialist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B79A89-F3E5-6943-BDD9-36CC2450A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Nov 2025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4907D9E-F7CA-C13F-792A-0FECF2110C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48" b="4390"/>
          <a:stretch/>
        </p:blipFill>
        <p:spPr>
          <a:xfrm>
            <a:off x="193279" y="203898"/>
            <a:ext cx="627833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29">
            <a:extLst>
              <a:ext uri="{FF2B5EF4-FFF2-40B4-BE49-F238E27FC236}">
                <a16:creationId xmlns:a16="http://schemas.microsoft.com/office/drawing/2014/main" id="{E11F8F15-A97F-7FC7-0262-15AEBB573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112" y="274425"/>
            <a:ext cx="1068468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Kathleen Hynes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Director, Student Financial  Services &amp; University Bursar</a:t>
            </a:r>
          </a:p>
        </p:txBody>
      </p:sp>
    </p:spTree>
    <p:extLst>
      <p:ext uri="{BB962C8B-B14F-4D97-AF65-F5344CB8AC3E}">
        <p14:creationId xmlns:p14="http://schemas.microsoft.com/office/powerpoint/2010/main" val="3475877138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FB77D3A9AE9348838606C1416DC239" ma:contentTypeVersion="9" ma:contentTypeDescription="Create a new document." ma:contentTypeScope="" ma:versionID="eccd729497ac94460772df2af43d3317">
  <xsd:schema xmlns:xsd="http://www.w3.org/2001/XMLSchema" xmlns:xs="http://www.w3.org/2001/XMLSchema" xmlns:p="http://schemas.microsoft.com/office/2006/metadata/properties" xmlns:ns2="7c9104f7-b328-4f4a-aa16-fc602905a357" xmlns:ns3="5722e007-a8b5-465a-a59d-483b8fa4c254" targetNamespace="http://schemas.microsoft.com/office/2006/metadata/properties" ma:root="true" ma:fieldsID="ac92095593559ce3f475cf6aaa2cca8a" ns2:_="" ns3:_="">
    <xsd:import namespace="7c9104f7-b328-4f4a-aa16-fc602905a357"/>
    <xsd:import namespace="5722e007-a8b5-465a-a59d-483b8fa4c2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9104f7-b328-4f4a-aa16-fc602905a3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22e007-a8b5-465a-a59d-483b8fa4c25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84DD9AE-5C01-4851-8A03-2258E1F974D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0DE43A-0270-4893-BCF9-AD022E7924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9104f7-b328-4f4a-aa16-fc602905a357"/>
    <ds:schemaRef ds:uri="5722e007-a8b5-465a-a59d-483b8fa4c2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262A1D-117C-4B92-8BAB-CC244A602DA3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7c9104f7-b328-4f4a-aa16-fc602905a357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5722e007-a8b5-465a-a59d-483b8fa4c25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{27128A83-7F65-3E4D-B13A-FB0C9A79E6B6}tf10001073</Template>
  <TotalTime>75891</TotalTime>
  <Words>1558</Words>
  <Application>Microsoft Office PowerPoint</Application>
  <PresentationFormat>Widescreen</PresentationFormat>
  <Paragraphs>530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Ebrima</vt:lpstr>
      <vt:lpstr>Times</vt:lpstr>
      <vt:lpstr>Tw Cen MT</vt:lpstr>
      <vt:lpstr>Vollkorn</vt:lpstr>
      <vt:lpstr>Wingdings</vt:lpstr>
      <vt:lpstr>Droplet</vt:lpstr>
      <vt:lpstr>Office Theme</vt:lpstr>
      <vt:lpstr>Financial Affairs Leadership Team </vt:lpstr>
      <vt:lpstr>PowerPoint Presentation</vt:lpstr>
      <vt:lpstr>PowerPoint Presentation</vt:lpstr>
      <vt:lpstr>PowerPoint Presentation</vt:lpstr>
      <vt:lpstr>PowerPoint Presentation</vt:lpstr>
      <vt:lpstr>Research Financial Operations</vt:lpstr>
      <vt:lpstr>Payroll Services </vt:lpstr>
      <vt:lpstr>Student Financial Services</vt:lpstr>
      <vt:lpstr>Student Financial Services (continued)</vt:lpstr>
      <vt:lpstr>PowerPoint Presentation</vt:lpstr>
      <vt:lpstr>PowerPoint Presentation</vt:lpstr>
      <vt:lpstr>PowerPoint Presentation</vt:lpstr>
      <vt:lpstr>Debt &amp; Treasury Management</vt:lpstr>
      <vt:lpstr>PowerPoint Presentation</vt:lpstr>
      <vt:lpstr>PowerPoint Presentation</vt:lpstr>
      <vt:lpstr>PowerPoint Presentation</vt:lpstr>
    </vt:vector>
  </TitlesOfParts>
  <Company>Boston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Boston University Sourcing &amp; Procurement</dc:title>
  <dc:creator>Moore, Randall</dc:creator>
  <cp:lastModifiedBy>Masterson, Brian</cp:lastModifiedBy>
  <cp:revision>219</cp:revision>
  <cp:lastPrinted>2025-08-27T18:32:26Z</cp:lastPrinted>
  <dcterms:created xsi:type="dcterms:W3CDTF">2021-09-10T19:52:14Z</dcterms:created>
  <dcterms:modified xsi:type="dcterms:W3CDTF">2025-11-07T17:05:03Z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0x0101002FFB77D3A9AE9348838606C1416DC239</vt:lpwstr>
  </property>
</Properties>
</file>