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Lst>
  <p:sldSz cx="38404800" cy="51206400"/>
  <p:notesSz cx="6858000" cy="9144000"/>
  <p:defaultTextStyle>
    <a:defPPr>
      <a:defRPr lang="en-US"/>
    </a:defPPr>
    <a:lvl1pPr marL="0" algn="l" defTabSz="5000848" rtl="0" eaLnBrk="1" latinLnBrk="0" hangingPunct="1">
      <a:defRPr sz="10100" kern="1200">
        <a:solidFill>
          <a:schemeClr val="tx1"/>
        </a:solidFill>
        <a:latin typeface="+mn-lt"/>
        <a:ea typeface="+mn-ea"/>
        <a:cs typeface="+mn-cs"/>
      </a:defRPr>
    </a:lvl1pPr>
    <a:lvl2pPr marL="2500427" algn="l" defTabSz="5000848" rtl="0" eaLnBrk="1" latinLnBrk="0" hangingPunct="1">
      <a:defRPr sz="10100" kern="1200">
        <a:solidFill>
          <a:schemeClr val="tx1"/>
        </a:solidFill>
        <a:latin typeface="+mn-lt"/>
        <a:ea typeface="+mn-ea"/>
        <a:cs typeface="+mn-cs"/>
      </a:defRPr>
    </a:lvl2pPr>
    <a:lvl3pPr marL="5000848" algn="l" defTabSz="5000848" rtl="0" eaLnBrk="1" latinLnBrk="0" hangingPunct="1">
      <a:defRPr sz="10100" kern="1200">
        <a:solidFill>
          <a:schemeClr val="tx1"/>
        </a:solidFill>
        <a:latin typeface="+mn-lt"/>
        <a:ea typeface="+mn-ea"/>
        <a:cs typeface="+mn-cs"/>
      </a:defRPr>
    </a:lvl3pPr>
    <a:lvl4pPr marL="7501270" algn="l" defTabSz="5000848" rtl="0" eaLnBrk="1" latinLnBrk="0" hangingPunct="1">
      <a:defRPr sz="10100" kern="1200">
        <a:solidFill>
          <a:schemeClr val="tx1"/>
        </a:solidFill>
        <a:latin typeface="+mn-lt"/>
        <a:ea typeface="+mn-ea"/>
        <a:cs typeface="+mn-cs"/>
      </a:defRPr>
    </a:lvl4pPr>
    <a:lvl5pPr marL="10001691" algn="l" defTabSz="5000848" rtl="0" eaLnBrk="1" latinLnBrk="0" hangingPunct="1">
      <a:defRPr sz="10100" kern="1200">
        <a:solidFill>
          <a:schemeClr val="tx1"/>
        </a:solidFill>
        <a:latin typeface="+mn-lt"/>
        <a:ea typeface="+mn-ea"/>
        <a:cs typeface="+mn-cs"/>
      </a:defRPr>
    </a:lvl5pPr>
    <a:lvl6pPr marL="12502118" algn="l" defTabSz="5000848" rtl="0" eaLnBrk="1" latinLnBrk="0" hangingPunct="1">
      <a:defRPr sz="10100" kern="1200">
        <a:solidFill>
          <a:schemeClr val="tx1"/>
        </a:solidFill>
        <a:latin typeface="+mn-lt"/>
        <a:ea typeface="+mn-ea"/>
        <a:cs typeface="+mn-cs"/>
      </a:defRPr>
    </a:lvl6pPr>
    <a:lvl7pPr marL="15002539" algn="l" defTabSz="5000848" rtl="0" eaLnBrk="1" latinLnBrk="0" hangingPunct="1">
      <a:defRPr sz="10100" kern="1200">
        <a:solidFill>
          <a:schemeClr val="tx1"/>
        </a:solidFill>
        <a:latin typeface="+mn-lt"/>
        <a:ea typeface="+mn-ea"/>
        <a:cs typeface="+mn-cs"/>
      </a:defRPr>
    </a:lvl7pPr>
    <a:lvl8pPr marL="17502960" algn="l" defTabSz="5000848" rtl="0" eaLnBrk="1" latinLnBrk="0" hangingPunct="1">
      <a:defRPr sz="10100" kern="1200">
        <a:solidFill>
          <a:schemeClr val="tx1"/>
        </a:solidFill>
        <a:latin typeface="+mn-lt"/>
        <a:ea typeface="+mn-ea"/>
        <a:cs typeface="+mn-cs"/>
      </a:defRPr>
    </a:lvl8pPr>
    <a:lvl9pPr marL="20003382" algn="l" defTabSz="5000848" rtl="0" eaLnBrk="1" latinLnBrk="0" hangingPunct="1">
      <a:defRPr sz="10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1" d="100"/>
          <a:sy n="51" d="100"/>
        </p:scale>
        <p:origin x="-72" y="738"/>
      </p:cViewPr>
      <p:guideLst>
        <p:guide orient="horz" pos="16128"/>
        <p:guide pos="12096"/>
      </p:guideLst>
    </p:cSldViewPr>
  </p:slideViewPr>
  <p:notesTextViewPr>
    <p:cViewPr>
      <p:scale>
        <a:sx n="1" d="1"/>
        <a:sy n="1" d="1"/>
      </p:scale>
      <p:origin x="0" y="0"/>
    </p:cViewPr>
  </p:notesTextViewPr>
  <p:gridSpacing cx="914400" cy="9144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2" y="0"/>
            <a:ext cx="3160395" cy="512064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543410" tIns="271705" rIns="543410" bIns="271705"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5107841" y="9463889"/>
            <a:ext cx="30391120" cy="38328759"/>
          </a:xfrm>
        </p:spPr>
        <p:txBody>
          <a:bodyPr/>
          <a:lstStyle>
            <a:lvl1pPr>
              <a:defRPr sz="68300"/>
            </a:lvl1pPr>
          </a:lstStyle>
          <a:p>
            <a:r>
              <a:rPr lang="en-US" smtClean="0"/>
              <a:t>Click to edit Master title style</a:t>
            </a:r>
            <a:endParaRPr lang="en-US" dirty="0"/>
          </a:p>
        </p:txBody>
      </p:sp>
      <p:sp>
        <p:nvSpPr>
          <p:cNvPr id="3" name="Subtitle 2"/>
          <p:cNvSpPr>
            <a:spLocks noGrp="1"/>
          </p:cNvSpPr>
          <p:nvPr>
            <p:ph type="subTitle" idx="1"/>
          </p:nvPr>
        </p:nvSpPr>
        <p:spPr>
          <a:xfrm>
            <a:off x="5107836" y="1506046"/>
            <a:ext cx="25996248" cy="7090115"/>
          </a:xfrm>
        </p:spPr>
        <p:txBody>
          <a:bodyPr>
            <a:normAutofit/>
          </a:bodyPr>
          <a:lstStyle>
            <a:lvl1pPr marL="0" indent="0" algn="r">
              <a:buNone/>
              <a:defRPr sz="14300">
                <a:solidFill>
                  <a:schemeClr val="tx2">
                    <a:lumMod val="60000"/>
                    <a:lumOff val="40000"/>
                  </a:schemeClr>
                </a:solidFill>
              </a:defRPr>
            </a:lvl1pPr>
            <a:lvl2pPr marL="2717048" indent="0" algn="ctr">
              <a:buNone/>
              <a:defRPr>
                <a:solidFill>
                  <a:schemeClr val="tx1">
                    <a:tint val="75000"/>
                  </a:schemeClr>
                </a:solidFill>
              </a:defRPr>
            </a:lvl2pPr>
            <a:lvl3pPr marL="5434096" indent="0" algn="ctr">
              <a:buNone/>
              <a:defRPr>
                <a:solidFill>
                  <a:schemeClr val="tx1">
                    <a:tint val="75000"/>
                  </a:schemeClr>
                </a:solidFill>
              </a:defRPr>
            </a:lvl3pPr>
            <a:lvl4pPr marL="8151144" indent="0" algn="ctr">
              <a:buNone/>
              <a:defRPr>
                <a:solidFill>
                  <a:schemeClr val="tx1">
                    <a:tint val="75000"/>
                  </a:schemeClr>
                </a:solidFill>
              </a:defRPr>
            </a:lvl4pPr>
            <a:lvl5pPr marL="10868193" indent="0" algn="ctr">
              <a:buNone/>
              <a:defRPr>
                <a:solidFill>
                  <a:schemeClr val="tx1">
                    <a:tint val="75000"/>
                  </a:schemeClr>
                </a:solidFill>
              </a:defRPr>
            </a:lvl5pPr>
            <a:lvl6pPr marL="13585241" indent="0" algn="ctr">
              <a:buNone/>
              <a:defRPr>
                <a:solidFill>
                  <a:schemeClr val="tx1">
                    <a:tint val="75000"/>
                  </a:schemeClr>
                </a:solidFill>
              </a:defRPr>
            </a:lvl6pPr>
            <a:lvl7pPr marL="16302289" indent="0" algn="ctr">
              <a:buNone/>
              <a:defRPr>
                <a:solidFill>
                  <a:schemeClr val="tx1">
                    <a:tint val="75000"/>
                  </a:schemeClr>
                </a:solidFill>
              </a:defRPr>
            </a:lvl7pPr>
            <a:lvl8pPr marL="19019337" indent="0" algn="ctr">
              <a:buNone/>
              <a:defRPr>
                <a:solidFill>
                  <a:schemeClr val="tx1">
                    <a:tint val="75000"/>
                  </a:schemeClr>
                </a:solidFill>
              </a:defRPr>
            </a:lvl8pPr>
            <a:lvl9pPr marL="21736385"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C1DDB0-CBF2-402B-8D49-AB1D4DCD0259}" type="datetimeFigureOut">
              <a:rPr lang="en-US" smtClean="0"/>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4231973" y="1765237"/>
            <a:ext cx="3298264" cy="2726267"/>
          </a:xfrm>
        </p:spPr>
        <p:txBody>
          <a:bodyPr/>
          <a:lstStyle>
            <a:lvl1pPr>
              <a:defRPr sz="8300"/>
            </a:lvl1pPr>
          </a:lstStyle>
          <a:p>
            <a:fld id="{27628EAD-F96A-4CD3-B8A5-92C60488567E}" type="slidenum">
              <a:rPr lang="en-US" smtClean="0"/>
              <a:t>‹#›</a:t>
            </a:fld>
            <a:endParaRPr lang="en-US"/>
          </a:p>
        </p:txBody>
      </p:sp>
      <p:grpSp>
        <p:nvGrpSpPr>
          <p:cNvPr id="7" name="Group 6"/>
          <p:cNvGrpSpPr/>
          <p:nvPr/>
        </p:nvGrpSpPr>
        <p:grpSpPr>
          <a:xfrm>
            <a:off x="31363921" y="1564641"/>
            <a:ext cx="2760349" cy="3224107"/>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1DDB0-CBF2-402B-8D49-AB1D4DCD0259}" type="datetimeFigureOut">
              <a:rPr lang="en-US" smtClean="0"/>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28EAD-F96A-4CD3-B8A5-92C60488567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2050635"/>
            <a:ext cx="8641080" cy="43691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240" y="2050635"/>
            <a:ext cx="25283160" cy="43691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1DDB0-CBF2-402B-8D49-AB1D4DCD0259}" type="datetimeFigureOut">
              <a:rPr lang="en-US" smtClean="0"/>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28EAD-F96A-4CD3-B8A5-92C60488567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20640" y="39258240"/>
            <a:ext cx="30403800" cy="8534400"/>
          </a:xfrm>
        </p:spPr>
        <p:txBody>
          <a:bodyPr>
            <a:noAutofit/>
          </a:bodyPr>
          <a:lstStyle>
            <a:lvl1pPr algn="l">
              <a:defRPr sz="428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5120640" y="6258560"/>
            <a:ext cx="31363920" cy="32999680"/>
          </a:xfrm>
        </p:spPr>
        <p:txBody>
          <a:bodyPr>
            <a:normAutofit/>
          </a:bodyPr>
          <a:lstStyle>
            <a:lvl1pPr>
              <a:defRPr sz="16600"/>
            </a:lvl1pPr>
            <a:lvl2pPr>
              <a:defRPr sz="10700">
                <a:solidFill>
                  <a:schemeClr val="tx1"/>
                </a:solidFill>
              </a:defRPr>
            </a:lvl2pPr>
            <a:lvl3pPr>
              <a:defRPr sz="10700">
                <a:solidFill>
                  <a:schemeClr val="tx1"/>
                </a:solidFill>
              </a:defRPr>
            </a:lvl3pPr>
            <a:lvl4pPr>
              <a:defRPr sz="10700">
                <a:solidFill>
                  <a:schemeClr val="tx1"/>
                </a:solidFill>
              </a:defRPr>
            </a:lvl4pPr>
            <a:lvl5pPr>
              <a:defRPr sz="10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C1DDB0-CBF2-402B-8D49-AB1D4DCD0259}" type="datetimeFigureOut">
              <a:rPr lang="en-US" smtClean="0"/>
              <a:t>6/27/2011</a:t>
            </a:fld>
            <a:endParaRPr lang="en-US"/>
          </a:p>
        </p:txBody>
      </p:sp>
      <p:sp>
        <p:nvSpPr>
          <p:cNvPr id="10" name="Slide Number Placeholder 9"/>
          <p:cNvSpPr>
            <a:spLocks noGrp="1"/>
          </p:cNvSpPr>
          <p:nvPr>
            <p:ph type="sldNum" sz="quarter" idx="11"/>
          </p:nvPr>
        </p:nvSpPr>
        <p:spPr/>
        <p:txBody>
          <a:bodyPr/>
          <a:lstStyle/>
          <a:p>
            <a:fld id="{27628EAD-F96A-4CD3-B8A5-92C60488567E}"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39" y="33481131"/>
            <a:ext cx="30403804" cy="5689600"/>
          </a:xfrm>
        </p:spPr>
        <p:txBody>
          <a:bodyPr bIns="0" anchor="b"/>
          <a:lstStyle>
            <a:lvl1pPr marL="0" indent="0">
              <a:buNone/>
              <a:defRPr sz="11900">
                <a:solidFill>
                  <a:schemeClr val="tx1"/>
                </a:solidFill>
              </a:defRPr>
            </a:lvl1pPr>
            <a:lvl2pPr marL="2717048" indent="0">
              <a:buNone/>
              <a:defRPr sz="10700">
                <a:solidFill>
                  <a:schemeClr val="tx1">
                    <a:tint val="75000"/>
                  </a:schemeClr>
                </a:solidFill>
              </a:defRPr>
            </a:lvl2pPr>
            <a:lvl3pPr marL="5434096" indent="0">
              <a:buNone/>
              <a:defRPr sz="9500">
                <a:solidFill>
                  <a:schemeClr val="tx1">
                    <a:tint val="75000"/>
                  </a:schemeClr>
                </a:solidFill>
              </a:defRPr>
            </a:lvl3pPr>
            <a:lvl4pPr marL="8151144" indent="0">
              <a:buNone/>
              <a:defRPr sz="8300">
                <a:solidFill>
                  <a:schemeClr val="tx1">
                    <a:tint val="75000"/>
                  </a:schemeClr>
                </a:solidFill>
              </a:defRPr>
            </a:lvl4pPr>
            <a:lvl5pPr marL="10868193" indent="0">
              <a:buNone/>
              <a:defRPr sz="8300">
                <a:solidFill>
                  <a:schemeClr val="tx1">
                    <a:tint val="75000"/>
                  </a:schemeClr>
                </a:solidFill>
              </a:defRPr>
            </a:lvl5pPr>
            <a:lvl6pPr marL="13585241" indent="0">
              <a:buNone/>
              <a:defRPr sz="8300">
                <a:solidFill>
                  <a:schemeClr val="tx1">
                    <a:tint val="75000"/>
                  </a:schemeClr>
                </a:solidFill>
              </a:defRPr>
            </a:lvl6pPr>
            <a:lvl7pPr marL="16302289" indent="0">
              <a:buNone/>
              <a:defRPr sz="8300">
                <a:solidFill>
                  <a:schemeClr val="tx1">
                    <a:tint val="75000"/>
                  </a:schemeClr>
                </a:solidFill>
              </a:defRPr>
            </a:lvl7pPr>
            <a:lvl8pPr marL="19019337" indent="0">
              <a:buNone/>
              <a:defRPr sz="8300">
                <a:solidFill>
                  <a:schemeClr val="tx1">
                    <a:tint val="75000"/>
                  </a:schemeClr>
                </a:solidFill>
              </a:defRPr>
            </a:lvl8pPr>
            <a:lvl9pPr marL="21736385" indent="0">
              <a:buNone/>
              <a:defRPr sz="83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5120640" y="39258240"/>
            <a:ext cx="30403800" cy="8534400"/>
          </a:xfrm>
        </p:spPr>
        <p:txBody>
          <a:bodyPr>
            <a:noAutofit/>
          </a:bodyPr>
          <a:lstStyle>
            <a:lvl1pPr algn="l">
              <a:defRPr sz="428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fld id="{3CC1DDB0-CBF2-402B-8D49-AB1D4DCD0259}" type="datetimeFigureOut">
              <a:rPr lang="en-US" smtClean="0"/>
              <a:t>6/27/2011</a:t>
            </a:fld>
            <a:endParaRPr lang="en-US"/>
          </a:p>
        </p:txBody>
      </p:sp>
      <p:sp>
        <p:nvSpPr>
          <p:cNvPr id="20" name="Slide Number Placeholder 19"/>
          <p:cNvSpPr>
            <a:spLocks noGrp="1"/>
          </p:cNvSpPr>
          <p:nvPr>
            <p:ph type="sldNum" sz="quarter" idx="11"/>
          </p:nvPr>
        </p:nvSpPr>
        <p:spPr/>
        <p:txBody>
          <a:bodyPr/>
          <a:lstStyle/>
          <a:p>
            <a:fld id="{27628EAD-F96A-4CD3-B8A5-92C60488567E}"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3CC1DDB0-CBF2-402B-8D49-AB1D4DCD0259}" type="datetimeFigureOut">
              <a:rPr lang="en-US" smtClean="0"/>
              <a:t>6/27/2011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28EAD-F96A-4CD3-B8A5-92C60488567E}" type="slidenum">
              <a:rPr lang="en-US" smtClean="0"/>
              <a:t>‹#›</a:t>
            </a:fld>
            <a:endParaRPr lang="en-US"/>
          </a:p>
        </p:txBody>
      </p:sp>
      <p:sp>
        <p:nvSpPr>
          <p:cNvPr id="9" name="Content Placeholder 8"/>
          <p:cNvSpPr>
            <a:spLocks noGrp="1"/>
          </p:cNvSpPr>
          <p:nvPr>
            <p:ph sz="quarter" idx="13"/>
          </p:nvPr>
        </p:nvSpPr>
        <p:spPr>
          <a:xfrm>
            <a:off x="5107838" y="6281318"/>
            <a:ext cx="15669159" cy="327720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21429878" y="6281318"/>
            <a:ext cx="15669159" cy="327720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20640" y="6281318"/>
            <a:ext cx="15681960" cy="3982720"/>
          </a:xfrm>
        </p:spPr>
        <p:txBody>
          <a:bodyPr anchor="t">
            <a:normAutofit/>
          </a:bodyPr>
          <a:lstStyle>
            <a:lvl1pPr marL="0" indent="0">
              <a:buNone/>
              <a:defRPr sz="10700" b="1"/>
            </a:lvl1pPr>
            <a:lvl2pPr marL="2717048" indent="0">
              <a:buNone/>
              <a:defRPr sz="11900" b="1"/>
            </a:lvl2pPr>
            <a:lvl3pPr marL="5434096" indent="0">
              <a:buNone/>
              <a:defRPr sz="10700" b="1"/>
            </a:lvl3pPr>
            <a:lvl4pPr marL="8151144" indent="0">
              <a:buNone/>
              <a:defRPr sz="9500" b="1"/>
            </a:lvl4pPr>
            <a:lvl5pPr marL="10868193" indent="0">
              <a:buNone/>
              <a:defRPr sz="9500" b="1"/>
            </a:lvl5pPr>
            <a:lvl6pPr marL="13585241" indent="0">
              <a:buNone/>
              <a:defRPr sz="9500" b="1"/>
            </a:lvl6pPr>
            <a:lvl7pPr marL="16302289" indent="0">
              <a:buNone/>
              <a:defRPr sz="9500" b="1"/>
            </a:lvl7pPr>
            <a:lvl8pPr marL="19019337" indent="0">
              <a:buNone/>
              <a:defRPr sz="9500" b="1"/>
            </a:lvl8pPr>
            <a:lvl9pPr marL="21736385" indent="0">
              <a:buNone/>
              <a:defRPr sz="9500" b="1"/>
            </a:lvl9pPr>
          </a:lstStyle>
          <a:p>
            <a:pPr lvl="0"/>
            <a:r>
              <a:rPr lang="en-US" smtClean="0"/>
              <a:t>Click to edit Master text styles</a:t>
            </a:r>
          </a:p>
        </p:txBody>
      </p:sp>
      <p:sp>
        <p:nvSpPr>
          <p:cNvPr id="5" name="Text Placeholder 4"/>
          <p:cNvSpPr>
            <a:spLocks noGrp="1"/>
          </p:cNvSpPr>
          <p:nvPr>
            <p:ph type="body" sz="quarter" idx="3"/>
          </p:nvPr>
        </p:nvSpPr>
        <p:spPr>
          <a:xfrm>
            <a:off x="21442682" y="6281318"/>
            <a:ext cx="15688122" cy="3982720"/>
          </a:xfrm>
        </p:spPr>
        <p:txBody>
          <a:bodyPr anchor="t">
            <a:normAutofit/>
          </a:bodyPr>
          <a:lstStyle>
            <a:lvl1pPr marL="0" indent="0">
              <a:buNone/>
              <a:defRPr sz="10700" b="1"/>
            </a:lvl1pPr>
            <a:lvl2pPr marL="2717048" indent="0">
              <a:buNone/>
              <a:defRPr sz="11900" b="1"/>
            </a:lvl2pPr>
            <a:lvl3pPr marL="5434096" indent="0">
              <a:buNone/>
              <a:defRPr sz="10700" b="1"/>
            </a:lvl3pPr>
            <a:lvl4pPr marL="8151144" indent="0">
              <a:buNone/>
              <a:defRPr sz="9500" b="1"/>
            </a:lvl4pPr>
            <a:lvl5pPr marL="10868193" indent="0">
              <a:buNone/>
              <a:defRPr sz="9500" b="1"/>
            </a:lvl5pPr>
            <a:lvl6pPr marL="13585241" indent="0">
              <a:buNone/>
              <a:defRPr sz="9500" b="1"/>
            </a:lvl6pPr>
            <a:lvl7pPr marL="16302289" indent="0">
              <a:buNone/>
              <a:defRPr sz="9500" b="1"/>
            </a:lvl7pPr>
            <a:lvl8pPr marL="19019337" indent="0">
              <a:buNone/>
              <a:defRPr sz="9500" b="1"/>
            </a:lvl8pPr>
            <a:lvl9pPr marL="21736385" indent="0">
              <a:buNone/>
              <a:defRPr sz="95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CC1DDB0-CBF2-402B-8D49-AB1D4DCD0259}" type="datetimeFigureOut">
              <a:rPr lang="en-US" smtClean="0"/>
              <a:t>6/27/2011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628EAD-F96A-4CD3-B8A5-92C60488567E}" type="slidenum">
              <a:rPr lang="en-US" smtClean="0"/>
              <a:t>‹#›</a:t>
            </a:fld>
            <a:endParaRPr lang="en-US"/>
          </a:p>
        </p:txBody>
      </p:sp>
      <p:sp>
        <p:nvSpPr>
          <p:cNvPr id="11" name="Content Placeholder 10"/>
          <p:cNvSpPr>
            <a:spLocks noGrp="1"/>
          </p:cNvSpPr>
          <p:nvPr>
            <p:ph sz="quarter" idx="13"/>
          </p:nvPr>
        </p:nvSpPr>
        <p:spPr>
          <a:xfrm>
            <a:off x="5107838" y="10309555"/>
            <a:ext cx="15669159" cy="286755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21429878" y="10309548"/>
            <a:ext cx="15669159" cy="286755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C1DDB0-CBF2-402B-8D49-AB1D4DCD0259}" type="datetimeFigureOut">
              <a:rPr lang="en-US" smtClean="0"/>
              <a:t>6/27/2011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628EAD-F96A-4CD3-B8A5-92C60488567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CC1DDB0-CBF2-402B-8D49-AB1D4DCD0259}" type="datetimeFigureOut">
              <a:rPr lang="en-US" smtClean="0"/>
              <a:t>6/27/2011</a:t>
            </a:fld>
            <a:endParaRPr lang="en-US"/>
          </a:p>
        </p:txBody>
      </p:sp>
      <p:sp>
        <p:nvSpPr>
          <p:cNvPr id="6" name="Slide Number Placeholder 5"/>
          <p:cNvSpPr>
            <a:spLocks noGrp="1"/>
          </p:cNvSpPr>
          <p:nvPr>
            <p:ph type="sldNum" sz="quarter" idx="11"/>
          </p:nvPr>
        </p:nvSpPr>
        <p:spPr/>
        <p:txBody>
          <a:bodyPr/>
          <a:lstStyle/>
          <a:p>
            <a:fld id="{27628EAD-F96A-4CD3-B8A5-92C60488567E}"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003003" y="2951476"/>
            <a:ext cx="12634914" cy="8676640"/>
          </a:xfrm>
        </p:spPr>
        <p:txBody>
          <a:bodyPr anchor="b"/>
          <a:lstStyle>
            <a:lvl1pPr algn="l">
              <a:defRPr sz="119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24003003" y="11628120"/>
            <a:ext cx="12634914" cy="32750764"/>
          </a:xfrm>
        </p:spPr>
        <p:txBody>
          <a:bodyPr/>
          <a:lstStyle>
            <a:lvl1pPr marL="0" indent="0">
              <a:buNone/>
              <a:defRPr sz="8300">
                <a:solidFill>
                  <a:schemeClr val="tx1">
                    <a:lumMod val="50000"/>
                    <a:lumOff val="50000"/>
                  </a:schemeClr>
                </a:solidFill>
              </a:defRPr>
            </a:lvl1pPr>
            <a:lvl2pPr marL="2717048" indent="0">
              <a:buNone/>
              <a:defRPr sz="7100"/>
            </a:lvl2pPr>
            <a:lvl3pPr marL="5434096" indent="0">
              <a:buNone/>
              <a:defRPr sz="5900"/>
            </a:lvl3pPr>
            <a:lvl4pPr marL="8151144" indent="0">
              <a:buNone/>
              <a:defRPr sz="5300"/>
            </a:lvl4pPr>
            <a:lvl5pPr marL="10868193" indent="0">
              <a:buNone/>
              <a:defRPr sz="5300"/>
            </a:lvl5pPr>
            <a:lvl6pPr marL="13585241" indent="0">
              <a:buNone/>
              <a:defRPr sz="5300"/>
            </a:lvl6pPr>
            <a:lvl7pPr marL="16302289" indent="0">
              <a:buNone/>
              <a:defRPr sz="5300"/>
            </a:lvl7pPr>
            <a:lvl8pPr marL="19019337" indent="0">
              <a:buNone/>
              <a:defRPr sz="5300"/>
            </a:lvl8pPr>
            <a:lvl9pPr marL="21736385" indent="0">
              <a:buNone/>
              <a:defRPr sz="5300"/>
            </a:lvl9pPr>
          </a:lstStyle>
          <a:p>
            <a:pPr lvl="0"/>
            <a:r>
              <a:rPr lang="en-US" smtClean="0"/>
              <a:t>Click to edit Master text styles</a:t>
            </a:r>
          </a:p>
        </p:txBody>
      </p:sp>
      <p:sp>
        <p:nvSpPr>
          <p:cNvPr id="14" name="Content Placeholder 13"/>
          <p:cNvSpPr>
            <a:spLocks noGrp="1"/>
          </p:cNvSpPr>
          <p:nvPr>
            <p:ph sz="quarter" idx="13"/>
          </p:nvPr>
        </p:nvSpPr>
        <p:spPr>
          <a:xfrm>
            <a:off x="3840480" y="2844800"/>
            <a:ext cx="20162520" cy="44378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3CC1DDB0-CBF2-402B-8D49-AB1D4DCD0259}" type="datetimeFigureOut">
              <a:rPr lang="en-US" smtClean="0"/>
              <a:t>6/27/2011</a:t>
            </a:fld>
            <a:endParaRPr lang="en-US"/>
          </a:p>
        </p:txBody>
      </p:sp>
      <p:sp>
        <p:nvSpPr>
          <p:cNvPr id="10" name="Slide Number Placeholder 9"/>
          <p:cNvSpPr>
            <a:spLocks noGrp="1"/>
          </p:cNvSpPr>
          <p:nvPr>
            <p:ph type="sldNum" sz="quarter" idx="15"/>
          </p:nvPr>
        </p:nvSpPr>
        <p:spPr/>
        <p:txBody>
          <a:bodyPr/>
          <a:lstStyle/>
          <a:p>
            <a:fld id="{27628EAD-F96A-4CD3-B8A5-92C60488567E}"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20640" y="34531498"/>
            <a:ext cx="23042880" cy="3019863"/>
          </a:xfrm>
        </p:spPr>
        <p:txBody>
          <a:bodyPr bIns="0" anchor="b"/>
          <a:lstStyle>
            <a:lvl1pPr algn="l">
              <a:defRPr sz="119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560695" y="2844800"/>
            <a:ext cx="24643080" cy="30474916"/>
          </a:xfrm>
        </p:spPr>
        <p:txBody>
          <a:bodyPr/>
          <a:lstStyle>
            <a:lvl1pPr marL="0" indent="0">
              <a:buNone/>
              <a:defRPr sz="19000"/>
            </a:lvl1pPr>
            <a:lvl2pPr marL="2717048" indent="0">
              <a:buNone/>
              <a:defRPr sz="16600"/>
            </a:lvl2pPr>
            <a:lvl3pPr marL="5434096" indent="0">
              <a:buNone/>
              <a:defRPr sz="14300"/>
            </a:lvl3pPr>
            <a:lvl4pPr marL="8151144" indent="0">
              <a:buNone/>
              <a:defRPr sz="11900"/>
            </a:lvl4pPr>
            <a:lvl5pPr marL="10868193" indent="0">
              <a:buNone/>
              <a:defRPr sz="11900"/>
            </a:lvl5pPr>
            <a:lvl6pPr marL="13585241" indent="0">
              <a:buNone/>
              <a:defRPr sz="11900"/>
            </a:lvl6pPr>
            <a:lvl7pPr marL="16302289" indent="0">
              <a:buNone/>
              <a:defRPr sz="11900"/>
            </a:lvl7pPr>
            <a:lvl8pPr marL="19019337" indent="0">
              <a:buNone/>
              <a:defRPr sz="11900"/>
            </a:lvl8pPr>
            <a:lvl9pPr marL="21736385" indent="0">
              <a:buNone/>
              <a:defRPr sz="11900"/>
            </a:lvl9pPr>
          </a:lstStyle>
          <a:p>
            <a:r>
              <a:rPr lang="en-US" smtClean="0"/>
              <a:t>Click icon to add picture</a:t>
            </a:r>
            <a:endParaRPr lang="en-US"/>
          </a:p>
        </p:txBody>
      </p:sp>
      <p:sp>
        <p:nvSpPr>
          <p:cNvPr id="4" name="Text Placeholder 3"/>
          <p:cNvSpPr>
            <a:spLocks noGrp="1"/>
          </p:cNvSpPr>
          <p:nvPr>
            <p:ph type="body" sz="half" idx="2"/>
          </p:nvPr>
        </p:nvSpPr>
        <p:spPr>
          <a:xfrm>
            <a:off x="5120640" y="37551360"/>
            <a:ext cx="16962120" cy="10241280"/>
          </a:xfrm>
        </p:spPr>
        <p:txBody>
          <a:bodyPr/>
          <a:lstStyle>
            <a:lvl1pPr marL="0" indent="0">
              <a:buNone/>
              <a:defRPr sz="8300">
                <a:solidFill>
                  <a:schemeClr val="tx1"/>
                </a:solidFill>
              </a:defRPr>
            </a:lvl1pPr>
            <a:lvl2pPr marL="2717048" indent="0">
              <a:buNone/>
              <a:defRPr sz="7100"/>
            </a:lvl2pPr>
            <a:lvl3pPr marL="5434096" indent="0">
              <a:buNone/>
              <a:defRPr sz="5900"/>
            </a:lvl3pPr>
            <a:lvl4pPr marL="8151144" indent="0">
              <a:buNone/>
              <a:defRPr sz="5300"/>
            </a:lvl4pPr>
            <a:lvl5pPr marL="10868193" indent="0">
              <a:buNone/>
              <a:defRPr sz="5300"/>
            </a:lvl5pPr>
            <a:lvl6pPr marL="13585241" indent="0">
              <a:buNone/>
              <a:defRPr sz="5300"/>
            </a:lvl6pPr>
            <a:lvl7pPr marL="16302289" indent="0">
              <a:buNone/>
              <a:defRPr sz="5300"/>
            </a:lvl7pPr>
            <a:lvl8pPr marL="19019337" indent="0">
              <a:buNone/>
              <a:defRPr sz="5300"/>
            </a:lvl8pPr>
            <a:lvl9pPr marL="21736385" indent="0">
              <a:buNone/>
              <a:defRPr sz="5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1DDB0-CBF2-402B-8D49-AB1D4DCD0259}" type="datetimeFigureOut">
              <a:rPr lang="en-US" smtClean="0"/>
              <a:t>6/27/2011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28EAD-F96A-4CD3-B8A5-92C60488567E}"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60120" cy="512064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543410" tIns="271705" rIns="543410" bIns="271705"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960120" cy="512064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543410" tIns="271705" rIns="543410" bIns="271705"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5120640" y="39258240"/>
            <a:ext cx="30403800" cy="8534400"/>
          </a:xfrm>
          <a:prstGeom prst="rect">
            <a:avLst/>
          </a:prstGeom>
        </p:spPr>
        <p:txBody>
          <a:bodyPr vert="horz" lIns="543410" tIns="271705" rIns="543410" bIns="271705" rtlCol="0" anchor="b">
            <a:noAutofit/>
          </a:bodyPr>
          <a:lstStyle/>
          <a:p>
            <a:endParaRPr lang="en-US" dirty="0"/>
          </a:p>
        </p:txBody>
      </p:sp>
      <p:sp>
        <p:nvSpPr>
          <p:cNvPr id="3" name="Text Placeholder 2"/>
          <p:cNvSpPr>
            <a:spLocks noGrp="1"/>
          </p:cNvSpPr>
          <p:nvPr>
            <p:ph type="body" idx="1"/>
          </p:nvPr>
        </p:nvSpPr>
        <p:spPr>
          <a:xfrm>
            <a:off x="5120640" y="6258560"/>
            <a:ext cx="31363920" cy="32999680"/>
          </a:xfrm>
          <a:prstGeom prst="rect">
            <a:avLst/>
          </a:prstGeom>
        </p:spPr>
        <p:txBody>
          <a:bodyPr vert="horz" lIns="543410" tIns="271705" rIns="543410" bIns="2717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290656" y="48930560"/>
            <a:ext cx="30083760" cy="1706880"/>
          </a:xfrm>
          <a:prstGeom prst="rect">
            <a:avLst/>
          </a:prstGeom>
        </p:spPr>
        <p:txBody>
          <a:bodyPr vert="horz" lIns="543410" tIns="271705" rIns="543410" bIns="271705" rtlCol="0" anchor="ctr"/>
          <a:lstStyle>
            <a:lvl1pPr algn="l">
              <a:defRPr sz="7100">
                <a:solidFill>
                  <a:schemeClr val="tx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36484560" y="42861658"/>
            <a:ext cx="1600200" cy="2726267"/>
          </a:xfrm>
          <a:prstGeom prst="rect">
            <a:avLst/>
          </a:prstGeom>
        </p:spPr>
        <p:txBody>
          <a:bodyPr vert="horz" lIns="543410" tIns="271705" rIns="543410" bIns="271705" rtlCol="0" anchor="ctr"/>
          <a:lstStyle>
            <a:lvl1pPr algn="l">
              <a:defRPr sz="7100" b="0">
                <a:solidFill>
                  <a:schemeClr val="tx2">
                    <a:lumMod val="60000"/>
                    <a:lumOff val="40000"/>
                  </a:schemeClr>
                </a:solidFill>
              </a:defRPr>
            </a:lvl1pPr>
          </a:lstStyle>
          <a:p>
            <a:fld id="{27628EAD-F96A-4CD3-B8A5-92C60488567E}" type="slidenum">
              <a:rPr lang="en-US" smtClean="0"/>
              <a:t>‹#›</a:t>
            </a:fld>
            <a:endParaRPr lang="en-US"/>
          </a:p>
        </p:txBody>
      </p:sp>
      <p:sp>
        <p:nvSpPr>
          <p:cNvPr id="16" name="Freeform 5"/>
          <p:cNvSpPr>
            <a:spLocks/>
          </p:cNvSpPr>
          <p:nvPr/>
        </p:nvSpPr>
        <p:spPr bwMode="auto">
          <a:xfrm>
            <a:off x="35504442" y="42672001"/>
            <a:ext cx="1020126" cy="3224107"/>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543410" tIns="271705" rIns="543410" bIns="271705"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9323544" y="36371046"/>
            <a:ext cx="19607235" cy="960120"/>
          </a:xfrm>
          <a:prstGeom prst="rect">
            <a:avLst/>
          </a:prstGeom>
        </p:spPr>
        <p:txBody>
          <a:bodyPr vert="horz" lIns="543410" tIns="271705" rIns="543410" bIns="271705" rtlCol="0" anchor="ctr"/>
          <a:lstStyle>
            <a:lvl1pPr algn="l">
              <a:defRPr sz="7100">
                <a:solidFill>
                  <a:srgbClr val="FFFFFF"/>
                </a:solidFill>
              </a:defRPr>
            </a:lvl1pPr>
          </a:lstStyle>
          <a:p>
            <a:fld id="{3CC1DDB0-CBF2-402B-8D49-AB1D4DCD0259}" type="datetimeFigureOut">
              <a:rPr lang="en-US" smtClean="0"/>
              <a:t>6/27/2011</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5434096" rtl="0" eaLnBrk="1" latinLnBrk="0" hangingPunct="1">
        <a:spcBef>
          <a:spcPct val="0"/>
        </a:spcBef>
        <a:buNone/>
        <a:defRPr sz="428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2037786" indent="-2037786" algn="l" defTabSz="5434096" rtl="0" eaLnBrk="1" latinLnBrk="0" hangingPunct="1">
        <a:spcBef>
          <a:spcPct val="20000"/>
        </a:spcBef>
        <a:buFont typeface="Arial" pitchFamily="34" charset="0"/>
        <a:buChar char="»"/>
        <a:defRPr sz="16600" kern="1200">
          <a:solidFill>
            <a:schemeClr val="tx2"/>
          </a:solidFill>
          <a:latin typeface="+mn-lt"/>
          <a:ea typeface="+mn-ea"/>
          <a:cs typeface="+mn-cs"/>
        </a:defRPr>
      </a:lvl1pPr>
      <a:lvl2pPr marL="4415203" indent="-1698155" algn="l" defTabSz="5434096" rtl="0" eaLnBrk="1" latinLnBrk="0" hangingPunct="1">
        <a:spcBef>
          <a:spcPct val="20000"/>
        </a:spcBef>
        <a:buFont typeface="Arial" pitchFamily="34" charset="0"/>
        <a:buChar char="˃"/>
        <a:defRPr sz="10700" kern="1200">
          <a:solidFill>
            <a:schemeClr val="tx1"/>
          </a:solidFill>
          <a:latin typeface="+mn-lt"/>
          <a:ea typeface="+mn-ea"/>
          <a:cs typeface="+mn-cs"/>
        </a:defRPr>
      </a:lvl2pPr>
      <a:lvl3pPr marL="6792620" indent="-1358524" algn="l" defTabSz="5434096" rtl="0" eaLnBrk="1" latinLnBrk="0" hangingPunct="1">
        <a:spcBef>
          <a:spcPct val="20000"/>
        </a:spcBef>
        <a:buFont typeface="Calibri" pitchFamily="34" charset="0"/>
        <a:buChar char="+"/>
        <a:defRPr sz="10700" kern="1200">
          <a:solidFill>
            <a:schemeClr val="tx1"/>
          </a:solidFill>
          <a:latin typeface="+mn-lt"/>
          <a:ea typeface="+mn-ea"/>
          <a:cs typeface="+mn-cs"/>
        </a:defRPr>
      </a:lvl3pPr>
      <a:lvl4pPr marL="9509669" indent="-1358524" algn="l" defTabSz="5434096" rtl="0" eaLnBrk="1" latinLnBrk="0" hangingPunct="1">
        <a:spcBef>
          <a:spcPct val="20000"/>
        </a:spcBef>
        <a:buFont typeface="Arial" pitchFamily="34" charset="0"/>
        <a:buChar char="–"/>
        <a:defRPr sz="10700" kern="1200">
          <a:solidFill>
            <a:schemeClr val="tx1"/>
          </a:solidFill>
          <a:latin typeface="+mn-lt"/>
          <a:ea typeface="+mn-ea"/>
          <a:cs typeface="+mn-cs"/>
        </a:defRPr>
      </a:lvl4pPr>
      <a:lvl5pPr marL="12226717" indent="-1358524" algn="l" defTabSz="5434096" rtl="0" eaLnBrk="1" latinLnBrk="0" hangingPunct="1">
        <a:spcBef>
          <a:spcPct val="20000"/>
        </a:spcBef>
        <a:buFont typeface="Arial" pitchFamily="34" charset="0"/>
        <a:buChar char="»"/>
        <a:defRPr sz="10700" kern="1200">
          <a:solidFill>
            <a:schemeClr val="tx1"/>
          </a:solidFill>
          <a:latin typeface="+mn-lt"/>
          <a:ea typeface="+mn-ea"/>
          <a:cs typeface="+mn-cs"/>
        </a:defRPr>
      </a:lvl5pPr>
      <a:lvl6pPr marL="14943765" indent="-1358524" algn="l" defTabSz="5434096" rtl="0" eaLnBrk="1" latinLnBrk="0" hangingPunct="1">
        <a:spcBef>
          <a:spcPct val="20000"/>
        </a:spcBef>
        <a:buClr>
          <a:schemeClr val="tx1"/>
        </a:buClr>
        <a:buFont typeface="Calibri" pitchFamily="34" charset="0"/>
        <a:buChar char="&gt;"/>
        <a:defRPr sz="10700" kern="1200">
          <a:solidFill>
            <a:schemeClr val="tx1"/>
          </a:solidFill>
          <a:latin typeface="+mn-lt"/>
          <a:ea typeface="+mn-ea"/>
          <a:cs typeface="+mn-cs"/>
        </a:defRPr>
      </a:lvl6pPr>
      <a:lvl7pPr marL="17660813" indent="-1358524" algn="l" defTabSz="5434096" rtl="0" eaLnBrk="1" latinLnBrk="0" hangingPunct="1">
        <a:spcBef>
          <a:spcPct val="20000"/>
        </a:spcBef>
        <a:buFont typeface="Calibri" pitchFamily="34" charset="0"/>
        <a:buChar char="+"/>
        <a:defRPr sz="10700" kern="1200">
          <a:solidFill>
            <a:schemeClr val="tx1"/>
          </a:solidFill>
          <a:latin typeface="+mn-lt"/>
          <a:ea typeface="+mn-ea"/>
          <a:cs typeface="+mn-cs"/>
        </a:defRPr>
      </a:lvl7pPr>
      <a:lvl8pPr marL="20377861" indent="-1358524" algn="l" defTabSz="5434096" rtl="0" eaLnBrk="1" latinLnBrk="0" hangingPunct="1">
        <a:spcBef>
          <a:spcPct val="20000"/>
        </a:spcBef>
        <a:buClr>
          <a:schemeClr val="tx1"/>
        </a:buClr>
        <a:buFont typeface="Calibri" pitchFamily="34" charset="0"/>
        <a:buChar char="»"/>
        <a:defRPr sz="10700" kern="1200">
          <a:solidFill>
            <a:schemeClr val="tx1"/>
          </a:solidFill>
          <a:latin typeface="+mn-lt"/>
          <a:ea typeface="+mn-ea"/>
          <a:cs typeface="+mn-cs"/>
        </a:defRPr>
      </a:lvl8pPr>
      <a:lvl9pPr marL="23094909" indent="-1358524" algn="l" defTabSz="5434096" rtl="0" eaLnBrk="1" latinLnBrk="0" hangingPunct="1">
        <a:spcBef>
          <a:spcPct val="20000"/>
        </a:spcBef>
        <a:buClr>
          <a:schemeClr val="tx1"/>
        </a:buClr>
        <a:buFont typeface="Calibri" pitchFamily="34" charset="0"/>
        <a:buChar char="−"/>
        <a:defRPr sz="10700" kern="1200">
          <a:solidFill>
            <a:schemeClr val="tx1"/>
          </a:solidFill>
          <a:latin typeface="+mn-lt"/>
          <a:ea typeface="+mn-ea"/>
          <a:cs typeface="+mn-cs"/>
        </a:defRPr>
      </a:lvl9pPr>
    </p:bodyStyle>
    <p:otherStyle>
      <a:defPPr>
        <a:defRPr lang="en-US"/>
      </a:defPPr>
      <a:lvl1pPr marL="0" algn="l" defTabSz="5434096" rtl="0" eaLnBrk="1" latinLnBrk="0" hangingPunct="1">
        <a:defRPr sz="10700" kern="1200">
          <a:solidFill>
            <a:schemeClr val="tx1"/>
          </a:solidFill>
          <a:latin typeface="+mn-lt"/>
          <a:ea typeface="+mn-ea"/>
          <a:cs typeface="+mn-cs"/>
        </a:defRPr>
      </a:lvl1pPr>
      <a:lvl2pPr marL="2717048" algn="l" defTabSz="5434096" rtl="0" eaLnBrk="1" latinLnBrk="0" hangingPunct="1">
        <a:defRPr sz="10700" kern="1200">
          <a:solidFill>
            <a:schemeClr val="tx1"/>
          </a:solidFill>
          <a:latin typeface="+mn-lt"/>
          <a:ea typeface="+mn-ea"/>
          <a:cs typeface="+mn-cs"/>
        </a:defRPr>
      </a:lvl2pPr>
      <a:lvl3pPr marL="5434096" algn="l" defTabSz="5434096" rtl="0" eaLnBrk="1" latinLnBrk="0" hangingPunct="1">
        <a:defRPr sz="10700" kern="1200">
          <a:solidFill>
            <a:schemeClr val="tx1"/>
          </a:solidFill>
          <a:latin typeface="+mn-lt"/>
          <a:ea typeface="+mn-ea"/>
          <a:cs typeface="+mn-cs"/>
        </a:defRPr>
      </a:lvl3pPr>
      <a:lvl4pPr marL="8151144" algn="l" defTabSz="5434096" rtl="0" eaLnBrk="1" latinLnBrk="0" hangingPunct="1">
        <a:defRPr sz="10700" kern="1200">
          <a:solidFill>
            <a:schemeClr val="tx1"/>
          </a:solidFill>
          <a:latin typeface="+mn-lt"/>
          <a:ea typeface="+mn-ea"/>
          <a:cs typeface="+mn-cs"/>
        </a:defRPr>
      </a:lvl4pPr>
      <a:lvl5pPr marL="10868193" algn="l" defTabSz="5434096" rtl="0" eaLnBrk="1" latinLnBrk="0" hangingPunct="1">
        <a:defRPr sz="10700" kern="1200">
          <a:solidFill>
            <a:schemeClr val="tx1"/>
          </a:solidFill>
          <a:latin typeface="+mn-lt"/>
          <a:ea typeface="+mn-ea"/>
          <a:cs typeface="+mn-cs"/>
        </a:defRPr>
      </a:lvl5pPr>
      <a:lvl6pPr marL="13585241" algn="l" defTabSz="5434096" rtl="0" eaLnBrk="1" latinLnBrk="0" hangingPunct="1">
        <a:defRPr sz="10700" kern="1200">
          <a:solidFill>
            <a:schemeClr val="tx1"/>
          </a:solidFill>
          <a:latin typeface="+mn-lt"/>
          <a:ea typeface="+mn-ea"/>
          <a:cs typeface="+mn-cs"/>
        </a:defRPr>
      </a:lvl6pPr>
      <a:lvl7pPr marL="16302289" algn="l" defTabSz="5434096" rtl="0" eaLnBrk="1" latinLnBrk="0" hangingPunct="1">
        <a:defRPr sz="10700" kern="1200">
          <a:solidFill>
            <a:schemeClr val="tx1"/>
          </a:solidFill>
          <a:latin typeface="+mn-lt"/>
          <a:ea typeface="+mn-ea"/>
          <a:cs typeface="+mn-cs"/>
        </a:defRPr>
      </a:lvl7pPr>
      <a:lvl8pPr marL="19019337" algn="l" defTabSz="5434096" rtl="0" eaLnBrk="1" latinLnBrk="0" hangingPunct="1">
        <a:defRPr sz="10700" kern="1200">
          <a:solidFill>
            <a:schemeClr val="tx1"/>
          </a:solidFill>
          <a:latin typeface="+mn-lt"/>
          <a:ea typeface="+mn-ea"/>
          <a:cs typeface="+mn-cs"/>
        </a:defRPr>
      </a:lvl8pPr>
      <a:lvl9pPr marL="21736385" algn="l" defTabSz="5434096" rtl="0" eaLnBrk="1" latinLnBrk="0" hangingPunct="1">
        <a:defRPr sz="10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762007"/>
            <a:ext cx="30866599" cy="6940321"/>
          </a:xfrm>
          <a:prstGeom prst="rect">
            <a:avLst/>
          </a:prstGeom>
          <a:noFill/>
        </p:spPr>
        <p:txBody>
          <a:bodyPr wrap="square" lIns="91400" tIns="45700" rIns="91400" bIns="45700" rtlCol="0">
            <a:spAutoFit/>
          </a:bodyPr>
          <a:lstStyle/>
          <a:p>
            <a:pPr algn="ctr"/>
            <a:r>
              <a:rPr lang="en-US" sz="8900" b="1" dirty="0"/>
              <a:t>What is the role of the left hemisphere in recovery of language in patients with aphasia? </a:t>
            </a:r>
          </a:p>
          <a:p>
            <a:pPr algn="ctr"/>
            <a:r>
              <a:rPr lang="en-US" sz="8900" b="1" dirty="0" err="1"/>
              <a:t>Swathi</a:t>
            </a:r>
            <a:r>
              <a:rPr lang="en-US" sz="8900" b="1" dirty="0"/>
              <a:t> </a:t>
            </a:r>
            <a:r>
              <a:rPr lang="en-US" sz="8900" b="1" dirty="0" err="1"/>
              <a:t>Kiran</a:t>
            </a:r>
            <a:r>
              <a:rPr lang="en-US" sz="8900" b="1" dirty="0"/>
              <a:t>, Peter Glynn, </a:t>
            </a:r>
            <a:r>
              <a:rPr lang="en-US" sz="8900" b="1" dirty="0" err="1"/>
              <a:t>Chaleece</a:t>
            </a:r>
            <a:r>
              <a:rPr lang="en-US" sz="8900" b="1" dirty="0"/>
              <a:t> Sandberg</a:t>
            </a:r>
            <a:r>
              <a:rPr lang="en-US" sz="8900" b="1" baseline="30000" dirty="0"/>
              <a:t>, </a:t>
            </a:r>
            <a:r>
              <a:rPr lang="en-US" sz="8900" b="1" dirty="0" err="1"/>
              <a:t>Israr</a:t>
            </a:r>
            <a:r>
              <a:rPr lang="en-US" sz="8900" b="1" dirty="0"/>
              <a:t> </a:t>
            </a:r>
            <a:r>
              <a:rPr lang="en-US" sz="8900" b="1" dirty="0" err="1"/>
              <a:t>Ul-Haq</a:t>
            </a:r>
            <a:r>
              <a:rPr lang="en-US" sz="8900" b="1" dirty="0"/>
              <a:t>, Jennifer Richardson</a:t>
            </a:r>
          </a:p>
          <a:p>
            <a:pPr algn="ctr"/>
            <a:r>
              <a:rPr lang="en-US" sz="8900" b="1" dirty="0"/>
              <a:t>Boston University</a:t>
            </a:r>
          </a:p>
        </p:txBody>
      </p:sp>
      <p:pic>
        <p:nvPicPr>
          <p:cNvPr id="5" name="Picture 4" descr="picture naming task"/>
          <p:cNvPicPr/>
          <p:nvPr/>
        </p:nvPicPr>
        <p:blipFill>
          <a:blip r:embed="rId2">
            <a:extLst>
              <a:ext uri="{28A0092B-C50C-407E-A947-70E740481C1C}">
                <a14:useLocalDpi xmlns:a14="http://schemas.microsoft.com/office/drawing/2010/main" val="0"/>
              </a:ext>
            </a:extLst>
          </a:blip>
          <a:srcRect/>
          <a:stretch>
            <a:fillRect/>
          </a:stretch>
        </p:blipFill>
        <p:spPr bwMode="auto">
          <a:xfrm>
            <a:off x="2307474" y="14220188"/>
            <a:ext cx="8573246" cy="4016773"/>
          </a:xfrm>
          <a:prstGeom prst="rect">
            <a:avLst/>
          </a:prstGeom>
          <a:noFill/>
          <a:ln>
            <a:noFill/>
          </a:ln>
        </p:spPr>
      </p:pic>
      <p:pic>
        <p:nvPicPr>
          <p:cNvPr id="6" name="Picture 5" descr="semantic judgement task"/>
          <p:cNvPicPr/>
          <p:nvPr/>
        </p:nvPicPr>
        <p:blipFill>
          <a:blip r:embed="rId3">
            <a:extLst>
              <a:ext uri="{28A0092B-C50C-407E-A947-70E740481C1C}">
                <a14:useLocalDpi xmlns:a14="http://schemas.microsoft.com/office/drawing/2010/main" val="0"/>
              </a:ext>
            </a:extLst>
          </a:blip>
          <a:srcRect/>
          <a:stretch>
            <a:fillRect/>
          </a:stretch>
        </p:blipFill>
        <p:spPr bwMode="auto">
          <a:xfrm>
            <a:off x="11315962" y="14230346"/>
            <a:ext cx="8186994" cy="4006614"/>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2142535" y="30076022"/>
            <a:ext cx="8110593" cy="389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20058646" y="30119069"/>
            <a:ext cx="7310637" cy="3810001"/>
          </a:xfrm>
          <a:prstGeom prst="rect">
            <a:avLst/>
          </a:prstGeom>
          <a:noFill/>
          <a:ln>
            <a:noFill/>
          </a:ln>
          <a:effectLst/>
          <a:extLst/>
        </p:spPr>
      </p:pic>
      <p:pic>
        <p:nvPicPr>
          <p:cNvPr id="1026" name="Picture 2" descr="C:\Documents and Settings\kirans\My Documents\Local documents to be transferred to server\HBM 2011\JS SemFeat feat-ctrl thrs 4.4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3012" y="20133093"/>
            <a:ext cx="7440118" cy="21143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kirans\My Documents\Local documents to be transferred to server\HBM 2011\BUNC60 semfeat sem-control 4.2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75563" y="20133093"/>
            <a:ext cx="8930142" cy="21143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kirans\My Documents\Local documents to be transferred to server\HBM 2011\BUNC60 picnam pic-scram thrs 3.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78071" y="20182656"/>
            <a:ext cx="7500118" cy="211431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Documents and Settings\kirans\My Documents\Local documents to be transferred to server\HBM 2011\JS PicNam Pic-Scram trsh 4.36.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04086" y="20133093"/>
            <a:ext cx="7440118" cy="21143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996"/>
          <p:cNvSpPr>
            <a:spLocks noChangeArrowheads="1"/>
          </p:cNvSpPr>
          <p:nvPr/>
        </p:nvSpPr>
        <p:spPr bwMode="auto">
          <a:xfrm>
            <a:off x="14405067" y="6332723"/>
            <a:ext cx="10201275" cy="6697483"/>
          </a:xfrm>
          <a:prstGeom prst="rect">
            <a:avLst/>
          </a:prstGeom>
          <a:solidFill>
            <a:schemeClr val="accent1">
              <a:lumMod val="60000"/>
              <a:lumOff val="40000"/>
            </a:schemeClr>
          </a:solidFill>
          <a:ln>
            <a:noFill/>
            <a:headEnd/>
            <a:tailEnd/>
          </a:ln>
          <a:effectLst/>
          <a:scene3d>
            <a:camera prst="orthographicFront">
              <a:rot lat="0" lon="0" rev="0"/>
            </a:camera>
            <a:lightRig rig="balanced" dir="t">
              <a:rot lat="0" lon="0" rev="8700000"/>
            </a:lightRig>
          </a:scene3d>
          <a:sp3d>
            <a:bevelT w="190500" h="38100"/>
          </a:sp3d>
        </p:spPr>
        <p:style>
          <a:lnRef idx="0">
            <a:schemeClr val="accent3"/>
          </a:lnRef>
          <a:fillRef idx="1003">
            <a:schemeClr val="lt2"/>
          </a:fillRef>
          <a:effectRef idx="3">
            <a:schemeClr val="accent3"/>
          </a:effectRef>
          <a:fontRef idx="minor">
            <a:schemeClr val="lt1"/>
          </a:fontRef>
        </p:style>
        <p:txBody>
          <a:bodyPr lIns="79283" tIns="39638" rIns="79283" bIns="39638">
            <a:noAutofit/>
          </a:bodyPr>
          <a:lstStyle/>
          <a:p>
            <a:pPr algn="ctr">
              <a:defRPr/>
            </a:pPr>
            <a:r>
              <a:rPr lang="en-US" sz="3600" b="1" u="sng" dirty="0" smtClean="0">
                <a:solidFill>
                  <a:schemeClr val="tx1"/>
                </a:solidFill>
                <a:effectLst>
                  <a:outerShdw blurRad="38100" dist="38100" dir="2700000" algn="tl">
                    <a:srgbClr val="C0C0C0"/>
                  </a:outerShdw>
                </a:effectLst>
                <a:latin typeface="Bookman Old Style" pitchFamily="18" charset="0"/>
                <a:cs typeface="Arial" charset="0"/>
              </a:rPr>
              <a:t>Rationale</a:t>
            </a:r>
            <a:endParaRPr lang="en-US" sz="3600" b="1" u="sng" dirty="0">
              <a:solidFill>
                <a:schemeClr val="tx1"/>
              </a:solidFill>
              <a:effectLst>
                <a:outerShdw blurRad="38100" dist="38100" dir="2700000" algn="tl">
                  <a:srgbClr val="C0C0C0"/>
                </a:outerShdw>
              </a:effectLst>
              <a:latin typeface="Bookman Old Style" pitchFamily="18" charset="0"/>
              <a:cs typeface="Arial" charset="0"/>
            </a:endParaRPr>
          </a:p>
          <a:p>
            <a:pPr>
              <a:spcBef>
                <a:spcPct val="20000"/>
              </a:spcBef>
              <a:buFont typeface="Wingdings" pitchFamily="2" charset="2"/>
              <a:buChar char="v"/>
              <a:defRPr/>
            </a:pPr>
            <a:r>
              <a:rPr lang="en-US" sz="2400" dirty="0">
                <a:solidFill>
                  <a:schemeClr val="tx1"/>
                </a:solidFill>
                <a:latin typeface="Bookman Old Style" pitchFamily="18" charset="0"/>
              </a:rPr>
              <a:t>Patients with aphasia</a:t>
            </a:r>
          </a:p>
          <a:p>
            <a:pPr lvl="1">
              <a:spcBef>
                <a:spcPct val="20000"/>
              </a:spcBef>
              <a:buFont typeface="Wingdings" pitchFamily="2" charset="2"/>
              <a:buChar char="v"/>
              <a:defRPr/>
            </a:pPr>
            <a:r>
              <a:rPr lang="en-US" sz="2400" dirty="0">
                <a:solidFill>
                  <a:schemeClr val="tx1"/>
                </a:solidFill>
                <a:latin typeface="Bookman Old Style" pitchFamily="18" charset="0"/>
              </a:rPr>
              <a:t>N=3; 1 m, 2 f; age range: 55-67 (M: 59); R-handed; monolingual English-speaking</a:t>
            </a:r>
          </a:p>
          <a:p>
            <a:pPr lvl="1">
              <a:spcBef>
                <a:spcPct val="20000"/>
              </a:spcBef>
              <a:buFont typeface="Wingdings" pitchFamily="2" charset="2"/>
              <a:buChar char="v"/>
              <a:defRPr/>
            </a:pPr>
            <a:r>
              <a:rPr lang="en-US" sz="2400" dirty="0">
                <a:solidFill>
                  <a:schemeClr val="tx1"/>
                </a:solidFill>
                <a:latin typeface="Bookman Old Style" pitchFamily="18" charset="0"/>
              </a:rPr>
              <a:t>CVA in LH with subsequent difficulties in word retrieval</a:t>
            </a:r>
          </a:p>
        </p:txBody>
      </p:sp>
      <p:sp>
        <p:nvSpPr>
          <p:cNvPr id="13" name="Rectangle 1996"/>
          <p:cNvSpPr>
            <a:spLocks noChangeArrowheads="1"/>
          </p:cNvSpPr>
          <p:nvPr/>
        </p:nvSpPr>
        <p:spPr bwMode="auto">
          <a:xfrm>
            <a:off x="25764612" y="14230346"/>
            <a:ext cx="11011758" cy="5528186"/>
          </a:xfrm>
          <a:prstGeom prst="rect">
            <a:avLst/>
          </a:prstGeom>
          <a:solidFill>
            <a:schemeClr val="accent1">
              <a:lumMod val="60000"/>
              <a:lumOff val="4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1002">
            <a:schemeClr val="lt2"/>
          </a:fillRef>
          <a:effectRef idx="3">
            <a:schemeClr val="accent3"/>
          </a:effectRef>
          <a:fontRef idx="minor">
            <a:schemeClr val="lt1"/>
          </a:fontRef>
        </p:style>
        <p:txBody>
          <a:bodyPr lIns="79283" tIns="39638" rIns="79283" bIns="39638">
            <a:noAutofit/>
          </a:bodyPr>
          <a:lstStyle/>
          <a:p>
            <a:pPr algn="ctr">
              <a:defRPr/>
            </a:pPr>
            <a:r>
              <a:rPr lang="en-US" sz="3600" b="1" u="sng" dirty="0">
                <a:solidFill>
                  <a:schemeClr val="tx1"/>
                </a:solidFill>
                <a:effectLst>
                  <a:outerShdw blurRad="38100" dist="38100" dir="2700000" algn="tl">
                    <a:srgbClr val="C0C0C0"/>
                  </a:outerShdw>
                </a:effectLst>
                <a:latin typeface="Bookman Old Style" pitchFamily="18" charset="0"/>
                <a:cs typeface="Arial" charset="0"/>
              </a:rPr>
              <a:t>Treatment</a:t>
            </a:r>
            <a:r>
              <a:rPr lang="en-US" sz="3000" b="1" u="sng" dirty="0">
                <a:solidFill>
                  <a:schemeClr val="tx1"/>
                </a:solidFill>
                <a:effectLst>
                  <a:outerShdw blurRad="38100" dist="38100" dir="2700000" algn="tl">
                    <a:srgbClr val="C0C0C0"/>
                  </a:outerShdw>
                </a:effectLst>
                <a:latin typeface="Bookman Old Style" pitchFamily="18" charset="0"/>
                <a:cs typeface="Arial" charset="0"/>
              </a:rPr>
              <a:t> </a:t>
            </a:r>
            <a:r>
              <a:rPr lang="en-US" sz="3600" b="1" u="sng" dirty="0">
                <a:solidFill>
                  <a:schemeClr val="tx1"/>
                </a:solidFill>
                <a:effectLst>
                  <a:outerShdw blurRad="38100" dist="38100" dir="2700000" algn="tl">
                    <a:srgbClr val="C0C0C0"/>
                  </a:outerShdw>
                </a:effectLst>
                <a:latin typeface="Bookman Old Style" pitchFamily="18" charset="0"/>
                <a:cs typeface="Arial" charset="0"/>
              </a:rPr>
              <a:t>Protocol</a:t>
            </a:r>
          </a:p>
          <a:p>
            <a:pPr>
              <a:spcBef>
                <a:spcPts val="600"/>
              </a:spcBef>
              <a:defRPr/>
            </a:pPr>
            <a:r>
              <a:rPr lang="en-US" sz="2400" b="1" dirty="0">
                <a:solidFill>
                  <a:schemeClr val="tx1"/>
                </a:solidFill>
                <a:latin typeface="Bookman Old Style" pitchFamily="18" charset="0"/>
                <a:cs typeface="Arial" charset="0"/>
              </a:rPr>
              <a:t>Semantic Feature Analysis </a:t>
            </a:r>
            <a:r>
              <a:rPr lang="en-US" sz="2400" dirty="0">
                <a:solidFill>
                  <a:schemeClr val="tx1"/>
                </a:solidFill>
                <a:latin typeface="Bookman Old Style" pitchFamily="18" charset="0"/>
                <a:cs typeface="Arial" charset="0"/>
              </a:rPr>
              <a:t>(variation of Boyle &amp; Coelho, 1995)</a:t>
            </a:r>
          </a:p>
          <a:p>
            <a:pPr marL="825889" lvl="1" indent="-457007">
              <a:spcBef>
                <a:spcPts val="600"/>
              </a:spcBef>
              <a:buFont typeface="Wingdings" pitchFamily="2" charset="2"/>
              <a:buChar char="v"/>
              <a:defRPr/>
            </a:pPr>
            <a:r>
              <a:rPr lang="en-US" sz="2400" dirty="0">
                <a:solidFill>
                  <a:schemeClr val="tx1"/>
                </a:solidFill>
                <a:latin typeface="Bookman Old Style" pitchFamily="18" charset="0"/>
                <a:cs typeface="Arial" charset="0"/>
              </a:rPr>
              <a:t>Training set of 10 words</a:t>
            </a:r>
          </a:p>
          <a:p>
            <a:pPr marL="825889" lvl="1" indent="-457007">
              <a:spcBef>
                <a:spcPts val="600"/>
              </a:spcBef>
              <a:buFont typeface="Wingdings" pitchFamily="2" charset="2"/>
              <a:buChar char="v"/>
              <a:defRPr/>
            </a:pPr>
            <a:r>
              <a:rPr lang="en-US" sz="2400" dirty="0">
                <a:solidFill>
                  <a:schemeClr val="tx1"/>
                </a:solidFill>
                <a:latin typeface="Bookman Old Style" pitchFamily="18" charset="0"/>
                <a:cs typeface="Arial" charset="0"/>
              </a:rPr>
              <a:t>For each word, participant: </a:t>
            </a:r>
          </a:p>
          <a:p>
            <a:pPr marL="1194770" lvl="2" indent="-457007">
              <a:spcBef>
                <a:spcPts val="600"/>
              </a:spcBef>
              <a:buFont typeface="Wingdings" pitchFamily="2" charset="2"/>
              <a:buChar char="v"/>
              <a:defRPr/>
            </a:pPr>
            <a:r>
              <a:rPr lang="en-US" sz="2400" dirty="0">
                <a:solidFill>
                  <a:schemeClr val="tx1"/>
                </a:solidFill>
                <a:latin typeface="Bookman Old Style" pitchFamily="18" charset="0"/>
                <a:cs typeface="Arial" charset="0"/>
              </a:rPr>
              <a:t>Chooses 6 features that belong to the word</a:t>
            </a:r>
          </a:p>
          <a:p>
            <a:pPr marL="1194770" lvl="2" indent="-457007">
              <a:spcBef>
                <a:spcPts val="600"/>
              </a:spcBef>
              <a:buFont typeface="Wingdings" pitchFamily="2" charset="2"/>
              <a:buChar char="v"/>
              <a:defRPr/>
            </a:pPr>
            <a:r>
              <a:rPr lang="en-US" sz="2400" dirty="0">
                <a:solidFill>
                  <a:schemeClr val="tx1"/>
                </a:solidFill>
                <a:latin typeface="Bookman Old Style" pitchFamily="18" charset="0"/>
                <a:cs typeface="Arial" charset="0"/>
              </a:rPr>
              <a:t>Answers 15 yes/no questions about the word</a:t>
            </a:r>
          </a:p>
          <a:p>
            <a:pPr marL="1194770" lvl="2" indent="-457007">
              <a:spcBef>
                <a:spcPts val="600"/>
              </a:spcBef>
              <a:buFont typeface="Wingdings" pitchFamily="2" charset="2"/>
              <a:buChar char="v"/>
              <a:defRPr/>
            </a:pPr>
            <a:r>
              <a:rPr lang="en-US" sz="2400" dirty="0">
                <a:solidFill>
                  <a:schemeClr val="tx1"/>
                </a:solidFill>
                <a:latin typeface="Bookman Old Style" pitchFamily="18" charset="0"/>
                <a:cs typeface="Arial" charset="0"/>
              </a:rPr>
              <a:t>Identifies whether word is abstract or concrete</a:t>
            </a:r>
          </a:p>
          <a:p>
            <a:pPr marL="1194770" lvl="2" indent="-457007">
              <a:spcBef>
                <a:spcPts val="600"/>
              </a:spcBef>
              <a:buFont typeface="Wingdings" pitchFamily="2" charset="2"/>
              <a:buChar char="v"/>
              <a:defRPr/>
            </a:pPr>
            <a:r>
              <a:rPr lang="en-US" sz="2400" dirty="0">
                <a:solidFill>
                  <a:schemeClr val="tx1"/>
                </a:solidFill>
                <a:latin typeface="Bookman Old Style" pitchFamily="18" charset="0"/>
                <a:cs typeface="Arial" charset="0"/>
              </a:rPr>
              <a:t>Generates a synonym for the word</a:t>
            </a:r>
          </a:p>
          <a:p>
            <a:pPr>
              <a:spcBef>
                <a:spcPts val="600"/>
              </a:spcBef>
              <a:defRPr/>
            </a:pPr>
            <a:r>
              <a:rPr lang="en-US" sz="2400" b="1" dirty="0">
                <a:solidFill>
                  <a:schemeClr val="tx1"/>
                </a:solidFill>
                <a:latin typeface="Bookman Old Style" pitchFamily="18" charset="0"/>
                <a:cs typeface="Arial" charset="0"/>
              </a:rPr>
              <a:t>P1:</a:t>
            </a:r>
            <a:r>
              <a:rPr lang="en-US" sz="2400" dirty="0">
                <a:solidFill>
                  <a:schemeClr val="tx1"/>
                </a:solidFill>
                <a:latin typeface="Bookman Old Style" pitchFamily="18" charset="0"/>
                <a:cs typeface="Arial" charset="0"/>
              </a:rPr>
              <a:t> 10 weeks of treatment; </a:t>
            </a:r>
            <a:r>
              <a:rPr lang="en-US" sz="2400" i="1" dirty="0">
                <a:solidFill>
                  <a:schemeClr val="tx1"/>
                </a:solidFill>
                <a:latin typeface="Bookman Old Style" pitchFamily="18" charset="0"/>
                <a:cs typeface="Arial" charset="0"/>
              </a:rPr>
              <a:t>abstract</a:t>
            </a:r>
            <a:r>
              <a:rPr lang="en-US" sz="2400" dirty="0">
                <a:solidFill>
                  <a:schemeClr val="tx1"/>
                </a:solidFill>
                <a:latin typeface="Bookman Old Style" pitchFamily="18" charset="0"/>
                <a:cs typeface="Arial" charset="0"/>
              </a:rPr>
              <a:t> words in context of </a:t>
            </a:r>
            <a:r>
              <a:rPr lang="en-US" sz="2400" i="1" dirty="0">
                <a:solidFill>
                  <a:schemeClr val="tx1"/>
                </a:solidFill>
                <a:latin typeface="Bookman Old Style" pitchFamily="18" charset="0"/>
                <a:cs typeface="Arial" charset="0"/>
              </a:rPr>
              <a:t>hospital</a:t>
            </a:r>
            <a:r>
              <a:rPr lang="en-US" sz="2400" dirty="0">
                <a:solidFill>
                  <a:schemeClr val="tx1"/>
                </a:solidFill>
                <a:latin typeface="Bookman Old Style" pitchFamily="18" charset="0"/>
                <a:cs typeface="Arial" charset="0"/>
              </a:rPr>
              <a:t> </a:t>
            </a:r>
          </a:p>
          <a:p>
            <a:pPr>
              <a:spcBef>
                <a:spcPts val="600"/>
              </a:spcBef>
              <a:defRPr/>
            </a:pPr>
            <a:r>
              <a:rPr lang="en-US" sz="2400" b="1" dirty="0">
                <a:solidFill>
                  <a:schemeClr val="tx1"/>
                </a:solidFill>
                <a:latin typeface="Bookman Old Style" pitchFamily="18" charset="0"/>
                <a:cs typeface="Arial" charset="0"/>
              </a:rPr>
              <a:t>P2:</a:t>
            </a:r>
            <a:r>
              <a:rPr lang="en-US" sz="2400" dirty="0">
                <a:solidFill>
                  <a:schemeClr val="tx1"/>
                </a:solidFill>
                <a:latin typeface="Bookman Old Style" pitchFamily="18" charset="0"/>
                <a:cs typeface="Arial" charset="0"/>
              </a:rPr>
              <a:t> 4 weeks of treatment; </a:t>
            </a:r>
            <a:r>
              <a:rPr lang="en-US" sz="2400" i="1" dirty="0">
                <a:solidFill>
                  <a:schemeClr val="tx1"/>
                </a:solidFill>
                <a:latin typeface="Bookman Old Style" pitchFamily="18" charset="0"/>
                <a:cs typeface="Arial" charset="0"/>
              </a:rPr>
              <a:t>abstract</a:t>
            </a:r>
            <a:r>
              <a:rPr lang="en-US" sz="2400" dirty="0">
                <a:solidFill>
                  <a:schemeClr val="tx1"/>
                </a:solidFill>
                <a:latin typeface="Bookman Old Style" pitchFamily="18" charset="0"/>
                <a:cs typeface="Arial" charset="0"/>
              </a:rPr>
              <a:t> words in context of </a:t>
            </a:r>
            <a:r>
              <a:rPr lang="en-US" sz="2400" i="1" dirty="0">
                <a:solidFill>
                  <a:schemeClr val="tx1"/>
                </a:solidFill>
                <a:latin typeface="Bookman Old Style" pitchFamily="18" charset="0"/>
                <a:cs typeface="Arial" charset="0"/>
              </a:rPr>
              <a:t>hospital</a:t>
            </a:r>
          </a:p>
          <a:p>
            <a:pPr>
              <a:spcBef>
                <a:spcPts val="600"/>
              </a:spcBef>
              <a:defRPr/>
            </a:pPr>
            <a:r>
              <a:rPr lang="en-US" sz="2400" b="1" dirty="0">
                <a:solidFill>
                  <a:schemeClr val="tx1"/>
                </a:solidFill>
                <a:latin typeface="Bookman Old Style" pitchFamily="18" charset="0"/>
                <a:cs typeface="Arial" charset="0"/>
              </a:rPr>
              <a:t>P3:</a:t>
            </a:r>
            <a:r>
              <a:rPr lang="en-US" sz="2400" dirty="0">
                <a:solidFill>
                  <a:schemeClr val="tx1"/>
                </a:solidFill>
                <a:latin typeface="Bookman Old Style" pitchFamily="18" charset="0"/>
                <a:cs typeface="Arial" charset="0"/>
              </a:rPr>
              <a:t> 10 weeks of treatment; </a:t>
            </a:r>
            <a:r>
              <a:rPr lang="en-US" sz="2400" i="1" dirty="0">
                <a:solidFill>
                  <a:schemeClr val="tx1"/>
                </a:solidFill>
                <a:latin typeface="Bookman Old Style" pitchFamily="18" charset="0"/>
                <a:cs typeface="Arial" charset="0"/>
              </a:rPr>
              <a:t>abstract</a:t>
            </a:r>
            <a:r>
              <a:rPr lang="en-US" sz="2400" dirty="0">
                <a:solidFill>
                  <a:schemeClr val="tx1"/>
                </a:solidFill>
                <a:latin typeface="Bookman Old Style" pitchFamily="18" charset="0"/>
                <a:cs typeface="Arial" charset="0"/>
              </a:rPr>
              <a:t> words in context of </a:t>
            </a:r>
            <a:r>
              <a:rPr lang="en-US" sz="2400" i="1" dirty="0">
                <a:solidFill>
                  <a:schemeClr val="tx1"/>
                </a:solidFill>
                <a:latin typeface="Bookman Old Style" pitchFamily="18" charset="0"/>
                <a:cs typeface="Arial" charset="0"/>
              </a:rPr>
              <a:t>courthouse</a:t>
            </a:r>
          </a:p>
          <a:p>
            <a:pPr marL="711632" lvl="1" indent="-342757">
              <a:spcBef>
                <a:spcPts val="600"/>
              </a:spcBef>
              <a:buFont typeface="Wingdings" pitchFamily="2" charset="2"/>
              <a:buChar char="v"/>
              <a:defRPr/>
            </a:pPr>
            <a:r>
              <a:rPr lang="en-US" sz="2400" dirty="0">
                <a:solidFill>
                  <a:schemeClr val="tx1"/>
                </a:solidFill>
                <a:latin typeface="Bookman Old Style" pitchFamily="18" charset="0"/>
                <a:cs typeface="Arial" charset="0"/>
              </a:rPr>
              <a:t>Untrained contexts used as controls</a:t>
            </a:r>
          </a:p>
        </p:txBody>
      </p:sp>
      <p:sp>
        <p:nvSpPr>
          <p:cNvPr id="14" name="Text Box 1668"/>
          <p:cNvSpPr txBox="1">
            <a:spLocks noChangeArrowheads="1"/>
          </p:cNvSpPr>
          <p:nvPr/>
        </p:nvSpPr>
        <p:spPr bwMode="auto">
          <a:xfrm>
            <a:off x="2342514" y="42976800"/>
            <a:ext cx="10452936" cy="7382204"/>
          </a:xfrm>
          <a:prstGeom prst="rect">
            <a:avLst/>
          </a:prstGeom>
          <a:solidFill>
            <a:schemeClr val="accent1">
              <a:lumMod val="60000"/>
              <a:lumOff val="4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1002">
            <a:schemeClr val="lt2"/>
          </a:fillRef>
          <a:effectRef idx="3">
            <a:schemeClr val="accent3"/>
          </a:effectRef>
          <a:fontRef idx="minor">
            <a:schemeClr val="lt1"/>
          </a:fontRef>
        </p:style>
        <p:txBody>
          <a:bodyPr lIns="73875" tIns="36935" rIns="73875" bIns="36935">
            <a:noAutofit/>
          </a:bodyPr>
          <a:lstStyle/>
          <a:p>
            <a:pPr algn="ctr">
              <a:defRPr/>
            </a:pPr>
            <a:r>
              <a:rPr lang="en-US" sz="3600" b="1" u="sng" dirty="0">
                <a:solidFill>
                  <a:schemeClr val="tx1"/>
                </a:solidFill>
                <a:effectLst>
                  <a:outerShdw blurRad="38100" dist="38100" dir="2700000" algn="tl">
                    <a:srgbClr val="C0C0C0"/>
                  </a:outerShdw>
                </a:effectLst>
                <a:latin typeface="Bookman Old Style" pitchFamily="18" charset="0"/>
              </a:rPr>
              <a:t>Discussion</a:t>
            </a:r>
          </a:p>
          <a:p>
            <a:pPr>
              <a:spcBef>
                <a:spcPts val="517"/>
              </a:spcBef>
              <a:spcAft>
                <a:spcPts val="517"/>
              </a:spcAft>
              <a:buFont typeface="Wingdings" pitchFamily="2" charset="2"/>
              <a:buChar char="v"/>
              <a:defRPr/>
            </a:pPr>
            <a:r>
              <a:rPr lang="en-US" sz="2400" dirty="0">
                <a:solidFill>
                  <a:schemeClr val="tx1"/>
                </a:solidFill>
                <a:latin typeface="Bookman Old Style" pitchFamily="18" charset="0"/>
              </a:rPr>
              <a:t>All three patients improved on the trained abstract words; two patients also generalized to concrete words in the same context.</a:t>
            </a:r>
          </a:p>
          <a:p>
            <a:pPr marL="0" lvl="1">
              <a:spcBef>
                <a:spcPts val="517"/>
              </a:spcBef>
              <a:spcAft>
                <a:spcPts val="517"/>
              </a:spcAft>
              <a:buFont typeface="Wingdings" pitchFamily="2" charset="2"/>
              <a:buChar char="v"/>
              <a:defRPr/>
            </a:pPr>
            <a:r>
              <a:rPr lang="en-US" sz="2400" dirty="0">
                <a:solidFill>
                  <a:schemeClr val="tx1"/>
                </a:solidFill>
                <a:latin typeface="Bookman Old Style" pitchFamily="18" charset="0"/>
              </a:rPr>
              <a:t>All three patients showed increased activation in spared left hemisphere language areas after treatment. This supports the notion that better language recovery in chronic aphasia is associated with transfer of language function from  compensation of the right hemisphere to spared language areas of the left hemisphere (Saur et al., 2006)</a:t>
            </a:r>
          </a:p>
          <a:p>
            <a:pPr>
              <a:spcBef>
                <a:spcPts val="517"/>
              </a:spcBef>
              <a:spcAft>
                <a:spcPts val="517"/>
              </a:spcAft>
              <a:buFont typeface="Wingdings" pitchFamily="2" charset="2"/>
              <a:buChar char="v"/>
              <a:defRPr/>
            </a:pPr>
            <a:r>
              <a:rPr lang="en-US" sz="2400" dirty="0">
                <a:solidFill>
                  <a:schemeClr val="tx1"/>
                </a:solidFill>
                <a:latin typeface="Bookman Old Style" pitchFamily="18" charset="0"/>
              </a:rPr>
              <a:t>In both P1 and P2, much of left IFG was spared by the lesion and in P1, much of the left temporal lobe was also spared; however, P3’s lesion was quite large yet he showed similar results as the other two patients. </a:t>
            </a:r>
          </a:p>
          <a:p>
            <a:pPr>
              <a:spcBef>
                <a:spcPts val="517"/>
              </a:spcBef>
              <a:spcAft>
                <a:spcPts val="517"/>
              </a:spcAft>
              <a:buFont typeface="Wingdings" pitchFamily="2" charset="2"/>
              <a:buChar char="v"/>
              <a:defRPr/>
            </a:pPr>
            <a:r>
              <a:rPr lang="en-US" sz="2400" dirty="0">
                <a:solidFill>
                  <a:schemeClr val="tx1"/>
                </a:solidFill>
                <a:latin typeface="Bookman Old Style" pitchFamily="18" charset="0"/>
              </a:rPr>
              <a:t>Abstract and concrete nouns tended to overlap in activation both before and after treatment, which is consistent with age-matched controls (Sandberg &amp; </a:t>
            </a:r>
            <a:r>
              <a:rPr lang="en-US" sz="2400" dirty="0" err="1">
                <a:solidFill>
                  <a:schemeClr val="tx1"/>
                </a:solidFill>
                <a:latin typeface="Bookman Old Style" pitchFamily="18" charset="0"/>
              </a:rPr>
              <a:t>Kiran</a:t>
            </a:r>
            <a:r>
              <a:rPr lang="en-US" sz="2400" dirty="0">
                <a:solidFill>
                  <a:schemeClr val="tx1"/>
                </a:solidFill>
                <a:latin typeface="Bookman Old Style" pitchFamily="18" charset="0"/>
              </a:rPr>
              <a:t>, unpublished data). </a:t>
            </a:r>
          </a:p>
          <a:p>
            <a:pPr>
              <a:spcBef>
                <a:spcPts val="517"/>
              </a:spcBef>
              <a:spcAft>
                <a:spcPts val="517"/>
              </a:spcAft>
              <a:buFont typeface="Wingdings" pitchFamily="2" charset="2"/>
              <a:buChar char="v"/>
              <a:defRPr/>
            </a:pPr>
            <a:r>
              <a:rPr lang="en-US" sz="2400" dirty="0">
                <a:solidFill>
                  <a:schemeClr val="tx1"/>
                </a:solidFill>
                <a:latin typeface="Bookman Old Style" pitchFamily="18" charset="0"/>
              </a:rPr>
              <a:t>Notably, however, the trained structure (abstract words) showed more increased activation than concrete words. This matches the behavioral results seen both during treatment and while scanning. </a:t>
            </a:r>
          </a:p>
        </p:txBody>
      </p:sp>
      <p:sp>
        <p:nvSpPr>
          <p:cNvPr id="15" name="Text Box 1668"/>
          <p:cNvSpPr txBox="1">
            <a:spLocks noChangeArrowheads="1"/>
          </p:cNvSpPr>
          <p:nvPr/>
        </p:nvSpPr>
        <p:spPr bwMode="auto">
          <a:xfrm>
            <a:off x="13806690" y="42976800"/>
            <a:ext cx="12029560" cy="7382204"/>
          </a:xfrm>
          <a:prstGeom prst="rect">
            <a:avLst/>
          </a:prstGeom>
          <a:solidFill>
            <a:schemeClr val="accent1">
              <a:lumMod val="60000"/>
              <a:lumOff val="4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1002">
            <a:schemeClr val="lt2"/>
          </a:fillRef>
          <a:effectRef idx="3">
            <a:schemeClr val="accent3"/>
          </a:effectRef>
          <a:fontRef idx="minor">
            <a:schemeClr val="lt1"/>
          </a:fontRef>
        </p:style>
        <p:txBody>
          <a:bodyPr lIns="73875" tIns="36935" rIns="73875" bIns="36935">
            <a:noAutofit/>
          </a:bodyPr>
          <a:lstStyle/>
          <a:p>
            <a:pPr algn="ctr">
              <a:defRPr/>
            </a:pPr>
            <a:r>
              <a:rPr lang="en-US" sz="3600" b="1" u="sng" dirty="0">
                <a:solidFill>
                  <a:schemeClr val="tx1"/>
                </a:solidFill>
                <a:effectLst>
                  <a:outerShdw blurRad="38100" dist="38100" dir="2700000" algn="tl">
                    <a:srgbClr val="C0C0C0"/>
                  </a:outerShdw>
                </a:effectLst>
                <a:latin typeface="Bookman Old Style" pitchFamily="18" charset="0"/>
              </a:rPr>
              <a:t>Conclusion</a:t>
            </a:r>
          </a:p>
          <a:p>
            <a:pPr>
              <a:spcBef>
                <a:spcPts val="517"/>
              </a:spcBef>
              <a:spcAft>
                <a:spcPts val="517"/>
              </a:spcAft>
              <a:buFont typeface="Wingdings" pitchFamily="2" charset="2"/>
              <a:buChar char="v"/>
              <a:defRPr/>
            </a:pPr>
            <a:r>
              <a:rPr lang="en-US" sz="2400" dirty="0">
                <a:solidFill>
                  <a:schemeClr val="tx1"/>
                </a:solidFill>
                <a:latin typeface="Bookman Old Style" pitchFamily="18" charset="0"/>
              </a:rPr>
              <a:t>These tentative results suggest: </a:t>
            </a:r>
          </a:p>
          <a:p>
            <a:pPr lvl="1">
              <a:spcBef>
                <a:spcPts val="517"/>
              </a:spcBef>
              <a:spcAft>
                <a:spcPts val="517"/>
              </a:spcAft>
              <a:buFont typeface="Wingdings" pitchFamily="2" charset="2"/>
              <a:buChar char="v"/>
              <a:defRPr/>
            </a:pPr>
            <a:r>
              <a:rPr lang="en-US" sz="2400" dirty="0">
                <a:solidFill>
                  <a:schemeClr val="tx1"/>
                </a:solidFill>
                <a:latin typeface="Bookman Old Style" pitchFamily="18" charset="0"/>
              </a:rPr>
              <a:t>Training abstract words increases activation in areas thought to process abstract words.</a:t>
            </a:r>
          </a:p>
          <a:p>
            <a:pPr lvl="1">
              <a:spcBef>
                <a:spcPts val="517"/>
              </a:spcBef>
              <a:spcAft>
                <a:spcPts val="517"/>
              </a:spcAft>
              <a:buFont typeface="Wingdings" pitchFamily="2" charset="2"/>
              <a:buChar char="v"/>
              <a:defRPr/>
            </a:pPr>
            <a:r>
              <a:rPr lang="en-US" sz="2400" dirty="0">
                <a:solidFill>
                  <a:schemeClr val="tx1"/>
                </a:solidFill>
                <a:latin typeface="Bookman Old Style" pitchFamily="18" charset="0"/>
              </a:rPr>
              <a:t>Generalization from abstract to concrete words during treatment may coincide with increased neural activation for concrete words from pre- to post-treatment.</a:t>
            </a:r>
          </a:p>
          <a:p>
            <a:pPr>
              <a:spcBef>
                <a:spcPts val="517"/>
              </a:spcBef>
              <a:spcAft>
                <a:spcPts val="517"/>
              </a:spcAft>
              <a:buFont typeface="Wingdings" pitchFamily="2" charset="2"/>
              <a:buChar char="v"/>
              <a:defRPr/>
            </a:pPr>
            <a:r>
              <a:rPr lang="en-US" sz="2400" dirty="0">
                <a:solidFill>
                  <a:schemeClr val="tx1"/>
                </a:solidFill>
                <a:latin typeface="Bookman Old Style" pitchFamily="18" charset="0"/>
              </a:rPr>
              <a:t>It is important to note that these patients were more highly functioning than the average aphasic patient with highly accurate responses on the fMRI task even before treatment. </a:t>
            </a:r>
          </a:p>
          <a:p>
            <a:pPr>
              <a:spcBef>
                <a:spcPts val="517"/>
              </a:spcBef>
              <a:spcAft>
                <a:spcPts val="517"/>
              </a:spcAft>
              <a:buFont typeface="Wingdings" pitchFamily="2" charset="2"/>
              <a:buChar char="v"/>
              <a:defRPr/>
            </a:pPr>
            <a:r>
              <a:rPr lang="en-US" sz="2400" dirty="0">
                <a:solidFill>
                  <a:schemeClr val="tx1"/>
                </a:solidFill>
                <a:latin typeface="Bookman Old Style" pitchFamily="18" charset="0"/>
              </a:rPr>
              <a:t>Future research should focus on a larger sample, with a wider severity range.</a:t>
            </a:r>
          </a:p>
        </p:txBody>
      </p:sp>
      <p:sp>
        <p:nvSpPr>
          <p:cNvPr id="16" name="Text Box 2185"/>
          <p:cNvSpPr txBox="1">
            <a:spLocks noChangeArrowheads="1"/>
          </p:cNvSpPr>
          <p:nvPr/>
        </p:nvSpPr>
        <p:spPr bwMode="auto">
          <a:xfrm>
            <a:off x="26645343" y="42976800"/>
            <a:ext cx="10964322" cy="7382204"/>
          </a:xfrm>
          <a:prstGeom prst="rect">
            <a:avLst/>
          </a:prstGeom>
          <a:solidFill>
            <a:schemeClr val="accent1">
              <a:lumMod val="60000"/>
              <a:lumOff val="4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1002">
            <a:schemeClr val="lt2"/>
          </a:fillRef>
          <a:effectRef idx="3">
            <a:schemeClr val="accent3"/>
          </a:effectRef>
          <a:fontRef idx="minor">
            <a:schemeClr val="lt1"/>
          </a:fontRef>
        </p:style>
        <p:txBody>
          <a:bodyPr wrap="square" lIns="79283" tIns="39638" rIns="79283" bIns="39638">
            <a:noAutofit/>
          </a:bodyPr>
          <a:lstStyle/>
          <a:p>
            <a:pPr algn="ctr">
              <a:defRPr/>
            </a:pPr>
            <a:r>
              <a:rPr lang="en-US" sz="3600" b="1" u="sng" dirty="0">
                <a:solidFill>
                  <a:schemeClr val="tx1"/>
                </a:solidFill>
                <a:effectLst>
                  <a:outerShdw blurRad="38100" dist="38100" dir="2700000" algn="tl">
                    <a:srgbClr val="C0C0C0"/>
                  </a:outerShdw>
                </a:effectLst>
                <a:latin typeface="Bookman Old Style" pitchFamily="18" charset="0"/>
                <a:cs typeface="Arial" charset="0"/>
              </a:rPr>
              <a:t>References</a:t>
            </a:r>
          </a:p>
          <a:p>
            <a:pPr>
              <a:spcBef>
                <a:spcPts val="517"/>
              </a:spcBef>
              <a:spcAft>
                <a:spcPts val="517"/>
              </a:spcAft>
              <a:defRPr/>
            </a:pPr>
            <a:r>
              <a:rPr lang="en-US" sz="1800" dirty="0">
                <a:solidFill>
                  <a:schemeClr val="tx1"/>
                </a:solidFill>
                <a:latin typeface="Bookman Old Style" pitchFamily="18" charset="0"/>
                <a:cs typeface="Arial" charset="0"/>
              </a:rPr>
              <a:t>Barry, C., &amp; </a:t>
            </a:r>
            <a:r>
              <a:rPr lang="en-US" sz="1800" dirty="0" err="1">
                <a:solidFill>
                  <a:schemeClr val="tx1"/>
                </a:solidFill>
                <a:latin typeface="Bookman Old Style" pitchFamily="18" charset="0"/>
                <a:cs typeface="Arial" charset="0"/>
              </a:rPr>
              <a:t>Gerhand</a:t>
            </a:r>
            <a:r>
              <a:rPr lang="en-US" sz="1800" dirty="0">
                <a:solidFill>
                  <a:schemeClr val="tx1"/>
                </a:solidFill>
                <a:latin typeface="Bookman Old Style" pitchFamily="18" charset="0"/>
                <a:cs typeface="Arial" charset="0"/>
              </a:rPr>
              <a:t>, S. (2003). Both concreteness and age-of-acquisition affect reading accuracy but only concreteness affects 	comprehension in a deep dyslexic patient. </a:t>
            </a:r>
            <a:r>
              <a:rPr lang="en-US" sz="1800" i="1" dirty="0">
                <a:solidFill>
                  <a:schemeClr val="tx1"/>
                </a:solidFill>
                <a:latin typeface="Bookman Old Style" pitchFamily="18" charset="0"/>
                <a:cs typeface="Arial" charset="0"/>
              </a:rPr>
              <a:t>Brain and Language, 84</a:t>
            </a:r>
            <a:r>
              <a:rPr lang="en-US" sz="1800" dirty="0">
                <a:solidFill>
                  <a:schemeClr val="tx1"/>
                </a:solidFill>
                <a:latin typeface="Bookman Old Style" pitchFamily="18" charset="0"/>
                <a:cs typeface="Arial" charset="0"/>
              </a:rPr>
              <a:t>, 84-104. </a:t>
            </a:r>
          </a:p>
          <a:p>
            <a:pPr>
              <a:defRPr/>
            </a:pPr>
            <a:r>
              <a:rPr lang="en-US" sz="1800" dirty="0">
                <a:solidFill>
                  <a:schemeClr val="tx1"/>
                </a:solidFill>
                <a:latin typeface="Bookman Old Style" pitchFamily="18" charset="0"/>
                <a:cs typeface="Arial" charset="0"/>
              </a:rPr>
              <a:t>Binder, J. R., Desai, R. H., Graves, W. W., &amp; Conant, L. L. (2009). Where is the semantic system? A critical review and meta-analysis of 120 	functional </a:t>
            </a:r>
            <a:r>
              <a:rPr lang="en-US" sz="1800" dirty="0" err="1">
                <a:solidFill>
                  <a:schemeClr val="tx1"/>
                </a:solidFill>
                <a:latin typeface="Bookman Old Style" pitchFamily="18" charset="0"/>
                <a:cs typeface="Arial" charset="0"/>
              </a:rPr>
              <a:t>neuroimaging</a:t>
            </a:r>
            <a:r>
              <a:rPr lang="en-US" sz="1800" dirty="0">
                <a:solidFill>
                  <a:schemeClr val="tx1"/>
                </a:solidFill>
                <a:latin typeface="Bookman Old Style" pitchFamily="18" charset="0"/>
                <a:cs typeface="Arial" charset="0"/>
              </a:rPr>
              <a:t> studies. </a:t>
            </a:r>
            <a:r>
              <a:rPr lang="en-US" sz="1800" i="1" dirty="0">
                <a:solidFill>
                  <a:schemeClr val="tx1"/>
                </a:solidFill>
                <a:latin typeface="Bookman Old Style" pitchFamily="18" charset="0"/>
                <a:cs typeface="Arial" charset="0"/>
              </a:rPr>
              <a:t>Cerebral Cortex, </a:t>
            </a:r>
            <a:r>
              <a:rPr lang="en-US" sz="1800" dirty="0">
                <a:solidFill>
                  <a:schemeClr val="tx1"/>
                </a:solidFill>
                <a:latin typeface="Bookman Old Style" pitchFamily="18" charset="0"/>
                <a:cs typeface="Arial" charset="0"/>
              </a:rPr>
              <a:t>1-30.</a:t>
            </a:r>
          </a:p>
          <a:p>
            <a:pPr>
              <a:defRPr/>
            </a:pPr>
            <a:r>
              <a:rPr lang="en-US" sz="1800" dirty="0">
                <a:solidFill>
                  <a:schemeClr val="tx1"/>
                </a:solidFill>
                <a:latin typeface="Bookman Old Style" pitchFamily="18" charset="0"/>
                <a:cs typeface="Arial" charset="0"/>
              </a:rPr>
              <a:t>Boyle, M., &amp; Coelho, C. A. (1995). Application of Semantic Feature Analysis as a Treatment for Aphasic </a:t>
            </a:r>
            <a:r>
              <a:rPr lang="en-US" sz="1800" dirty="0" err="1">
                <a:solidFill>
                  <a:schemeClr val="tx1"/>
                </a:solidFill>
                <a:latin typeface="Bookman Old Style" pitchFamily="18" charset="0"/>
                <a:cs typeface="Arial" charset="0"/>
              </a:rPr>
              <a:t>Dysnomia</a:t>
            </a:r>
            <a:r>
              <a:rPr lang="en-US" sz="1800" dirty="0">
                <a:solidFill>
                  <a:schemeClr val="tx1"/>
                </a:solidFill>
                <a:latin typeface="Bookman Old Style" pitchFamily="18" charset="0"/>
                <a:cs typeface="Arial" charset="0"/>
              </a:rPr>
              <a:t>. Am J Speech Lang </a:t>
            </a:r>
            <a:r>
              <a:rPr lang="en-US" sz="1800" dirty="0" err="1">
                <a:solidFill>
                  <a:schemeClr val="tx1"/>
                </a:solidFill>
                <a:latin typeface="Bookman Old Style" pitchFamily="18" charset="0"/>
                <a:cs typeface="Arial" charset="0"/>
              </a:rPr>
              <a:t>Pathol</a:t>
            </a:r>
            <a:r>
              <a:rPr lang="en-US" sz="1800" dirty="0">
                <a:solidFill>
                  <a:schemeClr val="tx1"/>
                </a:solidFill>
                <a:latin typeface="Bookman Old Style" pitchFamily="18" charset="0"/>
                <a:cs typeface="Arial" charset="0"/>
              </a:rPr>
              <a:t>, 4(4), 94-98.</a:t>
            </a:r>
          </a:p>
          <a:p>
            <a:pPr>
              <a:defRPr/>
            </a:pPr>
            <a:r>
              <a:rPr lang="en-US" sz="1800" dirty="0" err="1">
                <a:solidFill>
                  <a:schemeClr val="tx1"/>
                </a:solidFill>
                <a:latin typeface="Bookman Old Style" pitchFamily="18" charset="0"/>
                <a:cs typeface="Arial" charset="0"/>
              </a:rPr>
              <a:t>Cabeza</a:t>
            </a:r>
            <a:r>
              <a:rPr lang="en-US" sz="1800" dirty="0">
                <a:solidFill>
                  <a:schemeClr val="tx1"/>
                </a:solidFill>
                <a:latin typeface="Bookman Old Style" pitchFamily="18" charset="0"/>
                <a:cs typeface="Arial" charset="0"/>
              </a:rPr>
              <a:t>, R. (2001). Cognitive neuroscience of aging: Contributions of functional </a:t>
            </a:r>
            <a:r>
              <a:rPr lang="en-US" sz="1800" dirty="0" err="1">
                <a:solidFill>
                  <a:schemeClr val="tx1"/>
                </a:solidFill>
                <a:latin typeface="Bookman Old Style" pitchFamily="18" charset="0"/>
                <a:cs typeface="Arial" charset="0"/>
              </a:rPr>
              <a:t>neuroimaging</a:t>
            </a:r>
            <a:r>
              <a:rPr lang="en-US" sz="1800" dirty="0">
                <a:solidFill>
                  <a:schemeClr val="tx1"/>
                </a:solidFill>
                <a:latin typeface="Bookman Old Style" pitchFamily="18" charset="0"/>
                <a:cs typeface="Arial" charset="0"/>
              </a:rPr>
              <a:t>. </a:t>
            </a:r>
            <a:r>
              <a:rPr lang="en-US" sz="1800" i="1" dirty="0">
                <a:solidFill>
                  <a:schemeClr val="tx1"/>
                </a:solidFill>
                <a:latin typeface="Bookman Old Style" pitchFamily="18" charset="0"/>
                <a:cs typeface="Arial" charset="0"/>
              </a:rPr>
              <a:t>Scandinavian Journal of Psychology, 42</a:t>
            </a:r>
            <a:r>
              <a:rPr lang="en-US" sz="1800" dirty="0">
                <a:solidFill>
                  <a:schemeClr val="tx1"/>
                </a:solidFill>
                <a:latin typeface="Bookman Old Style" pitchFamily="18" charset="0"/>
                <a:cs typeface="Arial" charset="0"/>
              </a:rPr>
              <a:t>, 277-	286. </a:t>
            </a:r>
          </a:p>
          <a:p>
            <a:pPr>
              <a:defRPr/>
            </a:pPr>
            <a:r>
              <a:rPr lang="en-US" sz="1800" dirty="0">
                <a:solidFill>
                  <a:schemeClr val="tx1"/>
                </a:solidFill>
                <a:latin typeface="Bookman Old Style" pitchFamily="18" charset="0"/>
                <a:cs typeface="Arial" charset="0"/>
              </a:rPr>
              <a:t>Kiran, S., Sandberg, C., &amp; Abbott (2009). Treatment for lexical retrieval using abstract and concrete words in persons with aphasia:  Effect of 	complexity. </a:t>
            </a:r>
            <a:r>
              <a:rPr lang="en-US" sz="1800" i="1" dirty="0">
                <a:solidFill>
                  <a:schemeClr val="tx1"/>
                </a:solidFill>
                <a:latin typeface="Bookman Old Style" pitchFamily="18" charset="0"/>
                <a:cs typeface="Arial" charset="0"/>
              </a:rPr>
              <a:t>Aphasiology, </a:t>
            </a:r>
            <a:r>
              <a:rPr lang="en-US" sz="1800" dirty="0">
                <a:solidFill>
                  <a:schemeClr val="tx1"/>
                </a:solidFill>
                <a:latin typeface="Bookman Old Style" pitchFamily="18" charset="0"/>
                <a:cs typeface="Arial" charset="0"/>
              </a:rPr>
              <a:t>23, 835-853.</a:t>
            </a:r>
          </a:p>
          <a:p>
            <a:pPr>
              <a:defRPr/>
            </a:pPr>
            <a:r>
              <a:rPr lang="en-US" sz="1800" dirty="0">
                <a:solidFill>
                  <a:schemeClr val="tx1"/>
                </a:solidFill>
                <a:latin typeface="Bookman Old Style" pitchFamily="18" charset="0"/>
                <a:cs typeface="Arial" charset="0"/>
              </a:rPr>
              <a:t>Nickels, L., &amp; Howard, D. (1995). Aphasic naming: What matters? </a:t>
            </a:r>
            <a:r>
              <a:rPr lang="en-US" sz="1800" i="1" dirty="0" err="1">
                <a:solidFill>
                  <a:schemeClr val="tx1"/>
                </a:solidFill>
                <a:latin typeface="Bookman Old Style" pitchFamily="18" charset="0"/>
                <a:cs typeface="Arial" charset="0"/>
              </a:rPr>
              <a:t>Neuropsychologia</a:t>
            </a:r>
            <a:r>
              <a:rPr lang="en-US" sz="1800" i="1" dirty="0">
                <a:solidFill>
                  <a:schemeClr val="tx1"/>
                </a:solidFill>
                <a:latin typeface="Bookman Old Style" pitchFamily="18" charset="0"/>
                <a:cs typeface="Arial" charset="0"/>
              </a:rPr>
              <a:t>, 33</a:t>
            </a:r>
            <a:r>
              <a:rPr lang="en-US" sz="1800" dirty="0">
                <a:solidFill>
                  <a:schemeClr val="tx1"/>
                </a:solidFill>
                <a:latin typeface="Bookman Old Style" pitchFamily="18" charset="0"/>
                <a:cs typeface="Arial" charset="0"/>
              </a:rPr>
              <a:t>(10), 1281-1303. </a:t>
            </a:r>
          </a:p>
          <a:p>
            <a:pPr>
              <a:defRPr/>
            </a:pPr>
            <a:r>
              <a:rPr lang="en-US" sz="1800" dirty="0" err="1">
                <a:solidFill>
                  <a:schemeClr val="tx1"/>
                </a:solidFill>
                <a:latin typeface="Bookman Old Style" pitchFamily="18" charset="0"/>
                <a:cs typeface="Arial" charset="0"/>
              </a:rPr>
              <a:t>Paivio</a:t>
            </a:r>
            <a:r>
              <a:rPr lang="en-US" sz="1800" dirty="0">
                <a:solidFill>
                  <a:schemeClr val="tx1"/>
                </a:solidFill>
                <a:latin typeface="Bookman Old Style" pitchFamily="18" charset="0"/>
                <a:cs typeface="Arial" charset="0"/>
              </a:rPr>
              <a:t>, A. (1991). Dual coding theory: Retrospect and current status. </a:t>
            </a:r>
            <a:r>
              <a:rPr lang="en-US" sz="1800" i="1" dirty="0">
                <a:solidFill>
                  <a:schemeClr val="tx1"/>
                </a:solidFill>
                <a:latin typeface="Bookman Old Style" pitchFamily="18" charset="0"/>
                <a:cs typeface="Arial" charset="0"/>
              </a:rPr>
              <a:t>Canadian Journal of Psychology, 45</a:t>
            </a:r>
            <a:r>
              <a:rPr lang="en-US" sz="1800" dirty="0">
                <a:solidFill>
                  <a:schemeClr val="tx1"/>
                </a:solidFill>
                <a:latin typeface="Bookman Old Style" pitchFamily="18" charset="0"/>
                <a:cs typeface="Arial" charset="0"/>
              </a:rPr>
              <a:t>(3), 255-287. </a:t>
            </a:r>
          </a:p>
          <a:p>
            <a:pPr>
              <a:defRPr/>
            </a:pPr>
            <a:r>
              <a:rPr lang="en-US" sz="1800" dirty="0">
                <a:solidFill>
                  <a:schemeClr val="tx1"/>
                </a:solidFill>
                <a:latin typeface="Bookman Old Style" pitchFamily="18" charset="0"/>
                <a:cs typeface="Arial" charset="0"/>
              </a:rPr>
              <a:t>Saur, D., et al. (2006). Dynamics of language reorganization after stroke. </a:t>
            </a:r>
            <a:r>
              <a:rPr lang="en-US" sz="1800" i="1" dirty="0">
                <a:solidFill>
                  <a:schemeClr val="tx1"/>
                </a:solidFill>
                <a:latin typeface="Bookman Old Style" pitchFamily="18" charset="0"/>
                <a:cs typeface="Arial" charset="0"/>
              </a:rPr>
              <a:t>Brain, 129</a:t>
            </a:r>
            <a:r>
              <a:rPr lang="en-US" sz="1800" dirty="0">
                <a:solidFill>
                  <a:schemeClr val="tx1"/>
                </a:solidFill>
                <a:latin typeface="Bookman Old Style" pitchFamily="18" charset="0"/>
                <a:cs typeface="Arial" charset="0"/>
              </a:rPr>
              <a:t>(6), 1371-1384.</a:t>
            </a:r>
          </a:p>
        </p:txBody>
      </p:sp>
      <p:sp>
        <p:nvSpPr>
          <p:cNvPr id="17" name="Rectangle 1996"/>
          <p:cNvSpPr>
            <a:spLocks noChangeArrowheads="1"/>
          </p:cNvSpPr>
          <p:nvPr/>
        </p:nvSpPr>
        <p:spPr bwMode="auto">
          <a:xfrm>
            <a:off x="2375541" y="6332723"/>
            <a:ext cx="10792957" cy="6697483"/>
          </a:xfrm>
          <a:prstGeom prst="rect">
            <a:avLst/>
          </a:prstGeom>
          <a:solidFill>
            <a:schemeClr val="accent1">
              <a:lumMod val="60000"/>
              <a:lumOff val="40000"/>
            </a:schemeClr>
          </a:solidFill>
          <a:ln>
            <a:noFill/>
            <a:headEnd/>
            <a:tailEnd/>
          </a:ln>
          <a:effectLst/>
          <a:scene3d>
            <a:camera prst="orthographicFront">
              <a:rot lat="0" lon="0" rev="0"/>
            </a:camera>
            <a:lightRig rig="balanced" dir="t">
              <a:rot lat="0" lon="0" rev="8700000"/>
            </a:lightRig>
          </a:scene3d>
          <a:sp3d>
            <a:bevelT w="190500" h="38100"/>
          </a:sp3d>
        </p:spPr>
        <p:style>
          <a:lnRef idx="0">
            <a:schemeClr val="accent3"/>
          </a:lnRef>
          <a:fillRef idx="1003">
            <a:schemeClr val="lt2"/>
          </a:fillRef>
          <a:effectRef idx="3">
            <a:schemeClr val="accent3"/>
          </a:effectRef>
          <a:fontRef idx="minor">
            <a:schemeClr val="lt1"/>
          </a:fontRef>
        </p:style>
        <p:txBody>
          <a:bodyPr lIns="79283" tIns="39638" rIns="79283" bIns="39638">
            <a:noAutofit/>
          </a:bodyPr>
          <a:lstStyle/>
          <a:p>
            <a:pPr algn="ctr">
              <a:defRPr/>
            </a:pPr>
            <a:r>
              <a:rPr lang="en-US" sz="2800" dirty="0">
                <a:solidFill>
                  <a:schemeClr val="tx1"/>
                </a:solidFill>
              </a:rPr>
              <a:t>research suggest that a shift of language functions to the right hemisphere occurs primarily in regions homologous to damaged areas of the left hemisphere (</a:t>
            </a:r>
            <a:r>
              <a:rPr lang="en-US" sz="2800" dirty="0" err="1">
                <a:solidFill>
                  <a:schemeClr val="tx1"/>
                </a:solidFill>
              </a:rPr>
              <a:t>Weiller</a:t>
            </a:r>
            <a:r>
              <a:rPr lang="en-US" sz="2800" dirty="0">
                <a:solidFill>
                  <a:schemeClr val="tx1"/>
                </a:solidFill>
              </a:rPr>
              <a:t> et al., 1995; Abo et al., 2004; </a:t>
            </a:r>
            <a:r>
              <a:rPr lang="en-US" sz="2800" dirty="0" err="1">
                <a:solidFill>
                  <a:schemeClr val="tx1"/>
                </a:solidFill>
              </a:rPr>
              <a:t>Xu</a:t>
            </a:r>
            <a:r>
              <a:rPr lang="en-US" sz="2800" dirty="0">
                <a:solidFill>
                  <a:schemeClr val="tx1"/>
                </a:solidFill>
              </a:rPr>
              <a:t> et al., 2004), whereas other studies indicate that good recovery of language functions in aphasia is accompanied by greater </a:t>
            </a:r>
            <a:r>
              <a:rPr lang="en-US" sz="2800" dirty="0" err="1">
                <a:solidFill>
                  <a:schemeClr val="tx1"/>
                </a:solidFill>
              </a:rPr>
              <a:t>perilesional</a:t>
            </a:r>
            <a:r>
              <a:rPr lang="en-US" sz="2800" dirty="0">
                <a:solidFill>
                  <a:schemeClr val="tx1"/>
                </a:solidFill>
              </a:rPr>
              <a:t> than right hemisphere reorganization, and poor recovery of language functions is accompanied by greater right hemisphere then </a:t>
            </a:r>
            <a:r>
              <a:rPr lang="en-US" sz="2800" dirty="0" err="1">
                <a:solidFill>
                  <a:schemeClr val="tx1"/>
                </a:solidFill>
              </a:rPr>
              <a:t>perilesional</a:t>
            </a:r>
            <a:r>
              <a:rPr lang="en-US" sz="2800" dirty="0">
                <a:solidFill>
                  <a:schemeClr val="tx1"/>
                </a:solidFill>
              </a:rPr>
              <a:t> reorganization (Cao et al., 1999; Fernandez et al., 2004; </a:t>
            </a:r>
            <a:r>
              <a:rPr lang="en-US" sz="2800" dirty="0" err="1">
                <a:solidFill>
                  <a:schemeClr val="tx1"/>
                </a:solidFill>
              </a:rPr>
              <a:t>Heiss</a:t>
            </a:r>
            <a:r>
              <a:rPr lang="en-US" sz="2800" dirty="0">
                <a:solidFill>
                  <a:schemeClr val="tx1"/>
                </a:solidFill>
              </a:rPr>
              <a:t> et al., 1999; </a:t>
            </a:r>
            <a:r>
              <a:rPr lang="en-US" sz="2800" dirty="0" err="1">
                <a:solidFill>
                  <a:schemeClr val="tx1"/>
                </a:solidFill>
              </a:rPr>
              <a:t>Heiss</a:t>
            </a:r>
            <a:r>
              <a:rPr lang="en-US" sz="2800" dirty="0">
                <a:solidFill>
                  <a:schemeClr val="tx1"/>
                </a:solidFill>
              </a:rPr>
              <a:t> &amp; Thiel, 2006; </a:t>
            </a:r>
            <a:r>
              <a:rPr lang="en-US" sz="2800" dirty="0" err="1">
                <a:solidFill>
                  <a:schemeClr val="tx1"/>
                </a:solidFill>
              </a:rPr>
              <a:t>Hillis</a:t>
            </a:r>
            <a:r>
              <a:rPr lang="en-US" sz="2800" dirty="0">
                <a:solidFill>
                  <a:schemeClr val="tx1"/>
                </a:solidFill>
              </a:rPr>
              <a:t>, 2002; </a:t>
            </a:r>
            <a:r>
              <a:rPr lang="en-US" sz="2800" dirty="0" err="1">
                <a:solidFill>
                  <a:schemeClr val="tx1"/>
                </a:solidFill>
              </a:rPr>
              <a:t>Karbe</a:t>
            </a:r>
            <a:r>
              <a:rPr lang="en-US" sz="2800" dirty="0">
                <a:solidFill>
                  <a:schemeClr val="tx1"/>
                </a:solidFill>
              </a:rPr>
              <a:t>, et al., 1998; </a:t>
            </a:r>
            <a:r>
              <a:rPr lang="en-US" sz="2800" dirty="0" err="1">
                <a:solidFill>
                  <a:schemeClr val="tx1"/>
                </a:solidFill>
              </a:rPr>
              <a:t>Perani</a:t>
            </a:r>
            <a:r>
              <a:rPr lang="en-US" sz="2800" dirty="0">
                <a:solidFill>
                  <a:schemeClr val="tx1"/>
                </a:solidFill>
              </a:rPr>
              <a:t> et al., 2003; Rosen, et al., 2000). </a:t>
            </a:r>
            <a:endParaRPr lang="en-US" sz="2800" b="1" u="sng" dirty="0">
              <a:solidFill>
                <a:schemeClr val="tx1"/>
              </a:solidFill>
              <a:effectLst>
                <a:outerShdw blurRad="38100" dist="38100" dir="2700000" algn="tl">
                  <a:srgbClr val="C0C0C0"/>
                </a:outerShdw>
              </a:effectLst>
              <a:latin typeface="Bookman Old Style" pitchFamily="18" charset="0"/>
              <a:cs typeface="Arial" charset="0"/>
            </a:endParaRPr>
          </a:p>
        </p:txBody>
      </p:sp>
      <p:sp>
        <p:nvSpPr>
          <p:cNvPr id="18" name="Rectangle 1996"/>
          <p:cNvSpPr>
            <a:spLocks noChangeArrowheads="1"/>
          </p:cNvSpPr>
          <p:nvPr/>
        </p:nvSpPr>
        <p:spPr bwMode="auto">
          <a:xfrm>
            <a:off x="25764612" y="6332723"/>
            <a:ext cx="11011758" cy="6697483"/>
          </a:xfrm>
          <a:prstGeom prst="rect">
            <a:avLst/>
          </a:prstGeom>
          <a:solidFill>
            <a:schemeClr val="accent1">
              <a:lumMod val="60000"/>
              <a:lumOff val="40000"/>
            </a:schemeClr>
          </a:solidFill>
          <a:ln>
            <a:noFill/>
            <a:headEnd/>
            <a:tailEnd/>
          </a:ln>
          <a:effectLst/>
          <a:scene3d>
            <a:camera prst="orthographicFront">
              <a:rot lat="0" lon="0" rev="0"/>
            </a:camera>
            <a:lightRig rig="balanced" dir="t">
              <a:rot lat="0" lon="0" rev="8700000"/>
            </a:lightRig>
          </a:scene3d>
          <a:sp3d>
            <a:bevelT w="190500" h="38100"/>
          </a:sp3d>
        </p:spPr>
        <p:style>
          <a:lnRef idx="0">
            <a:schemeClr val="accent3"/>
          </a:lnRef>
          <a:fillRef idx="1003">
            <a:schemeClr val="lt2"/>
          </a:fillRef>
          <a:effectRef idx="3">
            <a:schemeClr val="accent3"/>
          </a:effectRef>
          <a:fontRef idx="minor">
            <a:schemeClr val="lt1"/>
          </a:fontRef>
        </p:style>
        <p:txBody>
          <a:bodyPr lIns="79283" tIns="39638" rIns="79283" bIns="39638">
            <a:noAutofit/>
          </a:bodyPr>
          <a:lstStyle/>
          <a:p>
            <a:pPr algn="ctr">
              <a:defRPr/>
            </a:pPr>
            <a:r>
              <a:rPr lang="en-US" sz="3600" b="1" u="sng" dirty="0">
                <a:solidFill>
                  <a:schemeClr val="tx1"/>
                </a:solidFill>
                <a:effectLst>
                  <a:outerShdw blurRad="38100" dist="38100" dir="2700000" algn="tl">
                    <a:srgbClr val="C0C0C0"/>
                  </a:outerShdw>
                </a:effectLst>
                <a:latin typeface="Bookman Old Style" pitchFamily="18" charset="0"/>
                <a:cs typeface="Arial" charset="0"/>
              </a:rPr>
              <a:t>Participants</a:t>
            </a:r>
          </a:p>
          <a:p>
            <a:pPr>
              <a:spcBef>
                <a:spcPct val="20000"/>
              </a:spcBef>
              <a:buFont typeface="Wingdings" pitchFamily="2" charset="2"/>
              <a:buChar char="v"/>
              <a:defRPr/>
            </a:pPr>
            <a:r>
              <a:rPr lang="en-US" sz="2400" dirty="0">
                <a:solidFill>
                  <a:schemeClr val="tx1"/>
                </a:solidFill>
                <a:latin typeface="Bookman Old Style" pitchFamily="18" charset="0"/>
              </a:rPr>
              <a:t>Patients with aphasia</a:t>
            </a:r>
          </a:p>
          <a:p>
            <a:pPr lvl="1">
              <a:spcBef>
                <a:spcPct val="20000"/>
              </a:spcBef>
              <a:buFont typeface="Wingdings" pitchFamily="2" charset="2"/>
              <a:buChar char="v"/>
              <a:defRPr/>
            </a:pPr>
            <a:r>
              <a:rPr lang="en-US" sz="2400" dirty="0">
                <a:solidFill>
                  <a:schemeClr val="tx1"/>
                </a:solidFill>
                <a:latin typeface="Bookman Old Style" pitchFamily="18" charset="0"/>
              </a:rPr>
              <a:t>N=3; 1 m, 2 f; age range: 55-67 (M: 59); R-handed; monolingual English-speaking</a:t>
            </a:r>
          </a:p>
          <a:p>
            <a:pPr lvl="1">
              <a:spcBef>
                <a:spcPct val="20000"/>
              </a:spcBef>
              <a:buFont typeface="Wingdings" pitchFamily="2" charset="2"/>
              <a:buChar char="v"/>
              <a:defRPr/>
            </a:pPr>
            <a:r>
              <a:rPr lang="en-US" sz="2400" dirty="0">
                <a:solidFill>
                  <a:schemeClr val="tx1"/>
                </a:solidFill>
                <a:latin typeface="Bookman Old Style" pitchFamily="18" charset="0"/>
              </a:rPr>
              <a:t>CVA in LH with subsequent difficulties in word retrieval</a:t>
            </a:r>
          </a:p>
        </p:txBody>
      </p:sp>
      <p:pic>
        <p:nvPicPr>
          <p:cNvPr id="1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41692" y="14230346"/>
            <a:ext cx="5079594" cy="4604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206510" y="26358438"/>
            <a:ext cx="9497087" cy="707886"/>
          </a:xfrm>
          <a:prstGeom prst="rect">
            <a:avLst/>
          </a:prstGeom>
          <a:noFill/>
        </p:spPr>
        <p:txBody>
          <a:bodyPr wrap="none" rtlCol="0">
            <a:spAutoFit/>
          </a:bodyPr>
          <a:lstStyle/>
          <a:p>
            <a:r>
              <a:rPr lang="en-US" sz="4000" dirty="0"/>
              <a:t>BUMA05 </a:t>
            </a:r>
            <a:r>
              <a:rPr lang="en-US" sz="4000" dirty="0" err="1"/>
              <a:t>semfeat</a:t>
            </a:r>
            <a:r>
              <a:rPr lang="en-US" sz="4000" dirty="0"/>
              <a:t> </a:t>
            </a:r>
            <a:r>
              <a:rPr lang="en-US" sz="4000" dirty="0" err="1"/>
              <a:t>post+pre</a:t>
            </a:r>
            <a:r>
              <a:rPr lang="en-US" sz="4000" dirty="0"/>
              <a:t> </a:t>
            </a:r>
            <a:r>
              <a:rPr lang="en-US" sz="4000" dirty="0" err="1"/>
              <a:t>conj</a:t>
            </a:r>
            <a:r>
              <a:rPr lang="en-US" sz="4000" dirty="0"/>
              <a:t> feat-ctrl </a:t>
            </a:r>
            <a:r>
              <a:rPr lang="en-US" sz="4000" dirty="0" err="1"/>
              <a:t>thrs</a:t>
            </a:r>
            <a:endParaRPr lang="en-US" sz="4000" dirty="0"/>
          </a:p>
        </p:txBody>
      </p:sp>
      <p:pic>
        <p:nvPicPr>
          <p:cNvPr id="1032" name="Picture 8" descr="N:\Users\H-P\kirans\Swathi- Boston\Conferences\HBM 2011\HBM 2011\BUMA05 semfeat post+pre conj feat-ctrl thrs 3.8.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83370" y="23770389"/>
            <a:ext cx="6984206" cy="2066925"/>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10548465" y="26420652"/>
            <a:ext cx="9358652" cy="707886"/>
          </a:xfrm>
          <a:prstGeom prst="rect">
            <a:avLst/>
          </a:prstGeom>
          <a:noFill/>
        </p:spPr>
        <p:txBody>
          <a:bodyPr wrap="none" rtlCol="0">
            <a:spAutoFit/>
          </a:bodyPr>
          <a:lstStyle/>
          <a:p>
            <a:r>
              <a:rPr lang="en-US" sz="4000" dirty="0"/>
              <a:t>BUMA05 </a:t>
            </a:r>
            <a:r>
              <a:rPr lang="en-US" sz="4000" dirty="0" err="1"/>
              <a:t>PicNam</a:t>
            </a:r>
            <a:r>
              <a:rPr lang="en-US" sz="4000" dirty="0"/>
              <a:t> </a:t>
            </a:r>
            <a:r>
              <a:rPr lang="en-US" sz="4000" dirty="0" err="1"/>
              <a:t>post+pre</a:t>
            </a:r>
            <a:r>
              <a:rPr lang="en-US" sz="4000" dirty="0"/>
              <a:t> </a:t>
            </a:r>
            <a:r>
              <a:rPr lang="en-US" sz="4000" dirty="0" err="1"/>
              <a:t>conj</a:t>
            </a:r>
            <a:r>
              <a:rPr lang="en-US" sz="4000" dirty="0"/>
              <a:t> pic-scram </a:t>
            </a:r>
            <a:r>
              <a:rPr lang="en-US" sz="4000" dirty="0" err="1"/>
              <a:t>tg</a:t>
            </a:r>
            <a:endParaRPr lang="en-US" sz="4000" dirty="0"/>
          </a:p>
        </p:txBody>
      </p:sp>
      <p:pic>
        <p:nvPicPr>
          <p:cNvPr id="1033" name="Picture 9" descr="N:\Users\H-P\kirans\Swathi- Boston\Conferences\HBM 2011\HBM 2011\BUMA05 PicNam post+pre conj pic-scram tgrs 3.2.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95725" y="23770388"/>
            <a:ext cx="8259366" cy="20669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Users\H-P\kirans\Swathi- Boston\Conferences\HBM 2011\HBM 2011\BUMA05 Picnam post-pre trained-ctrl thrs 3.5.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42535" y="27326280"/>
            <a:ext cx="8276034" cy="20669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N:\Users\H-P\kirans\Swathi- Boston\Conferences\HBM 2011\HBM 2011\BUMA05 Semfeat post-pre feat-ctrl thrs 3.5.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9250" y="27326279"/>
            <a:ext cx="6975872" cy="2066925"/>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10739442" y="29452928"/>
            <a:ext cx="8114401" cy="707886"/>
          </a:xfrm>
          <a:prstGeom prst="rect">
            <a:avLst/>
          </a:prstGeom>
          <a:noFill/>
        </p:spPr>
        <p:txBody>
          <a:bodyPr wrap="none" rtlCol="0">
            <a:spAutoFit/>
          </a:bodyPr>
          <a:lstStyle/>
          <a:p>
            <a:r>
              <a:rPr lang="en-US" sz="4000" dirty="0" smtClean="0"/>
              <a:t>BUMA 05 </a:t>
            </a:r>
            <a:r>
              <a:rPr lang="en-US" sz="4000" dirty="0" err="1" smtClean="0"/>
              <a:t>semant</a:t>
            </a:r>
            <a:r>
              <a:rPr lang="en-US" sz="4000" dirty="0" smtClean="0"/>
              <a:t> feat- trained control</a:t>
            </a:r>
            <a:endParaRPr lang="en-US" sz="4000" dirty="0"/>
          </a:p>
        </p:txBody>
      </p:sp>
      <p:pic>
        <p:nvPicPr>
          <p:cNvPr id="1036" name="Picture 12" descr="N:\Users\H-P\kirans\Swathi- Boston\Conferences\HBM 2011\HBM 2011\BUMA11 Picnam post+pre conj pic-scram.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955293" y="23770387"/>
            <a:ext cx="7142559" cy="206692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20058646" y="26365497"/>
            <a:ext cx="9358652" cy="707886"/>
          </a:xfrm>
          <a:prstGeom prst="rect">
            <a:avLst/>
          </a:prstGeom>
          <a:noFill/>
        </p:spPr>
        <p:txBody>
          <a:bodyPr wrap="none" rtlCol="0">
            <a:spAutoFit/>
          </a:bodyPr>
          <a:lstStyle/>
          <a:p>
            <a:r>
              <a:rPr lang="en-US" sz="4000" dirty="0" smtClean="0"/>
              <a:t>BUMA11 </a:t>
            </a:r>
            <a:r>
              <a:rPr lang="en-US" sz="4000" dirty="0" err="1"/>
              <a:t>PicNam</a:t>
            </a:r>
            <a:r>
              <a:rPr lang="en-US" sz="4000" dirty="0"/>
              <a:t> </a:t>
            </a:r>
            <a:r>
              <a:rPr lang="en-US" sz="4000" dirty="0" err="1"/>
              <a:t>post+pre</a:t>
            </a:r>
            <a:r>
              <a:rPr lang="en-US" sz="4000" dirty="0"/>
              <a:t> </a:t>
            </a:r>
            <a:r>
              <a:rPr lang="en-US" sz="4000" dirty="0" err="1"/>
              <a:t>conj</a:t>
            </a:r>
            <a:r>
              <a:rPr lang="en-US" sz="4000" dirty="0"/>
              <a:t> pic-scram </a:t>
            </a:r>
            <a:r>
              <a:rPr lang="en-US" sz="4000" dirty="0" err="1"/>
              <a:t>tg</a:t>
            </a:r>
            <a:endParaRPr lang="en-US" sz="4000" dirty="0"/>
          </a:p>
        </p:txBody>
      </p:sp>
      <p:pic>
        <p:nvPicPr>
          <p:cNvPr id="1037" name="Picture 13" descr="N:\Users\H-P\kirans\Swathi- Boston\Conferences\HBM 2011\HBM 2011\BUMA11 Semfeat post+pre conj feat-ctrl.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97807" y="23680170"/>
            <a:ext cx="8459391" cy="2066925"/>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27573155" y="26328042"/>
            <a:ext cx="9497087" cy="707886"/>
          </a:xfrm>
          <a:prstGeom prst="rect">
            <a:avLst/>
          </a:prstGeom>
          <a:noFill/>
        </p:spPr>
        <p:txBody>
          <a:bodyPr wrap="none" rtlCol="0">
            <a:spAutoFit/>
          </a:bodyPr>
          <a:lstStyle/>
          <a:p>
            <a:r>
              <a:rPr lang="en-US" sz="4000" dirty="0" smtClean="0"/>
              <a:t>BUMA11 </a:t>
            </a:r>
            <a:r>
              <a:rPr lang="en-US" sz="4000" dirty="0" err="1"/>
              <a:t>semfeat</a:t>
            </a:r>
            <a:r>
              <a:rPr lang="en-US" sz="4000" dirty="0"/>
              <a:t> </a:t>
            </a:r>
            <a:r>
              <a:rPr lang="en-US" sz="4000" dirty="0" err="1"/>
              <a:t>post+pre</a:t>
            </a:r>
            <a:r>
              <a:rPr lang="en-US" sz="4000" dirty="0"/>
              <a:t> </a:t>
            </a:r>
            <a:r>
              <a:rPr lang="en-US" sz="4000" dirty="0" err="1"/>
              <a:t>conj</a:t>
            </a:r>
            <a:r>
              <a:rPr lang="en-US" sz="4000" dirty="0"/>
              <a:t> feat-ctrl </a:t>
            </a:r>
            <a:r>
              <a:rPr lang="en-US" sz="4000" dirty="0" err="1"/>
              <a:t>thrs</a:t>
            </a:r>
            <a:endParaRPr lang="en-US" sz="4000" dirty="0"/>
          </a:p>
        </p:txBody>
      </p:sp>
      <p:pic>
        <p:nvPicPr>
          <p:cNvPr id="1039" name="Picture 15" descr="N:\Users\H-P\kirans\Swathi- Boston\Conferences\HBM 2011\HBM 2011\BUMA11 Semfeat post-pre trained-ctrl (2Dsmooth).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897808" y="27658032"/>
            <a:ext cx="3150394" cy="20669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06509" y="34696222"/>
            <a:ext cx="5362473" cy="7226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41692" y="34696222"/>
            <a:ext cx="5079594" cy="7226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21286" y="33972119"/>
            <a:ext cx="4880299" cy="7226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568983" y="34696222"/>
            <a:ext cx="5226468" cy="7226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168498" y="30160814"/>
            <a:ext cx="5170487" cy="788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870798" y="30160814"/>
            <a:ext cx="5486400" cy="719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8060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4428</TotalTime>
  <Words>651</Words>
  <Application>Microsoft Office PowerPoint</Application>
  <PresentationFormat>Custom</PresentationFormat>
  <Paragraphs>50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Thermal</vt:lpstr>
      <vt:lpstr>PowerPoint Presentation</vt:lpstr>
    </vt:vector>
  </TitlesOfParts>
  <Company>BU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Swathi Kiran</dc:creator>
  <cp:lastModifiedBy>Swathi Kiran</cp:lastModifiedBy>
  <cp:revision>20</cp:revision>
  <dcterms:created xsi:type="dcterms:W3CDTF">2011-06-21T14:03:52Z</dcterms:created>
  <dcterms:modified xsi:type="dcterms:W3CDTF">2011-06-27T23:15:38Z</dcterms:modified>
</cp:coreProperties>
</file>