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27" r:id="rId4"/>
    <p:sldMasterId id="2147484048" r:id="rId5"/>
  </p:sldMasterIdLst>
  <p:notesMasterIdLst>
    <p:notesMasterId r:id="rId17"/>
  </p:notesMasterIdLst>
  <p:handoutMasterIdLst>
    <p:handoutMasterId r:id="rId18"/>
  </p:handoutMasterIdLst>
  <p:sldIdLst>
    <p:sldId id="926" r:id="rId6"/>
    <p:sldId id="2596" r:id="rId7"/>
    <p:sldId id="2601" r:id="rId8"/>
    <p:sldId id="2578" r:id="rId9"/>
    <p:sldId id="2582" r:id="rId10"/>
    <p:sldId id="2583" r:id="rId11"/>
    <p:sldId id="2584" r:id="rId12"/>
    <p:sldId id="2585" r:id="rId13"/>
    <p:sldId id="2586" r:id="rId14"/>
    <p:sldId id="2587" r:id="rId15"/>
    <p:sldId id="2602" r:id="rId16"/>
  </p:sldIdLst>
  <p:sldSz cx="6858000" cy="5143500"/>
  <p:notesSz cx="7010400" cy="9296400"/>
  <p:custDataLst>
    <p:tags r:id="rId19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pos="3438" userDrawn="1">
          <p15:clr>
            <a:srgbClr val="A4A3A4"/>
          </p15:clr>
        </p15:guide>
        <p15:guide id="2" orient="horz" pos="1860" userDrawn="1">
          <p15:clr>
            <a:srgbClr val="A4A3A4"/>
          </p15:clr>
        </p15:guide>
        <p15:guide id="3" pos="8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tesh Gohil" initials="" lastIdx="31" clrIdx="0"/>
  <p:cmAuthor id="7" name="Nautiyal, Mohit" initials="NM [2]" lastIdx="49" clrIdx="7">
    <p:extLst>
      <p:ext uri="{19B8F6BF-5375-455C-9EA6-DF929625EA0E}">
        <p15:presenceInfo xmlns:p15="http://schemas.microsoft.com/office/powerpoint/2012/main" userId="S::monautiyal@deloitte.com::fde4ba14-b410-4574-8f8a-c929ce8b5f70" providerId="AD"/>
      </p:ext>
    </p:extLst>
  </p:cmAuthor>
  <p:cmAuthor id="1" name="Kate Ryan" initials="KR" lastIdx="11" clrIdx="1"/>
  <p:cmAuthor id="8" name="Clachar, Olivia A" initials="COA" lastIdx="26" clrIdx="8">
    <p:extLst>
      <p:ext uri="{19B8F6BF-5375-455C-9EA6-DF929625EA0E}">
        <p15:presenceInfo xmlns:p15="http://schemas.microsoft.com/office/powerpoint/2012/main" userId="S::oclachar@bu.edu::a5844b45-b3bb-43c3-81a6-4e7aa86f8b0f" providerId="AD"/>
      </p:ext>
    </p:extLst>
  </p:cmAuthor>
  <p:cmAuthor id="2" name="Smith, Erin S (US - Austin)" initials="SES(-A" lastIdx="71" clrIdx="2">
    <p:extLst>
      <p:ext uri="{19B8F6BF-5375-455C-9EA6-DF929625EA0E}">
        <p15:presenceInfo xmlns:p15="http://schemas.microsoft.com/office/powerpoint/2012/main" userId="S-1-5-21-238447276-1040861923-1850952788-2094019" providerId="AD"/>
      </p:ext>
    </p:extLst>
  </p:cmAuthor>
  <p:cmAuthor id="9" name="Haenick, Martin" initials="HM" lastIdx="62" clrIdx="9">
    <p:extLst>
      <p:ext uri="{19B8F6BF-5375-455C-9EA6-DF929625EA0E}">
        <p15:presenceInfo xmlns:p15="http://schemas.microsoft.com/office/powerpoint/2012/main" userId="S::mhaenick@deloitte.com::54ffd2be-9a59-4577-881c-8a19a1910fbd" providerId="AD"/>
      </p:ext>
    </p:extLst>
  </p:cmAuthor>
  <p:cmAuthor id="3" name="Nautiyal, Mohit" initials="NM" lastIdx="5" clrIdx="3">
    <p:extLst>
      <p:ext uri="{19B8F6BF-5375-455C-9EA6-DF929625EA0E}">
        <p15:presenceInfo xmlns:p15="http://schemas.microsoft.com/office/powerpoint/2012/main" userId="S-1-5-21-238447276-1040861923-1850952788-2240806" providerId="AD"/>
      </p:ext>
    </p:extLst>
  </p:cmAuthor>
  <p:cmAuthor id="4" name="Reardon, Erika E" initials="REE" lastIdx="4" clrIdx="4">
    <p:extLst>
      <p:ext uri="{19B8F6BF-5375-455C-9EA6-DF929625EA0E}">
        <p15:presenceInfo xmlns:p15="http://schemas.microsoft.com/office/powerpoint/2012/main" userId="S-1-5-21-848115496-1524922173-1168901340-635123" providerId="AD"/>
      </p:ext>
    </p:extLst>
  </p:cmAuthor>
  <p:cmAuthor id="5" name="Administrator" initials="A" lastIdx="10" clrIdx="5">
    <p:extLst>
      <p:ext uri="{19B8F6BF-5375-455C-9EA6-DF929625EA0E}">
        <p15:presenceInfo xmlns:p15="http://schemas.microsoft.com/office/powerpoint/2012/main" userId="Administrator" providerId="None"/>
      </p:ext>
    </p:extLst>
  </p:cmAuthor>
  <p:cmAuthor id="6" name="Welch, Tim" initials="WT" lastIdx="8" clrIdx="6">
    <p:extLst>
      <p:ext uri="{19B8F6BF-5375-455C-9EA6-DF929625EA0E}">
        <p15:presenceInfo xmlns:p15="http://schemas.microsoft.com/office/powerpoint/2012/main" userId="S::tiwelch@deloitte.com::04740c64-3fa7-4d72-bbe8-caf1871371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0000"/>
    <a:srgbClr val="5E5E5E"/>
    <a:srgbClr val="C9C9C9"/>
    <a:srgbClr val="CC0000"/>
    <a:srgbClr val="FFFFFF"/>
    <a:srgbClr val="6EBE4A"/>
    <a:srgbClr val="CB0000"/>
    <a:srgbClr val="B1392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083E6E3-FA7D-4D7B-A595-EF9225AFEA8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3817" autoAdjust="0"/>
  </p:normalViewPr>
  <p:slideViewPr>
    <p:cSldViewPr snapToGrid="0" snapToObjects="1" showGuides="1">
      <p:cViewPr varScale="1">
        <p:scale>
          <a:sx n="83" d="100"/>
          <a:sy n="83" d="100"/>
        </p:scale>
        <p:origin x="1424" y="60"/>
      </p:cViewPr>
      <p:guideLst>
        <p:guide pos="3438"/>
        <p:guide orient="horz" pos="1860"/>
        <p:guide pos="8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-26165"/>
    </p:cViewPr>
  </p:sorterViewPr>
  <p:notesViewPr>
    <p:cSldViewPr snapToGrid="0" snapToObjects="1" showGuides="1">
      <p:cViewPr varScale="1">
        <p:scale>
          <a:sx n="51" d="100"/>
          <a:sy n="51" d="100"/>
        </p:scale>
        <p:origin x="269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FE48B1C-1E6B-744F-8E6C-3836D33BC0D9}" type="datetimeFigureOut">
              <a:rPr lang="en-US">
                <a:latin typeface="Arial" panose="020B0604020202020204" pitchFamily="34" charset="0"/>
              </a:rPr>
              <a:pPr>
                <a:defRPr/>
              </a:pPr>
              <a:t>7/17/2020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5A8EAB7-F1BA-274C-91A9-46214A29E509}" type="slidenum">
              <a:rPr lang="en-US"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480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A637A29-4E7E-A24B-BAB1-D48C888F91E4}" type="datetimeFigureOut">
              <a:rPr lang="en-US" smtClean="0"/>
              <a:pPr>
                <a:defRPr/>
              </a:pPr>
              <a:t>7/17/2020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97A1FA6-25DE-9E4E-A34D-CF67DE7DBD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4925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2122" y="3868769"/>
            <a:ext cx="6222316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Speaker Name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 hasCustomPrompt="1"/>
          </p:nvPr>
        </p:nvSpPr>
        <p:spPr>
          <a:xfrm>
            <a:off x="352122" y="4108766"/>
            <a:ext cx="6222316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Speaker Title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 hasCustomPrompt="1"/>
          </p:nvPr>
        </p:nvSpPr>
        <p:spPr>
          <a:xfrm>
            <a:off x="352122" y="4348763"/>
            <a:ext cx="6222316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7469" y="3211464"/>
            <a:ext cx="6226969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1650" b="0" i="0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586" indent="0">
              <a:buNone/>
              <a:defRPr/>
            </a:lvl2pPr>
            <a:lvl3pPr marL="320551" indent="0">
              <a:buNone/>
              <a:defRPr/>
            </a:lvl3pPr>
            <a:lvl4pPr marL="387521" indent="0">
              <a:buNone/>
              <a:defRPr/>
            </a:lvl4pPr>
            <a:lvl5pPr marL="450916" indent="0">
              <a:buNone/>
              <a:defRPr/>
            </a:lvl5pPr>
          </a:lstStyle>
          <a:p>
            <a:pPr lvl="0"/>
            <a:r>
              <a:rPr lang="en-GB" dirty="0"/>
              <a:t>Subtitle Goes Here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319324" y="2639977"/>
            <a:ext cx="6255114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000" b="0" i="0" spc="0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152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6858000" cy="34290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08610" y="2840151"/>
            <a:ext cx="5698532" cy="383166"/>
          </a:xfrm>
          <a:prstGeom prst="rect">
            <a:avLst/>
          </a:prstGeom>
          <a:noFill/>
        </p:spPr>
        <p:txBody>
          <a:bodyPr anchor="b">
            <a:sp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2100" b="0" i="0" spc="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Section Title Goes Here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500"/>
            <a:ext cx="6858000" cy="1905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8611" y="3657601"/>
            <a:ext cx="4995110" cy="33355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lang="en-US" sz="165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7296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_P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400" y="4741654"/>
            <a:ext cx="6859401" cy="4018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-1400" y="1"/>
            <a:ext cx="3590523" cy="5144019"/>
          </a:xfrm>
          <a:custGeom>
            <a:avLst/>
            <a:gdLst>
              <a:gd name="connsiteX0" fmla="*/ 0 w 4580092"/>
              <a:gd name="connsiteY0" fmla="*/ 0 h 5143500"/>
              <a:gd name="connsiteX1" fmla="*/ 4580092 w 4580092"/>
              <a:gd name="connsiteY1" fmla="*/ 0 h 5143500"/>
              <a:gd name="connsiteX2" fmla="*/ 4580092 w 4580092"/>
              <a:gd name="connsiteY2" fmla="*/ 5143500 h 5143500"/>
              <a:gd name="connsiteX3" fmla="*/ 0 w 4580092"/>
              <a:gd name="connsiteY3" fmla="*/ 5143500 h 5143500"/>
              <a:gd name="connsiteX4" fmla="*/ 0 w 4580092"/>
              <a:gd name="connsiteY4" fmla="*/ 0 h 5143500"/>
              <a:gd name="connsiteX0" fmla="*/ 0 w 4580092"/>
              <a:gd name="connsiteY0" fmla="*/ 0 h 5143500"/>
              <a:gd name="connsiteX1" fmla="*/ 4580092 w 4580092"/>
              <a:gd name="connsiteY1" fmla="*/ 0 h 5143500"/>
              <a:gd name="connsiteX2" fmla="*/ 3200872 w 4580092"/>
              <a:gd name="connsiteY2" fmla="*/ 5143500 h 5143500"/>
              <a:gd name="connsiteX3" fmla="*/ 0 w 4580092"/>
              <a:gd name="connsiteY3" fmla="*/ 5143500 h 5143500"/>
              <a:gd name="connsiteX4" fmla="*/ 0 w 4580092"/>
              <a:gd name="connsiteY4" fmla="*/ 0 h 5143500"/>
              <a:gd name="connsiteX0" fmla="*/ 0 w 4785501"/>
              <a:gd name="connsiteY0" fmla="*/ 0 h 5143500"/>
              <a:gd name="connsiteX1" fmla="*/ 4785501 w 4785501"/>
              <a:gd name="connsiteY1" fmla="*/ 0 h 5143500"/>
              <a:gd name="connsiteX2" fmla="*/ 3406281 w 4785501"/>
              <a:gd name="connsiteY2" fmla="*/ 5143500 h 5143500"/>
              <a:gd name="connsiteX3" fmla="*/ 205409 w 4785501"/>
              <a:gd name="connsiteY3" fmla="*/ 5143500 h 5143500"/>
              <a:gd name="connsiteX4" fmla="*/ 0 w 4785501"/>
              <a:gd name="connsiteY4" fmla="*/ 0 h 5143500"/>
              <a:gd name="connsiteX0" fmla="*/ 6625 w 4792126"/>
              <a:gd name="connsiteY0" fmla="*/ 0 h 5143500"/>
              <a:gd name="connsiteX1" fmla="*/ 4792126 w 4792126"/>
              <a:gd name="connsiteY1" fmla="*/ 0 h 5143500"/>
              <a:gd name="connsiteX2" fmla="*/ 3412906 w 4792126"/>
              <a:gd name="connsiteY2" fmla="*/ 5143500 h 5143500"/>
              <a:gd name="connsiteX3" fmla="*/ 0 w 4792126"/>
              <a:gd name="connsiteY3" fmla="*/ 5136874 h 5143500"/>
              <a:gd name="connsiteX4" fmla="*/ 6625 w 4792126"/>
              <a:gd name="connsiteY4" fmla="*/ 0 h 5143500"/>
              <a:gd name="connsiteX0" fmla="*/ 6625 w 4792126"/>
              <a:gd name="connsiteY0" fmla="*/ 0 h 5143500"/>
              <a:gd name="connsiteX1" fmla="*/ 4792126 w 4792126"/>
              <a:gd name="connsiteY1" fmla="*/ 0 h 5143500"/>
              <a:gd name="connsiteX2" fmla="*/ 3412906 w 4792126"/>
              <a:gd name="connsiteY2" fmla="*/ 5143500 h 5143500"/>
              <a:gd name="connsiteX3" fmla="*/ 0 w 4792126"/>
              <a:gd name="connsiteY3" fmla="*/ 5141637 h 5143500"/>
              <a:gd name="connsiteX4" fmla="*/ 6625 w 4792126"/>
              <a:gd name="connsiteY4" fmla="*/ 0 h 5143500"/>
              <a:gd name="connsiteX0" fmla="*/ 83 w 4785584"/>
              <a:gd name="connsiteY0" fmla="*/ 0 h 5143500"/>
              <a:gd name="connsiteX1" fmla="*/ 4785584 w 4785584"/>
              <a:gd name="connsiteY1" fmla="*/ 0 h 5143500"/>
              <a:gd name="connsiteX2" fmla="*/ 3406364 w 4785584"/>
              <a:gd name="connsiteY2" fmla="*/ 5143500 h 5143500"/>
              <a:gd name="connsiteX3" fmla="*/ 38702 w 4785584"/>
              <a:gd name="connsiteY3" fmla="*/ 5108300 h 5143500"/>
              <a:gd name="connsiteX4" fmla="*/ 83 w 4785584"/>
              <a:gd name="connsiteY4" fmla="*/ 0 h 5143500"/>
              <a:gd name="connsiteX0" fmla="*/ 1863 w 4787364"/>
              <a:gd name="connsiteY0" fmla="*/ 0 h 5144019"/>
              <a:gd name="connsiteX1" fmla="*/ 4787364 w 4787364"/>
              <a:gd name="connsiteY1" fmla="*/ 0 h 5144019"/>
              <a:gd name="connsiteX2" fmla="*/ 3408144 w 4787364"/>
              <a:gd name="connsiteY2" fmla="*/ 5143500 h 5144019"/>
              <a:gd name="connsiteX3" fmla="*/ 0 w 4787364"/>
              <a:gd name="connsiteY3" fmla="*/ 5144019 h 5144019"/>
              <a:gd name="connsiteX4" fmla="*/ 1863 w 4787364"/>
              <a:gd name="connsiteY4" fmla="*/ 0 h 5144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64" h="5144019">
                <a:moveTo>
                  <a:pt x="1863" y="0"/>
                </a:moveTo>
                <a:lnTo>
                  <a:pt x="4787364" y="0"/>
                </a:lnTo>
                <a:lnTo>
                  <a:pt x="3408144" y="5143500"/>
                </a:lnTo>
                <a:lnTo>
                  <a:pt x="0" y="5144019"/>
                </a:lnTo>
                <a:cubicBezTo>
                  <a:pt x="2208" y="3431728"/>
                  <a:pt x="-345" y="1712291"/>
                  <a:pt x="1863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9" b="5052"/>
          <a:stretch/>
        </p:blipFill>
        <p:spPr>
          <a:xfrm>
            <a:off x="2352259" y="-2381"/>
            <a:ext cx="1270397" cy="5145881"/>
          </a:xfrm>
          <a:prstGeom prst="rect">
            <a:avLst/>
          </a:prstGeom>
        </p:spPr>
      </p:pic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260604" y="894136"/>
            <a:ext cx="3253931" cy="250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  <a:spAutoFit/>
          </a:bodyPr>
          <a:lstStyle>
            <a:lvl1pPr>
              <a:defRPr lang="en-GB" sz="1200" dirty="0">
                <a:solidFill>
                  <a:schemeClr val="bg2"/>
                </a:solidFill>
                <a:ea typeface="ＭＳ Ｐゴシック" charset="0"/>
                <a:cs typeface="Tipo de letra del sistema Fina" charset="0"/>
              </a:defRPr>
            </a:lvl1pPr>
          </a:lstStyle>
          <a:p>
            <a:pPr lvl="0">
              <a:lnSpc>
                <a:spcPct val="85000"/>
              </a:lnSpc>
            </a:pPr>
            <a:r>
              <a:rPr lang="en-GB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23098" y="531813"/>
            <a:ext cx="2663428" cy="4059237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None/>
              <a:tabLst>
                <a:tab pos="171450" algn="l"/>
              </a:tabLst>
              <a:defRPr lang="en-US" sz="105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259556" indent="-128588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lang="en-US" sz="90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2pPr>
            <a:lvl3pPr marL="342900" indent="-88106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lang="en-US" sz="90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431006" indent="-88106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tabLst/>
              <a:defRPr sz="1350"/>
            </a:lvl4pPr>
            <a:lvl5pPr marL="558404" indent="-84535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259556" lvl="1" indent="-128588" algn="l" defTabSz="513160" rtl="0" eaLnBrk="1" fontAlgn="base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·"/>
            </a:pPr>
            <a:r>
              <a:rPr lang="en-US" dirty="0"/>
              <a:t>First level</a:t>
            </a:r>
          </a:p>
          <a:p>
            <a:pPr marL="342900" lvl="2" indent="-88106" algn="l" defTabSz="513160" rtl="0" eaLnBrk="1" fontAlgn="base" hangingPunct="1">
              <a:lnSpc>
                <a:spcPct val="100000"/>
              </a:lnSpc>
              <a:spcBef>
                <a:spcPts val="469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/>
              <a:t>Second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400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198" userDrawn="1">
          <p15:clr>
            <a:srgbClr val="FBAE40"/>
          </p15:clr>
        </p15:guide>
        <p15:guide id="3" orient="horz" pos="2196" userDrawn="1">
          <p15:clr>
            <a:srgbClr val="FBAE40"/>
          </p15:clr>
        </p15:guide>
        <p15:guide id="4" pos="200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alf_P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82876"/>
            <a:ext cx="6858000" cy="190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710" y="786384"/>
            <a:ext cx="139304" cy="4357116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451013" y="526250"/>
            <a:ext cx="2406988" cy="461725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400" y="93729"/>
            <a:ext cx="6859401" cy="4018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0" y="329184"/>
            <a:ext cx="6858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48640" tIns="91440" rIns="91424" bIns="45712" numCol="1" anchor="ctr" anchorCtr="0" compatLnSpc="1">
            <a:prstTxWarp prst="textNoShape">
              <a:avLst/>
            </a:prstTxWarp>
          </a:bodyPr>
          <a:lstStyle>
            <a:lvl1pPr>
              <a:defRPr lang="en-GB" sz="12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94335" y="991975"/>
            <a:ext cx="3623310" cy="659155"/>
          </a:xfrm>
          <a:prstGeom prst="rect">
            <a:avLst/>
          </a:prstGeom>
        </p:spPr>
        <p:txBody>
          <a:bodyPr wrap="square" lIns="0" rIns="0" anchor="t" anchorCtr="0">
            <a:spAutoFit/>
          </a:bodyPr>
          <a:lstStyle>
            <a:lvl1pPr marL="0" indent="0">
              <a:lnSpc>
                <a:spcPct val="100000"/>
              </a:lnSpc>
              <a:buClr>
                <a:schemeClr val="tx1"/>
              </a:buClr>
              <a:buSzPct val="100000"/>
              <a:buFont typeface="Symbol" panose="05050102010706020507" pitchFamily="18" charset="2"/>
              <a:buNone/>
              <a:tabLst>
                <a:tab pos="171450" algn="l"/>
              </a:tabLst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9556" indent="-128588">
              <a:lnSpc>
                <a:spcPct val="100000"/>
              </a:lnSpc>
              <a:buClr>
                <a:schemeClr val="tx1"/>
              </a:buClr>
              <a:buSzPct val="100000"/>
              <a:buFont typeface="Symbol" panose="05050102010706020507" pitchFamily="18" charset="2"/>
              <a:buChar char="·"/>
              <a:defRPr lang="en-US" sz="90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2pPr>
            <a:lvl3pPr marL="342900" indent="-88106">
              <a:lnSpc>
                <a:spcPct val="10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31006" indent="-88106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tabLst/>
              <a:defRPr sz="900"/>
            </a:lvl4pPr>
            <a:lvl5pPr marL="558404" indent="-84535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4127" y="76192"/>
            <a:ext cx="3510576" cy="13157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r">
              <a:buNone/>
              <a:defRPr sz="9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07156" indent="0">
              <a:buNone/>
              <a:defRPr sz="900">
                <a:solidFill>
                  <a:schemeClr val="bg2"/>
                </a:solidFill>
              </a:defRPr>
            </a:lvl2pPr>
            <a:lvl3pPr marL="196453" indent="0">
              <a:buNone/>
              <a:defRPr sz="900">
                <a:solidFill>
                  <a:schemeClr val="bg2"/>
                </a:solidFill>
              </a:defRPr>
            </a:lvl3pPr>
            <a:lvl4pPr marL="250031" indent="0">
              <a:buNone/>
              <a:defRPr sz="900">
                <a:solidFill>
                  <a:schemeClr val="bg2"/>
                </a:solidFill>
              </a:defRPr>
            </a:lvl4pPr>
            <a:lvl5pPr marL="303609" indent="0">
              <a:buNone/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bg2"/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027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198" userDrawn="1">
          <p15:clr>
            <a:srgbClr val="FBAE40"/>
          </p15:clr>
        </p15:guide>
        <p15:guide id="3" orient="horz" pos="2196" userDrawn="1">
          <p15:clr>
            <a:srgbClr val="FBAE40"/>
          </p15:clr>
        </p15:guide>
        <p15:guide id="4" pos="200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/4_P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82876"/>
            <a:ext cx="6858000" cy="190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079" y="786384"/>
            <a:ext cx="139304" cy="4357116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125383" y="526250"/>
            <a:ext cx="1732618" cy="461725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400" y="93729"/>
            <a:ext cx="6859401" cy="4018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0" y="329184"/>
            <a:ext cx="6858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48640" tIns="91440" rIns="91424" bIns="45712" numCol="1" anchor="ctr" anchorCtr="0" compatLnSpc="1">
            <a:prstTxWarp prst="textNoShape">
              <a:avLst/>
            </a:prstTxWarp>
          </a:bodyPr>
          <a:lstStyle>
            <a:lvl1pPr>
              <a:defRPr lang="en-GB" sz="12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4127" y="76192"/>
            <a:ext cx="3510576" cy="13157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r">
              <a:buNone/>
              <a:defRPr sz="9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07156" indent="0">
              <a:buNone/>
              <a:defRPr sz="900">
                <a:solidFill>
                  <a:schemeClr val="bg2"/>
                </a:solidFill>
              </a:defRPr>
            </a:lvl2pPr>
            <a:lvl3pPr marL="196453" indent="0">
              <a:buNone/>
              <a:defRPr sz="900">
                <a:solidFill>
                  <a:schemeClr val="bg2"/>
                </a:solidFill>
              </a:defRPr>
            </a:lvl3pPr>
            <a:lvl4pPr marL="250031" indent="0">
              <a:buNone/>
              <a:defRPr sz="900">
                <a:solidFill>
                  <a:schemeClr val="bg2"/>
                </a:solidFill>
              </a:defRPr>
            </a:lvl4pPr>
            <a:lvl5pPr marL="303609" indent="0">
              <a:buNone/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94335" y="991975"/>
            <a:ext cx="3029903" cy="659155"/>
          </a:xfrm>
          <a:prstGeom prst="rect">
            <a:avLst/>
          </a:prstGeom>
        </p:spPr>
        <p:txBody>
          <a:bodyPr wrap="square" lIns="0" rIns="0" anchor="t" anchorCtr="0">
            <a:spAutoFit/>
          </a:bodyPr>
          <a:lstStyle>
            <a:lvl1pPr marL="0" indent="0">
              <a:lnSpc>
                <a:spcPct val="100000"/>
              </a:lnSpc>
              <a:buClr>
                <a:schemeClr val="tx1"/>
              </a:buClr>
              <a:buSzPct val="100000"/>
              <a:buFont typeface="Symbol" panose="05050102010706020507" pitchFamily="18" charset="2"/>
              <a:buNone/>
              <a:tabLst>
                <a:tab pos="171450" algn="l"/>
              </a:tabLst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9556" indent="-128588">
              <a:lnSpc>
                <a:spcPct val="100000"/>
              </a:lnSpc>
              <a:buClr>
                <a:schemeClr val="tx1"/>
              </a:buClr>
              <a:buSzPct val="100000"/>
              <a:buFont typeface="Symbol" panose="05050102010706020507" pitchFamily="18" charset="2"/>
              <a:buChar char="·"/>
              <a:defRPr lang="en-US" sz="90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2pPr>
            <a:lvl3pPr marL="342900" indent="-88106">
              <a:lnSpc>
                <a:spcPct val="10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31006" indent="-88106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tabLst/>
              <a:defRPr sz="900"/>
            </a:lvl4pPr>
            <a:lvl5pPr marL="558404" indent="-84535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bg2"/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13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198" userDrawn="1">
          <p15:clr>
            <a:srgbClr val="FBAE40"/>
          </p15:clr>
        </p15:guide>
        <p15:guide id="3" orient="horz" pos="2196" userDrawn="1">
          <p15:clr>
            <a:srgbClr val="FBAE40"/>
          </p15:clr>
        </p15:guide>
        <p15:guide id="4" pos="200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92430" y="1044343"/>
            <a:ext cx="6075045" cy="153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GB" sz="105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2863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GB" sz="105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42863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GB" sz="105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42863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GB" sz="105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42863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US" sz="105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82876"/>
            <a:ext cx="6858000" cy="190500"/>
          </a:xfrm>
          <a:prstGeom prst="rect">
            <a:avLst/>
          </a:prstGeom>
        </p:spPr>
      </p:pic>
      <p:sp>
        <p:nvSpPr>
          <p:cNvPr id="13" name="Title Placeholder 5"/>
          <p:cNvSpPr>
            <a:spLocks noGrp="1"/>
          </p:cNvSpPr>
          <p:nvPr>
            <p:ph type="title"/>
          </p:nvPr>
        </p:nvSpPr>
        <p:spPr bwMode="auto">
          <a:xfrm>
            <a:off x="0" y="329184"/>
            <a:ext cx="6858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8640" tIns="91440"/>
          <a:lstStyle>
            <a:lvl1pPr>
              <a:defRPr lang="en-GB" sz="1200" b="0" i="0" u="none" kern="1200" dirty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defTabSz="51316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4127" y="76192"/>
            <a:ext cx="3510576" cy="13157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r">
              <a:buNone/>
              <a:defRPr sz="9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07156" indent="0">
              <a:buNone/>
              <a:defRPr sz="900">
                <a:solidFill>
                  <a:schemeClr val="bg2"/>
                </a:solidFill>
              </a:defRPr>
            </a:lvl2pPr>
            <a:lvl3pPr marL="196453" indent="0">
              <a:buNone/>
              <a:defRPr sz="900">
                <a:solidFill>
                  <a:schemeClr val="bg2"/>
                </a:solidFill>
              </a:defRPr>
            </a:lvl3pPr>
            <a:lvl4pPr marL="250031" indent="0">
              <a:buNone/>
              <a:defRPr sz="900">
                <a:solidFill>
                  <a:schemeClr val="bg2"/>
                </a:solidFill>
              </a:defRPr>
            </a:lvl4pPr>
            <a:lvl5pPr marL="303609" indent="0">
              <a:buNone/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379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82876"/>
            <a:ext cx="6858000" cy="190500"/>
          </a:xfrm>
          <a:prstGeom prst="rect">
            <a:avLst/>
          </a:prstGeom>
        </p:spPr>
      </p:pic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0" y="329184"/>
            <a:ext cx="6858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8640" tIns="91440"/>
          <a:lstStyle>
            <a:lvl1pPr>
              <a:defRPr lang="en-GB" sz="1200" b="0" i="0" u="none" kern="1200" dirty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defTabSz="51316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Table Placeholder 11"/>
          <p:cNvSpPr>
            <a:spLocks noGrp="1"/>
          </p:cNvSpPr>
          <p:nvPr>
            <p:ph type="tbl" sz="quarter" idx="12"/>
          </p:nvPr>
        </p:nvSpPr>
        <p:spPr>
          <a:xfrm>
            <a:off x="400050" y="1347788"/>
            <a:ext cx="6086475" cy="265872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15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table</a:t>
            </a:r>
            <a:endParaRPr lang="en-GB" noProof="0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92430" y="1044342"/>
            <a:ext cx="5385234" cy="153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105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11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nowledge Check Feed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chtungspfeil 38"/>
          <p:cNvSpPr/>
          <p:nvPr userDrawn="1"/>
        </p:nvSpPr>
        <p:spPr bwMode="auto">
          <a:xfrm>
            <a:off x="854865" y="647348"/>
            <a:ext cx="2569372" cy="629007"/>
          </a:xfrm>
          <a:prstGeom prst="homePlate">
            <a:avLst/>
          </a:prstGeom>
          <a:solidFill>
            <a:schemeClr val="tx1">
              <a:lumMod val="10000"/>
              <a:lumOff val="9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0" tIns="16202" rIns="0" bIns="0" anchor="t" anchorCtr="0"/>
          <a:lstStyle/>
          <a:p>
            <a:pPr algn="ctr">
              <a:spcAft>
                <a:spcPts val="338"/>
              </a:spcAft>
            </a:pPr>
            <a:endParaRPr lang="en-GB" sz="600" noProof="1">
              <a:solidFill>
                <a:srgbClr val="005073"/>
              </a:solidFill>
              <a:latin typeface="CiscoSansTT ExtraLight"/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 rot="16200000" flipH="1">
            <a:off x="3153884" y="-1629303"/>
            <a:ext cx="751433" cy="592532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1353968" y="1029383"/>
            <a:ext cx="4882896" cy="63093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127397" indent="-127397">
              <a:buNone/>
              <a:defRPr kumimoji="0" lang="en-US" sz="105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latinLnBrk="0">
              <a:lnSpc>
                <a:spcPct val="80000"/>
              </a:lnSpc>
              <a:spcBef>
                <a:spcPct val="0"/>
              </a:spcBef>
              <a:buClrTx/>
              <a:buSzTx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1353969" y="1833899"/>
            <a:ext cx="3243694" cy="10964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 defTabSz="342900" rtl="0" fontAlgn="base">
              <a:spcBef>
                <a:spcPct val="0"/>
              </a:spcBef>
              <a:spcAft>
                <a:spcPct val="0"/>
              </a:spcAft>
              <a:buNone/>
              <a:defRPr lang="en-US" sz="750" i="1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107156" indent="0">
              <a:buNone/>
              <a:defRPr lang="en-US" sz="1050" b="0" i="0" u="none" kern="1200" dirty="0" smtClean="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2pPr>
            <a:lvl3pPr marL="196453" indent="0">
              <a:buNone/>
              <a:defRPr lang="en-US" sz="1050" b="0" i="0" u="none" kern="1200" dirty="0" smtClean="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3pPr>
            <a:lvl4pPr marL="250031" indent="0">
              <a:buNone/>
              <a:defRPr lang="en-US" sz="1050" b="0" i="0" u="none" kern="1200" dirty="0" smtClean="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4pPr>
            <a:lvl5pPr marL="303609" indent="0">
              <a:buNone/>
              <a:defRPr lang="en-US" sz="1050" b="0" i="0" u="none" kern="1200" dirty="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itle Placeholder 5"/>
          <p:cNvSpPr>
            <a:spLocks noGrp="1"/>
          </p:cNvSpPr>
          <p:nvPr>
            <p:ph type="title"/>
          </p:nvPr>
        </p:nvSpPr>
        <p:spPr bwMode="auto">
          <a:xfrm>
            <a:off x="1353969" y="735703"/>
            <a:ext cx="2464304" cy="153504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lang="en-GB" sz="1050" dirty="0"/>
            </a:lvl1pPr>
          </a:lstStyle>
          <a:p>
            <a:pPr marL="0" lvl="0" indent="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  <a:buFont typeface="Arial" charset="0"/>
              <a:buNone/>
            </a:pPr>
            <a:r>
              <a:rPr lang="en-GB" dirty="0"/>
              <a:t>Click to edit Master title style</a:t>
            </a:r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4127" y="76192"/>
            <a:ext cx="3510576" cy="13157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r">
              <a:buNone/>
              <a:defRPr sz="9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07156" indent="0">
              <a:buNone/>
              <a:defRPr sz="900">
                <a:solidFill>
                  <a:schemeClr val="bg2"/>
                </a:solidFill>
              </a:defRPr>
            </a:lvl2pPr>
            <a:lvl3pPr marL="196453" indent="0">
              <a:buNone/>
              <a:defRPr sz="900">
                <a:solidFill>
                  <a:schemeClr val="bg2"/>
                </a:solidFill>
              </a:defRPr>
            </a:lvl3pPr>
            <a:lvl4pPr marL="250031" indent="0">
              <a:buNone/>
              <a:defRPr sz="900">
                <a:solidFill>
                  <a:schemeClr val="bg2"/>
                </a:solidFill>
              </a:defRPr>
            </a:lvl4pPr>
            <a:lvl5pPr marL="303609" indent="0">
              <a:buNone/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EF77922-8644-49D4-B3A6-C7FE73D21F83}"/>
              </a:ext>
            </a:extLst>
          </p:cNvPr>
          <p:cNvSpPr/>
          <p:nvPr userDrawn="1"/>
        </p:nvSpPr>
        <p:spPr>
          <a:xfrm>
            <a:off x="427296" y="563472"/>
            <a:ext cx="864394" cy="1113855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635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A255DC2-EB92-4E42-9C00-E4D70DD7317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74362" y="717740"/>
            <a:ext cx="367430" cy="788630"/>
            <a:chOff x="8085527" y="2367556"/>
            <a:chExt cx="368989" cy="593982"/>
          </a:xfrm>
        </p:grpSpPr>
        <p:sp>
          <p:nvSpPr>
            <p:cNvPr id="39" name="Freeform 530">
              <a:extLst>
                <a:ext uri="{FF2B5EF4-FFF2-40B4-BE49-F238E27FC236}">
                  <a16:creationId xmlns:a16="http://schemas.microsoft.com/office/drawing/2014/main" id="{44640994-0513-4E12-8B9A-3C5B693B93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85527" y="2367556"/>
              <a:ext cx="368989" cy="243993"/>
            </a:xfrm>
            <a:custGeom>
              <a:avLst/>
              <a:gdLst>
                <a:gd name="T0" fmla="*/ 78 w 156"/>
                <a:gd name="T1" fmla="*/ 0 h 103"/>
                <a:gd name="T2" fmla="*/ 0 w 156"/>
                <a:gd name="T3" fmla="*/ 78 h 103"/>
                <a:gd name="T4" fmla="*/ 25 w 156"/>
                <a:gd name="T5" fmla="*/ 103 h 103"/>
                <a:gd name="T6" fmla="*/ 51 w 156"/>
                <a:gd name="T7" fmla="*/ 78 h 103"/>
                <a:gd name="T8" fmla="*/ 78 w 156"/>
                <a:gd name="T9" fmla="*/ 51 h 103"/>
                <a:gd name="T10" fmla="*/ 105 w 156"/>
                <a:gd name="T11" fmla="*/ 78 h 103"/>
                <a:gd name="T12" fmla="*/ 105 w 156"/>
                <a:gd name="T13" fmla="*/ 78 h 103"/>
                <a:gd name="T14" fmla="*/ 130 w 156"/>
                <a:gd name="T15" fmla="*/ 52 h 103"/>
                <a:gd name="T16" fmla="*/ 156 w 156"/>
                <a:gd name="T17" fmla="*/ 78 h 103"/>
                <a:gd name="T18" fmla="*/ 78 w 156"/>
                <a:gd name="T1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03">
                  <a:moveTo>
                    <a:pt x="78" y="0"/>
                  </a:moveTo>
                  <a:cubicBezTo>
                    <a:pt x="35" y="0"/>
                    <a:pt x="0" y="35"/>
                    <a:pt x="0" y="78"/>
                  </a:cubicBezTo>
                  <a:cubicBezTo>
                    <a:pt x="0" y="92"/>
                    <a:pt x="11" y="103"/>
                    <a:pt x="25" y="103"/>
                  </a:cubicBezTo>
                  <a:cubicBezTo>
                    <a:pt x="39" y="103"/>
                    <a:pt x="51" y="92"/>
                    <a:pt x="51" y="78"/>
                  </a:cubicBezTo>
                  <a:cubicBezTo>
                    <a:pt x="51" y="63"/>
                    <a:pt x="63" y="51"/>
                    <a:pt x="78" y="51"/>
                  </a:cubicBezTo>
                  <a:cubicBezTo>
                    <a:pt x="93" y="51"/>
                    <a:pt x="105" y="63"/>
                    <a:pt x="105" y="78"/>
                  </a:cubicBezTo>
                  <a:cubicBezTo>
                    <a:pt x="105" y="78"/>
                    <a:pt x="105" y="78"/>
                    <a:pt x="105" y="78"/>
                  </a:cubicBezTo>
                  <a:cubicBezTo>
                    <a:pt x="105" y="64"/>
                    <a:pt x="116" y="52"/>
                    <a:pt x="130" y="52"/>
                  </a:cubicBezTo>
                  <a:cubicBezTo>
                    <a:pt x="144" y="52"/>
                    <a:pt x="156" y="64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282828"/>
                </a:solidFill>
              </a:endParaRPr>
            </a:p>
          </p:txBody>
        </p:sp>
        <p:sp>
          <p:nvSpPr>
            <p:cNvPr id="40" name="Oval 531">
              <a:extLst>
                <a:ext uri="{FF2B5EF4-FFF2-40B4-BE49-F238E27FC236}">
                  <a16:creationId xmlns:a16="http://schemas.microsoft.com/office/drawing/2014/main" id="{9BD96FF7-5C9F-426A-8E45-230F1E27E98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10523" y="2845542"/>
              <a:ext cx="115996" cy="115996"/>
            </a:xfrm>
            <a:prstGeom prst="ellipse">
              <a:avLst/>
            </a:prstGeom>
            <a:solidFill>
              <a:srgbClr val="C00000"/>
            </a:solidFill>
            <a:ln w="3175">
              <a:solidFill>
                <a:schemeClr val="accent5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282828"/>
                </a:solidFill>
              </a:endParaRPr>
            </a:p>
          </p:txBody>
        </p:sp>
        <p:sp>
          <p:nvSpPr>
            <p:cNvPr id="41" name="Freeform 532">
              <a:extLst>
                <a:ext uri="{FF2B5EF4-FFF2-40B4-BE49-F238E27FC236}">
                  <a16:creationId xmlns:a16="http://schemas.microsoft.com/office/drawing/2014/main" id="{3335F072-0A07-4E97-AB21-59B6E0C159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08523" y="2551551"/>
              <a:ext cx="245992" cy="245992"/>
            </a:xfrm>
            <a:custGeom>
              <a:avLst/>
              <a:gdLst>
                <a:gd name="T0" fmla="*/ 104 w 104"/>
                <a:gd name="T1" fmla="*/ 0 h 104"/>
                <a:gd name="T2" fmla="*/ 78 w 104"/>
                <a:gd name="T3" fmla="*/ 25 h 104"/>
                <a:gd name="T4" fmla="*/ 53 w 104"/>
                <a:gd name="T5" fmla="*/ 0 h 104"/>
                <a:gd name="T6" fmla="*/ 53 w 104"/>
                <a:gd name="T7" fmla="*/ 0 h 104"/>
                <a:gd name="T8" fmla="*/ 37 w 104"/>
                <a:gd name="T9" fmla="*/ 24 h 104"/>
                <a:gd name="T10" fmla="*/ 0 w 104"/>
                <a:gd name="T11" fmla="*/ 78 h 104"/>
                <a:gd name="T12" fmla="*/ 26 w 104"/>
                <a:gd name="T13" fmla="*/ 104 h 104"/>
                <a:gd name="T14" fmla="*/ 51 w 104"/>
                <a:gd name="T15" fmla="*/ 78 h 104"/>
                <a:gd name="T16" fmla="*/ 59 w 104"/>
                <a:gd name="T17" fmla="*/ 70 h 104"/>
                <a:gd name="T18" fmla="*/ 104 w 104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104" y="0"/>
                  </a:moveTo>
                  <a:cubicBezTo>
                    <a:pt x="104" y="14"/>
                    <a:pt x="92" y="25"/>
                    <a:pt x="78" y="25"/>
                  </a:cubicBezTo>
                  <a:cubicBezTo>
                    <a:pt x="64" y="25"/>
                    <a:pt x="53" y="14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0"/>
                    <a:pt x="47" y="20"/>
                    <a:pt x="37" y="24"/>
                  </a:cubicBezTo>
                  <a:cubicBezTo>
                    <a:pt x="15" y="35"/>
                    <a:pt x="0" y="56"/>
                    <a:pt x="0" y="78"/>
                  </a:cubicBezTo>
                  <a:cubicBezTo>
                    <a:pt x="0" y="92"/>
                    <a:pt x="12" y="104"/>
                    <a:pt x="26" y="104"/>
                  </a:cubicBezTo>
                  <a:cubicBezTo>
                    <a:pt x="40" y="104"/>
                    <a:pt x="51" y="93"/>
                    <a:pt x="51" y="78"/>
                  </a:cubicBezTo>
                  <a:cubicBezTo>
                    <a:pt x="52" y="77"/>
                    <a:pt x="54" y="73"/>
                    <a:pt x="59" y="70"/>
                  </a:cubicBezTo>
                  <a:cubicBezTo>
                    <a:pt x="86" y="57"/>
                    <a:pt x="104" y="30"/>
                    <a:pt x="104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282828"/>
                </a:solidFill>
              </a:endParaRPr>
            </a:p>
          </p:txBody>
        </p:sp>
        <p:sp>
          <p:nvSpPr>
            <p:cNvPr id="42" name="Freeform 533">
              <a:extLst>
                <a:ext uri="{FF2B5EF4-FFF2-40B4-BE49-F238E27FC236}">
                  <a16:creationId xmlns:a16="http://schemas.microsoft.com/office/drawing/2014/main" id="{2D2289BD-795E-4BD0-808F-2E1C701092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333519" y="2490552"/>
              <a:ext cx="120996" cy="120996"/>
            </a:xfrm>
            <a:custGeom>
              <a:avLst/>
              <a:gdLst>
                <a:gd name="T0" fmla="*/ 25 w 51"/>
                <a:gd name="T1" fmla="*/ 0 h 51"/>
                <a:gd name="T2" fmla="*/ 0 w 51"/>
                <a:gd name="T3" fmla="*/ 26 h 51"/>
                <a:gd name="T4" fmla="*/ 0 w 51"/>
                <a:gd name="T5" fmla="*/ 26 h 51"/>
                <a:gd name="T6" fmla="*/ 0 w 51"/>
                <a:gd name="T7" fmla="*/ 26 h 51"/>
                <a:gd name="T8" fmla="*/ 25 w 51"/>
                <a:gd name="T9" fmla="*/ 51 h 51"/>
                <a:gd name="T10" fmla="*/ 51 w 51"/>
                <a:gd name="T11" fmla="*/ 26 h 51"/>
                <a:gd name="T12" fmla="*/ 51 w 51"/>
                <a:gd name="T13" fmla="*/ 26 h 51"/>
                <a:gd name="T14" fmla="*/ 51 w 51"/>
                <a:gd name="T15" fmla="*/ 26 h 51"/>
                <a:gd name="T16" fmla="*/ 25 w 51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51">
                  <a:moveTo>
                    <a:pt x="25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9" y="51"/>
                    <a:pt x="51" y="40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2"/>
                    <a:pt x="39" y="0"/>
                    <a:pt x="25" y="0"/>
                  </a:cubicBezTo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282828"/>
                </a:solidFill>
              </a:endParaRPr>
            </a:p>
          </p:txBody>
        </p:sp>
      </p:grpSp>
      <p:sp>
        <p:nvSpPr>
          <p:cNvPr id="43" name="Freeform 690">
            <a:extLst>
              <a:ext uri="{FF2B5EF4-FFF2-40B4-BE49-F238E27FC236}">
                <a16:creationId xmlns:a16="http://schemas.microsoft.com/office/drawing/2014/main" id="{A8EE92A3-16C1-4662-8177-01FC2B9EB3A9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5785945" y="3802273"/>
            <a:ext cx="706317" cy="897538"/>
          </a:xfrm>
          <a:custGeom>
            <a:avLst/>
            <a:gdLst>
              <a:gd name="T0" fmla="*/ 83 w 90"/>
              <a:gd name="T1" fmla="*/ 4 h 86"/>
              <a:gd name="T2" fmla="*/ 83 w 90"/>
              <a:gd name="T3" fmla="*/ 4 h 86"/>
              <a:gd name="T4" fmla="*/ 66 w 90"/>
              <a:gd name="T5" fmla="*/ 7 h 86"/>
              <a:gd name="T6" fmla="*/ 37 w 90"/>
              <a:gd name="T7" fmla="*/ 52 h 86"/>
              <a:gd name="T8" fmla="*/ 25 w 90"/>
              <a:gd name="T9" fmla="*/ 34 h 86"/>
              <a:gd name="T10" fmla="*/ 8 w 90"/>
              <a:gd name="T11" fmla="*/ 30 h 86"/>
              <a:gd name="T12" fmla="*/ 4 w 90"/>
              <a:gd name="T13" fmla="*/ 48 h 86"/>
              <a:gd name="T14" fmla="*/ 26 w 90"/>
              <a:gd name="T15" fmla="*/ 81 h 86"/>
              <a:gd name="T16" fmla="*/ 31 w 90"/>
              <a:gd name="T17" fmla="*/ 85 h 86"/>
              <a:gd name="T18" fmla="*/ 36 w 90"/>
              <a:gd name="T19" fmla="*/ 86 h 86"/>
              <a:gd name="T20" fmla="*/ 36 w 90"/>
              <a:gd name="T21" fmla="*/ 86 h 86"/>
              <a:gd name="T22" fmla="*/ 36 w 90"/>
              <a:gd name="T23" fmla="*/ 86 h 86"/>
              <a:gd name="T24" fmla="*/ 37 w 90"/>
              <a:gd name="T25" fmla="*/ 86 h 86"/>
              <a:gd name="T26" fmla="*/ 37 w 90"/>
              <a:gd name="T27" fmla="*/ 86 h 86"/>
              <a:gd name="T28" fmla="*/ 37 w 90"/>
              <a:gd name="T29" fmla="*/ 86 h 86"/>
              <a:gd name="T30" fmla="*/ 37 w 90"/>
              <a:gd name="T31" fmla="*/ 86 h 86"/>
              <a:gd name="T32" fmla="*/ 42 w 90"/>
              <a:gd name="T33" fmla="*/ 85 h 86"/>
              <a:gd name="T34" fmla="*/ 47 w 90"/>
              <a:gd name="T35" fmla="*/ 81 h 86"/>
              <a:gd name="T36" fmla="*/ 87 w 90"/>
              <a:gd name="T37" fmla="*/ 21 h 86"/>
              <a:gd name="T38" fmla="*/ 83 w 90"/>
              <a:gd name="T39" fmla="*/ 4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0" h="86">
                <a:moveTo>
                  <a:pt x="83" y="4"/>
                </a:moveTo>
                <a:cubicBezTo>
                  <a:pt x="83" y="4"/>
                  <a:pt x="83" y="4"/>
                  <a:pt x="83" y="4"/>
                </a:cubicBezTo>
                <a:cubicBezTo>
                  <a:pt x="78" y="0"/>
                  <a:pt x="70" y="2"/>
                  <a:pt x="66" y="7"/>
                </a:cubicBezTo>
                <a:cubicBezTo>
                  <a:pt x="37" y="52"/>
                  <a:pt x="37" y="52"/>
                  <a:pt x="37" y="52"/>
                </a:cubicBezTo>
                <a:cubicBezTo>
                  <a:pt x="25" y="34"/>
                  <a:pt x="25" y="34"/>
                  <a:pt x="25" y="34"/>
                </a:cubicBezTo>
                <a:cubicBezTo>
                  <a:pt x="21" y="28"/>
                  <a:pt x="13" y="27"/>
                  <a:pt x="8" y="30"/>
                </a:cubicBezTo>
                <a:cubicBezTo>
                  <a:pt x="2" y="34"/>
                  <a:pt x="0" y="42"/>
                  <a:pt x="4" y="48"/>
                </a:cubicBezTo>
                <a:cubicBezTo>
                  <a:pt x="26" y="81"/>
                  <a:pt x="26" y="81"/>
                  <a:pt x="26" y="81"/>
                </a:cubicBezTo>
                <a:cubicBezTo>
                  <a:pt x="27" y="83"/>
                  <a:pt x="29" y="84"/>
                  <a:pt x="31" y="85"/>
                </a:cubicBezTo>
                <a:cubicBezTo>
                  <a:pt x="33" y="86"/>
                  <a:pt x="34" y="86"/>
                  <a:pt x="36" y="86"/>
                </a:cubicBezTo>
                <a:cubicBezTo>
                  <a:pt x="36" y="86"/>
                  <a:pt x="36" y="86"/>
                  <a:pt x="36" y="86"/>
                </a:cubicBezTo>
                <a:cubicBezTo>
                  <a:pt x="36" y="86"/>
                  <a:pt x="36" y="86"/>
                  <a:pt x="36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39" y="86"/>
                  <a:pt x="40" y="86"/>
                  <a:pt x="42" y="85"/>
                </a:cubicBezTo>
                <a:cubicBezTo>
                  <a:pt x="44" y="84"/>
                  <a:pt x="46" y="83"/>
                  <a:pt x="47" y="81"/>
                </a:cubicBezTo>
                <a:cubicBezTo>
                  <a:pt x="87" y="21"/>
                  <a:pt x="87" y="21"/>
                  <a:pt x="87" y="21"/>
                </a:cubicBezTo>
                <a:cubicBezTo>
                  <a:pt x="90" y="15"/>
                  <a:pt x="89" y="8"/>
                  <a:pt x="83" y="4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27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6858000" cy="51435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6858000" cy="34290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400" y="1714501"/>
            <a:ext cx="6858000" cy="1905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 rot="10800000">
            <a:off x="-1400" y="0"/>
            <a:ext cx="6859401" cy="1714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139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-57150"/>
            <a:ext cx="6858000" cy="43434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0" y="4229100"/>
            <a:ext cx="6858000" cy="9144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0" y="4229100"/>
            <a:ext cx="6858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1" y="4514851"/>
            <a:ext cx="726281" cy="3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4350" y="1200150"/>
            <a:ext cx="5829300" cy="85725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28700" y="2400300"/>
            <a:ext cx="4800600" cy="1314450"/>
          </a:xfrm>
        </p:spPr>
        <p:txBody>
          <a:bodyPr/>
          <a:lstStyle>
            <a:lvl1pPr marL="0" indent="0" algn="ctr">
              <a:buFont typeface="Wingdings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58014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Sourcing &amp; Procurement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B63DC-F030-4B8C-87A2-16AA6B75D1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BAB17-E5C3-465C-A49A-1760628C43FE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118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8A1FC-D39B-41E0-8DDF-811FC40B5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A68CD-2C27-4783-A316-79D3BA069AFD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00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2914650" cy="29146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371600"/>
            <a:ext cx="2914650" cy="29146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C2348-E40D-45CF-8829-9547818D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B2A76-DE00-48AE-AE0D-9726A81EF618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36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EEA74-12AD-4D36-89DF-1B24B1EED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F7803-405C-4772-8742-B07ECC7F60A2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27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5F5A8-2C9A-48F1-8C4E-47DFF03B9D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0F28C-B77C-414E-A8F9-0D8ED24582D0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89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EF904-3C1C-41AC-90AF-8EECF44157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5FCD6-6472-4533-BB42-18B0F854A237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15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8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076326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5AEDB-FC10-40CF-875B-D0D58CB8B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8D3AE-AAC8-4BB6-8A37-2189A4A42F8C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34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4E637-3917-43D8-8F77-AEC995C34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6D05F-69CA-44BC-96F3-772EC4E77C66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84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4F801-CA7A-469F-9C84-AA2E20721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EC6CE-EE95-415C-8EB2-FB4DA44B44E5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813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14900" y="571500"/>
            <a:ext cx="1485900" cy="3714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71500"/>
            <a:ext cx="4343400" cy="3714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6CAC3-7C6B-49F0-98D6-A2F906CEE0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84EE0-6DDA-423F-89BC-88214D1C2C48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2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6858000" cy="34290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08611" y="2840135"/>
            <a:ext cx="5698532" cy="383182"/>
          </a:xfrm>
          <a:prstGeom prst="rect">
            <a:avLst/>
          </a:prstGeom>
          <a:noFill/>
        </p:spPr>
        <p:txBody>
          <a:bodyPr anchor="b">
            <a:sp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2100" b="0" i="0" spc="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Section Title Goes Here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500"/>
            <a:ext cx="6858000" cy="1905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8611" y="3657602"/>
            <a:ext cx="4995110" cy="34624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lang="en-US" sz="165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9194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g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328324" y="341314"/>
            <a:ext cx="6259116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Title Goes Here</a:t>
            </a:r>
          </a:p>
        </p:txBody>
      </p:sp>
      <p:pic>
        <p:nvPicPr>
          <p:cNvPr id="4" name="Google Shape;202;p27">
            <a:extLst>
              <a:ext uri="{FF2B5EF4-FFF2-40B4-BE49-F238E27FC236}">
                <a16:creationId xmlns:a16="http://schemas.microsoft.com/office/drawing/2014/main" id="{2B9CCE10-BCA5-4978-BEB5-08AD01E944F9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11">
            <a:alphaModFix/>
          </a:blip>
          <a:srcRect/>
          <a:stretch/>
        </p:blipFill>
        <p:spPr>
          <a:xfrm>
            <a:off x="328324" y="4661533"/>
            <a:ext cx="614429" cy="281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4018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6" r:id="rId7"/>
    <p:sldLayoutId id="2147484038" r:id="rId8"/>
    <p:sldLayoutId id="2147484039" r:id="rId9"/>
  </p:sldLayoutIdLst>
  <p:hf hdr="0" ftr="0" dt="0"/>
  <p:txStyles>
    <p:titleStyle>
      <a:lvl1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2100" b="0" i="0" u="none" kern="1200" dirty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2pPr>
      <a:lvl3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3pPr>
      <a:lvl4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4pPr>
      <a:lvl5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5pPr>
      <a:lvl6pPr marL="342900"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6pPr>
      <a:lvl7pPr marL="685800"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7pPr>
      <a:lvl8pPr marL="1028700"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8pPr>
      <a:lvl9pPr marL="1371600"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27397" indent="-127397" algn="l" defTabSz="513160" rtl="0" eaLnBrk="1" fontAlgn="base" hangingPunct="1">
        <a:lnSpc>
          <a:spcPct val="95000"/>
        </a:lnSpc>
        <a:spcBef>
          <a:spcPts val="806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125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269081" indent="-161925" algn="l" defTabSz="513160" rtl="0" eaLnBrk="1" fontAlgn="base" hangingPunct="1">
        <a:lnSpc>
          <a:spcPct val="95000"/>
        </a:lnSpc>
        <a:spcBef>
          <a:spcPts val="45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05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323850" indent="-127397" algn="l" defTabSz="513160" rtl="0" eaLnBrk="1" fontAlgn="base" hangingPunct="1">
        <a:lnSpc>
          <a:spcPct val="95000"/>
        </a:lnSpc>
        <a:spcBef>
          <a:spcPts val="469"/>
        </a:spcBef>
        <a:spcAft>
          <a:spcPct val="0"/>
        </a:spcAft>
        <a:buFont typeface="Arial" charset="0"/>
        <a:buChar char="•"/>
        <a:defRPr lang="en-US" sz="9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377429" indent="-127397" algn="l" defTabSz="513160" rtl="0" eaLnBrk="1" fontAlgn="base" hangingPunct="1">
        <a:lnSpc>
          <a:spcPct val="95000"/>
        </a:lnSpc>
        <a:spcBef>
          <a:spcPts val="469"/>
        </a:spcBef>
        <a:spcAft>
          <a:spcPct val="0"/>
        </a:spcAft>
        <a:buFont typeface="Arial" charset="0"/>
        <a:buChar char="•"/>
        <a:defRPr lang="en-US" sz="825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431006" indent="-127397" algn="l" defTabSz="513160" rtl="0" eaLnBrk="1" fontAlgn="base" hangingPunct="1">
        <a:lnSpc>
          <a:spcPct val="95000"/>
        </a:lnSpc>
        <a:spcBef>
          <a:spcPts val="469"/>
        </a:spcBef>
        <a:spcAft>
          <a:spcPct val="0"/>
        </a:spcAft>
        <a:buFont typeface="Arial" charset="0"/>
        <a:buChar char="•"/>
        <a:defRPr lang="en-US" sz="825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647892" indent="-128584" algn="l" defTabSz="514333" rtl="0" eaLnBrk="1" latinLnBrk="0" hangingPunct="1">
        <a:spcBef>
          <a:spcPts val="450"/>
        </a:spcBef>
        <a:buFont typeface="Arial" pitchFamily="34" charset="0"/>
        <a:buChar char="•"/>
        <a:defRPr sz="675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01883" indent="-128567" algn="l" defTabSz="514333" rtl="0" eaLnBrk="1" latinLnBrk="0" hangingPunct="1">
        <a:spcBef>
          <a:spcPts val="450"/>
        </a:spcBef>
        <a:buFont typeface="Arial" pitchFamily="34" charset="0"/>
        <a:buChar char="•"/>
        <a:defRPr sz="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00165" indent="0" algn="l" defTabSz="514333" rtl="0" eaLnBrk="1" latinLnBrk="0" hangingPunct="1">
        <a:spcBef>
          <a:spcPct val="20000"/>
        </a:spcBef>
        <a:buFont typeface="Arial" pitchFamily="34" charset="0"/>
        <a:buNone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15" indent="-128584" algn="l" defTabSz="514333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1pPr>
      <a:lvl2pPr marL="257165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514333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71499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028666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31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542999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800165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057333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92" userDrawn="1">
          <p15:clr>
            <a:srgbClr val="F26B43"/>
          </p15:clr>
        </p15:guide>
        <p15:guide id="2" pos="252" userDrawn="1">
          <p15:clr>
            <a:srgbClr val="F26B43"/>
          </p15:clr>
        </p15:guide>
        <p15:guide id="3" pos="4086" userDrawn="1">
          <p15:clr>
            <a:srgbClr val="F26B43"/>
          </p15:clr>
        </p15:guide>
        <p15:guide id="4" orient="horz" pos="757" userDrawn="1">
          <p15:clr>
            <a:srgbClr val="F26B43"/>
          </p15:clr>
        </p15:guide>
        <p15:guide id="5" orient="horz" pos="335" userDrawn="1">
          <p15:clr>
            <a:srgbClr val="F26B43"/>
          </p15:clr>
        </p15:guide>
        <p15:guide id="6" pos="2157" userDrawn="1">
          <p15:clr>
            <a:srgbClr val="F26B43"/>
          </p15:clr>
        </p15:guide>
        <p15:guide id="7" orient="horz" pos="104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/>
        </p:nvSpPr>
        <p:spPr bwMode="auto">
          <a:xfrm>
            <a:off x="0" y="-32147"/>
            <a:ext cx="6858000" cy="260747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71500"/>
            <a:ext cx="5943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59436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0"/>
            <a:ext cx="38290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14950" y="4427935"/>
            <a:ext cx="10858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3300" b="1">
                <a:solidFill>
                  <a:srgbClr val="D9D9D9"/>
                </a:solidFill>
                <a:latin typeface="Arial" charset="0"/>
              </a:defRPr>
            </a:lvl1pPr>
          </a:lstStyle>
          <a:p>
            <a:pPr>
              <a:defRPr/>
            </a:pPr>
            <a:fld id="{A67C8105-A2AA-43E4-8BD2-055BBF2C4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72050" y="0"/>
            <a:ext cx="1428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08080"/>
                </a:solidFill>
                <a:latin typeface="Arial" charset="0"/>
              </a:defRPr>
            </a:lvl1pPr>
          </a:lstStyle>
          <a:p>
            <a:pPr>
              <a:defRPr/>
            </a:pPr>
            <a:fld id="{15526D48-0059-41D8-B0B5-DCD5F2618225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  <p:pic>
        <p:nvPicPr>
          <p:cNvPr id="1032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4514851"/>
            <a:ext cx="726281" cy="3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19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5pPr>
      <a:lvl6pPr marL="3429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6pPr>
      <a:lvl7pPr marL="685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1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.edu/sourcing/h2po/" TargetMode="External"/><Relationship Id="rId2" Type="http://schemas.openxmlformats.org/officeDocument/2006/relationships/hyperlink" Target="https://bu.service-now.com/fa" TargetMode="Externa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ww.bu.edu/ap/ariba-guided-buying/" TargetMode="External"/><Relationship Id="rId4" Type="http://schemas.openxmlformats.org/officeDocument/2006/relationships/hyperlink" Target="https://www.bu.edu/sourcing/faq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Pentagon 7">
            <a:extLst>
              <a:ext uri="{FF2B5EF4-FFF2-40B4-BE49-F238E27FC236}">
                <a16:creationId xmlns:a16="http://schemas.microsoft.com/office/drawing/2014/main" id="{38548669-8950-4348-8817-65C86DD5ED76}"/>
              </a:ext>
            </a:extLst>
          </p:cNvPr>
          <p:cNvSpPr/>
          <p:nvPr/>
        </p:nvSpPr>
        <p:spPr>
          <a:xfrm>
            <a:off x="1" y="3118359"/>
            <a:ext cx="3708218" cy="670442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Invoice Exception Manually Match PO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25014" y="1542480"/>
            <a:ext cx="3932156" cy="670442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Guided </a:t>
            </a:r>
            <a:r>
              <a:rPr lang="en-US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</a:t>
            </a:r>
            <a:r>
              <a:rPr lang="en-US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ying</a:t>
            </a:r>
            <a: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QRG </a:t>
            </a:r>
            <a:b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b="1" dirty="0"/>
              <a:t>Quick Reference Guide </a:t>
            </a:r>
            <a:br>
              <a:rPr lang="en-US" b="1" dirty="0"/>
            </a:br>
            <a:endParaRPr lang="en-US" sz="18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7477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310" y="3824401"/>
            <a:ext cx="5698532" cy="383166"/>
          </a:xfrm>
        </p:spPr>
        <p:txBody>
          <a:bodyPr/>
          <a:lstStyle/>
          <a:p>
            <a:r>
              <a:rPr lang="en-US" dirty="0"/>
              <a:t>Invoice Exception Manually Match PO</a:t>
            </a:r>
          </a:p>
        </p:txBody>
      </p:sp>
    </p:spTree>
    <p:extLst>
      <p:ext uri="{BB962C8B-B14F-4D97-AF65-F5344CB8AC3E}">
        <p14:creationId xmlns:p14="http://schemas.microsoft.com/office/powerpoint/2010/main" val="103583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D5C5AFB-FA27-4921-9E21-05BE527339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092" r="9848" b="14207"/>
          <a:stretch/>
        </p:blipFill>
        <p:spPr>
          <a:xfrm>
            <a:off x="1015450" y="3265479"/>
            <a:ext cx="4417160" cy="17831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2F69A86-0DDE-4AAA-9866-DBD6AF9C8B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952" r="1760" b="6799"/>
          <a:stretch/>
        </p:blipFill>
        <p:spPr>
          <a:xfrm>
            <a:off x="169952" y="1159768"/>
            <a:ext cx="4484942" cy="20094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3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 Navigation</a:t>
            </a:r>
            <a:endParaRPr lang="en-US" b="1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6687091-81F1-46D4-9A28-AE30C0FD9DE1}"/>
              </a:ext>
            </a:extLst>
          </p:cNvPr>
          <p:cNvCxnSpPr/>
          <p:nvPr/>
        </p:nvCxnSpPr>
        <p:spPr>
          <a:xfrm>
            <a:off x="5663930" y="1562334"/>
            <a:ext cx="0" cy="3094602"/>
          </a:xfrm>
          <a:prstGeom prst="line">
            <a:avLst/>
          </a:prstGeom>
          <a:ln w="12700">
            <a:solidFill>
              <a:srgbClr val="0050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00291320-C085-4652-BF43-9B56B2EEE4F8}"/>
              </a:ext>
            </a:extLst>
          </p:cNvPr>
          <p:cNvSpPr txBox="1">
            <a:spLocks/>
          </p:cNvSpPr>
          <p:nvPr/>
        </p:nvSpPr>
        <p:spPr>
          <a:xfrm>
            <a:off x="169952" y="931078"/>
            <a:ext cx="6071768" cy="10964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view an invoice exception, navigate to the Invoice Reconciliation Document (IR) within Guide Buying.</a:t>
            </a:r>
          </a:p>
        </p:txBody>
      </p:sp>
      <p:sp>
        <p:nvSpPr>
          <p:cNvPr id="18" name="Rounded Rectangle 28">
            <a:extLst>
              <a:ext uri="{FF2B5EF4-FFF2-40B4-BE49-F238E27FC236}">
                <a16:creationId xmlns:a16="http://schemas.microsoft.com/office/drawing/2014/main" id="{E7623C42-1992-40F1-9D66-20CE6937A3AD}"/>
              </a:ext>
            </a:extLst>
          </p:cNvPr>
          <p:cNvSpPr/>
          <p:nvPr/>
        </p:nvSpPr>
        <p:spPr>
          <a:xfrm>
            <a:off x="5974259" y="1734393"/>
            <a:ext cx="765226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on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Your Approvals</a:t>
            </a:r>
          </a:p>
        </p:txBody>
      </p:sp>
      <p:sp>
        <p:nvSpPr>
          <p:cNvPr id="12" name="Rounded Rectangle 28">
            <a:extLst>
              <a:ext uri="{FF2B5EF4-FFF2-40B4-BE49-F238E27FC236}">
                <a16:creationId xmlns:a16="http://schemas.microsoft.com/office/drawing/2014/main" id="{0ED97E8E-D89F-40DC-8427-EC5F8B964790}"/>
              </a:ext>
            </a:extLst>
          </p:cNvPr>
          <p:cNvSpPr/>
          <p:nvPr/>
        </p:nvSpPr>
        <p:spPr>
          <a:xfrm>
            <a:off x="5978019" y="2200071"/>
            <a:ext cx="781081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Make sure that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Approve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tab is highlighted.</a:t>
            </a:r>
          </a:p>
        </p:txBody>
      </p:sp>
      <p:sp>
        <p:nvSpPr>
          <p:cNvPr id="15" name="Rounded Rectangle 28">
            <a:extLst>
              <a:ext uri="{FF2B5EF4-FFF2-40B4-BE49-F238E27FC236}">
                <a16:creationId xmlns:a16="http://schemas.microsoft.com/office/drawing/2014/main" id="{C774990E-952C-4F9D-B65C-6D35C1772A76}"/>
              </a:ext>
            </a:extLst>
          </p:cNvPr>
          <p:cNvSpPr/>
          <p:nvPr/>
        </p:nvSpPr>
        <p:spPr>
          <a:xfrm>
            <a:off x="5985723" y="2920303"/>
            <a:ext cx="791202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From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Filter by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drop down, click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Invoice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E6862A-0622-46F9-BD25-5CA0C21A62F1}"/>
              </a:ext>
            </a:extLst>
          </p:cNvPr>
          <p:cNvSpPr/>
          <p:nvPr/>
        </p:nvSpPr>
        <p:spPr>
          <a:xfrm>
            <a:off x="1217681" y="1945559"/>
            <a:ext cx="429584" cy="11599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65A6BB2-7C1F-4DF7-8E74-31F8D551BE76}"/>
              </a:ext>
            </a:extLst>
          </p:cNvPr>
          <p:cNvSpPr/>
          <p:nvPr/>
        </p:nvSpPr>
        <p:spPr>
          <a:xfrm>
            <a:off x="1333558" y="3449051"/>
            <a:ext cx="519829" cy="14541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DC5622E-9BBB-4F5A-B0B9-DC6C28F8AB2B}"/>
              </a:ext>
            </a:extLst>
          </p:cNvPr>
          <p:cNvSpPr/>
          <p:nvPr/>
        </p:nvSpPr>
        <p:spPr>
          <a:xfrm>
            <a:off x="1698382" y="3863405"/>
            <a:ext cx="519829" cy="14541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6D90AA4-7759-4CA3-879B-F3E74E47CA7D}"/>
              </a:ext>
            </a:extLst>
          </p:cNvPr>
          <p:cNvSpPr/>
          <p:nvPr/>
        </p:nvSpPr>
        <p:spPr>
          <a:xfrm>
            <a:off x="1099721" y="178088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520CE5E-2F5B-40DE-9F6F-EF9C64D31E25}"/>
              </a:ext>
            </a:extLst>
          </p:cNvPr>
          <p:cNvSpPr/>
          <p:nvPr/>
        </p:nvSpPr>
        <p:spPr>
          <a:xfrm>
            <a:off x="1203306" y="341017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90A9F00-EFBC-414C-B984-A0F94B1F3DE0}"/>
              </a:ext>
            </a:extLst>
          </p:cNvPr>
          <p:cNvSpPr/>
          <p:nvPr/>
        </p:nvSpPr>
        <p:spPr>
          <a:xfrm>
            <a:off x="2111229" y="383324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66BBADA-DD15-4650-B941-A814CC1AD8A3}"/>
              </a:ext>
            </a:extLst>
          </p:cNvPr>
          <p:cNvSpPr/>
          <p:nvPr/>
        </p:nvSpPr>
        <p:spPr>
          <a:xfrm>
            <a:off x="5718292" y="175788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2758495-7C13-439A-9932-154A768DDF3D}"/>
              </a:ext>
            </a:extLst>
          </p:cNvPr>
          <p:cNvSpPr/>
          <p:nvPr/>
        </p:nvSpPr>
        <p:spPr>
          <a:xfrm>
            <a:off x="5726277" y="2238919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705582E-FD06-44A8-A140-C4CD694B34C2}"/>
              </a:ext>
            </a:extLst>
          </p:cNvPr>
          <p:cNvSpPr/>
          <p:nvPr/>
        </p:nvSpPr>
        <p:spPr>
          <a:xfrm>
            <a:off x="5723621" y="2953631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DE5E1C-BD3A-4298-BA7A-4170F16192DF}"/>
              </a:ext>
            </a:extLst>
          </p:cNvPr>
          <p:cNvSpPr/>
          <p:nvPr/>
        </p:nvSpPr>
        <p:spPr>
          <a:xfrm>
            <a:off x="4899498" y="3863404"/>
            <a:ext cx="519829" cy="14541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53C795-3E91-4518-9E97-0E0C1F62D097}"/>
              </a:ext>
            </a:extLst>
          </p:cNvPr>
          <p:cNvSpPr/>
          <p:nvPr/>
        </p:nvSpPr>
        <p:spPr>
          <a:xfrm>
            <a:off x="5932016" y="3622890"/>
            <a:ext cx="8735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ＭＳ Ｐゴシック" charset="0"/>
              </a:rPr>
              <a:t>Click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ＭＳ Ｐゴシック" charset="0"/>
              </a:rPr>
              <a:t>See details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ＭＳ Ｐゴシック" charset="0"/>
              </a:rPr>
              <a:t> button next to the (IR) invoice reconciliation for which you need to handle exceptions.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BB591C3-72F1-4A12-9341-FA16CEF5EBA3}"/>
              </a:ext>
            </a:extLst>
          </p:cNvPr>
          <p:cNvSpPr/>
          <p:nvPr/>
        </p:nvSpPr>
        <p:spPr>
          <a:xfrm>
            <a:off x="4773437" y="3730372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B557517-A70B-4F84-A30A-967C67074082}"/>
              </a:ext>
            </a:extLst>
          </p:cNvPr>
          <p:cNvSpPr/>
          <p:nvPr/>
        </p:nvSpPr>
        <p:spPr>
          <a:xfrm>
            <a:off x="5710875" y="373037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0933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B9284021-C9FA-4F15-911B-6A0860AF1B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775" r="3475" b="7850"/>
          <a:stretch/>
        </p:blipFill>
        <p:spPr>
          <a:xfrm>
            <a:off x="109266" y="1967438"/>
            <a:ext cx="5439450" cy="22942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4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163023F3-D75E-44B3-8082-59B445E97BBD}"/>
              </a:ext>
            </a:extLst>
          </p:cNvPr>
          <p:cNvSpPr txBox="1">
            <a:spLocks/>
          </p:cNvSpPr>
          <p:nvPr/>
        </p:nvSpPr>
        <p:spPr>
          <a:xfrm>
            <a:off x="173327" y="756485"/>
            <a:ext cx="4680358" cy="357108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Handle Invoice Exceptions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ECADC8-F467-405F-A36B-6F4324B32978}"/>
              </a:ext>
            </a:extLst>
          </p:cNvPr>
          <p:cNvSpPr/>
          <p:nvPr/>
        </p:nvSpPr>
        <p:spPr>
          <a:xfrm>
            <a:off x="68554" y="1115643"/>
            <a:ext cx="54395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In this example, we will look at the steps to handle a Shipping Variance. </a:t>
            </a:r>
          </a:p>
        </p:txBody>
      </p:sp>
      <p:sp>
        <p:nvSpPr>
          <p:cNvPr id="15" name="Rounded Rectangle 28">
            <a:extLst>
              <a:ext uri="{FF2B5EF4-FFF2-40B4-BE49-F238E27FC236}">
                <a16:creationId xmlns:a16="http://schemas.microsoft.com/office/drawing/2014/main" id="{8B722BE3-F594-4917-ACA8-6414B6CCCE05}"/>
              </a:ext>
            </a:extLst>
          </p:cNvPr>
          <p:cNvSpPr/>
          <p:nvPr/>
        </p:nvSpPr>
        <p:spPr>
          <a:xfrm>
            <a:off x="5919670" y="1227619"/>
            <a:ext cx="872053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Click the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</a:rPr>
              <a:t>Exceptions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 tab to view the exceptions raised for the particular invoice.</a:t>
            </a:r>
          </a:p>
        </p:txBody>
      </p:sp>
      <p:sp>
        <p:nvSpPr>
          <p:cNvPr id="12" name="Rounded Rectangle 28">
            <a:extLst>
              <a:ext uri="{FF2B5EF4-FFF2-40B4-BE49-F238E27FC236}">
                <a16:creationId xmlns:a16="http://schemas.microsoft.com/office/drawing/2014/main" id="{7F38D53E-09CF-438F-9699-ED3CF9A46947}"/>
              </a:ext>
            </a:extLst>
          </p:cNvPr>
          <p:cNvSpPr/>
          <p:nvPr/>
        </p:nvSpPr>
        <p:spPr>
          <a:xfrm>
            <a:off x="5911355" y="2465141"/>
            <a:ext cx="872053" cy="998182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Click the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</a:rPr>
              <a:t>Assigned To Me 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tab to view the exceptions assigned to you for this invoice. </a:t>
            </a:r>
          </a:p>
        </p:txBody>
      </p:sp>
      <p:sp>
        <p:nvSpPr>
          <p:cNvPr id="28" name="Rounded Rectangle 28">
            <a:extLst>
              <a:ext uri="{FF2B5EF4-FFF2-40B4-BE49-F238E27FC236}">
                <a16:creationId xmlns:a16="http://schemas.microsoft.com/office/drawing/2014/main" id="{2194C7D7-B0E2-42B1-AC80-BE8D9C598794}"/>
              </a:ext>
            </a:extLst>
          </p:cNvPr>
          <p:cNvSpPr/>
          <p:nvPr/>
        </p:nvSpPr>
        <p:spPr>
          <a:xfrm>
            <a:off x="274448" y="4122107"/>
            <a:ext cx="3489074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endParaRPr lang="en-US" sz="9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070FF39-1413-4DA1-8CD2-6075297678A3}"/>
              </a:ext>
            </a:extLst>
          </p:cNvPr>
          <p:cNvSpPr/>
          <p:nvPr/>
        </p:nvSpPr>
        <p:spPr>
          <a:xfrm>
            <a:off x="5683973" y="125954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E8C2BE8-4C4A-42A0-A3B6-8F0806220BDD}"/>
              </a:ext>
            </a:extLst>
          </p:cNvPr>
          <p:cNvSpPr/>
          <p:nvPr/>
        </p:nvSpPr>
        <p:spPr>
          <a:xfrm>
            <a:off x="5685436" y="249843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C93141-042A-4C50-BD13-6CEEDF8BDA77}"/>
              </a:ext>
            </a:extLst>
          </p:cNvPr>
          <p:cNvSpPr/>
          <p:nvPr/>
        </p:nvSpPr>
        <p:spPr>
          <a:xfrm>
            <a:off x="260351" y="2388081"/>
            <a:ext cx="422041" cy="15062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F29A5CE-7F07-46D2-A2E0-0B15E5894C8E}"/>
              </a:ext>
            </a:extLst>
          </p:cNvPr>
          <p:cNvSpPr/>
          <p:nvPr/>
        </p:nvSpPr>
        <p:spPr>
          <a:xfrm>
            <a:off x="173327" y="3507164"/>
            <a:ext cx="646327" cy="15198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0D3B0C0-43DD-4507-8ED6-67D0436A6C68}"/>
              </a:ext>
            </a:extLst>
          </p:cNvPr>
          <p:cNvSpPr/>
          <p:nvPr/>
        </p:nvSpPr>
        <p:spPr>
          <a:xfrm>
            <a:off x="87665" y="2326564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DB2FFE5-1B2E-494D-A43F-AE96D08DB48E}"/>
              </a:ext>
            </a:extLst>
          </p:cNvPr>
          <p:cNvSpPr/>
          <p:nvPr/>
        </p:nvSpPr>
        <p:spPr>
          <a:xfrm>
            <a:off x="38427" y="346332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1587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8175939-32B5-420C-8819-61CD2DFB63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3" t="58954" r="1519" b="16135"/>
          <a:stretch/>
        </p:blipFill>
        <p:spPr>
          <a:xfrm>
            <a:off x="76160" y="2815102"/>
            <a:ext cx="5477973" cy="9410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5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F5E7B9B-6DF6-4EA5-8CB1-C1CE532F3524}"/>
              </a:ext>
            </a:extLst>
          </p:cNvPr>
          <p:cNvSpPr txBox="1">
            <a:spLocks/>
          </p:cNvSpPr>
          <p:nvPr/>
        </p:nvSpPr>
        <p:spPr>
          <a:xfrm>
            <a:off x="76161" y="826823"/>
            <a:ext cx="3969857" cy="32534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Handle Invoice Exceptions (Manual Match – 1 of 6)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AF83D83-308D-4A76-B99E-6DD69F02A985}"/>
              </a:ext>
            </a:extLst>
          </p:cNvPr>
          <p:cNvSpPr txBox="1">
            <a:spLocks/>
          </p:cNvSpPr>
          <p:nvPr/>
        </p:nvSpPr>
        <p:spPr>
          <a:xfrm>
            <a:off x="76161" y="948708"/>
            <a:ext cx="6497816" cy="2034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7EC52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Rounded Rectangle 28">
            <a:extLst>
              <a:ext uri="{FF2B5EF4-FFF2-40B4-BE49-F238E27FC236}">
                <a16:creationId xmlns:a16="http://schemas.microsoft.com/office/drawing/2014/main" id="{5F3C038D-42CF-465A-816D-ED25E726FC3C}"/>
              </a:ext>
            </a:extLst>
          </p:cNvPr>
          <p:cNvSpPr/>
          <p:nvPr/>
        </p:nvSpPr>
        <p:spPr>
          <a:xfrm>
            <a:off x="5987396" y="1570249"/>
            <a:ext cx="870604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Action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drop-down button next to the exception. 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1D90AF6-7109-4180-A5ED-246EF3361A79}"/>
              </a:ext>
            </a:extLst>
          </p:cNvPr>
          <p:cNvSpPr/>
          <p:nvPr/>
        </p:nvSpPr>
        <p:spPr>
          <a:xfrm>
            <a:off x="5725964" y="162242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F18634-1752-43A3-B4AF-C000250B842D}"/>
              </a:ext>
            </a:extLst>
          </p:cNvPr>
          <p:cNvSpPr/>
          <p:nvPr/>
        </p:nvSpPr>
        <p:spPr>
          <a:xfrm>
            <a:off x="4795761" y="3429702"/>
            <a:ext cx="406126" cy="1256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FF9D6A1-0632-4312-AD09-E18C840278C6}"/>
              </a:ext>
            </a:extLst>
          </p:cNvPr>
          <p:cNvSpPr/>
          <p:nvPr/>
        </p:nvSpPr>
        <p:spPr>
          <a:xfrm>
            <a:off x="4647289" y="3347129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98844BF9-2886-4081-893E-23C03B4D6F4B}"/>
              </a:ext>
            </a:extLst>
          </p:cNvPr>
          <p:cNvSpPr/>
          <p:nvPr/>
        </p:nvSpPr>
        <p:spPr>
          <a:xfrm>
            <a:off x="76162" y="1224489"/>
            <a:ext cx="5525732" cy="919401"/>
          </a:xfrm>
          <a:prstGeom prst="round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Supplier submits Invoice against some other PO.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In such a case, you need to Manually match the correct PO number against the invoice by following the  below procedure: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B6A06E-0FFD-4304-AD32-F06B6EB72A9E}"/>
              </a:ext>
            </a:extLst>
          </p:cNvPr>
          <p:cNvSpPr/>
          <p:nvPr/>
        </p:nvSpPr>
        <p:spPr>
          <a:xfrm>
            <a:off x="4996631" y="3193200"/>
            <a:ext cx="406126" cy="1256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ounded Rectangle 28">
            <a:extLst>
              <a:ext uri="{FF2B5EF4-FFF2-40B4-BE49-F238E27FC236}">
                <a16:creationId xmlns:a16="http://schemas.microsoft.com/office/drawing/2014/main" id="{BD9ED3BC-24DB-43A6-A431-DB8E7ADB575B}"/>
              </a:ext>
            </a:extLst>
          </p:cNvPr>
          <p:cNvSpPr/>
          <p:nvPr/>
        </p:nvSpPr>
        <p:spPr>
          <a:xfrm>
            <a:off x="5987395" y="2381739"/>
            <a:ext cx="870604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Select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Manual Match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option from the drop-down menu.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1E4A200-4631-42E4-8C31-69DCED33CF99}"/>
              </a:ext>
            </a:extLst>
          </p:cNvPr>
          <p:cNvSpPr/>
          <p:nvPr/>
        </p:nvSpPr>
        <p:spPr>
          <a:xfrm>
            <a:off x="5722793" y="241307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FA8B767-D0B2-4BB7-850B-E42ACF543BAA}"/>
              </a:ext>
            </a:extLst>
          </p:cNvPr>
          <p:cNvSpPr/>
          <p:nvPr/>
        </p:nvSpPr>
        <p:spPr>
          <a:xfrm>
            <a:off x="4870960" y="305251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5142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58C013A2-08B9-4827-A8AE-137D4FBF6A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8" t="14665" r="1479" b="35243"/>
          <a:stretch/>
        </p:blipFill>
        <p:spPr>
          <a:xfrm>
            <a:off x="60959" y="2048571"/>
            <a:ext cx="5466081" cy="16404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6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8DE45824-0EA7-497E-A069-E27F9EBAF80B}"/>
              </a:ext>
            </a:extLst>
          </p:cNvPr>
          <p:cNvSpPr txBox="1">
            <a:spLocks/>
          </p:cNvSpPr>
          <p:nvPr/>
        </p:nvSpPr>
        <p:spPr>
          <a:xfrm>
            <a:off x="212177" y="784308"/>
            <a:ext cx="6546432" cy="26765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Handle Invoice Exceptions (Manual Match – 2 of 6)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60F598FF-588E-4FB6-AAC1-A6781B6B6DB5}"/>
              </a:ext>
            </a:extLst>
          </p:cNvPr>
          <p:cNvSpPr txBox="1">
            <a:spLocks/>
          </p:cNvSpPr>
          <p:nvPr/>
        </p:nvSpPr>
        <p:spPr>
          <a:xfrm>
            <a:off x="266046" y="1011519"/>
            <a:ext cx="6492563" cy="16978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Select Line Items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677240-9FFC-4723-8710-EEEFBC520EF4}"/>
              </a:ext>
            </a:extLst>
          </p:cNvPr>
          <p:cNvSpPr/>
          <p:nvPr/>
        </p:nvSpPr>
        <p:spPr>
          <a:xfrm>
            <a:off x="207804" y="1298465"/>
            <a:ext cx="50633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You can manually match the invoice line item with the PO line item. </a:t>
            </a:r>
          </a:p>
        </p:txBody>
      </p:sp>
      <p:sp>
        <p:nvSpPr>
          <p:cNvPr id="25" name="Rounded Rectangle 28">
            <a:extLst>
              <a:ext uri="{FF2B5EF4-FFF2-40B4-BE49-F238E27FC236}">
                <a16:creationId xmlns:a16="http://schemas.microsoft.com/office/drawing/2014/main" id="{D7F3A384-1668-4348-8528-D9F68A295CCC}"/>
              </a:ext>
            </a:extLst>
          </p:cNvPr>
          <p:cNvSpPr/>
          <p:nvPr/>
        </p:nvSpPr>
        <p:spPr>
          <a:xfrm>
            <a:off x="6056703" y="1605867"/>
            <a:ext cx="797241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the radio button next to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Show PO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  <p:sp>
        <p:nvSpPr>
          <p:cNvPr id="26" name="Rounded Rectangle 28">
            <a:extLst>
              <a:ext uri="{FF2B5EF4-FFF2-40B4-BE49-F238E27FC236}">
                <a16:creationId xmlns:a16="http://schemas.microsoft.com/office/drawing/2014/main" id="{469B8805-0B04-4B0A-894B-69CFC2F55C78}"/>
              </a:ext>
            </a:extLst>
          </p:cNvPr>
          <p:cNvSpPr/>
          <p:nvPr/>
        </p:nvSpPr>
        <p:spPr>
          <a:xfrm>
            <a:off x="6056703" y="2304555"/>
            <a:ext cx="801297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Enter the correct PO number and click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search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88F5122-C143-476D-B124-2BEE17EB347E}"/>
              </a:ext>
            </a:extLst>
          </p:cNvPr>
          <p:cNvSpPr/>
          <p:nvPr/>
        </p:nvSpPr>
        <p:spPr>
          <a:xfrm>
            <a:off x="6056703" y="2986607"/>
            <a:ext cx="801297" cy="31924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Select.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9D3C2A9-DB40-429D-B685-F3BC781F3931}"/>
              </a:ext>
            </a:extLst>
          </p:cNvPr>
          <p:cNvSpPr/>
          <p:nvPr/>
        </p:nvSpPr>
        <p:spPr>
          <a:xfrm>
            <a:off x="5821523" y="163370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FCF0918-85DE-461E-A239-BEF3A8D4A6F3}"/>
              </a:ext>
            </a:extLst>
          </p:cNvPr>
          <p:cNvSpPr/>
          <p:nvPr/>
        </p:nvSpPr>
        <p:spPr>
          <a:xfrm>
            <a:off x="5822166" y="2331989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FD62B8C-D7D9-4999-B310-B1BA8740764B}"/>
              </a:ext>
            </a:extLst>
          </p:cNvPr>
          <p:cNvSpPr/>
          <p:nvPr/>
        </p:nvSpPr>
        <p:spPr>
          <a:xfrm>
            <a:off x="5822166" y="3009366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BE592C-2D03-45FB-935A-4EC3ECD98B2A}"/>
              </a:ext>
            </a:extLst>
          </p:cNvPr>
          <p:cNvSpPr/>
          <p:nvPr/>
        </p:nvSpPr>
        <p:spPr>
          <a:xfrm>
            <a:off x="387706" y="2699803"/>
            <a:ext cx="530042" cy="1903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C33405-20AF-4E61-B2FF-2F20A4DFDAAE}"/>
              </a:ext>
            </a:extLst>
          </p:cNvPr>
          <p:cNvSpPr/>
          <p:nvPr/>
        </p:nvSpPr>
        <p:spPr>
          <a:xfrm>
            <a:off x="4810566" y="3014700"/>
            <a:ext cx="481957" cy="1639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68346F-DD2B-42E3-AB66-42B27B2692DA}"/>
              </a:ext>
            </a:extLst>
          </p:cNvPr>
          <p:cNvSpPr/>
          <p:nvPr/>
        </p:nvSpPr>
        <p:spPr>
          <a:xfrm>
            <a:off x="293446" y="2502988"/>
            <a:ext cx="155217" cy="1457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CC5ED37-5D45-4134-8029-60008445C074}"/>
              </a:ext>
            </a:extLst>
          </p:cNvPr>
          <p:cNvSpPr/>
          <p:nvPr/>
        </p:nvSpPr>
        <p:spPr>
          <a:xfrm>
            <a:off x="173799" y="235247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1837E17-7ED9-498F-AF6E-8A2F04CC368B}"/>
              </a:ext>
            </a:extLst>
          </p:cNvPr>
          <p:cNvSpPr/>
          <p:nvPr/>
        </p:nvSpPr>
        <p:spPr>
          <a:xfrm>
            <a:off x="4696908" y="289019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B544EC-A2AF-4901-A9BE-8994425659BE}"/>
              </a:ext>
            </a:extLst>
          </p:cNvPr>
          <p:cNvSpPr/>
          <p:nvPr/>
        </p:nvSpPr>
        <p:spPr>
          <a:xfrm>
            <a:off x="1101101" y="2699161"/>
            <a:ext cx="530042" cy="1903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A9FD84F-D2FF-43B9-9795-21083D9DC6F6}"/>
              </a:ext>
            </a:extLst>
          </p:cNvPr>
          <p:cNvSpPr/>
          <p:nvPr/>
        </p:nvSpPr>
        <p:spPr>
          <a:xfrm>
            <a:off x="917748" y="262188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8812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2A6F8EF9-6275-41C8-97D6-B977CB376D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0" t="17679" r="1281" b="24099"/>
          <a:stretch/>
        </p:blipFill>
        <p:spPr>
          <a:xfrm>
            <a:off x="133329" y="1944607"/>
            <a:ext cx="5437343" cy="21145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7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8E23CB09-E494-49BB-AE7B-D157B0A72D4F}"/>
              </a:ext>
            </a:extLst>
          </p:cNvPr>
          <p:cNvSpPr txBox="1">
            <a:spLocks/>
          </p:cNvSpPr>
          <p:nvPr/>
        </p:nvSpPr>
        <p:spPr>
          <a:xfrm>
            <a:off x="150107" y="809425"/>
            <a:ext cx="6557786" cy="27649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Handle Invoice Exceptions (Manual Match – 3 of 6)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7C85262-7DC2-41B2-B43D-CF19C6665F25}"/>
              </a:ext>
            </a:extLst>
          </p:cNvPr>
          <p:cNvSpPr txBox="1">
            <a:spLocks/>
          </p:cNvSpPr>
          <p:nvPr/>
        </p:nvSpPr>
        <p:spPr>
          <a:xfrm>
            <a:off x="150107" y="1085920"/>
            <a:ext cx="6557762" cy="2942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Submit Invoice	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628281-FABF-46C7-8B45-7DE87D62F73F}"/>
              </a:ext>
            </a:extLst>
          </p:cNvPr>
          <p:cNvSpPr/>
          <p:nvPr/>
        </p:nvSpPr>
        <p:spPr>
          <a:xfrm>
            <a:off x="90997" y="1285382"/>
            <a:ext cx="54964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After you handle the exception for the invoice, you can submit it as displayed:</a:t>
            </a:r>
          </a:p>
        </p:txBody>
      </p:sp>
      <p:sp>
        <p:nvSpPr>
          <p:cNvPr id="12" name="Rounded Rectangle 28">
            <a:extLst>
              <a:ext uri="{FF2B5EF4-FFF2-40B4-BE49-F238E27FC236}">
                <a16:creationId xmlns:a16="http://schemas.microsoft.com/office/drawing/2014/main" id="{420B12FD-9239-49B6-B68C-CC68C66C9477}"/>
              </a:ext>
            </a:extLst>
          </p:cNvPr>
          <p:cNvSpPr/>
          <p:nvPr/>
        </p:nvSpPr>
        <p:spPr>
          <a:xfrm>
            <a:off x="5996824" y="2082528"/>
            <a:ext cx="874387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exception status has updated to cleared.</a:t>
            </a:r>
          </a:p>
        </p:txBody>
      </p:sp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4295716E-48F4-4EF5-B8BA-906F7034BE28}"/>
              </a:ext>
            </a:extLst>
          </p:cNvPr>
          <p:cNvSpPr/>
          <p:nvPr/>
        </p:nvSpPr>
        <p:spPr>
          <a:xfrm>
            <a:off x="5979165" y="2929186"/>
            <a:ext cx="878835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Submit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button. 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5D06AF2-E6A6-4B97-9085-599B52B271E2}"/>
              </a:ext>
            </a:extLst>
          </p:cNvPr>
          <p:cNvSpPr/>
          <p:nvPr/>
        </p:nvSpPr>
        <p:spPr>
          <a:xfrm>
            <a:off x="5760885" y="2110829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1F81F86-F9CB-429F-81DA-F5D3F2F90974}"/>
              </a:ext>
            </a:extLst>
          </p:cNvPr>
          <p:cNvSpPr/>
          <p:nvPr/>
        </p:nvSpPr>
        <p:spPr>
          <a:xfrm>
            <a:off x="5740405" y="2956892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6606B3-8B8B-43B9-B55F-94E24134DBED}"/>
              </a:ext>
            </a:extLst>
          </p:cNvPr>
          <p:cNvSpPr/>
          <p:nvPr/>
        </p:nvSpPr>
        <p:spPr>
          <a:xfrm>
            <a:off x="4946790" y="3910060"/>
            <a:ext cx="647681" cy="2057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040FC5-EC15-4A14-9E7D-A95B0D396B72}"/>
              </a:ext>
            </a:extLst>
          </p:cNvPr>
          <p:cNvSpPr/>
          <p:nvPr/>
        </p:nvSpPr>
        <p:spPr>
          <a:xfrm>
            <a:off x="3682778" y="1986430"/>
            <a:ext cx="552278" cy="16788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2EDD15F-67B3-4263-B1F8-F8AB45948F7A}"/>
              </a:ext>
            </a:extLst>
          </p:cNvPr>
          <p:cNvSpPr/>
          <p:nvPr/>
        </p:nvSpPr>
        <p:spPr>
          <a:xfrm>
            <a:off x="3579908" y="1905424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00A9E9B-09F6-45AE-8FBA-6444C34A0E26}"/>
              </a:ext>
            </a:extLst>
          </p:cNvPr>
          <p:cNvSpPr/>
          <p:nvPr/>
        </p:nvSpPr>
        <p:spPr>
          <a:xfrm>
            <a:off x="4767446" y="3781974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1050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C0D772-0736-4351-9CF9-63B122516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2" y="3140961"/>
            <a:ext cx="5471198" cy="1107169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8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F5E7B9B-6DF6-4EA5-8CB1-C1CE532F3524}"/>
              </a:ext>
            </a:extLst>
          </p:cNvPr>
          <p:cNvSpPr txBox="1">
            <a:spLocks/>
          </p:cNvSpPr>
          <p:nvPr/>
        </p:nvSpPr>
        <p:spPr>
          <a:xfrm>
            <a:off x="76161" y="826823"/>
            <a:ext cx="5646632" cy="32534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Handle Invoice Exceptions (Manual Match – 4 of 6) – Unmatched Item Exception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AF83D83-308D-4A76-B99E-6DD69F02A985}"/>
              </a:ext>
            </a:extLst>
          </p:cNvPr>
          <p:cNvSpPr txBox="1">
            <a:spLocks/>
          </p:cNvSpPr>
          <p:nvPr/>
        </p:nvSpPr>
        <p:spPr>
          <a:xfrm>
            <a:off x="76161" y="948708"/>
            <a:ext cx="6497816" cy="2034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7EC52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Rounded Rectangle 28">
            <a:extLst>
              <a:ext uri="{FF2B5EF4-FFF2-40B4-BE49-F238E27FC236}">
                <a16:creationId xmlns:a16="http://schemas.microsoft.com/office/drawing/2014/main" id="{5F3C038D-42CF-465A-816D-ED25E726FC3C}"/>
              </a:ext>
            </a:extLst>
          </p:cNvPr>
          <p:cNvSpPr/>
          <p:nvPr/>
        </p:nvSpPr>
        <p:spPr>
          <a:xfrm>
            <a:off x="5987396" y="1570249"/>
            <a:ext cx="870604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Action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drop-down button next to the exception. 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1D90AF6-7109-4180-A5ED-246EF3361A79}"/>
              </a:ext>
            </a:extLst>
          </p:cNvPr>
          <p:cNvSpPr/>
          <p:nvPr/>
        </p:nvSpPr>
        <p:spPr>
          <a:xfrm>
            <a:off x="5725964" y="162242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F18634-1752-43A3-B4AF-C000250B842D}"/>
              </a:ext>
            </a:extLst>
          </p:cNvPr>
          <p:cNvSpPr/>
          <p:nvPr/>
        </p:nvSpPr>
        <p:spPr>
          <a:xfrm>
            <a:off x="4809307" y="3912102"/>
            <a:ext cx="406126" cy="1256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FF9D6A1-0632-4312-AD09-E18C840278C6}"/>
              </a:ext>
            </a:extLst>
          </p:cNvPr>
          <p:cNvSpPr/>
          <p:nvPr/>
        </p:nvSpPr>
        <p:spPr>
          <a:xfrm>
            <a:off x="4660835" y="3829529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98844BF9-2886-4081-893E-23C03B4D6F4B}"/>
              </a:ext>
            </a:extLst>
          </p:cNvPr>
          <p:cNvSpPr/>
          <p:nvPr/>
        </p:nvSpPr>
        <p:spPr>
          <a:xfrm>
            <a:off x="76162" y="1224489"/>
            <a:ext cx="5525732" cy="1787723"/>
          </a:xfrm>
          <a:prstGeom prst="round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In case a Supplier submits Invoice with an additional item which is not present/available on the original PO (e.g. service charge, freight charge)</a:t>
            </a: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In such a case, an Unmatched Item Exception will be raised on the Invoice and will be sent to the Shopper</a:t>
            </a: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srgbClr val="FFFFFF">
                    <a:lumMod val="10000"/>
                  </a:srgbClr>
                </a:solidFill>
              </a:rPr>
              <a:t>If you want to accept the additional item on the Invoice, y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ou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need to change the PO and add the exact same line item to the PO.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rgbClr val="FFFFFF">
                    <a:lumMod val="10000"/>
                  </a:srgbClr>
                </a:solidFill>
              </a:rPr>
              <a:t>After adding the item to the PO, manually match the invoice item with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the correct PO item number by following the  below procedure: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B6A06E-0FFD-4304-AD32-F06B6EB72A9E}"/>
              </a:ext>
            </a:extLst>
          </p:cNvPr>
          <p:cNvSpPr/>
          <p:nvPr/>
        </p:nvSpPr>
        <p:spPr>
          <a:xfrm>
            <a:off x="5010177" y="3675600"/>
            <a:ext cx="406126" cy="1256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ounded Rectangle 28">
            <a:extLst>
              <a:ext uri="{FF2B5EF4-FFF2-40B4-BE49-F238E27FC236}">
                <a16:creationId xmlns:a16="http://schemas.microsoft.com/office/drawing/2014/main" id="{BD9ED3BC-24DB-43A6-A431-DB8E7ADB575B}"/>
              </a:ext>
            </a:extLst>
          </p:cNvPr>
          <p:cNvSpPr/>
          <p:nvPr/>
        </p:nvSpPr>
        <p:spPr>
          <a:xfrm>
            <a:off x="5987395" y="2381739"/>
            <a:ext cx="870604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Select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Manual Match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option from the drop-down menu.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1E4A200-4631-42E4-8C31-69DCED33CF99}"/>
              </a:ext>
            </a:extLst>
          </p:cNvPr>
          <p:cNvSpPr/>
          <p:nvPr/>
        </p:nvSpPr>
        <p:spPr>
          <a:xfrm>
            <a:off x="5722793" y="241307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FA8B767-D0B2-4BB7-850B-E42ACF543BAA}"/>
              </a:ext>
            </a:extLst>
          </p:cNvPr>
          <p:cNvSpPr/>
          <p:nvPr/>
        </p:nvSpPr>
        <p:spPr>
          <a:xfrm>
            <a:off x="4884506" y="353491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2491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F35E5B-1A50-4C24-8537-554CAA6DC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2" y="1630010"/>
            <a:ext cx="5527990" cy="1651798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9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8DE45824-0EA7-497E-A069-E27F9EBAF80B}"/>
              </a:ext>
            </a:extLst>
          </p:cNvPr>
          <p:cNvSpPr txBox="1">
            <a:spLocks/>
          </p:cNvSpPr>
          <p:nvPr/>
        </p:nvSpPr>
        <p:spPr>
          <a:xfrm>
            <a:off x="212177" y="784308"/>
            <a:ext cx="6546432" cy="26765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Handle Invoice Exceptions (Manual Match – </a:t>
            </a:r>
            <a:r>
              <a:rPr lang="en-US" dirty="0"/>
              <a:t>5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of </a:t>
            </a:r>
            <a:r>
              <a:rPr lang="en-US" dirty="0"/>
              <a:t>6) – Unmatched Item Exception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7EC52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60F598FF-588E-4FB6-AAC1-A6781B6B6DB5}"/>
              </a:ext>
            </a:extLst>
          </p:cNvPr>
          <p:cNvSpPr txBox="1">
            <a:spLocks/>
          </p:cNvSpPr>
          <p:nvPr/>
        </p:nvSpPr>
        <p:spPr>
          <a:xfrm>
            <a:off x="266046" y="1011519"/>
            <a:ext cx="6492563" cy="16978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Select Line Items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677240-9FFC-4723-8710-EEEFBC520EF4}"/>
              </a:ext>
            </a:extLst>
          </p:cNvPr>
          <p:cNvSpPr/>
          <p:nvPr/>
        </p:nvSpPr>
        <p:spPr>
          <a:xfrm>
            <a:off x="207804" y="1226465"/>
            <a:ext cx="50633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You can manually match the invoice line item with the PO line item. </a:t>
            </a:r>
          </a:p>
        </p:txBody>
      </p:sp>
      <p:sp>
        <p:nvSpPr>
          <p:cNvPr id="25" name="Rounded Rectangle 28">
            <a:extLst>
              <a:ext uri="{FF2B5EF4-FFF2-40B4-BE49-F238E27FC236}">
                <a16:creationId xmlns:a16="http://schemas.microsoft.com/office/drawing/2014/main" id="{D7F3A384-1668-4348-8528-D9F68A295CCC}"/>
              </a:ext>
            </a:extLst>
          </p:cNvPr>
          <p:cNvSpPr/>
          <p:nvPr/>
        </p:nvSpPr>
        <p:spPr>
          <a:xfrm>
            <a:off x="5983255" y="1605867"/>
            <a:ext cx="870689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Select the check box against the Invoice item that is not matched.</a:t>
            </a:r>
          </a:p>
        </p:txBody>
      </p:sp>
      <p:sp>
        <p:nvSpPr>
          <p:cNvPr id="26" name="Rounded Rectangle 28">
            <a:extLst>
              <a:ext uri="{FF2B5EF4-FFF2-40B4-BE49-F238E27FC236}">
                <a16:creationId xmlns:a16="http://schemas.microsoft.com/office/drawing/2014/main" id="{469B8805-0B04-4B0A-894B-69CFC2F55C78}"/>
              </a:ext>
            </a:extLst>
          </p:cNvPr>
          <p:cNvSpPr/>
          <p:nvPr/>
        </p:nvSpPr>
        <p:spPr>
          <a:xfrm>
            <a:off x="5983255" y="2563755"/>
            <a:ext cx="874745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Select the newly added item on the PO that now matches the invoice item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88F5122-C143-476D-B124-2BEE17EB347E}"/>
              </a:ext>
            </a:extLst>
          </p:cNvPr>
          <p:cNvSpPr/>
          <p:nvPr/>
        </p:nvSpPr>
        <p:spPr>
          <a:xfrm>
            <a:off x="5983255" y="3375407"/>
            <a:ext cx="874745" cy="31924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Match.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9D3C2A9-DB40-429D-B685-F3BC781F3931}"/>
              </a:ext>
            </a:extLst>
          </p:cNvPr>
          <p:cNvSpPr/>
          <p:nvPr/>
        </p:nvSpPr>
        <p:spPr>
          <a:xfrm>
            <a:off x="5720723" y="163370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FCF0918-85DE-461E-A239-BEF3A8D4A6F3}"/>
              </a:ext>
            </a:extLst>
          </p:cNvPr>
          <p:cNvSpPr/>
          <p:nvPr/>
        </p:nvSpPr>
        <p:spPr>
          <a:xfrm>
            <a:off x="5721366" y="2591189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FD62B8C-D7D9-4999-B310-B1BA8740764B}"/>
              </a:ext>
            </a:extLst>
          </p:cNvPr>
          <p:cNvSpPr/>
          <p:nvPr/>
        </p:nvSpPr>
        <p:spPr>
          <a:xfrm>
            <a:off x="5721366" y="3347766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C33405-20AF-4E61-B2FF-2F20A4DFDAAE}"/>
              </a:ext>
            </a:extLst>
          </p:cNvPr>
          <p:cNvSpPr/>
          <p:nvPr/>
        </p:nvSpPr>
        <p:spPr>
          <a:xfrm>
            <a:off x="3745764" y="3072300"/>
            <a:ext cx="484854" cy="1760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68346F-DD2B-42E3-AB66-42B27B2692DA}"/>
              </a:ext>
            </a:extLst>
          </p:cNvPr>
          <p:cNvSpPr/>
          <p:nvPr/>
        </p:nvSpPr>
        <p:spPr>
          <a:xfrm>
            <a:off x="160489" y="2157389"/>
            <a:ext cx="155217" cy="1246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CC5ED37-5D45-4134-8029-60008445C074}"/>
              </a:ext>
            </a:extLst>
          </p:cNvPr>
          <p:cNvSpPr/>
          <p:nvPr/>
        </p:nvSpPr>
        <p:spPr>
          <a:xfrm>
            <a:off x="40842" y="2006873"/>
            <a:ext cx="205740" cy="176005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1837E17-7ED9-498F-AF6E-8A2F04CC368B}"/>
              </a:ext>
            </a:extLst>
          </p:cNvPr>
          <p:cNvSpPr/>
          <p:nvPr/>
        </p:nvSpPr>
        <p:spPr>
          <a:xfrm>
            <a:off x="3632105" y="2947798"/>
            <a:ext cx="205740" cy="176005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B544EC-A2AF-4901-A9BE-8994425659BE}"/>
              </a:ext>
            </a:extLst>
          </p:cNvPr>
          <p:cNvSpPr/>
          <p:nvPr/>
        </p:nvSpPr>
        <p:spPr>
          <a:xfrm>
            <a:off x="129101" y="2785563"/>
            <a:ext cx="288499" cy="16109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A9FD84F-D2FF-43B9-9795-21083D9DC6F6}"/>
              </a:ext>
            </a:extLst>
          </p:cNvPr>
          <p:cNvSpPr/>
          <p:nvPr/>
        </p:nvSpPr>
        <p:spPr>
          <a:xfrm>
            <a:off x="-54252" y="2708288"/>
            <a:ext cx="205740" cy="176005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5F8C67D-0714-4C79-8C54-9A1CE2781E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104"/>
          <a:stretch/>
        </p:blipFill>
        <p:spPr>
          <a:xfrm>
            <a:off x="84042" y="3454168"/>
            <a:ext cx="5496441" cy="1319754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BB6C0E43-A9F5-42F8-9BB2-7E7CA9089E51}"/>
              </a:ext>
            </a:extLst>
          </p:cNvPr>
          <p:cNvSpPr/>
          <p:nvPr/>
        </p:nvSpPr>
        <p:spPr>
          <a:xfrm>
            <a:off x="91818" y="4437360"/>
            <a:ext cx="1391382" cy="219575"/>
          </a:xfrm>
          <a:prstGeom prst="wedgeRectCallout">
            <a:avLst>
              <a:gd name="adj1" fmla="val 211449"/>
              <a:gd name="adj2" fmla="val -575042"/>
            </a:avLst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48E2242-1738-49F7-AF67-1A1364C78CA3}"/>
              </a:ext>
            </a:extLst>
          </p:cNvPr>
          <p:cNvSpPr/>
          <p:nvPr/>
        </p:nvSpPr>
        <p:spPr>
          <a:xfrm>
            <a:off x="1483200" y="4312176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E0FD295-A68B-480C-B638-2852DDEC65F4}"/>
              </a:ext>
            </a:extLst>
          </p:cNvPr>
          <p:cNvSpPr/>
          <p:nvPr/>
        </p:nvSpPr>
        <p:spPr>
          <a:xfrm>
            <a:off x="5720723" y="3742764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33" name="Rounded Rectangle 28">
            <a:extLst>
              <a:ext uri="{FF2B5EF4-FFF2-40B4-BE49-F238E27FC236}">
                <a16:creationId xmlns:a16="http://schemas.microsoft.com/office/drawing/2014/main" id="{CA37CE4C-6A21-47C8-B9FF-D553A9F0E90D}"/>
              </a:ext>
            </a:extLst>
          </p:cNvPr>
          <p:cNvSpPr/>
          <p:nvPr/>
        </p:nvSpPr>
        <p:spPr>
          <a:xfrm>
            <a:off x="5979199" y="3694652"/>
            <a:ext cx="874745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Success message will be shown after the match is complete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D4314C-92E2-41AD-90D8-4266287D422D}"/>
              </a:ext>
            </a:extLst>
          </p:cNvPr>
          <p:cNvSpPr/>
          <p:nvPr/>
        </p:nvSpPr>
        <p:spPr>
          <a:xfrm>
            <a:off x="4496378" y="4549630"/>
            <a:ext cx="637222" cy="2023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DC112C5-903E-4D51-B9CB-85A6F3F9C142}"/>
              </a:ext>
            </a:extLst>
          </p:cNvPr>
          <p:cNvSpPr/>
          <p:nvPr/>
        </p:nvSpPr>
        <p:spPr>
          <a:xfrm>
            <a:off x="4393508" y="4468624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</a:p>
        </p:txBody>
      </p:sp>
      <p:sp>
        <p:nvSpPr>
          <p:cNvPr id="43" name="Rounded Rectangle 28">
            <a:extLst>
              <a:ext uri="{FF2B5EF4-FFF2-40B4-BE49-F238E27FC236}">
                <a16:creationId xmlns:a16="http://schemas.microsoft.com/office/drawing/2014/main" id="{7C4BCB6A-9D0A-4FDC-8CB8-A072FBCC315F}"/>
              </a:ext>
            </a:extLst>
          </p:cNvPr>
          <p:cNvSpPr/>
          <p:nvPr/>
        </p:nvSpPr>
        <p:spPr>
          <a:xfrm>
            <a:off x="5983255" y="4507555"/>
            <a:ext cx="808253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on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Save and Exit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button. 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08C6E41-731E-4609-B418-D50A9FE9FB81}"/>
              </a:ext>
            </a:extLst>
          </p:cNvPr>
          <p:cNvSpPr/>
          <p:nvPr/>
        </p:nvSpPr>
        <p:spPr>
          <a:xfrm>
            <a:off x="5730229" y="4484941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0161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AF96DD-969C-4DC4-AE1A-2C20BF441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6" y="1745994"/>
            <a:ext cx="5529475" cy="2328311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10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8E23CB09-E494-49BB-AE7B-D157B0A72D4F}"/>
              </a:ext>
            </a:extLst>
          </p:cNvPr>
          <p:cNvSpPr txBox="1">
            <a:spLocks/>
          </p:cNvSpPr>
          <p:nvPr/>
        </p:nvSpPr>
        <p:spPr>
          <a:xfrm>
            <a:off x="150107" y="809425"/>
            <a:ext cx="6557786" cy="27649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Handle Invoice Exceptions (Manual Match – 6 of 6) – Unmatched Item Exception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7C85262-7DC2-41B2-B43D-CF19C6665F25}"/>
              </a:ext>
            </a:extLst>
          </p:cNvPr>
          <p:cNvSpPr txBox="1">
            <a:spLocks/>
          </p:cNvSpPr>
          <p:nvPr/>
        </p:nvSpPr>
        <p:spPr>
          <a:xfrm>
            <a:off x="150107" y="1085920"/>
            <a:ext cx="6557762" cy="2942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Submit Invoice	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628281-FABF-46C7-8B45-7DE87D62F73F}"/>
              </a:ext>
            </a:extLst>
          </p:cNvPr>
          <p:cNvSpPr/>
          <p:nvPr/>
        </p:nvSpPr>
        <p:spPr>
          <a:xfrm>
            <a:off x="90997" y="1285382"/>
            <a:ext cx="54964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After you handle the exception for the invoice, you can submit it as displayed:</a:t>
            </a:r>
          </a:p>
        </p:txBody>
      </p:sp>
      <p:sp>
        <p:nvSpPr>
          <p:cNvPr id="12" name="Rounded Rectangle 28">
            <a:extLst>
              <a:ext uri="{FF2B5EF4-FFF2-40B4-BE49-F238E27FC236}">
                <a16:creationId xmlns:a16="http://schemas.microsoft.com/office/drawing/2014/main" id="{420B12FD-9239-49B6-B68C-CC68C66C9477}"/>
              </a:ext>
            </a:extLst>
          </p:cNvPr>
          <p:cNvSpPr/>
          <p:nvPr/>
        </p:nvSpPr>
        <p:spPr>
          <a:xfrm>
            <a:off x="5996824" y="2082528"/>
            <a:ext cx="874387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exception status has updated to cleared.</a:t>
            </a:r>
          </a:p>
        </p:txBody>
      </p:sp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4295716E-48F4-4EF5-B8BA-906F7034BE28}"/>
              </a:ext>
            </a:extLst>
          </p:cNvPr>
          <p:cNvSpPr/>
          <p:nvPr/>
        </p:nvSpPr>
        <p:spPr>
          <a:xfrm>
            <a:off x="5979165" y="2929186"/>
            <a:ext cx="878835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Submit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button. 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5D06AF2-E6A6-4B97-9085-599B52B271E2}"/>
              </a:ext>
            </a:extLst>
          </p:cNvPr>
          <p:cNvSpPr/>
          <p:nvPr/>
        </p:nvSpPr>
        <p:spPr>
          <a:xfrm>
            <a:off x="5760885" y="2110829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8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1F81F86-F9CB-429F-81DA-F5D3F2F90974}"/>
              </a:ext>
            </a:extLst>
          </p:cNvPr>
          <p:cNvSpPr/>
          <p:nvPr/>
        </p:nvSpPr>
        <p:spPr>
          <a:xfrm>
            <a:off x="5740405" y="2956892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9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6606B3-8B8B-43B9-B55F-94E24134DBED}"/>
              </a:ext>
            </a:extLst>
          </p:cNvPr>
          <p:cNvSpPr/>
          <p:nvPr/>
        </p:nvSpPr>
        <p:spPr>
          <a:xfrm>
            <a:off x="4917990" y="3741470"/>
            <a:ext cx="647681" cy="22464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040FC5-EC15-4A14-9E7D-A95B0D396B72}"/>
              </a:ext>
            </a:extLst>
          </p:cNvPr>
          <p:cNvSpPr/>
          <p:nvPr/>
        </p:nvSpPr>
        <p:spPr>
          <a:xfrm>
            <a:off x="3682778" y="1792030"/>
            <a:ext cx="552278" cy="2057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2EDD15F-67B3-4263-B1F8-F8AB45948F7A}"/>
              </a:ext>
            </a:extLst>
          </p:cNvPr>
          <p:cNvSpPr/>
          <p:nvPr/>
        </p:nvSpPr>
        <p:spPr>
          <a:xfrm>
            <a:off x="3579908" y="1711024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9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00A9E9B-09F6-45AE-8FBA-6444C34A0E26}"/>
              </a:ext>
            </a:extLst>
          </p:cNvPr>
          <p:cNvSpPr/>
          <p:nvPr/>
        </p:nvSpPr>
        <p:spPr>
          <a:xfrm>
            <a:off x="4760250" y="3883404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0922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88981" y="285750"/>
            <a:ext cx="5743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</a:rPr>
              <a:t>Additional Resources: Guides, FAQ, and Assistance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 pitchFamily="-64" charset="-128"/>
            </a:endParaRPr>
          </a:p>
        </p:txBody>
      </p:sp>
      <p:sp>
        <p:nvSpPr>
          <p:cNvPr id="12" name="Content Placeholder 6"/>
          <p:cNvSpPr txBox="1">
            <a:spLocks/>
          </p:cNvSpPr>
          <p:nvPr/>
        </p:nvSpPr>
        <p:spPr bwMode="auto">
          <a:xfrm>
            <a:off x="1143000" y="2502084"/>
            <a:ext cx="4800600" cy="188121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Contact Us</a:t>
            </a: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Ordering Information: Submit a ticket to Sourcing &amp; Procurement via the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  <a:hlinkClick r:id="rId2"/>
              </a:rPr>
              <a:t>Financial Affairs Customer Service Portal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.</a:t>
            </a: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Invoice &amp; Payment Information: Submit a ticket to Accounts Payable via the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  <a:hlinkClick r:id="rId2"/>
              </a:rPr>
              <a:t>Financial Affairs Customer Service Portal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.</a:t>
            </a: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/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 bwMode="auto">
          <a:xfrm>
            <a:off x="1143001" y="868296"/>
            <a:ext cx="4800600" cy="15891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Guides &amp; FAQs</a:t>
            </a: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  <a:hlinkClick r:id="rId3"/>
              </a:rPr>
              <a:t>How to Place Orders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/>
            </a:endParaRP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  <a:hlinkClick r:id="rId4"/>
              </a:rPr>
              <a:t>FAQs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/>
            </a:endParaRP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hlinkClick r:id="rId5"/>
              </a:rPr>
              <a:t>Invoice Guides and FAQ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/>
            </a:endParaRPr>
          </a:p>
        </p:txBody>
      </p:sp>
      <p:grpSp>
        <p:nvGrpSpPr>
          <p:cNvPr id="18" name="Google Shape;6486;p62"/>
          <p:cNvGrpSpPr/>
          <p:nvPr/>
        </p:nvGrpSpPr>
        <p:grpSpPr>
          <a:xfrm>
            <a:off x="6358184" y="327919"/>
            <a:ext cx="357468" cy="352675"/>
            <a:chOff x="-33645475" y="3228075"/>
            <a:chExt cx="294600" cy="290650"/>
          </a:xfrm>
          <a:solidFill>
            <a:schemeClr val="tx1"/>
          </a:solidFill>
        </p:grpSpPr>
        <p:sp>
          <p:nvSpPr>
            <p:cNvPr id="19" name="Google Shape;6487;p62"/>
            <p:cNvSpPr/>
            <p:nvPr/>
          </p:nvSpPr>
          <p:spPr>
            <a:xfrm>
              <a:off x="-33456450" y="3261925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09" y="694"/>
                  </a:lnTo>
                  <a:cubicBezTo>
                    <a:pt x="1576" y="694"/>
                    <a:pt x="2049" y="1166"/>
                    <a:pt x="2049" y="1733"/>
                  </a:cubicBezTo>
                  <a:lnTo>
                    <a:pt x="2049" y="2269"/>
                  </a:lnTo>
                  <a:lnTo>
                    <a:pt x="1923" y="2175"/>
                  </a:lnTo>
                  <a:cubicBezTo>
                    <a:pt x="1860" y="2112"/>
                    <a:pt x="1773" y="2080"/>
                    <a:pt x="1686" y="2080"/>
                  </a:cubicBezTo>
                  <a:cubicBezTo>
                    <a:pt x="1600" y="2080"/>
                    <a:pt x="1513" y="2112"/>
                    <a:pt x="1450" y="2175"/>
                  </a:cubicBezTo>
                  <a:cubicBezTo>
                    <a:pt x="1324" y="2269"/>
                    <a:pt x="1324" y="2521"/>
                    <a:pt x="1450" y="2647"/>
                  </a:cubicBezTo>
                  <a:lnTo>
                    <a:pt x="2112" y="3309"/>
                  </a:lnTo>
                  <a:cubicBezTo>
                    <a:pt x="2175" y="3372"/>
                    <a:pt x="2269" y="3403"/>
                    <a:pt x="2360" y="3403"/>
                  </a:cubicBezTo>
                  <a:cubicBezTo>
                    <a:pt x="2450" y="3403"/>
                    <a:pt x="2537" y="3372"/>
                    <a:pt x="2584" y="3309"/>
                  </a:cubicBezTo>
                  <a:lnTo>
                    <a:pt x="3277" y="2647"/>
                  </a:lnTo>
                  <a:cubicBezTo>
                    <a:pt x="3372" y="2521"/>
                    <a:pt x="3372" y="2269"/>
                    <a:pt x="3277" y="2175"/>
                  </a:cubicBezTo>
                  <a:cubicBezTo>
                    <a:pt x="3214" y="2112"/>
                    <a:pt x="3120" y="2080"/>
                    <a:pt x="3029" y="2080"/>
                  </a:cubicBezTo>
                  <a:cubicBezTo>
                    <a:pt x="2939" y="2080"/>
                    <a:pt x="2852" y="2112"/>
                    <a:pt x="2805" y="2175"/>
                  </a:cubicBezTo>
                  <a:lnTo>
                    <a:pt x="2679" y="2269"/>
                  </a:lnTo>
                  <a:lnTo>
                    <a:pt x="2679" y="1733"/>
                  </a:lnTo>
                  <a:cubicBezTo>
                    <a:pt x="2742" y="788"/>
                    <a:pt x="1954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0" name="Google Shape;6488;p62"/>
            <p:cNvSpPr/>
            <p:nvPr/>
          </p:nvSpPr>
          <p:spPr>
            <a:xfrm>
              <a:off x="-33575375" y="3433625"/>
              <a:ext cx="85075" cy="85100"/>
            </a:xfrm>
            <a:custGeom>
              <a:avLst/>
              <a:gdLst/>
              <a:ahLst/>
              <a:cxnLst/>
              <a:rect l="l" t="t" r="r" b="b"/>
              <a:pathLst>
                <a:path w="3403" h="3404" extrusionOk="0">
                  <a:moveTo>
                    <a:pt x="1013" y="1"/>
                  </a:moveTo>
                  <a:cubicBezTo>
                    <a:pt x="922" y="1"/>
                    <a:pt x="835" y="32"/>
                    <a:pt x="788" y="95"/>
                  </a:cubicBezTo>
                  <a:lnTo>
                    <a:pt x="127" y="757"/>
                  </a:lnTo>
                  <a:cubicBezTo>
                    <a:pt x="1" y="883"/>
                    <a:pt x="1" y="1135"/>
                    <a:pt x="127" y="1229"/>
                  </a:cubicBezTo>
                  <a:cubicBezTo>
                    <a:pt x="174" y="1292"/>
                    <a:pt x="260" y="1324"/>
                    <a:pt x="351" y="1324"/>
                  </a:cubicBezTo>
                  <a:cubicBezTo>
                    <a:pt x="442" y="1324"/>
                    <a:pt x="536" y="1292"/>
                    <a:pt x="599" y="1229"/>
                  </a:cubicBezTo>
                  <a:lnTo>
                    <a:pt x="694" y="1135"/>
                  </a:lnTo>
                  <a:lnTo>
                    <a:pt x="694" y="1671"/>
                  </a:lnTo>
                  <a:cubicBezTo>
                    <a:pt x="694" y="2616"/>
                    <a:pt x="1450" y="3372"/>
                    <a:pt x="2395" y="3372"/>
                  </a:cubicBezTo>
                  <a:lnTo>
                    <a:pt x="3057" y="3372"/>
                  </a:lnTo>
                  <a:lnTo>
                    <a:pt x="3057" y="3403"/>
                  </a:lnTo>
                  <a:cubicBezTo>
                    <a:pt x="3246" y="3403"/>
                    <a:pt x="3403" y="3246"/>
                    <a:pt x="3403" y="3057"/>
                  </a:cubicBezTo>
                  <a:cubicBezTo>
                    <a:pt x="3403" y="2868"/>
                    <a:pt x="3246" y="2710"/>
                    <a:pt x="3057" y="2710"/>
                  </a:cubicBezTo>
                  <a:lnTo>
                    <a:pt x="2363" y="2710"/>
                  </a:lnTo>
                  <a:cubicBezTo>
                    <a:pt x="1796" y="2710"/>
                    <a:pt x="1324" y="2238"/>
                    <a:pt x="1324" y="1671"/>
                  </a:cubicBezTo>
                  <a:lnTo>
                    <a:pt x="1324" y="1135"/>
                  </a:lnTo>
                  <a:lnTo>
                    <a:pt x="1450" y="1229"/>
                  </a:lnTo>
                  <a:cubicBezTo>
                    <a:pt x="1513" y="1292"/>
                    <a:pt x="1599" y="1324"/>
                    <a:pt x="1686" y="1324"/>
                  </a:cubicBezTo>
                  <a:cubicBezTo>
                    <a:pt x="1773" y="1324"/>
                    <a:pt x="1859" y="1292"/>
                    <a:pt x="1922" y="1229"/>
                  </a:cubicBezTo>
                  <a:cubicBezTo>
                    <a:pt x="2048" y="1135"/>
                    <a:pt x="2048" y="883"/>
                    <a:pt x="1922" y="757"/>
                  </a:cubicBezTo>
                  <a:lnTo>
                    <a:pt x="1261" y="95"/>
                  </a:lnTo>
                  <a:cubicBezTo>
                    <a:pt x="1198" y="32"/>
                    <a:pt x="1103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1" name="Google Shape;6489;p62"/>
            <p:cNvSpPr/>
            <p:nvPr/>
          </p:nvSpPr>
          <p:spPr>
            <a:xfrm>
              <a:off x="-33645475" y="3228075"/>
              <a:ext cx="206375" cy="153600"/>
            </a:xfrm>
            <a:custGeom>
              <a:avLst/>
              <a:gdLst/>
              <a:ahLst/>
              <a:cxnLst/>
              <a:rect l="l" t="t" r="r" b="b"/>
              <a:pathLst>
                <a:path w="8255" h="6144" extrusionOk="0">
                  <a:moveTo>
                    <a:pt x="4191" y="0"/>
                  </a:moveTo>
                  <a:cubicBezTo>
                    <a:pt x="2300" y="0"/>
                    <a:pt x="757" y="1544"/>
                    <a:pt x="757" y="3434"/>
                  </a:cubicBezTo>
                  <a:lnTo>
                    <a:pt x="757" y="3529"/>
                  </a:lnTo>
                  <a:cubicBezTo>
                    <a:pt x="347" y="3686"/>
                    <a:pt x="95" y="4033"/>
                    <a:pt x="95" y="4474"/>
                  </a:cubicBezTo>
                  <a:lnTo>
                    <a:pt x="95" y="5135"/>
                  </a:lnTo>
                  <a:cubicBezTo>
                    <a:pt x="1" y="5671"/>
                    <a:pt x="473" y="6143"/>
                    <a:pt x="1009" y="6143"/>
                  </a:cubicBezTo>
                  <a:cubicBezTo>
                    <a:pt x="1135" y="6143"/>
                    <a:pt x="1261" y="6112"/>
                    <a:pt x="1387" y="6080"/>
                  </a:cubicBezTo>
                  <a:lnTo>
                    <a:pt x="1387" y="3403"/>
                  </a:lnTo>
                  <a:cubicBezTo>
                    <a:pt x="1387" y="1890"/>
                    <a:pt x="2647" y="630"/>
                    <a:pt x="4128" y="630"/>
                  </a:cubicBezTo>
                  <a:cubicBezTo>
                    <a:pt x="5640" y="630"/>
                    <a:pt x="6900" y="1890"/>
                    <a:pt x="6900" y="3403"/>
                  </a:cubicBezTo>
                  <a:lnTo>
                    <a:pt x="6900" y="6080"/>
                  </a:lnTo>
                  <a:cubicBezTo>
                    <a:pt x="6995" y="6112"/>
                    <a:pt x="7121" y="6143"/>
                    <a:pt x="7247" y="6143"/>
                  </a:cubicBezTo>
                  <a:cubicBezTo>
                    <a:pt x="7782" y="6143"/>
                    <a:pt x="8255" y="5671"/>
                    <a:pt x="8255" y="5135"/>
                  </a:cubicBezTo>
                  <a:lnTo>
                    <a:pt x="8255" y="4474"/>
                  </a:lnTo>
                  <a:cubicBezTo>
                    <a:pt x="8255" y="4033"/>
                    <a:pt x="8003" y="3623"/>
                    <a:pt x="7593" y="3529"/>
                  </a:cubicBezTo>
                  <a:lnTo>
                    <a:pt x="7593" y="3434"/>
                  </a:lnTo>
                  <a:cubicBezTo>
                    <a:pt x="7593" y="1544"/>
                    <a:pt x="6050" y="0"/>
                    <a:pt x="4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2" name="Google Shape;6490;p62"/>
            <p:cNvSpPr/>
            <p:nvPr/>
          </p:nvSpPr>
          <p:spPr>
            <a:xfrm>
              <a:off x="-33593500" y="3279250"/>
              <a:ext cx="104775" cy="52275"/>
            </a:xfrm>
            <a:custGeom>
              <a:avLst/>
              <a:gdLst/>
              <a:ahLst/>
              <a:cxnLst/>
              <a:rect l="l" t="t" r="r" b="b"/>
              <a:pathLst>
                <a:path w="4191" h="2091" extrusionOk="0">
                  <a:moveTo>
                    <a:pt x="1734" y="1"/>
                  </a:moveTo>
                  <a:cubicBezTo>
                    <a:pt x="789" y="1"/>
                    <a:pt x="1" y="757"/>
                    <a:pt x="1" y="1702"/>
                  </a:cubicBezTo>
                  <a:lnTo>
                    <a:pt x="1" y="2049"/>
                  </a:lnTo>
                  <a:lnTo>
                    <a:pt x="1230" y="2049"/>
                  </a:lnTo>
                  <a:cubicBezTo>
                    <a:pt x="1545" y="2049"/>
                    <a:pt x="1891" y="2049"/>
                    <a:pt x="2017" y="1986"/>
                  </a:cubicBezTo>
                  <a:cubicBezTo>
                    <a:pt x="2049" y="1954"/>
                    <a:pt x="2080" y="1828"/>
                    <a:pt x="2080" y="1734"/>
                  </a:cubicBezTo>
                  <a:cubicBezTo>
                    <a:pt x="2080" y="1545"/>
                    <a:pt x="2238" y="1387"/>
                    <a:pt x="2458" y="1387"/>
                  </a:cubicBezTo>
                  <a:cubicBezTo>
                    <a:pt x="2647" y="1387"/>
                    <a:pt x="2805" y="1545"/>
                    <a:pt x="2805" y="1734"/>
                  </a:cubicBezTo>
                  <a:cubicBezTo>
                    <a:pt x="2805" y="1828"/>
                    <a:pt x="2805" y="1954"/>
                    <a:pt x="2868" y="1986"/>
                  </a:cubicBezTo>
                  <a:cubicBezTo>
                    <a:pt x="2942" y="2059"/>
                    <a:pt x="3091" y="2090"/>
                    <a:pt x="3266" y="2090"/>
                  </a:cubicBezTo>
                  <a:cubicBezTo>
                    <a:pt x="3389" y="2090"/>
                    <a:pt x="3525" y="2075"/>
                    <a:pt x="3656" y="2049"/>
                  </a:cubicBezTo>
                  <a:lnTo>
                    <a:pt x="4191" y="2049"/>
                  </a:lnTo>
                  <a:lnTo>
                    <a:pt x="4191" y="1702"/>
                  </a:lnTo>
                  <a:lnTo>
                    <a:pt x="4128" y="1702"/>
                  </a:lnTo>
                  <a:cubicBezTo>
                    <a:pt x="4128" y="757"/>
                    <a:pt x="3340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3" name="Google Shape;6491;p62"/>
            <p:cNvSpPr/>
            <p:nvPr/>
          </p:nvSpPr>
          <p:spPr>
            <a:xfrm>
              <a:off x="-33593500" y="3341475"/>
              <a:ext cx="104775" cy="74075"/>
            </a:xfrm>
            <a:custGeom>
              <a:avLst/>
              <a:gdLst/>
              <a:ahLst/>
              <a:cxnLst/>
              <a:rect l="l" t="t" r="r" b="b"/>
              <a:pathLst>
                <a:path w="4191" h="2963" extrusionOk="0">
                  <a:moveTo>
                    <a:pt x="2395" y="1"/>
                  </a:moveTo>
                  <a:cubicBezTo>
                    <a:pt x="2080" y="253"/>
                    <a:pt x="1671" y="253"/>
                    <a:pt x="1230" y="253"/>
                  </a:cubicBezTo>
                  <a:lnTo>
                    <a:pt x="1" y="253"/>
                  </a:lnTo>
                  <a:lnTo>
                    <a:pt x="1" y="914"/>
                  </a:lnTo>
                  <a:cubicBezTo>
                    <a:pt x="1" y="2049"/>
                    <a:pt x="946" y="2962"/>
                    <a:pt x="2112" y="2962"/>
                  </a:cubicBezTo>
                  <a:cubicBezTo>
                    <a:pt x="3246" y="2962"/>
                    <a:pt x="4191" y="2049"/>
                    <a:pt x="4191" y="914"/>
                  </a:cubicBezTo>
                  <a:lnTo>
                    <a:pt x="4191" y="253"/>
                  </a:lnTo>
                  <a:lnTo>
                    <a:pt x="3466" y="253"/>
                  </a:lnTo>
                  <a:cubicBezTo>
                    <a:pt x="3088" y="253"/>
                    <a:pt x="2679" y="190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4" name="Google Shape;6492;p62"/>
            <p:cNvSpPr/>
            <p:nvPr/>
          </p:nvSpPr>
          <p:spPr>
            <a:xfrm>
              <a:off x="-33455650" y="3381650"/>
              <a:ext cx="104775" cy="52250"/>
            </a:xfrm>
            <a:custGeom>
              <a:avLst/>
              <a:gdLst/>
              <a:ahLst/>
              <a:cxnLst/>
              <a:rect l="l" t="t" r="r" b="b"/>
              <a:pathLst>
                <a:path w="4191" h="2090" extrusionOk="0">
                  <a:moveTo>
                    <a:pt x="1702" y="0"/>
                  </a:moveTo>
                  <a:cubicBezTo>
                    <a:pt x="756" y="0"/>
                    <a:pt x="0" y="757"/>
                    <a:pt x="0" y="1702"/>
                  </a:cubicBezTo>
                  <a:lnTo>
                    <a:pt x="0" y="2048"/>
                  </a:lnTo>
                  <a:lnTo>
                    <a:pt x="1229" y="2048"/>
                  </a:lnTo>
                  <a:cubicBezTo>
                    <a:pt x="1544" y="2048"/>
                    <a:pt x="1891" y="2048"/>
                    <a:pt x="2017" y="1985"/>
                  </a:cubicBezTo>
                  <a:cubicBezTo>
                    <a:pt x="2048" y="1954"/>
                    <a:pt x="2080" y="1828"/>
                    <a:pt x="2080" y="1733"/>
                  </a:cubicBezTo>
                  <a:cubicBezTo>
                    <a:pt x="2080" y="1544"/>
                    <a:pt x="2237" y="1387"/>
                    <a:pt x="2458" y="1387"/>
                  </a:cubicBezTo>
                  <a:cubicBezTo>
                    <a:pt x="2647" y="1387"/>
                    <a:pt x="2804" y="1544"/>
                    <a:pt x="2804" y="1733"/>
                  </a:cubicBezTo>
                  <a:cubicBezTo>
                    <a:pt x="2804" y="1828"/>
                    <a:pt x="2804" y="1954"/>
                    <a:pt x="2867" y="1985"/>
                  </a:cubicBezTo>
                  <a:cubicBezTo>
                    <a:pt x="2941" y="2059"/>
                    <a:pt x="3091" y="2090"/>
                    <a:pt x="3265" y="2090"/>
                  </a:cubicBezTo>
                  <a:cubicBezTo>
                    <a:pt x="3388" y="2090"/>
                    <a:pt x="3524" y="2074"/>
                    <a:pt x="3655" y="2048"/>
                  </a:cubicBezTo>
                  <a:lnTo>
                    <a:pt x="4190" y="2048"/>
                  </a:lnTo>
                  <a:lnTo>
                    <a:pt x="4190" y="1702"/>
                  </a:lnTo>
                  <a:cubicBezTo>
                    <a:pt x="4096" y="757"/>
                    <a:pt x="3308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5" name="Google Shape;6493;p62"/>
            <p:cNvSpPr/>
            <p:nvPr/>
          </p:nvSpPr>
          <p:spPr>
            <a:xfrm>
              <a:off x="-33456450" y="3443875"/>
              <a:ext cx="102425" cy="74850"/>
            </a:xfrm>
            <a:custGeom>
              <a:avLst/>
              <a:gdLst/>
              <a:ahLst/>
              <a:cxnLst/>
              <a:rect l="l" t="t" r="r" b="b"/>
              <a:pathLst>
                <a:path w="4097" h="2994" extrusionOk="0">
                  <a:moveTo>
                    <a:pt x="2395" y="0"/>
                  </a:moveTo>
                  <a:cubicBezTo>
                    <a:pt x="2080" y="252"/>
                    <a:pt x="1639" y="252"/>
                    <a:pt x="1230" y="252"/>
                  </a:cubicBezTo>
                  <a:lnTo>
                    <a:pt x="1" y="252"/>
                  </a:lnTo>
                  <a:lnTo>
                    <a:pt x="1" y="914"/>
                  </a:lnTo>
                  <a:cubicBezTo>
                    <a:pt x="1" y="2048"/>
                    <a:pt x="914" y="2993"/>
                    <a:pt x="2049" y="2993"/>
                  </a:cubicBezTo>
                  <a:cubicBezTo>
                    <a:pt x="3183" y="2993"/>
                    <a:pt x="4096" y="2048"/>
                    <a:pt x="4096" y="914"/>
                  </a:cubicBezTo>
                  <a:lnTo>
                    <a:pt x="4096" y="252"/>
                  </a:lnTo>
                  <a:lnTo>
                    <a:pt x="3435" y="252"/>
                  </a:lnTo>
                  <a:cubicBezTo>
                    <a:pt x="3025" y="252"/>
                    <a:pt x="2679" y="189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</p:grp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17AF7DAF-61EC-4979-BDA6-D34148154047}"/>
              </a:ext>
            </a:extLst>
          </p:cNvPr>
          <p:cNvSpPr txBox="1">
            <a:spLocks/>
          </p:cNvSpPr>
          <p:nvPr/>
        </p:nvSpPr>
        <p:spPr bwMode="auto">
          <a:xfrm>
            <a:off x="5695619" y="4964372"/>
            <a:ext cx="1062990" cy="109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0808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0000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Tx/>
                <a:buNone/>
                <a:tabLst/>
                <a:defRPr/>
              </a:pPr>
              <a:t>11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4934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ARTICULATE_DESIGN_ID_OLD_ TO BE DELETED" val="xp8qRPSy"/>
  <p:tag name="ARTICULATE_DESIGN_ID_2_BLUE THEME 2015 16X9" val="VrZXwfwF"/>
  <p:tag name="ARTICULATE_SLIDE_COUNT" val="162"/>
  <p:tag name="ARTICULATE_PROJECT_OPEN" val="0"/>
  <p:tag name="MMPROD_UIDATA" val="&lt;database version=&quot;11.0&quot;&gt;&lt;object type=&quot;1&quot; unique_id=&quot;10001&quot;&gt;&lt;object type=&quot;2&quot; unique_id=&quot;22404&quot;&gt;&lt;object type=&quot;3&quot; unique_id=&quot;1838115&quot;&gt;&lt;property id=&quot;20148&quot; value=&quot;5&quot;/&gt;&lt;property id=&quot;20300&quot; value=&quot;Slide 59 - &amp;quot;Walkthrough: Invite a Supplier for Qualification &amp;quot;&quot;/&gt;&lt;property id=&quot;20307&quot; value=&quot;499&quot;/&gt;&lt;/object&gt;&lt;object type=&quot;3&quot; unique_id=&quot;1838128&quot;&gt;&lt;property id=&quot;20148&quot; value=&quot;5&quot;/&gt;&lt;property id=&quot;20300&quot; value=&quot;Slide 1 - &amp;quot;Ariba Supplier Lifecycle &amp;amp; Performance Management&amp;quot;&quot;/&gt;&lt;property id=&quot;20307&quot; value=&quot;535&quot;/&gt;&lt;/object&gt;&lt;object type=&quot;3&quot; unique_id=&quot;1838132&quot;&gt;&lt;property id=&quot;20148&quot; value=&quot;5&quot;/&gt;&lt;property id=&quot;20300&quot; value=&quot;Slide 4 - &amp;quot;Ground Rules&amp;quot;&quot;/&gt;&lt;property id=&quot;20307&quot; value=&quot;536&quot;/&gt;&lt;/object&gt;&lt;object type=&quot;3&quot; unique_id=&quot;1838133&quot;&gt;&lt;property id=&quot;20148&quot; value=&quot;5&quot;/&gt;&lt;property id=&quot;20300&quot; value=&quot;Slide 29 - &amp;quot;Create a Supplier Request (1 of 4)&amp;quot;&quot;/&gt;&lt;property id=&quot;20307&quot; value=&quot;537&quot;/&gt;&lt;/object&gt;&lt;object type=&quot;3&quot; unique_id=&quot;1838134&quot;&gt;&lt;property id=&quot;20148&quot; value=&quot;5&quot;/&gt;&lt;property id=&quot;20300&quot; value=&quot;Slide 30 - &amp;quot;Create a Supplier Request (2 of 4)&amp;quot;&quot;/&gt;&lt;property id=&quot;20307&quot; value=&quot;538&quot;/&gt;&lt;/object&gt;&lt;object type=&quot;3&quot; unique_id=&quot;1838136&quot;&gt;&lt;property id=&quot;20148&quot; value=&quot;5&quot;/&gt;&lt;property id=&quot;20300&quot; value=&quot;Slide 33 - &amp;quot;Approve a Supplier Request (1 of 2)&amp;quot;&quot;/&gt;&lt;property id=&quot;20307&quot; value=&quot;540&quot;/&gt;&lt;/object&gt;&lt;object type=&quot;3&quot; unique_id=&quot;1838137&quot;&gt;&lt;property id=&quot;20148&quot; value=&quot;5&quot;/&gt;&lt;property id=&quot;20300&quot; value=&quot;Slide 131 - &amp;quot;Knowledge Check 5&amp;quot;&quot;/&gt;&lt;property id=&quot;20307&quot; value=&quot;551&quot;/&gt;&lt;/object&gt;&lt;object type=&quot;3&quot; unique_id=&quot;1838195&quot;&gt;&lt;property id=&quot;20148&quot; value=&quot;5&quot;/&gt;&lt;property id=&quot;20300&quot; value=&quot;Slide 167 - &amp;quot;Running Prepackaged Supplier Reports (2 of 4)&amp;quot;&quot;/&gt;&lt;property id=&quot;20307&quot; value=&quot;639&quot;/&gt;&lt;/object&gt;&lt;object type=&quot;3&quot; unique_id=&quot;1838196&quot;&gt;&lt;property id=&quot;20148&quot; value=&quot;5&quot;/&gt;&lt;property id=&quot;20300&quot; value=&quot;Slide 168 - &amp;quot;Running Prepackaged Supplier Reports (3 of 4)&amp;quot;&quot;/&gt;&lt;property id=&quot;20307&quot; value=&quot;640&quot;/&gt;&lt;/object&gt;&lt;object type=&quot;3&quot; unique_id=&quot;1838197&quot;&gt;&lt;property id=&quot;20148&quot; value=&quot;5&quot;/&gt;&lt;property id=&quot;20300&quot; value=&quot;Slide 169 - &amp;quot;Running Prepackaged Supplier Reports (4 of 4)&amp;quot;&quot;/&gt;&lt;property id=&quot;20307&quot; value=&quot;641&quot;/&gt;&lt;/object&gt;&lt;object type=&quot;3&quot; unique_id=&quot;1838199&quot;&gt;&lt;property id=&quot;20148&quot; value=&quot;5&quot;/&gt;&lt;property id=&quot;20300&quot; value=&quot;Slide 153 - &amp;quot;Walkthrough: Closing a Supplier Relationship&amp;quot;&quot;/&gt;&lt;property id=&quot;20307&quot; value=&quot;643&quot;/&gt;&lt;/object&gt;&lt;object type=&quot;3&quot; unique_id=&quot;1838200&quot;&gt;&lt;property id=&quot;20148&quot; value=&quot;5&quot;/&gt;&lt;property id=&quot;20300&quot; value=&quot;Slide 154 - &amp;quot;Closing a Supplier Relationship (1 of 8)&amp;quot;&quot;/&gt;&lt;property id=&quot;20307&quot; value=&quot;644&quot;/&gt;&lt;/object&gt;&lt;object type=&quot;3&quot; unique_id=&quot;1838201&quot;&gt;&lt;property id=&quot;20148&quot; value=&quot;5&quot;/&gt;&lt;property id=&quot;20300&quot; value=&quot;Slide 155 - &amp;quot;Closing a Supplier Relationship (2 of 8)&amp;quot;&quot;/&gt;&lt;property id=&quot;20307&quot; value=&quot;645&quot;/&gt;&lt;/object&gt;&lt;object type=&quot;3&quot; unique_id=&quot;1838202&quot;&gt;&lt;property id=&quot;20148&quot; value=&quot;5&quot;/&gt;&lt;property id=&quot;20300&quot; value=&quot;Slide 156 - &amp;quot;Closing a Supplier Relationship (3 of 8)&amp;quot;&quot;/&gt;&lt;property id=&quot;20307&quot; value=&quot;646&quot;/&gt;&lt;/object&gt;&lt;object type=&quot;3&quot; unique_id=&quot;1838203&quot;&gt;&lt;property id=&quot;20148&quot; value=&quot;5&quot;/&gt;&lt;property id=&quot;20300&quot; value=&quot;Slide 157 - &amp;quot;Closing a Supplier Relationship (4 of 8)&amp;quot;&quot;/&gt;&lt;property id=&quot;20307&quot; value=&quot;647&quot;/&gt;&lt;/object&gt;&lt;object type=&quot;3&quot; unique_id=&quot;1838204&quot;&gt;&lt;property id=&quot;20148&quot; value=&quot;5&quot;/&gt;&lt;property id=&quot;20300&quot; value=&quot;Slide 170 - &amp;quot;Lesson Summary&amp;quot;&quot;/&gt;&lt;property id=&quot;20307&quot; value=&quot;648&quot;/&gt;&lt;/object&gt;&lt;object type=&quot;3&quot; unique_id=&quot;1838207&quot;&gt;&lt;property id=&quot;20148&quot; value=&quot;5&quot;/&gt;&lt;property id=&quot;20300&quot; value=&quot;Slide 3 - &amp;quot;Introduction&amp;quot;&quot;/&gt;&lt;property id=&quot;20307&quot; value=&quot;650&quot;/&gt;&lt;/object&gt;&lt;object type=&quot;3&quot; unique_id=&quot;1838209&quot;&gt;&lt;property id=&quot;20148&quot; value=&quot;5&quot;/&gt;&lt;property id=&quot;20300&quot; value=&quot;Slide 75 - &amp;quot;Disqualify a Supplier (2 of 2)&amp;quot;&quot;/&gt;&lt;property id=&quot;20307&quot; value=&quot;652&quot;/&gt;&lt;/object&gt;&lt;object type=&quot;3&quot; unique_id=&quot;1838211&quot;&gt;&lt;property id=&quot;20148&quot; value=&quot;5&quot;/&gt;&lt;property id=&quot;20300&quot; value=&quot;Slide 87 - &amp;quot;Create a Project (4 of 5)&amp;quot;&quot;/&gt;&lt;property id=&quot;20307&quot; value=&quot;656&quot;/&gt;&lt;/object&gt;&lt;object type=&quot;3&quot; unique_id=&quot;1838212&quot;&gt;&lt;property id=&quot;20148&quot; value=&quot;5&quot;/&gt;&lt;property id=&quot;20300&quot; value=&quot;Slide 88 - &amp;quot;Create a Project (5 of 5)&amp;quot;&quot;/&gt;&lt;property id=&quot;20307&quot; value=&quot;657&quot;/&gt;&lt;/object&gt;&lt;object type=&quot;3&quot; unique_id=&quot;1838213&quot;&gt;&lt;property id=&quot;20148&quot; value=&quot;5&quot;/&gt;&lt;property id=&quot;20300&quot; value=&quot;Slide 89 - &amp;quot;Tasks Tab – Establish Supplier Goals&amp;quot;&quot;/&gt;&lt;property id=&quot;20307&quot; value=&quot;658&quot;/&gt;&lt;/object&gt;&lt;object type=&quot;3&quot; unique_id=&quot;1838214&quot;&gt;&lt;property id=&quot;20148&quot; value=&quot;5&quot;/&gt;&lt;property id=&quot;20300&quot; value=&quot;Slide 107 - &amp;quot;Tasks Tab – Manage Supplier Performance &amp;quot;&quot;/&gt;&lt;property id=&quot;20307&quot; value=&quot;660&quot;/&gt;&lt;/object&gt;&lt;object type=&quot;3&quot; unique_id=&quot;1838215&quot;&gt;&lt;property id=&quot;20148&quot; value=&quot;5&quot;/&gt;&lt;property id=&quot;20300&quot; value=&quot;Slide 116 - &amp;quot;Running the Supplier Survey (3 of 5)&amp;quot;&quot;/&gt;&lt;property id=&quot;20307&quot; value=&quot;661&quot;/&gt;&lt;/object&gt;&lt;object type=&quot;3&quot; unique_id=&quot;1838216&quot;&gt;&lt;property id=&quot;20148&quot; value=&quot;5&quot;/&gt;&lt;property id=&quot;20300&quot; value=&quot;Slide 145 - &amp;quot;Developing Supplier Action Plan (2 of 3)&amp;quot;&quot;/&gt;&lt;property id=&quot;20307&quot; value=&quot;662&quot;/&gt;&lt;/object&gt;&lt;object type=&quot;3&quot; unique_id=&quot;1838217&quot;&gt;&lt;property id=&quot;20148&quot; value=&quot;5&quot;/&gt;&lt;property id=&quot;20300&quot; value=&quot;Slide 152 - &amp;quot;Tasks Tab – End Supplier Relationship&amp;quot;&quot;/&gt;&lt;property id=&quot;20307&quot; value=&quot;663&quot;/&gt;&lt;/object&gt;&lt;object type=&quot;3&quot; unique_id=&quot;1838218&quot;&gt;&lt;property id=&quot;20148&quot; value=&quot;5&quot;/&gt;&lt;property id=&quot;20300&quot; value=&quot;Slide 165 - &amp;quot;Walkthrough: Running Prepackaged Supplier Reports&amp;quot;&quot;/&gt;&lt;property id=&quot;20307&quot; value=&quot;664&quot;/&gt;&lt;/object&gt;&lt;object type=&quot;3&quot; unique_id=&quot;1838220&quot;&gt;&lt;property id=&quot;20148&quot; value=&quot;5&quot;/&gt;&lt;property id=&quot;20300&quot; value=&quot;Slide 158 - &amp;quot;Closing a Supplier Relationship (5 of 8)&amp;quot;&quot;/&gt;&lt;property id=&quot;20307&quot; value=&quot;665&quot;/&gt;&lt;/object&gt;&lt;object type=&quot;3&quot; unique_id=&quot;1838222&quot;&gt;&lt;property id=&quot;20148&quot; value=&quot;5&quot;/&gt;&lt;property id=&quot;20300&quot; value=&quot;Slide 159 - &amp;quot;Closing a Supplier Relationship (6 of 8)&amp;quot;&quot;/&gt;&lt;property id=&quot;20307&quot; value=&quot;666&quot;/&gt;&lt;/object&gt;&lt;object type=&quot;3&quot; unique_id=&quot;1838223&quot;&gt;&lt;property id=&quot;20148&quot; value=&quot;5&quot;/&gt;&lt;property id=&quot;20300&quot; value=&quot;Slide 160 - &amp;quot;Closing a Supplier Relationship (7 of 8)&amp;quot;&quot;/&gt;&lt;property id=&quot;20307&quot; value=&quot;667&quot;/&gt;&lt;/object&gt;&lt;object type=&quot;3&quot; unique_id=&quot;1838224&quot;&gt;&lt;property id=&quot;20148&quot; value=&quot;5&quot;/&gt;&lt;property id=&quot;20300&quot; value=&quot;Slide 161 - &amp;quot;Closing a Supplier Relationship (8 of 8)&amp;quot;&quot;/&gt;&lt;property id=&quot;20307&quot; value=&quot;668&quot;/&gt;&lt;/object&gt;&lt;object type=&quot;3&quot; unique_id=&quot;1838225&quot;&gt;&lt;property id=&quot;20148&quot; value=&quot;5&quot;/&gt;&lt;property id=&quot;20300&quot; value=&quot;Slide 139 - &amp;quot;Conducting Supplier Business Review (2 of 5)&amp;quot;&quot;/&gt;&lt;property id=&quot;20307&quot; value=&quot;669&quot;/&gt;&lt;/object&gt;&lt;object type=&quot;3&quot; unique_id=&quot;1838226&quot;&gt;&lt;property id=&quot;20148&quot; value=&quot;5&quot;/&gt;&lt;property id=&quot;20300&quot; value=&quot;Slide 27 - &amp;quot;Supplier Request Overview&amp;quot;&quot;/&gt;&lt;property id=&quot;20307&quot; value=&quot;670&quot;/&gt;&lt;/object&gt;&lt;object type=&quot;3&quot; unique_id=&quot;1840563&quot;&gt;&lt;property id=&quot;20148&quot; value=&quot;5&quot;/&gt;&lt;property id=&quot;20300&quot; value=&quot;Slide 2 - &amp;quot;Course Agenda&amp;quot;&quot;/&gt;&lt;property id=&quot;20307&quot; value=&quot;674&quot;/&gt;&lt;/object&gt;&lt;object type=&quot;3&quot; unique_id=&quot;1840564&quot;&gt;&lt;property id=&quot;20148&quot; value=&quot;5&quot;/&gt;&lt;property id=&quot;20300&quot; value=&quot;Slide 5 - &amp;quot;Course Objectives&amp;quot;&quot;/&gt;&lt;property id=&quot;20307&quot; value=&quot;304&quot;/&gt;&lt;/object&gt;&lt;object type=&quot;3&quot; unique_id=&quot;1840565&quot;&gt;&lt;property id=&quot;20148&quot; value=&quot;5&quot;/&gt;&lt;property id=&quot;20300&quot; value=&quot;Slide 6 - &amp;quot;Introduction to Ariba Supplier Lifecycle &amp;amp; Performance &amp;quot;&quot;/&gt;&lt;property id=&quot;20307&quot; value=&quot;257&quot;/&gt;&lt;/object&gt;&lt;object type=&quot;3&quot; unique_id=&quot;1840566&quot;&gt;&lt;property id=&quot;20148&quot; value=&quot;5&quot;/&gt;&lt;property id=&quot;20300&quot; value=&quot;Slide 7 - &amp;quot;Lesson Objectives&amp;quot;&quot;/&gt;&lt;property id=&quot;20307&quot; value=&quot;351&quot;/&gt;&lt;/object&gt;&lt;object type=&quot;3&quot; unique_id=&quot;1840567&quot;&gt;&lt;property id=&quot;20148&quot; value=&quot;5&quot;/&gt;&lt;property id=&quot;20300&quot; value=&quot;Slide 8 - &amp;quot;Key Terms and Concepts&amp;quot;&quot;/&gt;&lt;property id=&quot;20307&quot; value=&quot;313&quot;/&gt;&lt;/object&gt;&lt;object type=&quot;3&quot; unique_id=&quot;1840568&quot;&gt;&lt;property id=&quot;20148&quot; value=&quot;5&quot;/&gt;&lt;property id=&quot;20300&quot; value=&quot;Slide 9 - &amp;quot;Supplier Lifecycle in Ariba&amp;quot;&quot;/&gt;&lt;property id=&quot;20307&quot; value=&quot;345&quot;/&gt;&lt;/object&gt;&lt;object type=&quot;3&quot; unique_id=&quot;1840569&quot;&gt;&lt;property id=&quot;20148&quot; value=&quot;5&quot;/&gt;&lt;property id=&quot;20300&quot; value=&quot;Slide 10 - &amp;quot;Lesson Summary&amp;quot;&quot;/&gt;&lt;property id=&quot;20307&quot; value=&quot;357&quot;/&gt;&lt;/object&gt;&lt;object type=&quot;3&quot; unique_id=&quot;1840570&quot;&gt;&lt;property id=&quot;20148&quot; value=&quot;5&quot;/&gt;&lt;property id=&quot;20300&quot; value=&quot;Slide 11 - &amp;quot;Ariba Supplier Lifecycle &amp;amp; Performance Navigation&amp;quot;&quot;/&gt;&lt;property id=&quot;20307&quot; value=&quot;316&quot;/&gt;&lt;/object&gt;&lt;object type=&quot;3&quot; unique_id=&quot;1840571&quot;&gt;&lt;property id=&quot;20148&quot; value=&quot;5&quot;/&gt;&lt;property id=&quot;20300&quot; value=&quot;Slide 12 - &amp;quot;Lesson Objectives&amp;quot;&quot;/&gt;&lt;property id=&quot;20307&quot; value=&quot;356&quot;/&gt;&lt;/object&gt;&lt;object type=&quot;3&quot; unique_id=&quot;1840572&quot;&gt;&lt;property id=&quot;20148&quot; value=&quot;5&quot;/&gt;&lt;property id=&quot;20300&quot; value=&quot;Slide 13 - &amp;quot;Homepage Functionality (1 of 3)&amp;quot;&quot;/&gt;&lt;property id=&quot;20307&quot; value=&quot;350&quot;/&gt;&lt;/object&gt;&lt;object type=&quot;3&quot; unique_id=&quot;1840573&quot;&gt;&lt;property id=&quot;20148&quot; value=&quot;5&quot;/&gt;&lt;property id=&quot;20300&quot; value=&quot;Slide 14 - &amp;quot;Homepage Functionality (2 of 3)&amp;quot;&quot;/&gt;&lt;property id=&quot;20307&quot; value=&quot;673&quot;/&gt;&lt;/object&gt;&lt;object type=&quot;3&quot; unique_id=&quot;1840574&quot;&gt;&lt;property id=&quot;20148&quot; value=&quot;5&quot;/&gt;&lt;property id=&quot;20300&quot; value=&quot;Slide 15 - &amp;quot;Homepage Functionality (3 of 3)&amp;quot;&quot;/&gt;&lt;property id=&quot;20307&quot; value=&quot;349&quot;/&gt;&lt;/object&gt;&lt;object type=&quot;3&quot; unique_id=&quot;1840575&quot;&gt;&lt;property id=&quot;20148&quot; value=&quot;5&quot;/&gt;&lt;property id=&quot;20300&quot; value=&quot;Slide 16 - &amp;quot;View Supplier Details (1 of 2)&amp;quot;&quot;/&gt;&lt;property id=&quot;20307&quot; value=&quot;328&quot;/&gt;&lt;/object&gt;&lt;object type=&quot;3&quot; unique_id=&quot;1840576&quot;&gt;&lt;property id=&quot;20148&quot; value=&quot;5&quot;/&gt;&lt;property id=&quot;20300&quot; value=&quot;Slide 17 - &amp;quot;View Supplier Details (2 of 2)&amp;quot;&quot;/&gt;&lt;property id=&quot;20307&quot; value=&quot;358&quot;/&gt;&lt;/object&gt;&lt;object type=&quot;3&quot; unique_id=&quot;1840579&quot;&gt;&lt;property id=&quot;20148&quot; value=&quot;5&quot;/&gt;&lt;property id=&quot;20300&quot; value=&quot;Slide 18 - &amp;quot;Exercise: Viewing a Supplier&amp;quot;&quot;/&gt;&lt;property id=&quot;20307&quot; value=&quot;352&quot;/&gt;&lt;/object&gt;&lt;object type=&quot;3&quot; unique_id=&quot;1840580&quot;&gt;&lt;property id=&quot;20148&quot; value=&quot;5&quot;/&gt;&lt;property id=&quot;20300&quot; value=&quot;Slide 19 - &amp;quot;Knowledge Check 1&amp;quot;&quot;/&gt;&lt;property id=&quot;20307&quot; value=&quot;353&quot;/&gt;&lt;/object&gt;&lt;object type=&quot;3&quot; unique_id=&quot;1840581&quot;&gt;&lt;property id=&quot;20148&quot; value=&quot;5&quot;/&gt;&lt;property id=&quot;20300&quot; value=&quot;Slide 20 - &amp;quot;Knowledge Check 1 - Answer&amp;quot;&quot;/&gt;&lt;property id=&quot;20307&quot; value=&quot;354&quot;/&gt;&lt;/object&gt;&lt;object type=&quot;3&quot; unique_id=&quot;1840582&quot;&gt;&lt;property id=&quot;20148&quot; value=&quot;5&quot;/&gt;&lt;property id=&quot;20300&quot; value=&quot;Slide 21 - &amp;quot;Lesson Summary&amp;quot;&quot;/&gt;&lt;property id=&quot;20307&quot; value=&quot;355&quot;/&gt;&lt;/object&gt;&lt;object type=&quot;3&quot; unique_id=&quot;1840583&quot;&gt;&lt;property id=&quot;20148&quot; value=&quot;5&quot;/&gt;&lt;property id=&quot;20300&quot; value=&quot;Slide 22 - &amp;quot;Supplier Request&amp;quot;&quot;/&gt;&lt;property id=&quot;20307&quot; value=&quot;332&quot;/&gt;&lt;/object&gt;&lt;object type=&quot;3&quot; unique_id=&quot;1840584&quot;&gt;&lt;property id=&quot;20148&quot; value=&quot;5&quot;/&gt;&lt;property id=&quot;20300&quot; value=&quot;Slide 23 - &amp;quot;Lesson Objectives&amp;quot;&quot;/&gt;&lt;property id=&quot;20307&quot; value=&quot;359&quot;/&gt;&lt;/object&gt;&lt;object type=&quot;3&quot; unique_id=&quot;1840585&quot;&gt;&lt;property id=&quot;20148&quot; value=&quot;5&quot;/&gt;&lt;property id=&quot;20300&quot; value=&quot;Slide 24 - &amp;quot;Supplier Onboarding Process*&amp;quot;&quot;/&gt;&lt;property id=&quot;20307&quot; value=&quot;360&quot;/&gt;&lt;/object&gt;&lt;object type=&quot;3&quot; unique_id=&quot;1840586&quot;&gt;&lt;property id=&quot;20148&quot; value=&quot;5&quot;/&gt;&lt;property id=&quot;20300&quot; value=&quot;Slide 26 - &amp;quot;Supplier Request Overview&amp;quot;&quot;/&gt;&lt;property id=&quot;20307&quot; value=&quot;418&quot;/&gt;&lt;/object&gt;&lt;object type=&quot;3&quot; unique_id=&quot;1840587&quot;&gt;&lt;property id=&quot;20148&quot; value=&quot;5&quot;/&gt;&lt;property id=&quot;20300&quot; value=&quot;Slide 28 - &amp;quot;Walkthrough: Create a Supplier Request&amp;quot;&quot;/&gt;&lt;property id=&quot;20307&quot; value=&quot;419&quot;/&gt;&lt;/object&gt;&lt;object type=&quot;3&quot; unique_id=&quot;1840588&quot;&gt;&lt;property id=&quot;20148&quot; value=&quot;5&quot;/&gt;&lt;property id=&quot;20300&quot; value=&quot;Slide 32 - &amp;quot;Create a Supplier Request (4 of 4)&amp;quot;&quot;/&gt;&lt;property id=&quot;20307&quot; value=&quot;539&quot;/&gt;&lt;/object&gt;&lt;object type=&quot;3&quot; unique_id=&quot;1840589&quot;&gt;&lt;property id=&quot;20148&quot; value=&quot;5&quot;/&gt;&lt;property id=&quot;20300&quot; value=&quot;Slide 34 - &amp;quot;Approve a Supplier Request (2 of 2)&amp;quot;&quot;/&gt;&lt;property id=&quot;20307&quot; value=&quot;541&quot;/&gt;&lt;/object&gt;&lt;object type=&quot;3&quot; unique_id=&quot;1840590&quot;&gt;&lt;property id=&quot;20148&quot; value=&quot;5&quot;/&gt;&lt;property id=&quot;20300&quot; value=&quot;Slide 35 - &amp;quot;Supplier Creation&amp;quot;&quot;/&gt;&lt;property id=&quot;20307&quot; value=&quot;542&quot;/&gt;&lt;/object&gt;&lt;object type=&quot;3&quot; unique_id=&quot;1840591&quot;&gt;&lt;property id=&quot;20148&quot; value=&quot;5&quot;/&gt;&lt;property id=&quot;20300&quot; value=&quot;Slide 36 - &amp;quot;Exercise: Requesting a Supplier&amp;quot;&quot;/&gt;&lt;property id=&quot;20307&quot; value=&quot;420&quot;/&gt;&lt;/object&gt;&lt;object type=&quot;3&quot; unique_id=&quot;1840592&quot;&gt;&lt;property id=&quot;20148&quot; value=&quot;5&quot;/&gt;&lt;property id=&quot;20300&quot; value=&quot;Slide 37 - &amp;quot;Knowledge Check 2&amp;quot;&quot;/&gt;&lt;property id=&quot;20307&quot; value=&quot;543&quot;/&gt;&lt;/object&gt;&lt;object type=&quot;3&quot; unique_id=&quot;1840593&quot;&gt;&lt;property id=&quot;20148&quot; value=&quot;5&quot;/&gt;&lt;property id=&quot;20300&quot; value=&quot;Slide 38 - &amp;quot;Knowledge Check 2 - Answer&amp;quot;&quot;/&gt;&lt;property id=&quot;20307&quot; value=&quot;544&quot;/&gt;&lt;/object&gt;&lt;object type=&quot;3&quot; unique_id=&quot;1840594&quot;&gt;&lt;property id=&quot;20148&quot; value=&quot;5&quot;/&gt;&lt;property id=&quot;20300&quot; value=&quot;Slide 39 - &amp;quot;Lesson Summary&amp;quot;&quot;/&gt;&lt;property id=&quot;20307&quot; value=&quot;370&quot;/&gt;&lt;/object&gt;&lt;object type=&quot;3&quot; unique_id=&quot;1840595&quot;&gt;&lt;property id=&quot;20148&quot; value=&quot;5&quot;/&gt;&lt;property id=&quot;20300&quot; value=&quot;Slide 40 - &amp;quot;Supplier Registration&amp;quot;&quot;/&gt;&lt;property id=&quot;20307&quot; value=&quot;340&quot;/&gt;&lt;/object&gt;&lt;object type=&quot;3&quot; unique_id=&quot;1840596&quot;&gt;&lt;property id=&quot;20148&quot; value=&quot;5&quot;/&gt;&lt;property id=&quot;20300&quot; value=&quot;Slide 41 - &amp;quot;Lesson Objectives&amp;quot;&quot;/&gt;&lt;property id=&quot;20307&quot; value=&quot;371&quot;/&gt;&lt;/object&gt;&lt;object type=&quot;3&quot; unique_id=&quot;1840597&quot;&gt;&lt;property id=&quot;20148&quot; value=&quot;5&quot;/&gt;&lt;property id=&quot;20300&quot; value=&quot;Slide 42 - &amp;quot;Supplier Registration Overview&amp;quot;&quot;/&gt;&lt;property id=&quot;20307&quot; value=&quot;584&quot;/&gt;&lt;/object&gt;&lt;object type=&quot;3&quot; unique_id=&quot;1840598&quot;&gt;&lt;property id=&quot;20148&quot; value=&quot;5&quot;/&gt;&lt;property id=&quot;20300&quot; value=&quot;Slide 43 - &amp;quot;Walkthrough: Invite a Supplier to Register &amp;quot;&quot;/&gt;&lt;property id=&quot;20307&quot; value=&quot;498&quot;/&gt;&lt;/object&gt;&lt;object type=&quot;3&quot; unique_id=&quot;1840599&quot;&gt;&lt;property id=&quot;20148&quot; value=&quot;5&quot;/&gt;&lt;property id=&quot;20300&quot; value=&quot;Slide 44 - &amp;quot;Invite a Supplier to Register (1 of 5)&amp;quot;&quot;/&gt;&lt;property id=&quot;20307&quot; value=&quot;545&quot;/&gt;&lt;/object&gt;&lt;object type=&quot;3&quot; unique_id=&quot;1840600&quot;&gt;&lt;property id=&quot;20148&quot; value=&quot;5&quot;/&gt;&lt;property id=&quot;20300&quot; value=&quot;Slide 45 - &amp;quot;Invite a Supplier to Register (2 of 5)&amp;quot;&quot;/&gt;&lt;property id=&quot;20307&quot; value=&quot;546&quot;/&gt;&lt;/object&gt;&lt;object type=&quot;3&quot; unique_id=&quot;1840601&quot;&gt;&lt;property id=&quot;20148&quot; value=&quot;5&quot;/&gt;&lt;property id=&quot;20300&quot; value=&quot;Slide 48 - &amp;quot;Invite a Supplier to Register (5 of 5)&amp;quot;&quot;/&gt;&lt;property id=&quot;20307&quot; value=&quot;547&quot;/&gt;&lt;/object&gt;&lt;object type=&quot;3&quot; unique_id=&quot;1840602&quot;&gt;&lt;property id=&quot;20148&quot; value=&quot;5&quot;/&gt;&lt;property id=&quot;20300&quot; value=&quot;Slide 49 - &amp;quot;Supplier’s Response to Registration&amp;quot;&quot;/&gt;&lt;property id=&quot;20307&quot; value=&quot;548&quot;/&gt;&lt;/object&gt;&lt;object type=&quot;3&quot; unique_id=&quot;1840603&quot;&gt;&lt;property id=&quot;20148&quot; value=&quot;5&quot;/&gt;&lt;property id=&quot;20300&quot; value=&quot;Slide 50 - &amp;quot;Approve Supplier Registration (1 of 2)&amp;quot;&quot;/&gt;&lt;property id=&quot;20307&quot; value=&quot;549&quot;/&gt;&lt;/object&gt;&lt;object type=&quot;3&quot; unique_id=&quot;1840604&quot;&gt;&lt;property id=&quot;20148&quot; value=&quot;5&quot;/&gt;&lt;property id=&quot;20300&quot; value=&quot;Slide 51 - &amp;quot;Approve Supplier Registration (2 of 2)&amp;quot;&quot;/&gt;&lt;property id=&quot;20307&quot; value=&quot;550&quot;/&gt;&lt;/object&gt;&lt;object type=&quot;3&quot; unique_id=&quot;1840605&quot;&gt;&lt;property id=&quot;20148&quot; value=&quot;5&quot;/&gt;&lt;property id=&quot;20300&quot; value=&quot;Slide 52 - &amp;quot;Exercise: Supplier Registration Process&amp;quot;&quot;/&gt;&lt;property id=&quot;20307&quot; value=&quot;382&quot;/&gt;&lt;/object&gt;&lt;object type=&quot;3&quot; unique_id=&quot;1840606&quot;&gt;&lt;property id=&quot;20148&quot; value=&quot;5&quot;/&gt;&lt;property id=&quot;20300&quot; value=&quot;Slide 53 - &amp;quot;Knowledge Check 3&amp;quot;&quot;/&gt;&lt;property id=&quot;20307&quot; value=&quot;383&quot;/&gt;&lt;/object&gt;&lt;object type=&quot;3&quot; unique_id=&quot;1840607&quot;&gt;&lt;property id=&quot;20148&quot; value=&quot;5&quot;/&gt;&lt;property id=&quot;20300&quot; value=&quot;Slide 54 - &amp;quot;Knowledge Check 3 - Answer&amp;quot;&quot;/&gt;&lt;property id=&quot;20307&quot; value=&quot;384&quot;/&gt;&lt;/object&gt;&lt;object type=&quot;3&quot; unique_id=&quot;1840608&quot;&gt;&lt;property id=&quot;20148&quot; value=&quot;5&quot;/&gt;&lt;property id=&quot;20300&quot; value=&quot;Slide 55 - &amp;quot;Lesson Summary&amp;quot;&quot;/&gt;&lt;property id=&quot;20307&quot; value=&quot;385&quot;/&gt;&lt;/object&gt;&lt;object type=&quot;3&quot; unique_id=&quot;1840609&quot;&gt;&lt;property id=&quot;20148&quot; value=&quot;5&quot;/&gt;&lt;property id=&quot;20300&quot; value=&quot;Slide 56 - &amp;quot;Supplier Qualification&amp;quot;&quot;/&gt;&lt;property id=&quot;20307&quot; value=&quot;386&quot;/&gt;&lt;/object&gt;&lt;object type=&quot;3&quot; unique_id=&quot;1840610&quot;&gt;&lt;property id=&quot;20148&quot; value=&quot;5&quot;/&gt;&lt;property id=&quot;20300&quot; value=&quot;Slide 57 - &amp;quot;Lesson Objectives&amp;quot;&quot;/&gt;&lt;property id=&quot;20307&quot; value=&quot;387&quot;/&gt;&lt;/object&gt;&lt;object type=&quot;3&quot; unique_id=&quot;1840611&quot;&gt;&lt;property id=&quot;20148&quot; value=&quot;5&quot;/&gt;&lt;property id=&quot;20300&quot; value=&quot;Slide 58 - &amp;quot;Supplier Qualification Overview&amp;quot;&quot;/&gt;&lt;property id=&quot;20307&quot; value=&quot;388&quot;/&gt;&lt;/object&gt;&lt;object type=&quot;3&quot; unique_id=&quot;1840612&quot;&gt;&lt;property id=&quot;20148&quot; value=&quot;5&quot;/&gt;&lt;property id=&quot;20300&quot; value=&quot;Slide 60 - &amp;quot;Invite a Supplier for Qualification (1 of 6)&amp;quot;&quot;/&gt;&lt;property id=&quot;20307&quot; value=&quot;389&quot;/&gt;&lt;/object&gt;&lt;object type=&quot;3&quot; unique_id=&quot;1840613&quot;&gt;&lt;property id=&quot;20148&quot; value=&quot;5&quot;/&gt;&lt;property id=&quot;20300&quot; value=&quot;Slide 61 - &amp;quot;Invite a Supplier for Qualification (2 of 6)&amp;quot;&quot;/&gt;&lt;property id=&quot;20307&quot; value=&quot;390&quot;/&gt;&lt;/object&gt;&lt;object type=&quot;3&quot; unique_id=&quot;1840614&quot;&gt;&lt;property id=&quot;20148&quot; value=&quot;5&quot;/&gt;&lt;property id=&quot;20300&quot; value=&quot;Slide 62 - &amp;quot;Invite a Supplier for Qualification (3 of 6)&amp;quot;&quot;/&gt;&lt;property id=&quot;20307&quot; value=&quot;585&quot;/&gt;&lt;/object&gt;&lt;object type=&quot;3&quot; unique_id=&quot;1840615&quot;&gt;&lt;property id=&quot;20148&quot; value=&quot;5&quot;/&gt;&lt;property id=&quot;20300&quot; value=&quot;Slide 63 - &amp;quot;Invite a Supplier for Qualification (4 of 6)&amp;quot;&quot;/&gt;&lt;property id=&quot;20307&quot; value=&quot;655&quot;/&gt;&lt;/object&gt;&lt;object type=&quot;3&quot; unique_id=&quot;1840616&quot;&gt;&lt;property id=&quot;20148&quot; value=&quot;5&quot;/&gt;&lt;property id=&quot;20300&quot; value=&quot;Slide 65 - &amp;quot;Invite a Supplier for Qualification (6 of 6)&amp;quot;&quot;/&gt;&lt;property id=&quot;20307&quot; value=&quot;586&quot;/&gt;&lt;/object&gt;&lt;object type=&quot;3&quot; unique_id=&quot;1840617&quot;&gt;&lt;property id=&quot;20148&quot; value=&quot;5&quot;/&gt;&lt;property id=&quot;20300&quot; value=&quot;Slide 66 - &amp;quot;Supplier’s Response to Qualification &amp;quot;&quot;/&gt;&lt;property id=&quot;20307&quot; value=&quot;587&quot;/&gt;&lt;/object&gt;&lt;object type=&quot;3&quot; unique_id=&quot;1840618&quot;&gt;&lt;property id=&quot;20148&quot; value=&quot;5&quot;/&gt;&lt;property id=&quot;20300&quot; value=&quot;Slide 67 - &amp;quot;Approve Supplier Qualification (1 of 3)&amp;quot;&quot;/&gt;&lt;property id=&quot;20307&quot; value=&quot;588&quot;/&gt;&lt;/object&gt;&lt;object type=&quot;3&quot; unique_id=&quot;1840619&quot;&gt;&lt;property id=&quot;20148&quot; value=&quot;5&quot;/&gt;&lt;property id=&quot;20300&quot; value=&quot;Slide 68 - &amp;quot;Approve Supplier Qualification (2 of 3) &amp;quot;&quot;/&gt;&lt;property id=&quot;20307&quot; value=&quot;589&quot;/&gt;&lt;/object&gt;&lt;object type=&quot;3&quot; unique_id=&quot;1840620&quot;&gt;&lt;property id=&quot;20148&quot; value=&quot;5&quot;/&gt;&lt;property id=&quot;20300&quot; value=&quot;Slide 69 - &amp;quot;Approve Supplier Qualification (3 of 3) &amp;quot;&quot;/&gt;&lt;property id=&quot;20307&quot; value=&quot;590&quot;/&gt;&lt;/object&gt;&lt;object type=&quot;3&quot; unique_id=&quot;1840621&quot;&gt;&lt;property id=&quot;20148&quot; value=&quot;5&quot;/&gt;&lt;property id=&quot;20300&quot; value=&quot;Slide 70 - &amp;quot;Exercise: Supplier Qualification Process&amp;quot;&quot;/&gt;&lt;property id=&quot;20307&quot; value=&quot;398&quot;/&gt;&lt;/object&gt;&lt;object type=&quot;3&quot; unique_id=&quot;1840622&quot;&gt;&lt;property id=&quot;20148&quot; value=&quot;5&quot;/&gt;&lt;property id=&quot;20300&quot; value=&quot;Slide 71 - &amp;quot;Preferred Suppliers&amp;quot;&quot;/&gt;&lt;property id=&quot;20307&quot; value=&quot;399&quot;/&gt;&lt;/object&gt;&lt;object type=&quot;3&quot; unique_id=&quot;1840632&quot;&gt;&lt;property id=&quot;20148&quot; value=&quot;5&quot;/&gt;&lt;property id=&quot;20300&quot; value=&quot;Slide 72 - &amp;quot;Supplier Disqualification&amp;quot;&quot;/&gt;&lt;property id=&quot;20307&quot; value=&quot;407&quot;/&gt;&lt;/object&gt;&lt;object type=&quot;3&quot; unique_id=&quot;1840633&quot;&gt;&lt;property id=&quot;20148&quot; value=&quot;5&quot;/&gt;&lt;property id=&quot;20300&quot; value=&quot;Slide 73 - &amp;quot;Walkthrough: Disqualify a Supplier &amp;quot;&quot;/&gt;&lt;property id=&quot;20307&quot; value=&quot;501&quot;/&gt;&lt;/object&gt;&lt;object type=&quot;3&quot; unique_id=&quot;1840634&quot;&gt;&lt;property id=&quot;20148&quot; value=&quot;5&quot;/&gt;&lt;property id=&quot;20300&quot; value=&quot;Slide 74 - &amp;quot;Disqualify a Supplier (1 of 2)&amp;quot;&quot;/&gt;&lt;property id=&quot;20307&quot; value=&quot;591&quot;/&gt;&lt;/object&gt;&lt;object type=&quot;3&quot; unique_id=&quot;1840635&quot;&gt;&lt;property id=&quot;20148&quot; value=&quot;5&quot;/&gt;&lt;property id=&quot;20300&quot; value=&quot;Slide 76 - &amp;quot;Knowledge Check 4&amp;quot;&quot;/&gt;&lt;property id=&quot;20307&quot; value=&quot;593&quot;/&gt;&lt;/object&gt;&lt;object type=&quot;3&quot; unique_id=&quot;1840636&quot;&gt;&lt;property id=&quot;20148&quot; value=&quot;5&quot;/&gt;&lt;property id=&quot;20300&quot; value=&quot;Slide 77 - &amp;quot;Knowledge Check 4 - Answer&amp;quot;&quot;/&gt;&lt;property id=&quot;20307&quot; value=&quot;594&quot;/&gt;&lt;/object&gt;&lt;object type=&quot;3&quot; unique_id=&quot;1840637&quot;&gt;&lt;property id=&quot;20148&quot; value=&quot;5&quot;/&gt;&lt;property id=&quot;20300&quot; value=&quot;Slide 78 - &amp;quot;Lesson Summary&amp;quot;&quot;/&gt;&lt;property id=&quot;20307&quot; value=&quot;413&quot;/&gt;&lt;/object&gt;&lt;object type=&quot;3&quot; unique_id=&quot;1840638&quot;&gt;&lt;property id=&quot;20148&quot; value=&quot;5&quot;/&gt;&lt;property id=&quot;20300&quot; value=&quot;Slide 79 - &amp;quot;Break&amp;quot;&quot;/&gt;&lt;property id=&quot;20307&quot; value=&quot;654&quot;/&gt;&lt;/object&gt;&lt;object type=&quot;3&quot; unique_id=&quot;1840639&quot;&gt;&lt;property id=&quot;20148&quot; value=&quot;5&quot;/&gt;&lt;property id=&quot;20300&quot; value=&quot;Slide 80 - &amp;quot;Supplier Performance Management: Surveys and Scorecards&amp;quot;&quot;/&gt;&lt;property id=&quot;20307&quot; value=&quot;416&quot;/&gt;&lt;/object&gt;&lt;object type=&quot;3&quot; unique_id=&quot;1840640&quot;&gt;&lt;property id=&quot;20148&quot; value=&quot;5&quot;/&gt;&lt;property id=&quot;20300&quot; value=&quot;Slide 81 - &amp;quot;Lesson Objectives&amp;quot;&quot;/&gt;&lt;property id=&quot;20307&quot; value=&quot;417&quot;/&gt;&lt;/object&gt;&lt;object type=&quot;3&quot; unique_id=&quot;1840641&quot;&gt;&lt;property id=&quot;20148&quot; value=&quot;5&quot;/&gt;&lt;property id=&quot;20300&quot; value=&quot;Slide 82 - &amp;quot;Supplier Performance Management Process&amp;quot;&quot;/&gt;&lt;property id=&quot;20307&quot; value=&quot;421&quot;/&gt;&lt;/object&gt;&lt;object type=&quot;3&quot; unique_id=&quot;1840642&quot;&gt;&lt;property id=&quot;20148&quot; value=&quot;5&quot;/&gt;&lt;property id=&quot;20300&quot; value=&quot;Slide 83 - &amp;quot;Walkthrough: Create a Project&amp;quot;&quot;/&gt;&lt;property id=&quot;20307&quot; value=&quot;558&quot;/&gt;&lt;/object&gt;&lt;object type=&quot;3&quot; unique_id=&quot;1840643&quot;&gt;&lt;property id=&quot;20148&quot; value=&quot;5&quot;/&gt;&lt;property id=&quot;20300&quot; value=&quot;Slide 84 - &amp;quot;Create a Project (1 of 5)&amp;quot;&quot;/&gt;&lt;property id=&quot;20307&quot; value=&quot;595&quot;/&gt;&lt;/object&gt;&lt;object type=&quot;3&quot; unique_id=&quot;1840644&quot;&gt;&lt;property id=&quot;20148&quot; value=&quot;5&quot;/&gt;&lt;property id=&quot;20300&quot; value=&quot;Slide 85 - &amp;quot;Create a Project (2 of 5)&amp;quot;&quot;/&gt;&lt;property id=&quot;20307&quot; value=&quot;596&quot;/&gt;&lt;/object&gt;&lt;object type=&quot;3&quot; unique_id=&quot;1840645&quot;&gt;&lt;property id=&quot;20148&quot; value=&quot;5&quot;/&gt;&lt;property id=&quot;20300&quot; value=&quot;Slide 86 - &amp;quot;Create a Project (3 of 5)&amp;quot;&quot;/&gt;&lt;property id=&quot;20307&quot; value=&quot;597&quot;/&gt;&lt;/object&gt;&lt;object type=&quot;3&quot; unique_id=&quot;1840646&quot;&gt;&lt;property id=&quot;20148&quot; value=&quot;5&quot;/&gt;&lt;property id=&quot;20300&quot; value=&quot;Slide 90 - &amp;quot;Begin Project Set Up (1 of 2)&amp;quot;&quot;/&gt;&lt;property id=&quot;20307&quot; value=&quot;599&quot;/&gt;&lt;/object&gt;&lt;object type=&quot;3&quot; unique_id=&quot;1840647&quot;&gt;&lt;property id=&quot;20148&quot; value=&quot;5&quot;/&gt;&lt;property id=&quot;20300&quot; value=&quot;Slide 91 - &amp;quot;Begin Project Set Up (2 of 2)&amp;quot;&quot;/&gt;&lt;property id=&quot;20307&quot; value=&quot;600&quot;/&gt;&lt;/object&gt;&lt;object type=&quot;3&quot; unique_id=&quot;1840648&quot;&gt;&lt;property id=&quot;20148&quot; value=&quot;5&quot;/&gt;&lt;property id=&quot;20300&quot; value=&quot;Slide 92 - &amp;quot;Walkthrough: Setting up the Master Scorecard&amp;quot;&quot;/&gt;&lt;property id=&quot;20307&quot; value=&quot;601&quot;/&gt;&lt;/object&gt;&lt;object type=&quot;3&quot; unique_id=&quot;1840649&quot;&gt;&lt;property id=&quot;20148&quot; value=&quot;5&quot;/&gt;&lt;property id=&quot;20300&quot; value=&quot;Slide 93 - &amp;quot;Setting up the Master Scorecard (1 of 3)&amp;quot;&quot;/&gt;&lt;property id=&quot;20307&quot; value=&quot;602&quot;/&gt;&lt;/object&gt;&lt;object type=&quot;3&quot; unique_id=&quot;1840650&quot;&gt;&lt;property id=&quot;20148&quot; value=&quot;5&quot;/&gt;&lt;property id=&quot;20300&quot; value=&quot;Slide 94 - &amp;quot;Setting up the Master Scorecard (2 of 3)&amp;quot;&quot;/&gt;&lt;property id=&quot;20307&quot; value=&quot;603&quot;/&gt;&lt;/object&gt;&lt;object type=&quot;3&quot; unique_id=&quot;1840651&quot;&gt;&lt;property id=&quot;20148&quot; value=&quot;5&quot;/&gt;&lt;property id=&quot;20300&quot; value=&quot;Slide 95 - &amp;quot;Setting up the Master Scorecard (3 of 3)&amp;quot;&quot;/&gt;&lt;property id=&quot;20307&quot; value=&quot;604&quot;/&gt;&lt;/object&gt;&lt;object type=&quot;3&quot; unique_id=&quot;1840652&quot;&gt;&lt;property id=&quot;20148&quot; value=&quot;5&quot;/&gt;&lt;property id=&quot;20300&quot; value=&quot;Slide 96 - &amp;quot;Walkthrough: Setting up the Master Survey&amp;quot;&quot;/&gt;&lt;property id=&quot;20307&quot; value=&quot;605&quot;/&gt;&lt;/object&gt;&lt;object type=&quot;3&quot; unique_id=&quot;1840653&quot;&gt;&lt;property id=&quot;20148&quot; value=&quot;5&quot;/&gt;&lt;property id=&quot;20300&quot; value=&quot;Slide 97 - &amp;quot;Setting up the Master Survey (1 of 9)&amp;quot;&quot;/&gt;&lt;property id=&quot;20307&quot; value=&quot;606&quot;/&gt;&lt;/object&gt;&lt;object type=&quot;3&quot; unique_id=&quot;1840654&quot;&gt;&lt;property id=&quot;20148&quot; value=&quot;5&quot;/&gt;&lt;property id=&quot;20300&quot; value=&quot;Slide 98 - &amp;quot;Setting up the Master Survey (2 of 9)&amp;quot;&quot;/&gt;&lt;property id=&quot;20307&quot; value=&quot;607&quot;/&gt;&lt;/object&gt;&lt;object type=&quot;3&quot; unique_id=&quot;1840655&quot;&gt;&lt;property id=&quot;20148&quot; value=&quot;5&quot;/&gt;&lt;property id=&quot;20300&quot; value=&quot;Slide 99 - &amp;quot;Setting up the Master Survey (3 of 9)&amp;quot;&quot;/&gt;&lt;property id=&quot;20307&quot; value=&quot;608&quot;/&gt;&lt;/object&gt;&lt;object type=&quot;3&quot; unique_id=&quot;1840657&quot;&gt;&lt;property id=&quot;20148&quot; value=&quot;5&quot;/&gt;&lt;property id=&quot;20300&quot; value=&quot;Slide 100 - &amp;quot;Setting up the Master Survey (4 of 9)&amp;quot;&quot;/&gt;&lt;property id=&quot;20307&quot; value=&quot;609&quot;/&gt;&lt;/object&gt;&lt;object type=&quot;3&quot; unique_id=&quot;1840658&quot;&gt;&lt;property id=&quot;20148&quot; value=&quot;5&quot;/&gt;&lt;property id=&quot;20300&quot; value=&quot;Slide 101 - &amp;quot;Setting up the Master Survey (5 of 9)&amp;quot;&quot;/&gt;&lt;property id=&quot;20307&quot; value=&quot;610&quot;/&gt;&lt;/object&gt;&lt;object type=&quot;3&quot; unique_id=&quot;1840659&quot;&gt;&lt;property id=&quot;20148&quot; value=&quot;5&quot;/&gt;&lt;property id=&quot;20300&quot; value=&quot;Slide 102 - &amp;quot;Setting up the Master Survey (6 of 9)&amp;quot;&quot;/&gt;&lt;property id=&quot;20307&quot; value=&quot;611&quot;/&gt;&lt;/object&gt;&lt;object type=&quot;3&quot; unique_id=&quot;1840660&quot;&gt;&lt;property id=&quot;20148&quot; value=&quot;5&quot;/&gt;&lt;property id=&quot;20300&quot; value=&quot;Slide 103 - &amp;quot;Setting up the Master Survey (7 of 9)&amp;quot;&quot;/&gt;&lt;property id=&quot;20307&quot; value=&quot;612&quot;/&gt;&lt;/object&gt;&lt;object type=&quot;3&quot; unique_id=&quot;1840661&quot;&gt;&lt;property id=&quot;20148&quot; value=&quot;5&quot;/&gt;&lt;property id=&quot;20300&quot; value=&quot;Slide 104 - &amp;quot;Setting up the Master Survey (8 of 9)&amp;quot;&quot;/&gt;&lt;property id=&quot;20307&quot; value=&quot;613&quot;/&gt;&lt;/object&gt;&lt;object type=&quot;3&quot; unique_id=&quot;1840662&quot;&gt;&lt;property id=&quot;20148&quot; value=&quot;5&quot;/&gt;&lt;property id=&quot;20300&quot; value=&quot;Slide 105 - &amp;quot;Setting up the Master Survey (9 of 9)&amp;quot;&quot;/&gt;&lt;property id=&quot;20307&quot; value=&quot;614&quot;/&gt;&lt;/object&gt;&lt;object type=&quot;3&quot; unique_id=&quot;1840663&quot;&gt;&lt;property id=&quot;20148&quot; value=&quot;5&quot;/&gt;&lt;property id=&quot;20300&quot; value=&quot;Slide 106 - &amp;quot;Exercise: Setting up a Master Survey and Scorecard&amp;quot;&quot;/&gt;&lt;property id=&quot;20307&quot; value=&quot;532&quot;/&gt;&lt;/object&gt;&lt;object type=&quot;3&quot; unique_id=&quot;1840664&quot;&gt;&lt;property id=&quot;20148&quot; value=&quot;5&quot;/&gt;&lt;property id=&quot;20300&quot; value=&quot;Slide 108 - &amp;quot;Walkthrough: Running Internal Stakeholder Survey&amp;quot;&quot;/&gt;&lt;property id=&quot;20307&quot; value=&quot;615&quot;/&gt;&lt;/object&gt;&lt;object type=&quot;3&quot; unique_id=&quot;1840665&quot;&gt;&lt;property id=&quot;20148&quot; value=&quot;5&quot;/&gt;&lt;property id=&quot;20300&quot; value=&quot;Slide 109 - &amp;quot;Running Internal Stakeholder Survey (1 of 2)&amp;quot;&quot;/&gt;&lt;property id=&quot;20307&quot; value=&quot;616&quot;/&gt;&lt;/object&gt;&lt;object type=&quot;3&quot; unique_id=&quot;1840666&quot;&gt;&lt;property id=&quot;20148&quot; value=&quot;5&quot;/&gt;&lt;property id=&quot;20300&quot; value=&quot;Slide 110 - &amp;quot;Running Internal Stakeholder Survey (2 of 2)&amp;quot;&quot;/&gt;&lt;property id=&quot;20307&quot; value=&quot;617&quot;/&gt;&lt;/object&gt;&lt;object type=&quot;3&quot; unique_id=&quot;1840667&quot;&gt;&lt;property id=&quot;20148&quot; value=&quot;5&quot;/&gt;&lt;property id=&quot;20300&quot; value=&quot;Slide 111 - &amp;quot;Running Internal Stakeholder Survey&amp;quot;&quot;/&gt;&lt;property id=&quot;20307&quot; value=&quot;619&quot;/&gt;&lt;/object&gt;&lt;object type=&quot;3&quot; unique_id=&quot;1840668&quot;&gt;&lt;property id=&quot;20148&quot; value=&quot;5&quot;/&gt;&lt;property id=&quot;20300&quot; value=&quot;Slide 112 - &amp;quot;Running Internal Stakeholder Survey&amp;quot;&quot;/&gt;&lt;property id=&quot;20307&quot; value=&quot;620&quot;/&gt;&lt;/object&gt;&lt;object type=&quot;3&quot; unique_id=&quot;1840669&quot;&gt;&lt;property id=&quot;20148&quot; value=&quot;5&quot;/&gt;&lt;property id=&quot;20300&quot; value=&quot;Slide 113 - &amp;quot;Walkthrough: Running the Supplier Survey&amp;quot;&quot;/&gt;&lt;property id=&quot;20307&quot; value=&quot;621&quot;/&gt;&lt;/object&gt;&lt;object type=&quot;3&quot; unique_id=&quot;1840670&quot;&gt;&lt;property id=&quot;20148&quot; value=&quot;5&quot;/&gt;&lt;property id=&quot;20300&quot; value=&quot;Slide 114 - &amp;quot;Running the Supplier Survey (1 of 5)&amp;quot;&quot;/&gt;&lt;property id=&quot;20307&quot; value=&quot;622&quot;/&gt;&lt;/object&gt;&lt;object type=&quot;3&quot; unique_id=&quot;1840671&quot;&gt;&lt;property id=&quot;20148&quot; value=&quot;5&quot;/&gt;&lt;property id=&quot;20300&quot; value=&quot;Slide 115 - &amp;quot;Running the Supplier Survey (2 of 5)&amp;quot;&quot;/&gt;&lt;property id=&quot;20307&quot; value=&quot;623&quot;/&gt;&lt;/object&gt;&lt;object type=&quot;3&quot; unique_id=&quot;1840672&quot;&gt;&lt;property id=&quot;20148&quot; value=&quot;5&quot;/&gt;&lt;property id=&quot;20300&quot; value=&quot;Slide 117 - &amp;quot;Running the Supplier Survey (4 of 5)&amp;quot;&quot;/&gt;&lt;property id=&quot;20307&quot; value=&quot;624&quot;/&gt;&lt;/object&gt;&lt;object type=&quot;3&quot; unique_id=&quot;1840673&quot;&gt;&lt;property id=&quot;20148&quot; value=&quot;5&quot;/&gt;&lt;property id=&quot;20300&quot; value=&quot;Slide 118 - &amp;quot;Running the Supplier Survey (5 of 5)&amp;quot;&quot;/&gt;&lt;property id=&quot;20307&quot; value=&quot;625&quot;/&gt;&lt;/object&gt;&lt;object type=&quot;3&quot; unique_id=&quot;1840674&quot;&gt;&lt;property id=&quot;20148&quot; value=&quot;5&quot;/&gt;&lt;property id=&quot;20300&quot; value=&quot;Slide 119 - &amp;quot;Running the Supplier Survey&amp;quot;&quot;/&gt;&lt;property id=&quot;20307&quot; value=&quot;626&quot;/&gt;&lt;/object&gt;&lt;object type=&quot;3&quot; unique_id=&quot;1840675&quot;&gt;&lt;property id=&quot;20148&quot; value=&quot;5&quot;/&gt;&lt;property id=&quot;20300&quot; value=&quot;Slide 120 - &amp;quot;Running the Supplier Survey&amp;quot;&quot;/&gt;&lt;property id=&quot;20307&quot; value=&quot;627&quot;/&gt;&lt;/object&gt;&lt;object type=&quot;3&quot; unique_id=&quot;1840676&quot;&gt;&lt;property id=&quot;20148&quot; value=&quot;5&quot;/&gt;&lt;property id=&quot;20300&quot; value=&quot;Slide 121 - &amp;quot;Exercise: Running an Internal and Supplier Survey&amp;quot;&quot;/&gt;&lt;property id=&quot;20307&quot; value=&quot;628&quot;/&gt;&lt;/object&gt;&lt;object type=&quot;3&quot; unique_id=&quot;1840677&quot;&gt;&lt;property id=&quot;20148&quot; value=&quot;5&quot;/&gt;&lt;property id=&quot;20300&quot; value=&quot;Slide 122 - &amp;quot;Walkthrough: Reviewing and Publishing Scorecard&amp;quot;&quot;/&gt;&lt;property id=&quot;20307&quot; value=&quot;629&quot;/&gt;&lt;/object&gt;&lt;object type=&quot;3&quot; unique_id=&quot;1840678&quot;&gt;&lt;property id=&quot;20148&quot; value=&quot;5&quot;/&gt;&lt;property id=&quot;20300&quot; value=&quot;Slide 123 - &amp;quot;Reviewing and Publishing Scorecard (1 of 4)&amp;quot;&quot;/&gt;&lt;property id=&quot;20307&quot; value=&quot;630&quot;/&gt;&lt;/object&gt;&lt;object type=&quot;3&quot; unique_id=&quot;1840679&quot;&gt;&lt;property id=&quot;20148&quot; value=&quot;5&quot;/&gt;&lt;property id=&quot;20300&quot; value=&quot;Slide 124 - &amp;quot;Reviewing and Publishing Scorecard (2 of 4)&amp;quot;&quot;/&gt;&lt;property id=&quot;20307&quot; value=&quot;631&quot;/&gt;&lt;/object&gt;&lt;object type=&quot;3&quot; unique_id=&quot;1840680&quot;&gt;&lt;property id=&quot;20148&quot; value=&quot;5&quot;/&gt;&lt;property id=&quot;20300&quot; value=&quot;Slide 125 - &amp;quot;Reviewing and Publishing Scorecard (3 of 4)&amp;quot;&quot;/&gt;&lt;property id=&quot;20307&quot; value=&quot;632&quot;/&gt;&lt;/object&gt;&lt;object type=&quot;3&quot; unique_id=&quot;1840681&quot;&gt;&lt;property id=&quot;20148&quot; value=&quot;5&quot;/&gt;&lt;property id=&quot;20300&quot; value=&quot;Slide 126 - &amp;quot;Reviewing and Publishing Scorecard (4 of 4)&amp;quot;&quot;/&gt;&lt;property id=&quot;20307&quot; value=&quot;633&quot;/&gt;&lt;/object&gt;&lt;object type=&quot;3&quot; unique_id=&quot;1840682&quot;&gt;&lt;property id=&quot;20148&quot; value=&quot;5&quot;/&gt;&lt;property id=&quot;20300&quot; value=&quot;Slide 127 - &amp;quot;Walkthrough: Exporting Scorecard&amp;quot;&quot;/&gt;&lt;property id=&quot;20307&quot; value=&quot;634&quot;/&gt;&lt;/object&gt;&lt;object type=&quot;3&quot; unique_id=&quot;1840683&quot;&gt;&lt;property id=&quot;20148&quot; value=&quot;5&quot;/&gt;&lt;property id=&quot;20300&quot; value=&quot;Slide 128 - &amp;quot;Exporting Scorecard (1 of 2)&amp;quot;&quot;/&gt;&lt;property id=&quot;20307&quot; value=&quot;635&quot;/&gt;&lt;/object&gt;&lt;object type=&quot;3&quot; unique_id=&quot;1840684&quot;&gt;&lt;property id=&quot;20148&quot; value=&quot;5&quot;/&gt;&lt;property id=&quot;20300&quot; value=&quot;Slide 129 - &amp;quot;Exporting Scorecard (2 of 2) &amp;quot;&quot;/&gt;&lt;property id=&quot;20307&quot; value=&quot;636&quot;/&gt;&lt;/object&gt;&lt;object type=&quot;3&quot; unique_id=&quot;1840686&quot;&gt;&lt;property id=&quot;20148&quot; value=&quot;5&quot;/&gt;&lt;property id=&quot;20300&quot; value=&quot;Slide 132 - &amp;quot;Knowledge Check 5 - Answer&amp;quot;&quot;/&gt;&lt;property id=&quot;20307&quot; value=&quot;552&quot;/&gt;&lt;/object&gt;&lt;object type=&quot;3&quot; unique_id=&quot;1840687&quot;&gt;&lt;property id=&quot;20148&quot; value=&quot;5&quot;/&gt;&lt;property id=&quot;20300&quot; value=&quot;Slide 133 - &amp;quot;Lesson Summary&amp;quot;&quot;/&gt;&lt;property id=&quot;20307&quot; value=&quot;466&quot;/&gt;&lt;/object&gt;&lt;object type=&quot;3&quot; unique_id=&quot;1840688&quot;&gt;&lt;property id=&quot;20148&quot; value=&quot;5&quot;/&gt;&lt;property id=&quot;20300&quot; value=&quot;Slide 134 - &amp;quot;Break&amp;quot;&quot;/&gt;&lt;property id=&quot;20307&quot; value=&quot;675&quot;/&gt;&lt;/object&gt;&lt;object type=&quot;3&quot; unique_id=&quot;1840689&quot;&gt;&lt;property id=&quot;20148&quot; value=&quot;5&quot;/&gt;&lt;property id=&quot;20300&quot; value=&quot;Slide 135 - &amp;quot;Supplier Performance Review&amp;quot;&quot;/&gt;&lt;property id=&quot;20307&quot; value=&quot;467&quot;/&gt;&lt;/object&gt;&lt;object type=&quot;3&quot; unique_id=&quot;1840690&quot;&gt;&lt;property id=&quot;20148&quot; value=&quot;5&quot;/&gt;&lt;property id=&quot;20300&quot; value=&quot;Slide 136 - &amp;quot;Lesson Objectives&amp;quot;&quot;/&gt;&lt;property id=&quot;20307&quot; value=&quot;468&quot;/&gt;&lt;/object&gt;&lt;object type=&quot;3&quot; unique_id=&quot;1840691&quot;&gt;&lt;property id=&quot;20148&quot; value=&quot;5&quot;/&gt;&lt;property id=&quot;20300&quot; value=&quot;Slide 137 - &amp;quot;Walkthrough: Conducting Supplier Business Review&amp;quot;&quot;/&gt;&lt;property id=&quot;20307&quot; value=&quot;576&quot;/&gt;&lt;/object&gt;&lt;object type=&quot;3&quot; unique_id=&quot;1840692&quot;&gt;&lt;property id=&quot;20148&quot; value=&quot;5&quot;/&gt;&lt;property id=&quot;20300&quot; value=&quot;Slide 138 - &amp;quot;Conducting Supplier Business Review (1 of 5)&amp;quot;&quot;/&gt;&lt;property id=&quot;20307&quot; value=&quot;577&quot;/&gt;&lt;/object&gt;&lt;object type=&quot;3&quot; unique_id=&quot;1840693&quot;&gt;&lt;property id=&quot;20148&quot; value=&quot;5&quot;/&gt;&lt;property id=&quot;20300&quot; value=&quot;Slide 142 - &amp;quot;Conducting Supplier Business Review (5 of 5)&amp;quot;&quot;/&gt;&lt;property id=&quot;20307&quot; value=&quot;578&quot;/&gt;&lt;/object&gt;&lt;object type=&quot;3&quot; unique_id=&quot;1840694&quot;&gt;&lt;property id=&quot;20148&quot; value=&quot;5&quot;/&gt;&lt;property id=&quot;20300&quot; value=&quot;Slide 143 - &amp;quot;Walkthrough: Developing Supplier Action Plan&amp;quot;&quot;/&gt;&lt;property id=&quot;20307&quot; value=&quot;579&quot;/&gt;&lt;/object&gt;&lt;object type=&quot;3&quot; unique_id=&quot;1840695&quot;&gt;&lt;property id=&quot;20148&quot; value=&quot;5&quot;/&gt;&lt;property id=&quot;20300&quot; value=&quot;Slide 144 - &amp;quot;Developing Supplier Action Plan (1 of 3)&amp;quot;&quot;/&gt;&lt;property id=&quot;20307&quot; value=&quot;580&quot;/&gt;&lt;/object&gt;&lt;object type=&quot;3&quot; unique_id=&quot;1840696&quot;&gt;&lt;property id=&quot;20148&quot; value=&quot;5&quot;/&gt;&lt;property id=&quot;20300&quot; value=&quot;Slide 146 - &amp;quot;Developing Supplier Action Plan (3 of 3)&amp;quot;&quot;/&gt;&lt;property id=&quot;20307&quot; value=&quot;581&quot;/&gt;&lt;/object&gt;&lt;object type=&quot;3&quot; unique_id=&quot;1840697&quot;&gt;&lt;property id=&quot;20148&quot; value=&quot;5&quot;/&gt;&lt;property id=&quot;20300&quot; value=&quot;Slide 147 - &amp;quot;Knowledge Check 8&amp;quot;&quot;/&gt;&lt;property id=&quot;20307&quot; value=&quot;582&quot;/&gt;&lt;/object&gt;&lt;object type=&quot;3&quot; unique_id=&quot;1840698&quot;&gt;&lt;property id=&quot;20148&quot; value=&quot;5&quot;/&gt;&lt;property id=&quot;20300&quot; value=&quot;Slide 148 - &amp;quot;Knowledge Check 8 - Answer&amp;quot;&quot;/&gt;&lt;property id=&quot;20307&quot; value=&quot;583&quot;/&gt;&lt;/object&gt;&lt;object type=&quot;3&quot; unique_id=&quot;1840699&quot;&gt;&lt;property id=&quot;20148&quot; value=&quot;5&quot;/&gt;&lt;property id=&quot;20300&quot; value=&quot;Slide 149 - &amp;quot;Lesson Summary&amp;quot;&quot;/&gt;&lt;property id=&quot;20307&quot; value=&quot;475&quot;/&gt;&lt;/object&gt;&lt;object type=&quot;3&quot; unique_id=&quot;1840700&quot;&gt;&lt;property id=&quot;20148&quot; value=&quot;5&quot;/&gt;&lt;property id=&quot;20300&quot; value=&quot;Slide 150 - &amp;quot;Closing a Supplier Relationship&amp;quot;&quot;/&gt;&lt;property id=&quot;20307&quot; value=&quot;522&quot;/&gt;&lt;/object&gt;&lt;object type=&quot;3&quot; unique_id=&quot;1840701&quot;&gt;&lt;property id=&quot;20148&quot; value=&quot;5&quot;/&gt;&lt;property id=&quot;20300&quot; value=&quot;Slide 151 - &amp;quot;Lesson Objectives&amp;quot;&quot;/&gt;&lt;property id=&quot;20307&quot; value=&quot;523&quot;/&gt;&lt;/object&gt;&lt;object type=&quot;3&quot; unique_id=&quot;1840702&quot;&gt;&lt;property id=&quot;20148&quot; value=&quot;5&quot;/&gt;&lt;property id=&quot;20300&quot; value=&quot;Slide 162 - &amp;quot;Lesson Summary&amp;quot;&quot;/&gt;&lt;property id=&quot;20307&quot; value=&quot;526&quot;/&gt;&lt;/object&gt;&lt;object type=&quot;3&quot; unique_id=&quot;1840703&quot;&gt;&lt;property id=&quot;20148&quot; value=&quot;5&quot;/&gt;&lt;property id=&quot;20300&quot; value=&quot;Slide 163 - &amp;quot;Supplier Reports&amp;quot;&quot;/&gt;&lt;property id=&quot;20307&quot; value=&quot;476&quot;/&gt;&lt;/object&gt;&lt;object type=&quot;3&quot; unique_id=&quot;1840704&quot;&gt;&lt;property id=&quot;20148&quot; value=&quot;5&quot;/&gt;&lt;property id=&quot;20300&quot; value=&quot;Slide 164 - &amp;quot;Lesson Objectives&amp;quot;&quot;/&gt;&lt;property id=&quot;20307&quot; value=&quot;477&quot;/&gt;&lt;/object&gt;&lt;object type=&quot;3&quot; unique_id=&quot;1840705&quot;&gt;&lt;property id=&quot;20148&quot; value=&quot;5&quot;/&gt;&lt;property id=&quot;20300&quot; value=&quot;Slide 166 - &amp;quot;Running Prepackaged Supplier Reports (1 of 4)&amp;quot;&quot;/&gt;&lt;property id=&quot;20307&quot; value=&quot;638&quot;/&gt;&lt;/object&gt;&lt;object type=&quot;3&quot; unique_id=&quot;1840706&quot;&gt;&lt;property id=&quot;20148&quot; value=&quot;5&quot;/&gt;&lt;property id=&quot;20300&quot; value=&quot;Slide 171 - &amp;quot;Course Summary&amp;quot;&quot;/&gt;&lt;property id=&quot;20307&quot; value=&quot;496&quot;/&gt;&lt;/object&gt;&lt;object type=&quot;3&quot; unique_id=&quot;1840707&quot;&gt;&lt;property id=&quot;20148&quot; value=&quot;5&quot;/&gt;&lt;property id=&quot;20300&quot; value=&quot;Slide 172&quot;/&gt;&lt;property id=&quot;20307&quot; value=&quot;290&quot;/&gt;&lt;/object&gt;&lt;object type=&quot;3&quot; unique_id=&quot;1843335&quot;&gt;&lt;property id=&quot;20148&quot; value=&quot;5&quot;/&gt;&lt;property id=&quot;20300&quot; value=&quot;Slide 130 - &amp;quot;Exercise: Exporting the Scorecard&amp;quot;&quot;/&gt;&lt;property id=&quot;20307&quot; value=&quot;677&quot;/&gt;&lt;/object&gt;&lt;object type=&quot;3&quot; unique_id=&quot;1844229&quot;&gt;&lt;property id=&quot;20148&quot; value=&quot;5&quot;/&gt;&lt;property id=&quot;20300&quot; value=&quot;Slide 31 - &amp;quot;Create a Supplier Request (3 of 4)&amp;quot;&quot;/&gt;&lt;property id=&quot;20307&quot; value=&quot;678&quot;/&gt;&lt;/object&gt;&lt;object type=&quot;3&quot; unique_id=&quot;1853747&quot;&gt;&lt;property id=&quot;20148&quot; value=&quot;5&quot;/&gt;&lt;property id=&quot;20300&quot; value=&quot;Slide 140 - &amp;quot;Conducting Supplier Business Review (3 of 5)&amp;quot;&quot;/&gt;&lt;property id=&quot;20307&quot; value=&quot;681&quot;/&gt;&lt;/object&gt;&lt;object type=&quot;3&quot; unique_id=&quot;1853748&quot;&gt;&lt;property id=&quot;20148&quot; value=&quot;5&quot;/&gt;&lt;property id=&quot;20300&quot; value=&quot;Slide 141 - &amp;quot;Conducting Supplier Business Review (4 of 5)&amp;quot;&quot;/&gt;&lt;property id=&quot;20307&quot; value=&quot;680&quot;/&gt;&lt;/object&gt;&lt;object type=&quot;3&quot; unique_id=&quot;1863932&quot;&gt;&lt;property id=&quot;20148&quot; value=&quot;5&quot;/&gt;&lt;property id=&quot;20300&quot; value=&quot;Slide 25 - &amp;quot;Pool of CSM Approvers&amp;quot;&quot;/&gt;&lt;property id=&quot;20307&quot; value=&quot;687&quot;/&gt;&lt;/object&gt;&lt;object type=&quot;3&quot; unique_id=&quot;1864626&quot;&gt;&lt;property id=&quot;20148&quot; value=&quot;5&quot;/&gt;&lt;property id=&quot;20300&quot; value=&quot;Slide 64 - &amp;quot;Invite a Supplier for Qualification (5 of 6)&amp;quot;&quot;/&gt;&lt;property id=&quot;20307&quot; value=&quot;688&quot;/&gt;&lt;/object&gt;&lt;object type=&quot;3&quot; unique_id=&quot;1873847&quot;&gt;&lt;property id=&quot;20148&quot; value=&quot;5&quot;/&gt;&lt;property id=&quot;20300&quot; value=&quot;Slide 46 - &amp;quot;Invite a Supplier to Register (3 of 5)&amp;quot;&quot;/&gt;&lt;property id=&quot;20307&quot; value=&quot;690&quot;/&gt;&lt;/object&gt;&lt;object type=&quot;3&quot; unique_id=&quot;1873848&quot;&gt;&lt;property id=&quot;20148&quot; value=&quot;5&quot;/&gt;&lt;property id=&quot;20300&quot; value=&quot;Slide 47 - &amp;quot;Invite a Supplier to Register (4 of 5)&amp;quot;&quot;/&gt;&lt;property id=&quot;20307&quot; value=&quot;689&quot;/&gt;&lt;/object&gt;&lt;/object&gt;&lt;object type=&quot;8&quot; unique_id=&quot;22480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Blue theme 2015 16x9">
  <a:themeElements>
    <a:clrScheme name="Cisco White Template Colors_FINAL">
      <a:dk1>
        <a:srgbClr val="282828"/>
      </a:dk1>
      <a:lt1>
        <a:srgbClr val="005073"/>
      </a:lt1>
      <a:dk2>
        <a:srgbClr val="005073"/>
      </a:dk2>
      <a:lt2>
        <a:srgbClr val="FFFFFF"/>
      </a:lt2>
      <a:accent1>
        <a:srgbClr val="00BCEB"/>
      </a:accent1>
      <a:accent2>
        <a:srgbClr val="6EBE4A"/>
      </a:accent2>
      <a:accent3>
        <a:srgbClr val="005073"/>
      </a:accent3>
      <a:accent4>
        <a:srgbClr val="676767"/>
      </a:accent4>
      <a:accent5>
        <a:srgbClr val="FBAB18"/>
      </a:accent5>
      <a:accent6>
        <a:srgbClr val="E3241B"/>
      </a:accent6>
      <a:hlink>
        <a:srgbClr val="00BCEB"/>
      </a:hlink>
      <a:folHlink>
        <a:srgbClr val="00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isco Corporate Template Prototype_Aug_2017" id="{4E692306-BB5E-4389-8512-B70B45577D04}" vid="{BDAD62F5-9CDD-42BF-A677-E02F4F07310C}"/>
    </a:ext>
  </a:extLst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Step xmlns="dbe3083c-a2b3-4781-8edf-730f35644aaa" xsi:nil="true"/>
    <MeetingDate xmlns="dbe3083c-a2b3-4781-8edf-730f35644aaa" xsi:nil="true"/>
    <ProjectPhase xmlns="dbe3083c-a2b3-4781-8edf-730f35644aaa">! Please Select Project Phase</ProjectPhas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ST PM Document" ma:contentTypeID="0x010100F53B5311B91414479F57AC71C1D799E401002F588B5482DBBF4B86547D85E207E893" ma:contentTypeVersion="12" ma:contentTypeDescription="Base Project Management document type, utilizing Prince2 project phases and steps" ma:contentTypeScope="" ma:versionID="618cf7acbde1b1fa1225c7c1fd4bae18">
  <xsd:schema xmlns:xsd="http://www.w3.org/2001/XMLSchema" xmlns:xs="http://www.w3.org/2001/XMLSchema" xmlns:p="http://schemas.microsoft.com/office/2006/metadata/properties" xmlns:ns2="dbe3083c-a2b3-4781-8edf-730f35644aaa" targetNamespace="http://schemas.microsoft.com/office/2006/metadata/properties" ma:root="true" ma:fieldsID="bb5d01d9b99813cd8bafbbabd08b2000" ns2:_="">
    <xsd:import namespace="dbe3083c-a2b3-4781-8edf-730f35644aaa"/>
    <xsd:element name="properties">
      <xsd:complexType>
        <xsd:sequence>
          <xsd:element name="documentManagement">
            <xsd:complexType>
              <xsd:all>
                <xsd:element ref="ns2:ProjectPhase"/>
                <xsd:element ref="ns2:ProjectStep" minOccurs="0"/>
                <xsd:element ref="ns2:Meeting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e3083c-a2b3-4781-8edf-730f35644aaa" elementFormDefault="qualified">
    <xsd:import namespace="http://schemas.microsoft.com/office/2006/documentManagement/types"/>
    <xsd:import namespace="http://schemas.microsoft.com/office/infopath/2007/PartnerControls"/>
    <xsd:element name="ProjectPhase" ma:index="2" ma:displayName="Project Phase" ma:default="! Please Select Project Phase" ma:description="Prince2 project phases" ma:format="Dropdown" ma:internalName="ProjectPhase" ma:readOnly="false">
      <xsd:simpleType>
        <xsd:restriction base="dms:Choice">
          <xsd:enumeration value="! Please Select Project Phase"/>
          <xsd:enumeration value="0. Project Management"/>
          <xsd:enumeration value="1. Startup"/>
          <xsd:enumeration value="2. Initiation"/>
          <xsd:enumeration value="3. Execution &amp; Control"/>
          <xsd:enumeration value="4. Closure"/>
        </xsd:restriction>
      </xsd:simpleType>
    </xsd:element>
    <xsd:element name="ProjectStep" ma:index="3" nillable="true" ma:displayName="Project Step" ma:description="Prince2 project steps - Specifying a project step is optional, but if used, the first digit of the project step should match the project phase number." ma:format="Dropdown" ma:internalName="ProjectStep" ma:readOnly="false">
      <xsd:simpleType>
        <xsd:restriction base="dms:Choice">
          <xsd:enumeration value="2.1 Requirements"/>
          <xsd:enumeration value="2.2 Vendor Selection"/>
          <xsd:enumeration value="2.3 Design"/>
          <xsd:enumeration value="2.4 Project Plan"/>
          <xsd:enumeration value="2.5 Project Approval"/>
          <xsd:enumeration value="3.1 Build"/>
          <xsd:enumeration value="3.2 Validate"/>
          <xsd:enumeration value="3.3 Go-live/Handover"/>
          <xsd:enumeration value="4.1 Project Evaluation"/>
          <xsd:enumeration value="4.2 Close Project"/>
        </xsd:restriction>
      </xsd:simpleType>
    </xsd:element>
    <xsd:element name="MeetingDate" ma:index="4" nillable="true" ma:displayName="Meeting Date" ma:description="MIGRATED Date of meeting related to this information" ma:format="DateOnly" ma:internalName="MeetingDate" ma:readOnly="fals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5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FB5441-8F3B-46E5-A6C1-58CABAD565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BC19E1-E4B7-4A04-BCB3-22BB5B89484C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purl.org/dc/elements/1.1/"/>
    <ds:schemaRef ds:uri="dbe3083c-a2b3-4781-8edf-730f35644aaa"/>
  </ds:schemaRefs>
</ds:datastoreItem>
</file>

<file path=customXml/itemProps3.xml><?xml version="1.0" encoding="utf-8"?>
<ds:datastoreItem xmlns:ds="http://schemas.openxmlformats.org/officeDocument/2006/customXml" ds:itemID="{B5B640F7-DE8E-45AA-9086-F908F4FE52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e3083c-a2b3-4781-8edf-730f35644a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62136</TotalTime>
  <Words>675</Words>
  <Application>Microsoft Office PowerPoint</Application>
  <PresentationFormat>Custom</PresentationFormat>
  <Paragraphs>117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CiscoSansTT ExtraLight</vt:lpstr>
      <vt:lpstr>Symbol</vt:lpstr>
      <vt:lpstr>Tahoma</vt:lpstr>
      <vt:lpstr>Wingdings</vt:lpstr>
      <vt:lpstr>2_Blue theme 2015 16x9</vt:lpstr>
      <vt:lpstr>Blank Presentation</vt:lpstr>
      <vt:lpstr>Guided BUying QRG   Quick Reference Guide  </vt:lpstr>
      <vt:lpstr>Invoice Exception Manually Match PO</vt:lpstr>
      <vt:lpstr>Invoice Exception Navigation</vt:lpstr>
      <vt:lpstr>Invoice Exceptions</vt:lpstr>
      <vt:lpstr>Invoice Exceptions</vt:lpstr>
      <vt:lpstr>Invoice Exceptions</vt:lpstr>
      <vt:lpstr>Invoice Exceptions</vt:lpstr>
      <vt:lpstr>Invoice Exceptions</vt:lpstr>
      <vt:lpstr>Invoice Exceptions</vt:lpstr>
      <vt:lpstr>Invoice Exceptions</vt:lpstr>
      <vt:lpstr>PowerPoint Presentation</vt:lpstr>
    </vt:vector>
  </TitlesOfParts>
  <Company>NDS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Kaur, Simarjit</dc:creator>
  <cp:lastModifiedBy>Clachar, Olivia A</cp:lastModifiedBy>
  <cp:revision>4318</cp:revision>
  <cp:lastPrinted>2019-09-16T13:21:05Z</cp:lastPrinted>
  <dcterms:created xsi:type="dcterms:W3CDTF">2014-07-09T19:55:36Z</dcterms:created>
  <dcterms:modified xsi:type="dcterms:W3CDTF">2020-07-17T13:14:46Z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878E44ED-752E-41C7-B1D0-6958425CF81A</vt:lpwstr>
  </property>
  <property fmtid="{D5CDD505-2E9C-101B-9397-08002B2CF9AE}" pid="3" name="ArticulatePath">
    <vt:lpwstr>Cisco Ariba Supplier Lifecycle  Performance Management_04302018</vt:lpwstr>
  </property>
  <property fmtid="{D5CDD505-2E9C-101B-9397-08002B2CF9AE}" pid="4" name="ContentTypeId">
    <vt:lpwstr>0x010100F53B5311B91414479F57AC71C1D799E401002F588B5482DBBF4B86547D85E207E893</vt:lpwstr>
  </property>
</Properties>
</file>