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handoutMasterIdLst>
    <p:handoutMasterId r:id="rId11"/>
  </p:handoutMasterIdLst>
  <p:sldIdLst>
    <p:sldId id="611" r:id="rId2"/>
    <p:sldId id="506" r:id="rId3"/>
    <p:sldId id="507" r:id="rId4"/>
    <p:sldId id="508" r:id="rId5"/>
    <p:sldId id="509" r:id="rId6"/>
    <p:sldId id="510" r:id="rId7"/>
    <p:sldId id="511" r:id="rId8"/>
    <p:sldId id="505" r:id="rId9"/>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MS PGothic" charset="-128"/>
        <a:cs typeface="+mn-cs"/>
      </a:defRPr>
    </a:lvl1pPr>
    <a:lvl2pPr marL="457200" algn="l" rtl="0" eaLnBrk="0" fontAlgn="base" hangingPunct="0">
      <a:spcBef>
        <a:spcPct val="0"/>
      </a:spcBef>
      <a:spcAft>
        <a:spcPct val="0"/>
      </a:spcAft>
      <a:defRPr sz="2400" kern="1200">
        <a:solidFill>
          <a:schemeClr val="tx1"/>
        </a:solidFill>
        <a:latin typeface="Times New Roman" charset="0"/>
        <a:ea typeface="MS PGothic" charset="-128"/>
        <a:cs typeface="+mn-cs"/>
      </a:defRPr>
    </a:lvl2pPr>
    <a:lvl3pPr marL="914400" algn="l" rtl="0" eaLnBrk="0" fontAlgn="base" hangingPunct="0">
      <a:spcBef>
        <a:spcPct val="0"/>
      </a:spcBef>
      <a:spcAft>
        <a:spcPct val="0"/>
      </a:spcAft>
      <a:defRPr sz="2400" kern="1200">
        <a:solidFill>
          <a:schemeClr val="tx1"/>
        </a:solidFill>
        <a:latin typeface="Times New Roman" charset="0"/>
        <a:ea typeface="MS PGothic" charset="-128"/>
        <a:cs typeface="+mn-cs"/>
      </a:defRPr>
    </a:lvl3pPr>
    <a:lvl4pPr marL="1371600" algn="l" rtl="0" eaLnBrk="0" fontAlgn="base" hangingPunct="0">
      <a:spcBef>
        <a:spcPct val="0"/>
      </a:spcBef>
      <a:spcAft>
        <a:spcPct val="0"/>
      </a:spcAft>
      <a:defRPr sz="2400" kern="1200">
        <a:solidFill>
          <a:schemeClr val="tx1"/>
        </a:solidFill>
        <a:latin typeface="Times New Roman" charset="0"/>
        <a:ea typeface="MS PGothic" charset="-128"/>
        <a:cs typeface="+mn-cs"/>
      </a:defRPr>
    </a:lvl4pPr>
    <a:lvl5pPr marL="1828800" algn="l" rtl="0" eaLnBrk="0" fontAlgn="base" hangingPunct="0">
      <a:spcBef>
        <a:spcPct val="0"/>
      </a:spcBef>
      <a:spcAft>
        <a:spcPct val="0"/>
      </a:spcAft>
      <a:defRPr sz="2400" kern="1200">
        <a:solidFill>
          <a:schemeClr val="tx1"/>
        </a:solidFill>
        <a:latin typeface="Times New Roman" charset="0"/>
        <a:ea typeface="MS PGothic" charset="-128"/>
        <a:cs typeface="+mn-cs"/>
      </a:defRPr>
    </a:lvl5pPr>
    <a:lvl6pPr marL="2286000" algn="l" defTabSz="914400" rtl="0" eaLnBrk="1" latinLnBrk="0" hangingPunct="1">
      <a:defRPr sz="2400" kern="1200">
        <a:solidFill>
          <a:schemeClr val="tx1"/>
        </a:solidFill>
        <a:latin typeface="Times New Roman" charset="0"/>
        <a:ea typeface="MS PGothic" charset="-128"/>
        <a:cs typeface="+mn-cs"/>
      </a:defRPr>
    </a:lvl6pPr>
    <a:lvl7pPr marL="2743200" algn="l" defTabSz="914400" rtl="0" eaLnBrk="1" latinLnBrk="0" hangingPunct="1">
      <a:defRPr sz="2400" kern="1200">
        <a:solidFill>
          <a:schemeClr val="tx1"/>
        </a:solidFill>
        <a:latin typeface="Times New Roman" charset="0"/>
        <a:ea typeface="MS PGothic" charset="-128"/>
        <a:cs typeface="+mn-cs"/>
      </a:defRPr>
    </a:lvl7pPr>
    <a:lvl8pPr marL="3200400" algn="l" defTabSz="914400" rtl="0" eaLnBrk="1" latinLnBrk="0" hangingPunct="1">
      <a:defRPr sz="2400" kern="1200">
        <a:solidFill>
          <a:schemeClr val="tx1"/>
        </a:solidFill>
        <a:latin typeface="Times New Roman" charset="0"/>
        <a:ea typeface="MS PGothic" charset="-128"/>
        <a:cs typeface="+mn-cs"/>
      </a:defRPr>
    </a:lvl8pPr>
    <a:lvl9pPr marL="3657600" algn="l" defTabSz="914400" rtl="0" eaLnBrk="1" latinLnBrk="0" hangingPunct="1">
      <a:defRPr sz="2400" kern="1200">
        <a:solidFill>
          <a:schemeClr val="tx1"/>
        </a:solidFill>
        <a:latin typeface="Times New Roman" charset="0"/>
        <a:ea typeface="MS PGothic"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33CC"/>
    <a:srgbClr val="ACDAED"/>
    <a:srgbClr val="434E9E"/>
    <a:srgbClr val="008F00"/>
    <a:srgbClr val="FF9300"/>
    <a:srgbClr val="EA2981"/>
    <a:srgbClr val="EDF9F3"/>
    <a:srgbClr val="B2E5CE"/>
    <a:srgbClr val="64CA9D"/>
    <a:srgbClr val="C4C9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6037"/>
    <p:restoredTop sz="81995" autoAdjust="0"/>
  </p:normalViewPr>
  <p:slideViewPr>
    <p:cSldViewPr snapToGrid="0">
      <p:cViewPr>
        <p:scale>
          <a:sx n="130" d="100"/>
          <a:sy n="130" d="100"/>
        </p:scale>
        <p:origin x="144" y="-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charset="0"/>
                <a:ea typeface="ＭＳ Ｐゴシック" charset="-128"/>
                <a:cs typeface="+mn-cs"/>
              </a:defRPr>
            </a:lvl1pPr>
          </a:lstStyle>
          <a:p>
            <a:pPr>
              <a:defRPr/>
            </a:pPr>
            <a:endParaRPr lang="en-US"/>
          </a:p>
        </p:txBody>
      </p:sp>
      <p:sp>
        <p:nvSpPr>
          <p:cNvPr id="18435"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charset="0"/>
                <a:ea typeface="ＭＳ Ｐゴシック" charset="-128"/>
                <a:cs typeface="+mn-cs"/>
              </a:defRPr>
            </a:lvl1pPr>
          </a:lstStyle>
          <a:p>
            <a:pPr>
              <a:defRPr/>
            </a:pPr>
            <a:endParaRPr lang="en-US"/>
          </a:p>
        </p:txBody>
      </p:sp>
      <p:sp>
        <p:nvSpPr>
          <p:cNvPr id="18436"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charset="0"/>
                <a:ea typeface="ＭＳ Ｐゴシック" charset="-128"/>
                <a:cs typeface="+mn-cs"/>
              </a:defRPr>
            </a:lvl1pPr>
          </a:lstStyle>
          <a:p>
            <a:pPr>
              <a:defRPr/>
            </a:pPr>
            <a:endParaRPr lang="en-US"/>
          </a:p>
        </p:txBody>
      </p:sp>
      <p:sp>
        <p:nvSpPr>
          <p:cNvPr id="18437"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B222D18E-AD58-2444-9757-7D0C7FF14058}" type="slidenum">
              <a:rPr lang="en-US" altLang="en-US"/>
              <a:pPr/>
              <a:t>‹#›</a:t>
            </a:fld>
            <a:endParaRPr lang="en-US" altLang="en-US"/>
          </a:p>
        </p:txBody>
      </p:sp>
    </p:spTree>
    <p:extLst>
      <p:ext uri="{BB962C8B-B14F-4D97-AF65-F5344CB8AC3E}">
        <p14:creationId xmlns:p14="http://schemas.microsoft.com/office/powerpoint/2010/main" val="3794781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200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charset="0"/>
                <a:ea typeface="ＭＳ Ｐゴシック" charset="-128"/>
                <a:cs typeface="+mn-cs"/>
              </a:defRPr>
            </a:lvl1pPr>
          </a:lstStyle>
          <a:p>
            <a:pPr>
              <a:defRPr/>
            </a:pPr>
            <a:endParaRPr lang="en-US"/>
          </a:p>
        </p:txBody>
      </p:sp>
      <p:sp>
        <p:nvSpPr>
          <p:cNvPr id="114691" name="Rectangle 3"/>
          <p:cNvSpPr>
            <a:spLocks noGrp="1" noChangeArrowheads="1"/>
          </p:cNvSpPr>
          <p:nvPr>
            <p:ph type="dt" idx="1"/>
          </p:nvPr>
        </p:nvSpPr>
        <p:spPr bwMode="auto">
          <a:xfrm>
            <a:off x="4114800" y="0"/>
            <a:ext cx="3200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ea typeface="ＭＳ Ｐゴシック" charset="-128"/>
                <a:cs typeface="+mn-cs"/>
              </a:defRPr>
            </a:lvl1pPr>
          </a:lstStyle>
          <a:p>
            <a:pPr>
              <a:defRPr/>
            </a:pPr>
            <a:endParaRPr lang="en-US"/>
          </a:p>
        </p:txBody>
      </p:sp>
      <p:sp>
        <p:nvSpPr>
          <p:cNvPr id="66564" name="Rectangle 4"/>
          <p:cNvSpPr>
            <a:spLocks noGrp="1" noRot="1" noChangeAspect="1" noChangeArrowheads="1" noTextEdit="1"/>
          </p:cNvSpPr>
          <p:nvPr>
            <p:ph type="sldImg" idx="2"/>
          </p:nvPr>
        </p:nvSpPr>
        <p:spPr bwMode="auto">
          <a:xfrm>
            <a:off x="1219200" y="685800"/>
            <a:ext cx="4876800" cy="36576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14693" name="Rectangle 5"/>
          <p:cNvSpPr>
            <a:spLocks noGrp="1" noChangeArrowheads="1"/>
          </p:cNvSpPr>
          <p:nvPr>
            <p:ph type="body" sz="quarter" idx="3"/>
          </p:nvPr>
        </p:nvSpPr>
        <p:spPr bwMode="auto">
          <a:xfrm>
            <a:off x="990600" y="4572000"/>
            <a:ext cx="53340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4694" name="Rectangle 6"/>
          <p:cNvSpPr>
            <a:spLocks noGrp="1" noChangeArrowheads="1"/>
          </p:cNvSpPr>
          <p:nvPr>
            <p:ph type="ftr" sz="quarter" idx="4"/>
          </p:nvPr>
        </p:nvSpPr>
        <p:spPr bwMode="auto">
          <a:xfrm>
            <a:off x="0" y="9144000"/>
            <a:ext cx="3200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charset="0"/>
                <a:ea typeface="ＭＳ Ｐゴシック" charset="-128"/>
                <a:cs typeface="+mn-cs"/>
              </a:defRPr>
            </a:lvl1pPr>
          </a:lstStyle>
          <a:p>
            <a:pPr>
              <a:defRPr/>
            </a:pPr>
            <a:endParaRPr lang="en-US"/>
          </a:p>
        </p:txBody>
      </p:sp>
      <p:sp>
        <p:nvSpPr>
          <p:cNvPr id="114695" name="Rectangle 7"/>
          <p:cNvSpPr>
            <a:spLocks noGrp="1" noChangeArrowheads="1"/>
          </p:cNvSpPr>
          <p:nvPr>
            <p:ph type="sldNum" sz="quarter" idx="5"/>
          </p:nvPr>
        </p:nvSpPr>
        <p:spPr bwMode="auto">
          <a:xfrm>
            <a:off x="4114800" y="9144000"/>
            <a:ext cx="3200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09317EAA-9A04-5D4C-9028-84F76D4B356C}" type="slidenum">
              <a:rPr lang="en-US" altLang="en-US"/>
              <a:pPr/>
              <a:t>‹#›</a:t>
            </a:fld>
            <a:endParaRPr lang="en-US" altLang="en-US"/>
          </a:p>
        </p:txBody>
      </p:sp>
    </p:spTree>
    <p:extLst>
      <p:ext uri="{BB962C8B-B14F-4D97-AF65-F5344CB8AC3E}">
        <p14:creationId xmlns:p14="http://schemas.microsoft.com/office/powerpoint/2010/main" val="260883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128"/>
                <a:cs typeface="ＭＳ Ｐゴシック" charset="-128"/>
              </a:defRPr>
            </a:lvl1pPr>
            <a:lvl2pPr marL="742950" indent="-285750">
              <a:defRPr sz="2400">
                <a:solidFill>
                  <a:schemeClr val="tx1"/>
                </a:solidFill>
                <a:latin typeface="Times New Roman" charset="0"/>
                <a:ea typeface="ＭＳ Ｐゴシック" charset="-128"/>
                <a:cs typeface="ＭＳ Ｐゴシック" charset="-128"/>
              </a:defRPr>
            </a:lvl2pPr>
            <a:lvl3pPr marL="1143000" indent="-228600">
              <a:defRPr sz="2400">
                <a:solidFill>
                  <a:schemeClr val="tx1"/>
                </a:solidFill>
                <a:latin typeface="Times New Roman" charset="0"/>
                <a:ea typeface="ＭＳ Ｐゴシック" charset="-128"/>
                <a:cs typeface="ＭＳ Ｐゴシック" charset="-128"/>
              </a:defRPr>
            </a:lvl3pPr>
            <a:lvl4pPr marL="1600200" indent="-228600">
              <a:defRPr sz="2400">
                <a:solidFill>
                  <a:schemeClr val="tx1"/>
                </a:solidFill>
                <a:latin typeface="Times New Roman" charset="0"/>
                <a:ea typeface="ＭＳ Ｐゴシック" charset="-128"/>
                <a:cs typeface="ＭＳ Ｐゴシック" charset="-128"/>
              </a:defRPr>
            </a:lvl4pPr>
            <a:lvl5pPr marL="2057400" indent="-22860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fld id="{B5690214-AE50-1444-BDF0-C37F303D7239}" type="slidenum">
              <a:rPr lang="en-US" altLang="en-US" sz="1200"/>
              <a:pPr/>
              <a:t>1</a:t>
            </a:fld>
            <a:endParaRPr lang="en-US" altLang="en-US" sz="120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241300" indent="-241300" eaLnBrk="1" hangingPunct="1"/>
            <a:endParaRPr lang="en-US" altLang="en-US">
              <a:latin typeface="Arial" charset="0"/>
              <a:ea typeface="ＭＳ Ｐゴシック" charset="-128"/>
            </a:endParaRPr>
          </a:p>
        </p:txBody>
      </p:sp>
    </p:spTree>
    <p:extLst>
      <p:ext uri="{BB962C8B-B14F-4D97-AF65-F5344CB8AC3E}">
        <p14:creationId xmlns:p14="http://schemas.microsoft.com/office/powerpoint/2010/main" val="1687600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ea typeface="MS PGothic" charset="-128"/>
              </a:rPr>
              <a:t>FIGURE 19-40 Mitochondrial genes and mutations.</a:t>
            </a:r>
            <a:r>
              <a:rPr lang="en-US" altLang="en-US">
                <a:ea typeface="MS PGothic" charset="-128"/>
              </a:rPr>
              <a:t> A map of human mitochondrial DNA, showing the genes that encode proteins of Complex I, the NADH dehydrogenase(ND1 to ND6); the cytochrome b of Complex III (Cyt b);the subunits of cytochrome oxidase, Complex IV (COI to COIII); and two subunits of ATP synthase (ATPase6 andATPase8). The colors of the genes correspond to those of the complexes shown in Figure 19-7. Also included here are the genes for ribosomal RNAs (rRNA) and for some mitochondrion-specific transfer RNAs; tRNA specificity is indicated by the one-letter codes for amino acids. Arrows indicate the positions of mutations that cause Leber hereditary optic neuropathy (LHON) and myoclonic epilepsy and ragged-red fiber disease (MERRF). Numbers in parentheses indicate the position of the altered nucleotides(nucleotide 1 is at the top of the circle, and numbering proceeds counterclockwise)</a:t>
            </a:r>
          </a:p>
        </p:txBody>
      </p:sp>
      <p:sp>
        <p:nvSpPr>
          <p:cNvPr id="1065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fld id="{AF904F11-1219-AE47-9B68-E5D97645DE54}" type="slidenum">
              <a:rPr lang="en-US" altLang="en-US" sz="1200"/>
              <a:pPr/>
              <a:t>3</a:t>
            </a:fld>
            <a:endParaRPr lang="en-US" altLang="en-US" sz="1200"/>
          </a:p>
        </p:txBody>
      </p:sp>
    </p:spTree>
    <p:extLst>
      <p:ext uri="{BB962C8B-B14F-4D97-AF65-F5344CB8AC3E}">
        <p14:creationId xmlns:p14="http://schemas.microsoft.com/office/powerpoint/2010/main" val="1439210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ea typeface="MS PGothic" charset="-128"/>
              </a:rPr>
              <a:t>FIGURE 19-42 Heteroplasmy in mitochondrial genomes.</a:t>
            </a:r>
            <a:r>
              <a:rPr lang="en-US" altLang="en-US">
                <a:ea typeface="MS PGothic" charset="-128"/>
              </a:rPr>
              <a:t> (a) When a mature egg cell is fertilized, all of the mitochondria in the resulting diploidcell (zygote) are maternal; none come from the sperm. If some fraction of the maternal mitochondria have a mutant gene, the random distribution of mitochondria during subsequent cell divisions yields some daughter cells with mostly mutant mitochondria, some with mostly wild-type mitochondria, and some in between. Thus daughter cells show a varying degree of heteroplasmy.(b) Different degrees of heteroplasmy produce different cellular phenotypes. This section of human muscle tissue is from an individual with defective cytochrome oxidase. The cells were stained so that wild-type cells are blue and cells with mutant cytochrome oxidase are brown. As the micrograph shows, different cells in the same tissue are affected to different degrees by the mitochondrial mutation</a:t>
            </a:r>
          </a:p>
        </p:txBody>
      </p:sp>
      <p:sp>
        <p:nvSpPr>
          <p:cNvPr id="1075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fld id="{E02CEDC1-8274-F147-9B47-7F12E4460AB3}" type="slidenum">
              <a:rPr lang="en-US" altLang="en-US" sz="1200"/>
              <a:pPr/>
              <a:t>5</a:t>
            </a:fld>
            <a:endParaRPr lang="en-US" altLang="en-US" sz="1200"/>
          </a:p>
        </p:txBody>
      </p:sp>
    </p:spTree>
    <p:extLst>
      <p:ext uri="{BB962C8B-B14F-4D97-AF65-F5344CB8AC3E}">
        <p14:creationId xmlns:p14="http://schemas.microsoft.com/office/powerpoint/2010/main" val="1705969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ea typeface="MS PGothic" charset="-128"/>
              </a:rPr>
              <a:t>FIGURE 19-43 Mutations that cause mitochondrial  disorders. </a:t>
            </a:r>
            <a:r>
              <a:rPr lang="en-US" altLang="en-US">
                <a:ea typeface="MS PGothic" charset="-128"/>
              </a:rPr>
              <a:t>Mutations in genes that encode mitochondrial proteins can lead to disorders affecting many organs and organ systems.</a:t>
            </a:r>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fld id="{5873A2E6-5436-A442-94CC-58B5F8AD986E}" type="slidenum">
              <a:rPr lang="en-US" altLang="en-US" sz="1200"/>
              <a:pPr/>
              <a:t>6</a:t>
            </a:fld>
            <a:endParaRPr lang="en-US" altLang="en-US" sz="1200"/>
          </a:p>
        </p:txBody>
      </p:sp>
    </p:spTree>
    <p:extLst>
      <p:ext uri="{BB962C8B-B14F-4D97-AF65-F5344CB8AC3E}">
        <p14:creationId xmlns:p14="http://schemas.microsoft.com/office/powerpoint/2010/main" val="1169501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US" sz="800" b="1" spc="19" dirty="0">
                <a:latin typeface="crocodoc-s5pnQl-inv-f3468"/>
              </a:rPr>
              <a:t>FIGURE 19-45</a:t>
            </a:r>
            <a:r>
              <a:rPr lang="en-US" b="1" dirty="0">
                <a:latin typeface="crocodoc-s5pnQl-inv-f3470"/>
              </a:rPr>
              <a:t> </a:t>
            </a:r>
            <a:r>
              <a:rPr lang="en-US" b="1" dirty="0">
                <a:latin typeface="crocodoc-s5pnQl-inv-f3472"/>
              </a:rPr>
              <a:t>A mitochondrial defect prevents insulin secretion.</a:t>
            </a:r>
            <a:r>
              <a:rPr lang="en-US" dirty="0">
                <a:latin typeface="crocodoc-s5pnQl-inv-f3472"/>
              </a:rPr>
              <a:t> </a:t>
            </a:r>
            <a:r>
              <a:rPr lang="en-US" dirty="0">
                <a:latin typeface="crocodoc-s5pnQl-inv-f3470"/>
              </a:rPr>
              <a:t>In</a:t>
            </a:r>
            <a:r>
              <a:rPr lang="en-US" dirty="0"/>
              <a:t> </a:t>
            </a:r>
            <a:r>
              <a:rPr lang="en-US" dirty="0">
                <a:latin typeface="crocodoc-s5pnQl-inv-f3470"/>
              </a:rPr>
              <a:t>the normal situation, as depicted here, when the blood glucose level rises, production of ATP in </a:t>
            </a:r>
            <a:r>
              <a:rPr lang="en-US" dirty="0">
                <a:latin typeface="crocodoc-s5pnQl-inv-f2940"/>
              </a:rPr>
              <a:t>β</a:t>
            </a:r>
            <a:r>
              <a:rPr lang="en-US" dirty="0">
                <a:latin typeface="crocodoc-s5pnQl-inv-f2969"/>
              </a:rPr>
              <a:t> </a:t>
            </a:r>
            <a:r>
              <a:rPr lang="en-US" dirty="0">
                <a:latin typeface="crocodoc-s5pnQl-inv-f3470"/>
              </a:rPr>
              <a:t>cells increases. ATP, by blocking K</a:t>
            </a:r>
            <a:r>
              <a:rPr lang="en-US" sz="200" dirty="0">
                <a:latin typeface="crocodoc-s5pnQl-inv-f2933"/>
              </a:rPr>
              <a:t>1</a:t>
            </a:r>
            <a:r>
              <a:rPr lang="en-US" dirty="0">
                <a:latin typeface="crocodoc-s5pnQl-inv-f3470"/>
              </a:rPr>
              <a:t> channels, depolarizes the plasma membrane and thus opens voltage-gated Ca</a:t>
            </a:r>
            <a:r>
              <a:rPr lang="en-US" sz="200" dirty="0">
                <a:latin typeface="crocodoc-s5pnQl-inv-f3470"/>
              </a:rPr>
              <a:t>2</a:t>
            </a:r>
            <a:r>
              <a:rPr lang="en-US" sz="200" dirty="0">
                <a:latin typeface="crocodoc-s5pnQl-inv-f2933"/>
              </a:rPr>
              <a:t>1</a:t>
            </a:r>
            <a:r>
              <a:rPr lang="en-US" dirty="0">
                <a:latin typeface="crocodoc-s5pnQl-inv-f3470"/>
              </a:rPr>
              <a:t> channels. The resulting influx of Ca</a:t>
            </a:r>
            <a:r>
              <a:rPr lang="en-US" sz="200" dirty="0">
                <a:latin typeface="crocodoc-s5pnQl-inv-f3470"/>
              </a:rPr>
              <a:t>2</a:t>
            </a:r>
            <a:r>
              <a:rPr lang="en-US" sz="200" dirty="0">
                <a:latin typeface="crocodoc-s5pnQl-inv-f2933"/>
              </a:rPr>
              <a:t>1</a:t>
            </a:r>
            <a:r>
              <a:rPr lang="en-US" dirty="0">
                <a:latin typeface="crocodoc-s5pnQl-inv-f3470"/>
              </a:rPr>
              <a:t> triggers exocytosis of insulin- containing secretory vesicles, releasing insulin. When oxidative phosphorylation in</a:t>
            </a:r>
            <a:r>
              <a:rPr lang="en-US" dirty="0">
                <a:latin typeface="crocodoc-s5pnQl-inv-f2940"/>
              </a:rPr>
              <a:t>β</a:t>
            </a:r>
            <a:r>
              <a:rPr lang="en-US" dirty="0">
                <a:latin typeface="crocodoc-s5pnQl-inv-f2969"/>
              </a:rPr>
              <a:t> </a:t>
            </a:r>
            <a:r>
              <a:rPr lang="en-US" dirty="0">
                <a:latin typeface="crocodoc-s5pnQl-inv-f3470"/>
              </a:rPr>
              <a:t>cells is defective, [ATP] is never sufficient to trigger this process, and insulin is not released.</a:t>
            </a:r>
            <a:endParaRPr lang="en-US" dirty="0"/>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fld id="{C0BBAD32-4E40-BD45-B077-C4B59888E264}" type="slidenum">
              <a:rPr lang="en-US" altLang="en-US" sz="1200"/>
              <a:pPr/>
              <a:t>7</a:t>
            </a:fld>
            <a:endParaRPr lang="en-US" altLang="en-US" sz="1200"/>
          </a:p>
        </p:txBody>
      </p:sp>
    </p:spTree>
    <p:extLst>
      <p:ext uri="{BB962C8B-B14F-4D97-AF65-F5344CB8AC3E}">
        <p14:creationId xmlns:p14="http://schemas.microsoft.com/office/powerpoint/2010/main" val="2033356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ea typeface="MS PGothic" charset="-128"/>
              </a:rPr>
              <a:t>FIGURE 19-39 Role of cytochrome c in apoptosis.</a:t>
            </a:r>
            <a:r>
              <a:rPr lang="en-US" altLang="en-US">
                <a:ea typeface="MS PGothic" charset="-128"/>
              </a:rPr>
              <a:t> Cytochrome c is a small, soluble, mitochondrial protein, located in the inter membrane space, that carries electrons between Complex III and Complex IV during respiration. In a completely separate role, as outlined here, it acts as a trigger for apoptosis by stimulating the activation of a family of proteases called caspases.</a:t>
            </a:r>
          </a:p>
        </p:txBody>
      </p:sp>
      <p:sp>
        <p:nvSpPr>
          <p:cNvPr id="1054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fld id="{CA844048-4757-A740-A9BA-3FBAFDA0D968}" type="slidenum">
              <a:rPr lang="en-US" altLang="en-US" sz="1200"/>
              <a:pPr/>
              <a:t>8</a:t>
            </a:fld>
            <a:endParaRPr lang="en-US" altLang="en-US" sz="1200"/>
          </a:p>
        </p:txBody>
      </p:sp>
    </p:spTree>
    <p:extLst>
      <p:ext uri="{BB962C8B-B14F-4D97-AF65-F5344CB8AC3E}">
        <p14:creationId xmlns:p14="http://schemas.microsoft.com/office/powerpoint/2010/main" val="1246001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ga-IE"/>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A660C3E-8C64-1B4D-913F-52E3170F9905}" type="slidenum">
              <a:rPr lang="en-US" altLang="en-US"/>
              <a:pPr/>
              <a:t>‹#›</a:t>
            </a:fld>
            <a:endParaRPr lang="en-US" altLang="en-US"/>
          </a:p>
        </p:txBody>
      </p:sp>
    </p:spTree>
    <p:extLst>
      <p:ext uri="{BB962C8B-B14F-4D97-AF65-F5344CB8AC3E}">
        <p14:creationId xmlns:p14="http://schemas.microsoft.com/office/powerpoint/2010/main" val="1710664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idx="1"/>
          </p:nvPr>
        </p:nvSpPr>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676EBF4-CD76-BE4B-BF37-F69F10B67542}" type="slidenum">
              <a:rPr lang="en-US" altLang="en-US"/>
              <a:pPr/>
              <a:t>‹#›</a:t>
            </a:fld>
            <a:endParaRPr lang="en-US" altLang="en-US"/>
          </a:p>
        </p:txBody>
      </p:sp>
    </p:spTree>
    <p:extLst>
      <p:ext uri="{BB962C8B-B14F-4D97-AF65-F5344CB8AC3E}">
        <p14:creationId xmlns:p14="http://schemas.microsoft.com/office/powerpoint/2010/main" val="625639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ga-IE"/>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CC2D57D-65EC-D64E-B14F-383D212483A2}" type="slidenum">
              <a:rPr lang="en-US" altLang="en-US"/>
              <a:pPr/>
              <a:t>‹#›</a:t>
            </a:fld>
            <a:endParaRPr lang="en-US" altLang="en-US"/>
          </a:p>
        </p:txBody>
      </p:sp>
    </p:spTree>
    <p:extLst>
      <p:ext uri="{BB962C8B-B14F-4D97-AF65-F5344CB8AC3E}">
        <p14:creationId xmlns:p14="http://schemas.microsoft.com/office/powerpoint/2010/main" val="1038434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689162FF-1E3B-1E47-9B5A-813447AF94F3}" type="slidenum">
              <a:rPr lang="en-US" altLang="en-US"/>
              <a:pPr/>
              <a:t>‹#›</a:t>
            </a:fld>
            <a:endParaRPr lang="en-US" altLang="en-US"/>
          </a:p>
        </p:txBody>
      </p:sp>
    </p:spTree>
    <p:extLst>
      <p:ext uri="{BB962C8B-B14F-4D97-AF65-F5344CB8AC3E}">
        <p14:creationId xmlns:p14="http://schemas.microsoft.com/office/powerpoint/2010/main" val="374555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10" name="Rectangle 2"/>
          <p:cNvSpPr>
            <a:spLocks noGrp="1" noChangeArrowheads="1"/>
          </p:cNvSpPr>
          <p:nvPr>
            <p:ph type="title"/>
          </p:nvPr>
        </p:nvSpPr>
        <p:spPr bwMode="auto">
          <a:xfrm>
            <a:off x="0" y="0"/>
            <a:ext cx="9144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a:t>Click to edit Master title style</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99253169-9BC6-3D45-8F39-CB3B63C34686}" type="slidenum">
              <a:rPr lang="en-US" altLang="en-US"/>
              <a:pPr/>
              <a:t>‹#›</a:t>
            </a:fld>
            <a:endParaRPr lang="en-US" altLang="en-US"/>
          </a:p>
        </p:txBody>
      </p:sp>
    </p:spTree>
    <p:extLst>
      <p:ext uri="{BB962C8B-B14F-4D97-AF65-F5344CB8AC3E}">
        <p14:creationId xmlns:p14="http://schemas.microsoft.com/office/powerpoint/2010/main" val="87176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6C9FE256-626B-E248-A618-30434524496A}" type="slidenum">
              <a:rPr lang="en-US" altLang="en-US"/>
              <a:pPr/>
              <a:t>‹#›</a:t>
            </a:fld>
            <a:endParaRPr lang="en-US" altLang="en-US"/>
          </a:p>
        </p:txBody>
      </p:sp>
    </p:spTree>
    <p:extLst>
      <p:ext uri="{BB962C8B-B14F-4D97-AF65-F5344CB8AC3E}">
        <p14:creationId xmlns:p14="http://schemas.microsoft.com/office/powerpoint/2010/main" val="1695403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E24BE754-1A35-3D42-BC07-9F901640EDD1}" type="slidenum">
              <a:rPr lang="en-US" altLang="en-US"/>
              <a:pPr/>
              <a:t>‹#›</a:t>
            </a:fld>
            <a:endParaRPr lang="en-US" altLang="en-US"/>
          </a:p>
        </p:txBody>
      </p:sp>
    </p:spTree>
    <p:extLst>
      <p:ext uri="{BB962C8B-B14F-4D97-AF65-F5344CB8AC3E}">
        <p14:creationId xmlns:p14="http://schemas.microsoft.com/office/powerpoint/2010/main" val="1838470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792DAC6-44E7-2644-8A20-667FAA9F43C1}" type="slidenum">
              <a:rPr lang="en-US" altLang="en-US"/>
              <a:pPr/>
              <a:t>‹#›</a:t>
            </a:fld>
            <a:endParaRPr lang="en-US" altLang="en-US"/>
          </a:p>
        </p:txBody>
      </p:sp>
    </p:spTree>
    <p:extLst>
      <p:ext uri="{BB962C8B-B14F-4D97-AF65-F5344CB8AC3E}">
        <p14:creationId xmlns:p14="http://schemas.microsoft.com/office/powerpoint/2010/main" val="1172829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8F407DCB-C83A-3F4E-A333-385382C2EE5F}" type="slidenum">
              <a:rPr lang="en-US" altLang="en-US"/>
              <a:pPr/>
              <a:t>‹#›</a:t>
            </a:fld>
            <a:endParaRPr lang="en-US" altLang="en-US"/>
          </a:p>
        </p:txBody>
      </p:sp>
    </p:spTree>
    <p:extLst>
      <p:ext uri="{BB962C8B-B14F-4D97-AF65-F5344CB8AC3E}">
        <p14:creationId xmlns:p14="http://schemas.microsoft.com/office/powerpoint/2010/main" val="2133805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EB03637-D3D6-E147-A908-F9EB2D178936}" type="slidenum">
              <a:rPr lang="en-US" altLang="en-US"/>
              <a:pPr/>
              <a:t>‹#›</a:t>
            </a:fld>
            <a:endParaRPr lang="en-US" altLang="en-US"/>
          </a:p>
        </p:txBody>
      </p:sp>
    </p:spTree>
    <p:extLst>
      <p:ext uri="{BB962C8B-B14F-4D97-AF65-F5344CB8AC3E}">
        <p14:creationId xmlns:p14="http://schemas.microsoft.com/office/powerpoint/2010/main" val="2033701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ga-IE"/>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AED8AAE-8D27-924E-8CCB-C7D936C62E4C}" type="slidenum">
              <a:rPr lang="en-US" altLang="en-US"/>
              <a:pPr/>
              <a:t>‹#›</a:t>
            </a:fld>
            <a:endParaRPr lang="en-US" altLang="en-US"/>
          </a:p>
        </p:txBody>
      </p:sp>
    </p:spTree>
    <p:extLst>
      <p:ext uri="{BB962C8B-B14F-4D97-AF65-F5344CB8AC3E}">
        <p14:creationId xmlns:p14="http://schemas.microsoft.com/office/powerpoint/2010/main" val="1066057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and 2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685800" y="1981200"/>
            <a:ext cx="3810000" cy="41148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9" name="Rectangle 2"/>
          <p:cNvSpPr>
            <a:spLocks noGrp="1" noChangeArrowheads="1"/>
          </p:cNvSpPr>
          <p:nvPr>
            <p:ph type="title"/>
          </p:nvPr>
        </p:nvSpPr>
        <p:spPr bwMode="auto">
          <a:xfrm>
            <a:off x="0" y="0"/>
            <a:ext cx="9144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a:t>Click to edit Master title style</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E1F65ADD-D712-E94B-8DF5-498EB433322D}" type="slidenum">
              <a:rPr lang="en-US" altLang="en-US"/>
              <a:pPr/>
              <a:t>‹#›</a:t>
            </a:fld>
            <a:endParaRPr lang="en-US" altLang="en-US"/>
          </a:p>
        </p:txBody>
      </p:sp>
    </p:spTree>
    <p:extLst>
      <p:ext uri="{BB962C8B-B14F-4D97-AF65-F5344CB8AC3E}">
        <p14:creationId xmlns:p14="http://schemas.microsoft.com/office/powerpoint/2010/main" val="7644194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685800" y="1981200"/>
            <a:ext cx="3810000" cy="41148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8" name="Rectangle 2"/>
          <p:cNvSpPr>
            <a:spLocks noGrp="1" noChangeArrowheads="1"/>
          </p:cNvSpPr>
          <p:nvPr>
            <p:ph type="title"/>
          </p:nvPr>
        </p:nvSpPr>
        <p:spPr bwMode="auto">
          <a:xfrm>
            <a:off x="0" y="0"/>
            <a:ext cx="9144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a:t>Click to edit Master title style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A206504-FDCB-A94A-9FFB-6714D1CC4F3B}" type="slidenum">
              <a:rPr lang="en-US" altLang="en-US"/>
              <a:pPr/>
              <a:t>‹#›</a:t>
            </a:fld>
            <a:endParaRPr lang="en-US" altLang="en-US"/>
          </a:p>
        </p:txBody>
      </p:sp>
    </p:spTree>
    <p:extLst>
      <p:ext uri="{BB962C8B-B14F-4D97-AF65-F5344CB8AC3E}">
        <p14:creationId xmlns:p14="http://schemas.microsoft.com/office/powerpoint/2010/main" val="1351057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Calibri" pitchFamily="34" charset="0"/>
                <a:ea typeface="ＭＳ Ｐゴシック" charset="-128"/>
                <a:cs typeface="Calibri"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Calibri" pitchFamily="34" charset="0"/>
                <a:ea typeface="ＭＳ Ｐゴシック" charset="-128"/>
                <a:cs typeface="Calibri"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Calibri" charset="0"/>
              </a:defRPr>
            </a:lvl1pPr>
          </a:lstStyle>
          <a:p>
            <a:fld id="{60D224AB-49ED-6843-BF99-A8E1ED0CC32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1pPr>
      <a:lvl2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2pPr>
      <a:lvl3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3pPr>
      <a:lvl4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4pPr>
      <a:lvl5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S PGothic" pitchFamily="34" charset="-128"/>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S PGothic" pitchFamily="34" charset="-128"/>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S PGothic" pitchFamily="34" charset="-128"/>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S PGothic" pitchFamily="34" charset="-128"/>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S PGothic" pitchFamily="34" charset="-128"/>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8"/>
          <p:cNvSpPr>
            <a:spLocks noChangeArrowheads="1"/>
          </p:cNvSpPr>
          <p:nvPr/>
        </p:nvSpPr>
        <p:spPr bwMode="auto">
          <a:xfrm>
            <a:off x="3538538" y="6016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128"/>
                <a:cs typeface="ＭＳ Ｐゴシック" charset="-128"/>
              </a:defRPr>
            </a:lvl1pPr>
            <a:lvl2pPr marL="742950" indent="-285750">
              <a:defRPr sz="2400">
                <a:solidFill>
                  <a:schemeClr val="tx1"/>
                </a:solidFill>
                <a:latin typeface="Times New Roman" charset="0"/>
                <a:ea typeface="ＭＳ Ｐゴシック" charset="-128"/>
                <a:cs typeface="ＭＳ Ｐゴシック" charset="-128"/>
              </a:defRPr>
            </a:lvl2pPr>
            <a:lvl3pPr marL="1143000" indent="-228600">
              <a:defRPr sz="2400">
                <a:solidFill>
                  <a:schemeClr val="tx1"/>
                </a:solidFill>
                <a:latin typeface="Times New Roman" charset="0"/>
                <a:ea typeface="ＭＳ Ｐゴシック" charset="-128"/>
                <a:cs typeface="ＭＳ Ｐゴシック" charset="-128"/>
              </a:defRPr>
            </a:lvl3pPr>
            <a:lvl4pPr marL="1600200" indent="-228600">
              <a:defRPr sz="2400">
                <a:solidFill>
                  <a:schemeClr val="tx1"/>
                </a:solidFill>
                <a:latin typeface="Times New Roman" charset="0"/>
                <a:ea typeface="ＭＳ Ｐゴシック" charset="-128"/>
                <a:cs typeface="ＭＳ Ｐゴシック" charset="-128"/>
              </a:defRPr>
            </a:lvl4pPr>
            <a:lvl5pPr marL="2057400" indent="-22860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endParaRPr lang="en-US" altLang="en-US"/>
          </a:p>
        </p:txBody>
      </p:sp>
      <p:sp>
        <p:nvSpPr>
          <p:cNvPr id="7" name="Rectangle 2"/>
          <p:cNvSpPr txBox="1">
            <a:spLocks noChangeArrowheads="1"/>
          </p:cNvSpPr>
          <p:nvPr/>
        </p:nvSpPr>
        <p:spPr bwMode="auto">
          <a:xfrm>
            <a:off x="-54077" y="1752601"/>
            <a:ext cx="919807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1pPr>
            <a:lvl2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2pPr>
            <a:lvl3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3pPr>
            <a:lvl4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4pPr>
            <a:lvl5pPr algn="ctr" rtl="0" eaLnBrk="0" fontAlgn="base" hangingPunct="0">
              <a:spcBef>
                <a:spcPct val="0"/>
              </a:spcBef>
              <a:spcAft>
                <a:spcPct val="0"/>
              </a:spcAft>
              <a:defRPr sz="4000" b="1">
                <a:solidFill>
                  <a:srgbClr val="2FB0DC"/>
                </a:solidFill>
                <a:latin typeface="Calibri" pitchFamily="34" charset="0"/>
                <a:ea typeface="MS PGothic" pitchFamily="34" charset="-128"/>
                <a:cs typeface="Calibri" pitchFamily="34" charset="0"/>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a:lstStyle>
          <a:p>
            <a:pPr eaLnBrk="1" hangingPunct="1"/>
            <a:r>
              <a:rPr lang="en-US" altLang="en-US" sz="8000" kern="0" dirty="0">
                <a:solidFill>
                  <a:srgbClr val="0432FF"/>
                </a:solidFill>
                <a:latin typeface="Helvetica" charset="0"/>
                <a:ea typeface="Helvetica" charset="0"/>
                <a:cs typeface="Helvetica" charset="0"/>
              </a:rPr>
              <a:t>Supplementary Slides on </a:t>
            </a:r>
            <a:r>
              <a:rPr lang="en-US" altLang="en-US" sz="8000" kern="0" dirty="0" err="1">
                <a:solidFill>
                  <a:srgbClr val="0432FF"/>
                </a:solidFill>
                <a:latin typeface="Helvetica" charset="0"/>
                <a:ea typeface="Helvetica" charset="0"/>
                <a:cs typeface="Helvetica" charset="0"/>
              </a:rPr>
              <a:t>Mitochonria</a:t>
            </a:r>
            <a:endParaRPr lang="en-US" altLang="en-US" sz="8000" kern="0" dirty="0">
              <a:solidFill>
                <a:srgbClr val="0432FF"/>
              </a:solidFill>
              <a:latin typeface="Helvetica" charset="0"/>
              <a:ea typeface="Helvetica" charset="0"/>
              <a:cs typeface="Helvetica" charset="0"/>
            </a:endParaRPr>
          </a:p>
        </p:txBody>
      </p:sp>
    </p:spTree>
    <p:extLst>
      <p:ext uri="{BB962C8B-B14F-4D97-AF65-F5344CB8AC3E}">
        <p14:creationId xmlns:p14="http://schemas.microsoft.com/office/powerpoint/2010/main" val="230922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Content Placeholder 2"/>
          <p:cNvSpPr>
            <a:spLocks noGrp="1"/>
          </p:cNvSpPr>
          <p:nvPr>
            <p:ph idx="1"/>
          </p:nvPr>
        </p:nvSpPr>
        <p:spPr>
          <a:xfrm>
            <a:off x="304800" y="1600200"/>
            <a:ext cx="8458200" cy="4114800"/>
          </a:xfrm>
        </p:spPr>
        <p:txBody>
          <a:bodyPr/>
          <a:lstStyle/>
          <a:p>
            <a:r>
              <a:rPr lang="en-US" altLang="en-US" sz="2800">
                <a:latin typeface="Calibri" charset="0"/>
                <a:ea typeface="MS PGothic" charset="-128"/>
                <a:cs typeface="Calibri" charset="0"/>
              </a:rPr>
              <a:t>Mitochondrial DNA is circular and well conserved.</a:t>
            </a:r>
          </a:p>
          <a:p>
            <a:r>
              <a:rPr lang="en-US" altLang="en-US" sz="2800">
                <a:latin typeface="Calibri" charset="0"/>
                <a:ea typeface="MS PGothic" charset="-128"/>
                <a:cs typeface="Calibri" charset="0"/>
              </a:rPr>
              <a:t>The mitochondrial genome has 37 genes and encodes rRNA, tRNA, and enzymes in central metabolism, including the citric acid cycle and oxidative phosphorylation.</a:t>
            </a:r>
          </a:p>
          <a:p>
            <a:pPr lvl="1"/>
            <a:r>
              <a:rPr lang="en-US" altLang="en-US" sz="2400">
                <a:latin typeface="Calibri" charset="0"/>
                <a:ea typeface="MS PGothic" charset="-128"/>
                <a:cs typeface="Calibri" charset="0"/>
              </a:rPr>
              <a:t>Mitochondria have their own ribosomes to allow synthesis of proteins within the organelle.</a:t>
            </a:r>
          </a:p>
          <a:p>
            <a:pPr lvl="1"/>
            <a:r>
              <a:rPr lang="en-US" altLang="en-US" sz="2400">
                <a:latin typeface="Calibri" charset="0"/>
                <a:ea typeface="MS PGothic" charset="-128"/>
                <a:cs typeface="Calibri" charset="0"/>
              </a:rPr>
              <a:t>However, the vast majority of mitochondrial proteins are encoded on nuclear DNA, synthesized in the cytosol, and imported into the mitochondria.</a:t>
            </a:r>
          </a:p>
          <a:p>
            <a:r>
              <a:rPr lang="en-US" altLang="en-US" sz="2800">
                <a:latin typeface="Calibri" charset="0"/>
                <a:ea typeface="MS PGothic" charset="-128"/>
                <a:cs typeface="Calibri" charset="0"/>
              </a:rPr>
              <a:t>Mitochondrial DNA is maternally inherited.</a:t>
            </a:r>
          </a:p>
        </p:txBody>
      </p:sp>
      <p:sp>
        <p:nvSpPr>
          <p:cNvPr id="4" name="Title 1"/>
          <p:cNvSpPr txBox="1">
            <a:spLocks/>
          </p:cNvSpPr>
          <p:nvPr/>
        </p:nvSpPr>
        <p:spPr bwMode="auto">
          <a:xfrm>
            <a:off x="0" y="0"/>
            <a:ext cx="9144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1pPr>
            <a:lvl2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2pPr>
            <a:lvl3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3pPr>
            <a:lvl4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4pPr>
            <a:lvl5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a:lstStyle>
          <a:p>
            <a:pPr>
              <a:defRPr/>
            </a:pPr>
            <a:r>
              <a:rPr lang="en-US" kern="0" dirty="0"/>
              <a:t>The Mitochondria Contain a Separate Chromosome</a:t>
            </a:r>
          </a:p>
        </p:txBody>
      </p:sp>
      <p:sp>
        <p:nvSpPr>
          <p:cNvPr id="59396" name="Line 4"/>
          <p:cNvSpPr>
            <a:spLocks noChangeShapeType="1"/>
          </p:cNvSpPr>
          <p:nvPr/>
        </p:nvSpPr>
        <p:spPr bwMode="auto">
          <a:xfrm>
            <a:off x="411163" y="1371600"/>
            <a:ext cx="8229600" cy="0"/>
          </a:xfrm>
          <a:prstGeom prst="line">
            <a:avLst/>
          </a:prstGeom>
          <a:noFill/>
          <a:ln w="57150" cmpd="thinThick">
            <a:solidFill>
              <a:srgbClr val="2FB0DC"/>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0" y="0"/>
            <a:ext cx="9144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1pPr>
            <a:lvl2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2pPr>
            <a:lvl3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3pPr>
            <a:lvl4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4pPr>
            <a:lvl5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a:lstStyle>
          <a:p>
            <a:pPr>
              <a:defRPr/>
            </a:pPr>
            <a:r>
              <a:rPr lang="en-US" kern="0" dirty="0"/>
              <a:t>The Mitochondria Contains A Separate Chromosome</a:t>
            </a:r>
          </a:p>
        </p:txBody>
      </p:sp>
      <p:sp>
        <p:nvSpPr>
          <p:cNvPr id="60419" name="Line 4"/>
          <p:cNvSpPr>
            <a:spLocks noChangeShapeType="1"/>
          </p:cNvSpPr>
          <p:nvPr/>
        </p:nvSpPr>
        <p:spPr bwMode="auto">
          <a:xfrm>
            <a:off x="411163" y="1371600"/>
            <a:ext cx="8229600" cy="0"/>
          </a:xfrm>
          <a:prstGeom prst="line">
            <a:avLst/>
          </a:prstGeom>
          <a:noFill/>
          <a:ln w="57150" cmpd="thinThick">
            <a:solidFill>
              <a:srgbClr val="2FB0DC"/>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60420" name="Picture 5" descr="C:\Users\shannon.moloney\AppData\Local\Temp\wz98e7\ch19\figure_19_4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0" y="1468438"/>
            <a:ext cx="4946650" cy="531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Content Placeholder 2"/>
          <p:cNvSpPr>
            <a:spLocks noGrp="1"/>
          </p:cNvSpPr>
          <p:nvPr>
            <p:ph idx="1"/>
          </p:nvPr>
        </p:nvSpPr>
        <p:spPr>
          <a:xfrm>
            <a:off x="381000" y="1600200"/>
            <a:ext cx="8458200" cy="4114800"/>
          </a:xfrm>
        </p:spPr>
        <p:txBody>
          <a:bodyPr/>
          <a:lstStyle/>
          <a:p>
            <a:r>
              <a:rPr lang="en-US" altLang="en-US" dirty="0">
                <a:latin typeface="Calibri" charset="0"/>
                <a:ea typeface="MS PGothic" charset="-128"/>
                <a:cs typeface="Calibri" charset="0"/>
              </a:rPr>
              <a:t>Reactive Oxygens Species (ROS) resulting from the electron-transport chain creates mutations.</a:t>
            </a:r>
          </a:p>
          <a:p>
            <a:pPr lvl="1"/>
            <a:r>
              <a:rPr lang="en-US" altLang="en-US" dirty="0">
                <a:latin typeface="Calibri" charset="0"/>
                <a:ea typeface="MS PGothic" charset="-128"/>
                <a:cs typeface="Calibri" charset="0"/>
              </a:rPr>
              <a:t>Mutations are asymmetric: Some cells will have more mutations than others.</a:t>
            </a:r>
          </a:p>
          <a:p>
            <a:pPr lvl="1"/>
            <a:r>
              <a:rPr lang="en-US" altLang="en-US" dirty="0">
                <a:latin typeface="Calibri" charset="0"/>
                <a:ea typeface="MS PGothic" charset="-128"/>
                <a:cs typeface="Calibri" charset="0"/>
              </a:rPr>
              <a:t>When cells divide, daughter cells will have the same mutations as the parent cell.</a:t>
            </a:r>
          </a:p>
          <a:p>
            <a:pPr lvl="1"/>
            <a:r>
              <a:rPr lang="en-US" altLang="en-US" dirty="0">
                <a:latin typeface="Calibri" charset="0"/>
                <a:ea typeface="MS PGothic" charset="-128"/>
                <a:cs typeface="Calibri" charset="0"/>
              </a:rPr>
              <a:t>Some cell types divide often (e.g., epithelial), while others are stagnant during adulthood (e.g. myocytes).</a:t>
            </a:r>
          </a:p>
        </p:txBody>
      </p:sp>
      <p:sp>
        <p:nvSpPr>
          <p:cNvPr id="4" name="Title 1"/>
          <p:cNvSpPr txBox="1">
            <a:spLocks/>
          </p:cNvSpPr>
          <p:nvPr/>
        </p:nvSpPr>
        <p:spPr bwMode="auto">
          <a:xfrm>
            <a:off x="228600" y="0"/>
            <a:ext cx="9144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1pPr>
            <a:lvl2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2pPr>
            <a:lvl3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3pPr>
            <a:lvl4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4pPr>
            <a:lvl5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a:lstStyle>
          <a:p>
            <a:pPr>
              <a:defRPr/>
            </a:pPr>
            <a:r>
              <a:rPr lang="en-US" kern="0" dirty="0"/>
              <a:t>Mutations in the Mitochondrial Genome Accumulate</a:t>
            </a:r>
          </a:p>
        </p:txBody>
      </p:sp>
      <p:sp>
        <p:nvSpPr>
          <p:cNvPr id="61444" name="Line 4"/>
          <p:cNvSpPr>
            <a:spLocks noChangeShapeType="1"/>
          </p:cNvSpPr>
          <p:nvPr/>
        </p:nvSpPr>
        <p:spPr bwMode="auto">
          <a:xfrm>
            <a:off x="457200" y="1371600"/>
            <a:ext cx="8229600" cy="0"/>
          </a:xfrm>
          <a:prstGeom prst="line">
            <a:avLst/>
          </a:prstGeom>
          <a:noFill/>
          <a:ln w="57150" cmpd="thinThick">
            <a:solidFill>
              <a:srgbClr val="2FB0DC"/>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2"/>
          <p:cNvSpPr>
            <a:spLocks noGrp="1"/>
          </p:cNvSpPr>
          <p:nvPr>
            <p:ph idx="1"/>
          </p:nvPr>
        </p:nvSpPr>
        <p:spPr>
          <a:xfrm>
            <a:off x="0" y="1468438"/>
            <a:ext cx="4191000" cy="4114800"/>
          </a:xfrm>
        </p:spPr>
        <p:txBody>
          <a:bodyPr/>
          <a:lstStyle/>
          <a:p>
            <a:r>
              <a:rPr lang="en-US" altLang="en-US" sz="2800">
                <a:latin typeface="Calibri" charset="0"/>
                <a:ea typeface="MS PGothic" charset="-128"/>
                <a:cs typeface="Calibri" charset="0"/>
              </a:rPr>
              <a:t>Each cell contains multiple mitochondria with differing amounts of mutations.</a:t>
            </a:r>
          </a:p>
          <a:p>
            <a:r>
              <a:rPr lang="en-US" altLang="en-US" sz="2800">
                <a:latin typeface="Calibri" charset="0"/>
                <a:ea typeface="MS PGothic" charset="-128"/>
                <a:cs typeface="Calibri" charset="0"/>
              </a:rPr>
              <a:t>Cell division can result in heteroplasmy: a variation in the genetic makeup of mitochondria within a cell.</a:t>
            </a:r>
          </a:p>
        </p:txBody>
      </p:sp>
      <p:sp>
        <p:nvSpPr>
          <p:cNvPr id="4" name="Title 1"/>
          <p:cNvSpPr txBox="1">
            <a:spLocks/>
          </p:cNvSpPr>
          <p:nvPr/>
        </p:nvSpPr>
        <p:spPr bwMode="auto">
          <a:xfrm>
            <a:off x="228600" y="0"/>
            <a:ext cx="9144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1pPr>
            <a:lvl2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2pPr>
            <a:lvl3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3pPr>
            <a:lvl4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4pPr>
            <a:lvl5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a:lstStyle>
          <a:p>
            <a:pPr>
              <a:defRPr/>
            </a:pPr>
            <a:r>
              <a:rPr lang="en-US" kern="0" dirty="0"/>
              <a:t>Mutations in the Mitochondrial Genome Accumulate</a:t>
            </a:r>
          </a:p>
        </p:txBody>
      </p:sp>
      <p:sp>
        <p:nvSpPr>
          <p:cNvPr id="62468" name="Line 4"/>
          <p:cNvSpPr>
            <a:spLocks noChangeShapeType="1"/>
          </p:cNvSpPr>
          <p:nvPr/>
        </p:nvSpPr>
        <p:spPr bwMode="auto">
          <a:xfrm>
            <a:off x="457200" y="1447800"/>
            <a:ext cx="8229600" cy="0"/>
          </a:xfrm>
          <a:prstGeom prst="line">
            <a:avLst/>
          </a:prstGeom>
          <a:noFill/>
          <a:ln w="57150" cmpd="thinThick">
            <a:solidFill>
              <a:srgbClr val="2FB0DC"/>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62469" name="Picture 7" descr="C:\Users\shannon.moloney\AppData\Local\Temp\wz88d1\ch19\figure_19_42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6200" y="1600200"/>
            <a:ext cx="2468563" cy="317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Picture 8" descr="C:\Users\shannon.moloney\AppData\Local\Temp\wz912a\ch19\figure_19_42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4919663"/>
            <a:ext cx="3179763" cy="18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228600" y="0"/>
            <a:ext cx="9144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1pPr>
            <a:lvl2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2pPr>
            <a:lvl3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3pPr>
            <a:lvl4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4pPr>
            <a:lvl5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a:lstStyle>
          <a:p>
            <a:pPr>
              <a:defRPr/>
            </a:pPr>
            <a:r>
              <a:rPr lang="en-US" kern="0" dirty="0"/>
              <a:t>Mutations in the Mitochondrial Genome Result in Disorders</a:t>
            </a:r>
          </a:p>
        </p:txBody>
      </p:sp>
      <p:sp>
        <p:nvSpPr>
          <p:cNvPr id="63491" name="Line 4"/>
          <p:cNvSpPr>
            <a:spLocks noChangeShapeType="1"/>
          </p:cNvSpPr>
          <p:nvPr/>
        </p:nvSpPr>
        <p:spPr bwMode="auto">
          <a:xfrm>
            <a:off x="457200" y="1447800"/>
            <a:ext cx="8229600" cy="0"/>
          </a:xfrm>
          <a:prstGeom prst="line">
            <a:avLst/>
          </a:prstGeom>
          <a:noFill/>
          <a:ln w="57150" cmpd="thinThick">
            <a:solidFill>
              <a:srgbClr val="2FB0DC"/>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63492" name="Picture 5" descr="C:\Users\shannon.moloney\AppData\Local\Temp\wz3ca5\ch19\figure_19_4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571625"/>
            <a:ext cx="4495800"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ontent Placeholder 2"/>
          <p:cNvSpPr>
            <a:spLocks noGrp="1"/>
          </p:cNvSpPr>
          <p:nvPr>
            <p:ph idx="1"/>
          </p:nvPr>
        </p:nvSpPr>
        <p:spPr>
          <a:xfrm>
            <a:off x="5638800" y="1981200"/>
            <a:ext cx="3429000" cy="4114800"/>
          </a:xfrm>
        </p:spPr>
        <p:txBody>
          <a:bodyPr/>
          <a:lstStyle/>
          <a:p>
            <a:r>
              <a:rPr lang="en-US" altLang="en-US" sz="2800">
                <a:latin typeface="Calibri" charset="0"/>
                <a:ea typeface="MS PGothic" charset="-128"/>
                <a:cs typeface="Calibri" charset="0"/>
              </a:rPr>
              <a:t>Defects in oxidative phosphorylation result in low [ATP] in the cell.</a:t>
            </a:r>
          </a:p>
          <a:p>
            <a:pPr lvl="1"/>
            <a:r>
              <a:rPr lang="en-US" altLang="en-US" sz="2400">
                <a:latin typeface="Calibri" charset="0"/>
                <a:ea typeface="MS PGothic" charset="-128"/>
                <a:cs typeface="Calibri" charset="0"/>
              </a:rPr>
              <a:t>Insulin cannot be released from the cell.</a:t>
            </a:r>
          </a:p>
        </p:txBody>
      </p:sp>
      <p:sp>
        <p:nvSpPr>
          <p:cNvPr id="4" name="Title 1"/>
          <p:cNvSpPr txBox="1">
            <a:spLocks/>
          </p:cNvSpPr>
          <p:nvPr/>
        </p:nvSpPr>
        <p:spPr bwMode="auto">
          <a:xfrm>
            <a:off x="228600" y="0"/>
            <a:ext cx="9144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1pPr>
            <a:lvl2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2pPr>
            <a:lvl3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3pPr>
            <a:lvl4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4pPr>
            <a:lvl5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a:lstStyle>
          <a:p>
            <a:pPr>
              <a:defRPr/>
            </a:pPr>
            <a:r>
              <a:rPr lang="en-US" kern="0" dirty="0"/>
              <a:t>Mitochondrial Mutations Result in a Rare form of Diabetes</a:t>
            </a:r>
          </a:p>
        </p:txBody>
      </p:sp>
      <p:sp>
        <p:nvSpPr>
          <p:cNvPr id="64516" name="Line 4"/>
          <p:cNvSpPr>
            <a:spLocks noChangeShapeType="1"/>
          </p:cNvSpPr>
          <p:nvPr/>
        </p:nvSpPr>
        <p:spPr bwMode="auto">
          <a:xfrm>
            <a:off x="457200" y="1447800"/>
            <a:ext cx="8229600" cy="0"/>
          </a:xfrm>
          <a:prstGeom prst="line">
            <a:avLst/>
          </a:prstGeom>
          <a:noFill/>
          <a:ln w="57150" cmpd="thinThick">
            <a:solidFill>
              <a:srgbClr val="2FB0DC"/>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64517" name="Picture 6" descr="C:\Users\shannon.moloney\AppData\Local\Temp\wz6ebc\ch19\figure_19_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60513"/>
            <a:ext cx="4724400" cy="522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52400" y="228600"/>
            <a:ext cx="3962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1pPr>
            <a:lvl2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2pPr>
            <a:lvl3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3pPr>
            <a:lvl4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4pPr>
            <a:lvl5pPr algn="ctr" rtl="0" eaLnBrk="0" fontAlgn="base" hangingPunct="0">
              <a:spcBef>
                <a:spcPct val="0"/>
              </a:spcBef>
              <a:spcAft>
                <a:spcPct val="0"/>
              </a:spcAft>
              <a:defRPr sz="4000" b="1">
                <a:solidFill>
                  <a:srgbClr val="2FB0DC"/>
                </a:solidFill>
                <a:latin typeface="Calibri" pitchFamily="34" charset="0"/>
                <a:ea typeface="ＭＳ Ｐゴシック" charset="-128"/>
                <a:cs typeface="Calibri" pitchFamily="34" charset="0"/>
              </a:defRPr>
            </a:lvl5pPr>
            <a:lvl6pPr marL="457200" algn="ctr" rtl="0" fontAlgn="base">
              <a:spcBef>
                <a:spcPct val="0"/>
              </a:spcBef>
              <a:spcAft>
                <a:spcPct val="0"/>
              </a:spcAft>
              <a:defRPr sz="4000">
                <a:solidFill>
                  <a:srgbClr val="0000FF"/>
                </a:solidFill>
                <a:latin typeface="Arial" charset="0"/>
              </a:defRPr>
            </a:lvl6pPr>
            <a:lvl7pPr marL="914400" algn="ctr" rtl="0" fontAlgn="base">
              <a:spcBef>
                <a:spcPct val="0"/>
              </a:spcBef>
              <a:spcAft>
                <a:spcPct val="0"/>
              </a:spcAft>
              <a:defRPr sz="4000">
                <a:solidFill>
                  <a:srgbClr val="0000FF"/>
                </a:solidFill>
                <a:latin typeface="Arial" charset="0"/>
              </a:defRPr>
            </a:lvl7pPr>
            <a:lvl8pPr marL="1371600" algn="ctr" rtl="0" fontAlgn="base">
              <a:spcBef>
                <a:spcPct val="0"/>
              </a:spcBef>
              <a:spcAft>
                <a:spcPct val="0"/>
              </a:spcAft>
              <a:defRPr sz="4000">
                <a:solidFill>
                  <a:srgbClr val="0000FF"/>
                </a:solidFill>
                <a:latin typeface="Arial" charset="0"/>
              </a:defRPr>
            </a:lvl8pPr>
            <a:lvl9pPr marL="1828800" algn="ctr" rtl="0" fontAlgn="base">
              <a:spcBef>
                <a:spcPct val="0"/>
              </a:spcBef>
              <a:spcAft>
                <a:spcPct val="0"/>
              </a:spcAft>
              <a:defRPr sz="4000">
                <a:solidFill>
                  <a:srgbClr val="0000FF"/>
                </a:solidFill>
                <a:latin typeface="Arial" charset="0"/>
              </a:defRPr>
            </a:lvl9pPr>
          </a:lstStyle>
          <a:p>
            <a:pPr>
              <a:defRPr/>
            </a:pPr>
            <a:r>
              <a:rPr lang="en-US" kern="0" dirty="0"/>
              <a:t>The Mitochondria Play an Initiating Role in Apoptosis</a:t>
            </a:r>
          </a:p>
        </p:txBody>
      </p:sp>
      <p:sp>
        <p:nvSpPr>
          <p:cNvPr id="58371" name="Line 4"/>
          <p:cNvSpPr>
            <a:spLocks noChangeShapeType="1"/>
          </p:cNvSpPr>
          <p:nvPr/>
        </p:nvSpPr>
        <p:spPr bwMode="auto">
          <a:xfrm>
            <a:off x="152400" y="1981200"/>
            <a:ext cx="3856038" cy="0"/>
          </a:xfrm>
          <a:prstGeom prst="line">
            <a:avLst/>
          </a:prstGeom>
          <a:noFill/>
          <a:ln w="57150" cmpd="thinThick">
            <a:solidFill>
              <a:srgbClr val="2FB0DC"/>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58372" name="Picture 5" descr="C:\Users\shannon.moloney\AppData\Local\Temp\wz31fb\ch19\figure_19_3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28600"/>
            <a:ext cx="3187700" cy="653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339966"/>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79100</TotalTime>
  <Words>792</Words>
  <Application>Microsoft Macintosh PowerPoint</Application>
  <PresentationFormat>On-screen Show (4:3)</PresentationFormat>
  <Paragraphs>32</Paragraphs>
  <Slides>8</Slides>
  <Notes>6</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8</vt:i4>
      </vt:variant>
    </vt:vector>
  </HeadingPairs>
  <TitlesOfParts>
    <vt:vector size="21" baseType="lpstr">
      <vt:lpstr>ＭＳ Ｐゴシック</vt:lpstr>
      <vt:lpstr>ＭＳ Ｐゴシック</vt:lpstr>
      <vt:lpstr>Arial</vt:lpstr>
      <vt:lpstr>Calibri</vt:lpstr>
      <vt:lpstr>crocodoc-s5pnQl-inv-f2933</vt:lpstr>
      <vt:lpstr>crocodoc-s5pnQl-inv-f2940</vt:lpstr>
      <vt:lpstr>crocodoc-s5pnQl-inv-f2969</vt:lpstr>
      <vt:lpstr>crocodoc-s5pnQl-inv-f3468</vt:lpstr>
      <vt:lpstr>crocodoc-s5pnQl-inv-f3470</vt:lpstr>
      <vt:lpstr>crocodoc-s5pnQl-inv-f3472</vt:lpstr>
      <vt:lpstr>Helvetica</vt:lpstr>
      <vt:lpstr>Times New Roman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UCSB</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Oxidative Phosphorylationand PhotoPhosphorylation</dc:title>
  <dc:creator>Dr. Kalju Kahn, 2008</dc:creator>
  <dc:description>For Lehninger Textbook</dc:description>
  <cp:lastModifiedBy>Dean Tolan</cp:lastModifiedBy>
  <cp:revision>593</cp:revision>
  <cp:lastPrinted>2024-02-28T13:55:49Z</cp:lastPrinted>
  <dcterms:created xsi:type="dcterms:W3CDTF">2005-09-06T11:30:07Z</dcterms:created>
  <dcterms:modified xsi:type="dcterms:W3CDTF">2024-02-29T22:34:24Z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equestId">
    <vt:lpwstr>af922645-ceb6-4242-bdb4-8d259f4bcebf</vt:lpwstr>
  </property>
  <property fmtid="{D5CDD505-2E9C-101B-9397-08002B2CF9AE}" pid="3" name="RequestDate">
    <vt:lpwstr>11/24/2019 7:21:20 PM</vt:lpwstr>
  </property>
</Properties>
</file>