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578" r:id="rId2"/>
    <p:sldId id="616" r:id="rId3"/>
    <p:sldId id="725" r:id="rId4"/>
    <p:sldId id="618" r:id="rId5"/>
    <p:sldId id="724" r:id="rId6"/>
    <p:sldId id="599" r:id="rId7"/>
    <p:sldId id="476" r:id="rId8"/>
    <p:sldId id="481" r:id="rId9"/>
    <p:sldId id="406" r:id="rId10"/>
    <p:sldId id="486" r:id="rId11"/>
    <p:sldId id="488" r:id="rId12"/>
    <p:sldId id="489" r:id="rId13"/>
    <p:sldId id="487" r:id="rId14"/>
    <p:sldId id="490" r:id="rId15"/>
    <p:sldId id="482" r:id="rId16"/>
    <p:sldId id="387" r:id="rId1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Times New Roman"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Times New Roman"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Times New Roman"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Times New Roman" charset="0"/>
        <a:ea typeface="MS PGothic" charset="-128"/>
        <a:cs typeface="+mn-cs"/>
      </a:defRPr>
    </a:lvl5pPr>
    <a:lvl6pPr marL="2286000" algn="l" defTabSz="914400" rtl="0" eaLnBrk="1" latinLnBrk="0" hangingPunct="1">
      <a:defRPr sz="2400" kern="1200">
        <a:solidFill>
          <a:schemeClr val="tx1"/>
        </a:solidFill>
        <a:latin typeface="Times New Roman" charset="0"/>
        <a:ea typeface="MS PGothic" charset="-128"/>
        <a:cs typeface="+mn-cs"/>
      </a:defRPr>
    </a:lvl6pPr>
    <a:lvl7pPr marL="2743200" algn="l" defTabSz="914400" rtl="0" eaLnBrk="1" latinLnBrk="0" hangingPunct="1">
      <a:defRPr sz="2400" kern="1200">
        <a:solidFill>
          <a:schemeClr val="tx1"/>
        </a:solidFill>
        <a:latin typeface="Times New Roman" charset="0"/>
        <a:ea typeface="MS PGothic" charset="-128"/>
        <a:cs typeface="+mn-cs"/>
      </a:defRPr>
    </a:lvl7pPr>
    <a:lvl8pPr marL="3200400" algn="l" defTabSz="914400" rtl="0" eaLnBrk="1" latinLnBrk="0" hangingPunct="1">
      <a:defRPr sz="2400" kern="1200">
        <a:solidFill>
          <a:schemeClr val="tx1"/>
        </a:solidFill>
        <a:latin typeface="Times New Roman" charset="0"/>
        <a:ea typeface="MS PGothic" charset="-128"/>
        <a:cs typeface="+mn-cs"/>
      </a:defRPr>
    </a:lvl8pPr>
    <a:lvl9pPr marL="3657600" algn="l" defTabSz="914400" rtl="0" eaLnBrk="1" latinLnBrk="0" hangingPunct="1">
      <a:defRPr sz="2400" kern="1200">
        <a:solidFill>
          <a:schemeClr val="tx1"/>
        </a:solidFill>
        <a:latin typeface="Times New Roman"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7BC7"/>
    <a:srgbClr val="A549ED"/>
    <a:srgbClr val="FF9300"/>
    <a:srgbClr val="FF85FF"/>
    <a:srgbClr val="0285CC"/>
    <a:srgbClr val="20C14C"/>
    <a:srgbClr val="0000FF"/>
    <a:srgbClr val="FFED87"/>
    <a:srgbClr val="7A81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p:restoredTop sz="87687" autoAdjust="0"/>
  </p:normalViewPr>
  <p:slideViewPr>
    <p:cSldViewPr snapToGrid="0">
      <p:cViewPr>
        <p:scale>
          <a:sx n="46" d="100"/>
          <a:sy n="46" d="100"/>
        </p:scale>
        <p:origin x="3808" y="14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9" d="100"/>
        <a:sy n="139" d="100"/>
      </p:scale>
      <p:origin x="0" y="0"/>
    </p:cViewPr>
  </p:sorterViewPr>
  <p:notesViewPr>
    <p:cSldViewPr snapToGrid="0">
      <p:cViewPr varScale="1">
        <p:scale>
          <a:sx n="76" d="100"/>
          <a:sy n="76" d="100"/>
        </p:scale>
        <p:origin x="-1956"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Times New Roman" pitchFamily="-112" charset="0"/>
                <a:ea typeface="ＭＳ Ｐゴシック" pitchFamily="-112" charset="-128"/>
                <a:cs typeface="+mn-cs"/>
              </a:defRPr>
            </a:lvl1pPr>
          </a:lstStyle>
          <a:p>
            <a:pPr>
              <a:defRPr/>
            </a:pPr>
            <a:endParaRPr lang="en-US"/>
          </a:p>
        </p:txBody>
      </p:sp>
      <p:sp>
        <p:nvSpPr>
          <p:cNvPr id="18435"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Times New Roman" pitchFamily="-112" charset="0"/>
                <a:ea typeface="ＭＳ Ｐゴシック" pitchFamily="-112" charset="-128"/>
                <a:cs typeface="+mn-cs"/>
              </a:defRPr>
            </a:lvl1pPr>
          </a:lstStyle>
          <a:p>
            <a:pPr>
              <a:defRPr/>
            </a:pPr>
            <a:endParaRPr lang="en-US"/>
          </a:p>
        </p:txBody>
      </p:sp>
      <p:sp>
        <p:nvSpPr>
          <p:cNvPr id="18436"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Times New Roman" pitchFamily="-112" charset="0"/>
                <a:ea typeface="ＭＳ Ｐゴシック" pitchFamily="-112" charset="-128"/>
                <a:cs typeface="+mn-cs"/>
              </a:defRPr>
            </a:lvl1pPr>
          </a:lstStyle>
          <a:p>
            <a:pPr>
              <a:defRPr/>
            </a:pPr>
            <a:endParaRPr lang="en-US"/>
          </a:p>
        </p:txBody>
      </p:sp>
      <p:sp>
        <p:nvSpPr>
          <p:cNvPr id="18437"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fld id="{821E292F-4803-4B43-ACD6-8A6392A7B392}" type="slidenum">
              <a:rPr lang="en-US" altLang="en-US"/>
              <a:pPr/>
              <a:t>‹#›</a:t>
            </a:fld>
            <a:endParaRPr lang="en-US" altLang="en-US"/>
          </a:p>
        </p:txBody>
      </p:sp>
    </p:spTree>
    <p:extLst>
      <p:ext uri="{BB962C8B-B14F-4D97-AF65-F5344CB8AC3E}">
        <p14:creationId xmlns:p14="http://schemas.microsoft.com/office/powerpoint/2010/main" val="440361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12" charset="0"/>
                <a:ea typeface="ＭＳ Ｐゴシック" pitchFamily="-112" charset="-128"/>
                <a:cs typeface="+mn-cs"/>
              </a:defRPr>
            </a:lvl1pPr>
          </a:lstStyle>
          <a:p>
            <a:pPr>
              <a:defRPr/>
            </a:pPr>
            <a:endParaRPr lang="en-US"/>
          </a:p>
        </p:txBody>
      </p:sp>
      <p:sp>
        <p:nvSpPr>
          <p:cNvPr id="9728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12" charset="0"/>
                <a:ea typeface="ＭＳ Ｐゴシック" pitchFamily="-112" charset="-128"/>
                <a:cs typeface="+mn-cs"/>
              </a:defRPr>
            </a:lvl1pPr>
          </a:lstStyle>
          <a:p>
            <a:pPr>
              <a:defRPr/>
            </a:pPr>
            <a:endParaRPr lang="en-US"/>
          </a:p>
        </p:txBody>
      </p:sp>
      <p:sp>
        <p:nvSpPr>
          <p:cNvPr id="8806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728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728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12" charset="0"/>
                <a:ea typeface="ＭＳ Ｐゴシック" pitchFamily="-112" charset="-128"/>
                <a:cs typeface="+mn-cs"/>
              </a:defRPr>
            </a:lvl1pPr>
          </a:lstStyle>
          <a:p>
            <a:pPr>
              <a:defRPr/>
            </a:pPr>
            <a:endParaRPr lang="en-US"/>
          </a:p>
        </p:txBody>
      </p:sp>
      <p:sp>
        <p:nvSpPr>
          <p:cNvPr id="9728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CC91758-83D3-A240-A804-23EF537811C6}" type="slidenum">
              <a:rPr lang="en-US" altLang="en-US"/>
              <a:pPr/>
              <a:t>‹#›</a:t>
            </a:fld>
            <a:endParaRPr lang="en-US" altLang="en-US"/>
          </a:p>
        </p:txBody>
      </p:sp>
    </p:spTree>
    <p:extLst>
      <p:ext uri="{BB962C8B-B14F-4D97-AF65-F5344CB8AC3E}">
        <p14:creationId xmlns:p14="http://schemas.microsoft.com/office/powerpoint/2010/main" val="938903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89768918-C3CC-A14A-B758-FDCF0DF23303}" type="slidenum">
              <a:rPr lang="en-US" altLang="en-US" sz="1200"/>
              <a:pPr/>
              <a:t>1</a:t>
            </a:fld>
            <a:endParaRPr lang="en-US" alt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241300" indent="-241300" eaLnBrk="1" hangingPunct="1"/>
            <a:endParaRPr lang="en-US" altLang="en-US">
              <a:latin typeface="Arial" charset="0"/>
              <a:ea typeface="MS PGothic" charset="-128"/>
            </a:endParaRPr>
          </a:p>
        </p:txBody>
      </p:sp>
    </p:spTree>
    <p:extLst>
      <p:ext uri="{BB962C8B-B14F-4D97-AF65-F5344CB8AC3E}">
        <p14:creationId xmlns:p14="http://schemas.microsoft.com/office/powerpoint/2010/main" val="23387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EE3-3476-E526-23BA-39F3F28CFD3A}"/>
            </a:ext>
          </a:extLst>
        </p:cNvPr>
        <p:cNvGrpSpPr/>
        <p:nvPr/>
      </p:nvGrpSpPr>
      <p:grpSpPr>
        <a:xfrm>
          <a:off x="0" y="0"/>
          <a:ext cx="0" cy="0"/>
          <a:chOff x="0" y="0"/>
          <a:chExt cx="0" cy="0"/>
        </a:xfrm>
      </p:grpSpPr>
      <p:sp>
        <p:nvSpPr>
          <p:cNvPr id="168962" name="Rectangle 7">
            <a:extLst>
              <a:ext uri="{FF2B5EF4-FFF2-40B4-BE49-F238E27FC236}">
                <a16:creationId xmlns:a16="http://schemas.microsoft.com/office/drawing/2014/main" id="{6F97293C-3D6D-EE91-BBC5-2383EFB756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8CF0F085-062C-0E4A-A593-9776F71EC2A2}" type="slidenum">
              <a:rPr lang="en-US" altLang="en-US" sz="1200"/>
              <a:pPr/>
              <a:t>11</a:t>
            </a:fld>
            <a:endParaRPr lang="en-US" altLang="en-US" sz="1200"/>
          </a:p>
        </p:txBody>
      </p:sp>
      <p:sp>
        <p:nvSpPr>
          <p:cNvPr id="168963" name="Rectangle 2">
            <a:extLst>
              <a:ext uri="{FF2B5EF4-FFF2-40B4-BE49-F238E27FC236}">
                <a16:creationId xmlns:a16="http://schemas.microsoft.com/office/drawing/2014/main" id="{92F96C02-9767-CCC1-8F6B-BC9F7CDFE2E0}"/>
              </a:ext>
            </a:extLst>
          </p:cNvPr>
          <p:cNvSpPr>
            <a:spLocks noGrp="1" noRot="1" noChangeAspect="1" noChangeArrowheads="1" noTextEdit="1"/>
          </p:cNvSpPr>
          <p:nvPr>
            <p:ph type="sldImg"/>
          </p:nvPr>
        </p:nvSpPr>
        <p:spPr>
          <a:ln/>
        </p:spPr>
      </p:sp>
      <p:sp>
        <p:nvSpPr>
          <p:cNvPr id="168964" name="Rectangle 3">
            <a:extLst>
              <a:ext uri="{FF2B5EF4-FFF2-40B4-BE49-F238E27FC236}">
                <a16:creationId xmlns:a16="http://schemas.microsoft.com/office/drawing/2014/main" id="{DAB3E10F-ECB1-85B5-F92E-4736606F0517}"/>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a typeface="MS PGothic" charset="-128"/>
            </a:endParaRPr>
          </a:p>
        </p:txBody>
      </p:sp>
    </p:spTree>
    <p:extLst>
      <p:ext uri="{BB962C8B-B14F-4D97-AF65-F5344CB8AC3E}">
        <p14:creationId xmlns:p14="http://schemas.microsoft.com/office/powerpoint/2010/main" val="1221602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9B8CB-7605-763E-53BA-293283DC840D}"/>
            </a:ext>
          </a:extLst>
        </p:cNvPr>
        <p:cNvGrpSpPr/>
        <p:nvPr/>
      </p:nvGrpSpPr>
      <p:grpSpPr>
        <a:xfrm>
          <a:off x="0" y="0"/>
          <a:ext cx="0" cy="0"/>
          <a:chOff x="0" y="0"/>
          <a:chExt cx="0" cy="0"/>
        </a:xfrm>
      </p:grpSpPr>
      <p:sp>
        <p:nvSpPr>
          <p:cNvPr id="168962" name="Rectangle 7">
            <a:extLst>
              <a:ext uri="{FF2B5EF4-FFF2-40B4-BE49-F238E27FC236}">
                <a16:creationId xmlns:a16="http://schemas.microsoft.com/office/drawing/2014/main" id="{8A19F463-78BD-22F9-F28B-A1E8415146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8CF0F085-062C-0E4A-A593-9776F71EC2A2}" type="slidenum">
              <a:rPr lang="en-US" altLang="en-US" sz="1200"/>
              <a:pPr/>
              <a:t>12</a:t>
            </a:fld>
            <a:endParaRPr lang="en-US" altLang="en-US" sz="1200"/>
          </a:p>
        </p:txBody>
      </p:sp>
      <p:sp>
        <p:nvSpPr>
          <p:cNvPr id="168963" name="Rectangle 2">
            <a:extLst>
              <a:ext uri="{FF2B5EF4-FFF2-40B4-BE49-F238E27FC236}">
                <a16:creationId xmlns:a16="http://schemas.microsoft.com/office/drawing/2014/main" id="{B553F1D4-75A5-BD85-C405-679B55DE41F2}"/>
              </a:ext>
            </a:extLst>
          </p:cNvPr>
          <p:cNvSpPr>
            <a:spLocks noGrp="1" noRot="1" noChangeAspect="1" noChangeArrowheads="1" noTextEdit="1"/>
          </p:cNvSpPr>
          <p:nvPr>
            <p:ph type="sldImg"/>
          </p:nvPr>
        </p:nvSpPr>
        <p:spPr>
          <a:ln/>
        </p:spPr>
      </p:sp>
      <p:sp>
        <p:nvSpPr>
          <p:cNvPr id="168964" name="Rectangle 3">
            <a:extLst>
              <a:ext uri="{FF2B5EF4-FFF2-40B4-BE49-F238E27FC236}">
                <a16:creationId xmlns:a16="http://schemas.microsoft.com/office/drawing/2014/main" id="{214380FA-6BCA-B143-CD02-C3FC870F6BB4}"/>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a typeface="MS PGothic" charset="-128"/>
            </a:endParaRPr>
          </a:p>
        </p:txBody>
      </p:sp>
    </p:spTree>
    <p:extLst>
      <p:ext uri="{BB962C8B-B14F-4D97-AF65-F5344CB8AC3E}">
        <p14:creationId xmlns:p14="http://schemas.microsoft.com/office/powerpoint/2010/main" val="3561262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7A533-7CB3-09BC-F433-C617FDC39700}"/>
            </a:ext>
          </a:extLst>
        </p:cNvPr>
        <p:cNvGrpSpPr/>
        <p:nvPr/>
      </p:nvGrpSpPr>
      <p:grpSpPr>
        <a:xfrm>
          <a:off x="0" y="0"/>
          <a:ext cx="0" cy="0"/>
          <a:chOff x="0" y="0"/>
          <a:chExt cx="0" cy="0"/>
        </a:xfrm>
      </p:grpSpPr>
      <p:sp>
        <p:nvSpPr>
          <p:cNvPr id="168962" name="Rectangle 7">
            <a:extLst>
              <a:ext uri="{FF2B5EF4-FFF2-40B4-BE49-F238E27FC236}">
                <a16:creationId xmlns:a16="http://schemas.microsoft.com/office/drawing/2014/main" id="{D1153940-D5AA-EDAA-4A61-CD0D52C79B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8CF0F085-062C-0E4A-A593-9776F71EC2A2}" type="slidenum">
              <a:rPr lang="en-US" altLang="en-US" sz="1200"/>
              <a:pPr/>
              <a:t>13</a:t>
            </a:fld>
            <a:endParaRPr lang="en-US" altLang="en-US" sz="1200"/>
          </a:p>
        </p:txBody>
      </p:sp>
      <p:sp>
        <p:nvSpPr>
          <p:cNvPr id="168963" name="Rectangle 2">
            <a:extLst>
              <a:ext uri="{FF2B5EF4-FFF2-40B4-BE49-F238E27FC236}">
                <a16:creationId xmlns:a16="http://schemas.microsoft.com/office/drawing/2014/main" id="{E25BC4FD-FBF6-DCBC-1263-F6DE41879889}"/>
              </a:ext>
            </a:extLst>
          </p:cNvPr>
          <p:cNvSpPr>
            <a:spLocks noGrp="1" noRot="1" noChangeAspect="1" noChangeArrowheads="1" noTextEdit="1"/>
          </p:cNvSpPr>
          <p:nvPr>
            <p:ph type="sldImg"/>
          </p:nvPr>
        </p:nvSpPr>
        <p:spPr>
          <a:ln/>
        </p:spPr>
      </p:sp>
      <p:sp>
        <p:nvSpPr>
          <p:cNvPr id="168964" name="Rectangle 3">
            <a:extLst>
              <a:ext uri="{FF2B5EF4-FFF2-40B4-BE49-F238E27FC236}">
                <a16:creationId xmlns:a16="http://schemas.microsoft.com/office/drawing/2014/main" id="{B4A57C0F-52C2-66C4-46E4-5DE689736E5B}"/>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a typeface="MS PGothic" charset="-128"/>
            </a:endParaRPr>
          </a:p>
        </p:txBody>
      </p:sp>
    </p:spTree>
    <p:extLst>
      <p:ext uri="{BB962C8B-B14F-4D97-AF65-F5344CB8AC3E}">
        <p14:creationId xmlns:p14="http://schemas.microsoft.com/office/powerpoint/2010/main" val="3148344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9AD1E-98F1-5570-E324-95CB79FB250E}"/>
            </a:ext>
          </a:extLst>
        </p:cNvPr>
        <p:cNvGrpSpPr/>
        <p:nvPr/>
      </p:nvGrpSpPr>
      <p:grpSpPr>
        <a:xfrm>
          <a:off x="0" y="0"/>
          <a:ext cx="0" cy="0"/>
          <a:chOff x="0" y="0"/>
          <a:chExt cx="0" cy="0"/>
        </a:xfrm>
      </p:grpSpPr>
      <p:sp>
        <p:nvSpPr>
          <p:cNvPr id="168962" name="Rectangle 7">
            <a:extLst>
              <a:ext uri="{FF2B5EF4-FFF2-40B4-BE49-F238E27FC236}">
                <a16:creationId xmlns:a16="http://schemas.microsoft.com/office/drawing/2014/main" id="{9C653638-1C45-1D44-4C9B-50C2BC1347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8CF0F085-062C-0E4A-A593-9776F71EC2A2}" type="slidenum">
              <a:rPr lang="en-US" altLang="en-US" sz="1200"/>
              <a:pPr/>
              <a:t>14</a:t>
            </a:fld>
            <a:endParaRPr lang="en-US" altLang="en-US" sz="1200"/>
          </a:p>
        </p:txBody>
      </p:sp>
      <p:sp>
        <p:nvSpPr>
          <p:cNvPr id="168963" name="Rectangle 2">
            <a:extLst>
              <a:ext uri="{FF2B5EF4-FFF2-40B4-BE49-F238E27FC236}">
                <a16:creationId xmlns:a16="http://schemas.microsoft.com/office/drawing/2014/main" id="{44064FDC-55A6-4CB5-2857-27AE38099CA0}"/>
              </a:ext>
            </a:extLst>
          </p:cNvPr>
          <p:cNvSpPr>
            <a:spLocks noGrp="1" noRot="1" noChangeAspect="1" noChangeArrowheads="1" noTextEdit="1"/>
          </p:cNvSpPr>
          <p:nvPr>
            <p:ph type="sldImg"/>
          </p:nvPr>
        </p:nvSpPr>
        <p:spPr>
          <a:ln/>
        </p:spPr>
      </p:sp>
      <p:sp>
        <p:nvSpPr>
          <p:cNvPr id="168964" name="Rectangle 3">
            <a:extLst>
              <a:ext uri="{FF2B5EF4-FFF2-40B4-BE49-F238E27FC236}">
                <a16:creationId xmlns:a16="http://schemas.microsoft.com/office/drawing/2014/main" id="{0B61CB12-A7B2-07F1-EE3C-B4B5E4017292}"/>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a typeface="MS PGothic" charset="-128"/>
            </a:endParaRPr>
          </a:p>
        </p:txBody>
      </p:sp>
    </p:spTree>
    <p:extLst>
      <p:ext uri="{BB962C8B-B14F-4D97-AF65-F5344CB8AC3E}">
        <p14:creationId xmlns:p14="http://schemas.microsoft.com/office/powerpoint/2010/main" val="3006713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8CF0F085-062C-0E4A-A593-9776F71EC2A2}" type="slidenum">
              <a:rPr lang="en-US" altLang="en-US" sz="1200"/>
              <a:pPr/>
              <a:t>15</a:t>
            </a:fld>
            <a:endParaRPr lang="en-US" altLang="en-US" sz="120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a typeface="MS PGothic" charset="-128"/>
            </a:endParaRPr>
          </a:p>
        </p:txBody>
      </p:sp>
    </p:spTree>
    <p:extLst>
      <p:ext uri="{BB962C8B-B14F-4D97-AF65-F5344CB8AC3E}">
        <p14:creationId xmlns:p14="http://schemas.microsoft.com/office/powerpoint/2010/main" val="1465966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08F7D206-EDC4-E547-B30A-1FD34666FB89}" type="slidenum">
              <a:rPr lang="en-US" altLang="en-US" sz="1200"/>
              <a:pPr/>
              <a:t>16</a:t>
            </a:fld>
            <a:endParaRPr lang="en-US" altLang="en-US" sz="12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a typeface="MS PGothic" charset="-128"/>
            </a:endParaRPr>
          </a:p>
        </p:txBody>
      </p:sp>
    </p:spTree>
    <p:extLst>
      <p:ext uri="{BB962C8B-B14F-4D97-AF65-F5344CB8AC3E}">
        <p14:creationId xmlns:p14="http://schemas.microsoft.com/office/powerpoint/2010/main" val="73263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B43CE038-B76D-ED4E-B316-35B778E3A578}" type="slidenum">
              <a:rPr lang="en-US" altLang="en-US" sz="1200"/>
              <a:pPr/>
              <a:t>2</a:t>
            </a:fld>
            <a:endParaRPr lang="en-US" altLang="en-US" sz="1200"/>
          </a:p>
        </p:txBody>
      </p:sp>
      <p:sp>
        <p:nvSpPr>
          <p:cNvPr id="115715" name="Rectangle 2"/>
          <p:cNvSpPr>
            <a:spLocks noGrp="1" noRot="1" noChangeAspect="1" noChangeArrowheads="1" noTextEdit="1"/>
          </p:cNvSpPr>
          <p:nvPr>
            <p:ph type="sldImg"/>
          </p:nvPr>
        </p:nvSpPr>
        <p:spPr>
          <a:xfrm>
            <a:off x="1257300" y="720725"/>
            <a:ext cx="4800600" cy="3600450"/>
          </a:xfrm>
          <a:ln/>
        </p:spPr>
      </p:sp>
      <p:sp>
        <p:nvSpPr>
          <p:cNvPr id="115716"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a typeface="MS PGothic" charset="-128"/>
            </a:endParaRPr>
          </a:p>
        </p:txBody>
      </p:sp>
    </p:spTree>
    <p:extLst>
      <p:ext uri="{BB962C8B-B14F-4D97-AF65-F5344CB8AC3E}">
        <p14:creationId xmlns:p14="http://schemas.microsoft.com/office/powerpoint/2010/main" val="1845682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9F9C0-5CE5-AD19-2714-D311589591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885698-CED1-1FA9-A069-9C5A1D3B92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0C610E-F173-ED04-8F76-27811530DE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DE435E-8EE0-F83B-7C89-CF7988749DB5}"/>
              </a:ext>
            </a:extLst>
          </p:cNvPr>
          <p:cNvSpPr>
            <a:spLocks noGrp="1"/>
          </p:cNvSpPr>
          <p:nvPr>
            <p:ph type="sldNum" sz="quarter" idx="5"/>
          </p:nvPr>
        </p:nvSpPr>
        <p:spPr/>
        <p:txBody>
          <a:bodyPr/>
          <a:lstStyle/>
          <a:p>
            <a:fld id="{4BBBE67E-1416-EB45-8937-BBB48F1CBEBE}" type="slidenum">
              <a:rPr lang="en-US" altLang="en-US" smtClean="0"/>
              <a:pPr/>
              <a:t>3</a:t>
            </a:fld>
            <a:endParaRPr lang="en-US" altLang="en-US"/>
          </a:p>
        </p:txBody>
      </p:sp>
    </p:spTree>
    <p:extLst>
      <p:ext uri="{BB962C8B-B14F-4D97-AF65-F5344CB8AC3E}">
        <p14:creationId xmlns:p14="http://schemas.microsoft.com/office/powerpoint/2010/main" val="3794382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B43CE038-B76D-ED4E-B316-35B778E3A578}" type="slidenum">
              <a:rPr lang="en-US" altLang="en-US" sz="1200"/>
              <a:pPr/>
              <a:t>4</a:t>
            </a:fld>
            <a:endParaRPr lang="en-US" altLang="en-US" sz="1200"/>
          </a:p>
        </p:txBody>
      </p:sp>
      <p:sp>
        <p:nvSpPr>
          <p:cNvPr id="115715" name="Rectangle 2"/>
          <p:cNvSpPr>
            <a:spLocks noGrp="1" noRot="1" noChangeAspect="1" noChangeArrowheads="1" noTextEdit="1"/>
          </p:cNvSpPr>
          <p:nvPr>
            <p:ph type="sldImg"/>
          </p:nvPr>
        </p:nvSpPr>
        <p:spPr>
          <a:xfrm>
            <a:off x="1257300" y="720725"/>
            <a:ext cx="4800600" cy="3600450"/>
          </a:xfrm>
          <a:ln/>
        </p:spPr>
      </p:sp>
      <p:sp>
        <p:nvSpPr>
          <p:cNvPr id="115716"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a typeface="MS PGothic" charset="-128"/>
            </a:endParaRPr>
          </a:p>
        </p:txBody>
      </p:sp>
    </p:spTree>
    <p:extLst>
      <p:ext uri="{BB962C8B-B14F-4D97-AF65-F5344CB8AC3E}">
        <p14:creationId xmlns:p14="http://schemas.microsoft.com/office/powerpoint/2010/main" val="2348773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20FB5-B65E-15A6-4D86-10C79E6B24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835253-710F-35B6-3575-BDF662B2E6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A5EBF-5C71-8586-147F-F81A99A4E5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624DD8A-7E8E-9AF5-8731-D6BCE64F3F23}"/>
              </a:ext>
            </a:extLst>
          </p:cNvPr>
          <p:cNvSpPr>
            <a:spLocks noGrp="1"/>
          </p:cNvSpPr>
          <p:nvPr>
            <p:ph type="sldNum" sz="quarter" idx="5"/>
          </p:nvPr>
        </p:nvSpPr>
        <p:spPr/>
        <p:txBody>
          <a:bodyPr/>
          <a:lstStyle/>
          <a:p>
            <a:fld id="{4BBBE67E-1416-EB45-8937-BBB48F1CBEBE}" type="slidenum">
              <a:rPr lang="en-US" altLang="en-US" smtClean="0"/>
              <a:pPr/>
              <a:t>5</a:t>
            </a:fld>
            <a:endParaRPr lang="en-US" altLang="en-US"/>
          </a:p>
        </p:txBody>
      </p:sp>
    </p:spTree>
    <p:extLst>
      <p:ext uri="{BB962C8B-B14F-4D97-AF65-F5344CB8AC3E}">
        <p14:creationId xmlns:p14="http://schemas.microsoft.com/office/powerpoint/2010/main" val="3610094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BBE67E-1416-EB45-8937-BBB48F1CBEBE}" type="slidenum">
              <a:rPr lang="en-US" altLang="en-US" smtClean="0"/>
              <a:pPr/>
              <a:t>6</a:t>
            </a:fld>
            <a:endParaRPr lang="en-US" altLang="en-US"/>
          </a:p>
        </p:txBody>
      </p:sp>
    </p:spTree>
    <p:extLst>
      <p:ext uri="{BB962C8B-B14F-4D97-AF65-F5344CB8AC3E}">
        <p14:creationId xmlns:p14="http://schemas.microsoft.com/office/powerpoint/2010/main" val="1923057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4D0573D4-D77E-1740-BA03-F4CD9AE31172}" type="slidenum">
              <a:rPr lang="en-US" altLang="en-US" sz="1200"/>
              <a:pPr/>
              <a:t>7</a:t>
            </a:fld>
            <a:endParaRPr lang="en-US" altLang="en-US" sz="1200"/>
          </a:p>
        </p:txBody>
      </p:sp>
      <p:sp>
        <p:nvSpPr>
          <p:cNvPr id="79875" name="Rectangle 2"/>
          <p:cNvSpPr>
            <a:spLocks noGrp="1" noRot="1" noChangeAspect="1" noChangeArrowheads="1" noTextEdit="1"/>
          </p:cNvSpPr>
          <p:nvPr>
            <p:ph type="sldImg"/>
          </p:nvPr>
        </p:nvSpPr>
        <p:spPr>
          <a:xfrm>
            <a:off x="1257300" y="720725"/>
            <a:ext cx="4800600" cy="3600450"/>
          </a:xfrm>
          <a:ln/>
        </p:spPr>
      </p:sp>
      <p:sp>
        <p:nvSpPr>
          <p:cNvPr id="79876"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a typeface="MS PGothic" charset="-128"/>
            </a:endParaRPr>
          </a:p>
        </p:txBody>
      </p:sp>
    </p:spTree>
    <p:extLst>
      <p:ext uri="{BB962C8B-B14F-4D97-AF65-F5344CB8AC3E}">
        <p14:creationId xmlns:p14="http://schemas.microsoft.com/office/powerpoint/2010/main" val="989370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8CF0F085-062C-0E4A-A593-9776F71EC2A2}" type="slidenum">
              <a:rPr lang="en-US" altLang="en-US" sz="1200"/>
              <a:pPr/>
              <a:t>9</a:t>
            </a:fld>
            <a:endParaRPr lang="en-US" altLang="en-US" sz="120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a typeface="MS PGothic" charset="-128"/>
            </a:endParaRPr>
          </a:p>
        </p:txBody>
      </p:sp>
    </p:spTree>
    <p:extLst>
      <p:ext uri="{BB962C8B-B14F-4D97-AF65-F5344CB8AC3E}">
        <p14:creationId xmlns:p14="http://schemas.microsoft.com/office/powerpoint/2010/main" val="649220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1938F-F135-825B-E039-502F727DAE89}"/>
            </a:ext>
          </a:extLst>
        </p:cNvPr>
        <p:cNvGrpSpPr/>
        <p:nvPr/>
      </p:nvGrpSpPr>
      <p:grpSpPr>
        <a:xfrm>
          <a:off x="0" y="0"/>
          <a:ext cx="0" cy="0"/>
          <a:chOff x="0" y="0"/>
          <a:chExt cx="0" cy="0"/>
        </a:xfrm>
      </p:grpSpPr>
      <p:sp>
        <p:nvSpPr>
          <p:cNvPr id="168962" name="Rectangle 7">
            <a:extLst>
              <a:ext uri="{FF2B5EF4-FFF2-40B4-BE49-F238E27FC236}">
                <a16:creationId xmlns:a16="http://schemas.microsoft.com/office/drawing/2014/main" id="{52C1BA41-6275-A820-0F40-548239C409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fld id="{8CF0F085-062C-0E4A-A593-9776F71EC2A2}" type="slidenum">
              <a:rPr lang="en-US" altLang="en-US" sz="1200"/>
              <a:pPr/>
              <a:t>10</a:t>
            </a:fld>
            <a:endParaRPr lang="en-US" altLang="en-US" sz="1200"/>
          </a:p>
        </p:txBody>
      </p:sp>
      <p:sp>
        <p:nvSpPr>
          <p:cNvPr id="168963" name="Rectangle 2">
            <a:extLst>
              <a:ext uri="{FF2B5EF4-FFF2-40B4-BE49-F238E27FC236}">
                <a16:creationId xmlns:a16="http://schemas.microsoft.com/office/drawing/2014/main" id="{39D2CB83-A742-E1F6-CF0E-E9C7FFAF39B1}"/>
              </a:ext>
            </a:extLst>
          </p:cNvPr>
          <p:cNvSpPr>
            <a:spLocks noGrp="1" noRot="1" noChangeAspect="1" noChangeArrowheads="1" noTextEdit="1"/>
          </p:cNvSpPr>
          <p:nvPr>
            <p:ph type="sldImg"/>
          </p:nvPr>
        </p:nvSpPr>
        <p:spPr>
          <a:ln/>
        </p:spPr>
      </p:sp>
      <p:sp>
        <p:nvSpPr>
          <p:cNvPr id="168964" name="Rectangle 3">
            <a:extLst>
              <a:ext uri="{FF2B5EF4-FFF2-40B4-BE49-F238E27FC236}">
                <a16:creationId xmlns:a16="http://schemas.microsoft.com/office/drawing/2014/main" id="{9CBE1230-E3A3-80A4-F290-98547DA7F14D}"/>
              </a:ext>
            </a:extLst>
          </p:cNvPr>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a typeface="MS PGothic" charset="-128"/>
            </a:endParaRPr>
          </a:p>
        </p:txBody>
      </p:sp>
    </p:spTree>
    <p:extLst>
      <p:ext uri="{BB962C8B-B14F-4D97-AF65-F5344CB8AC3E}">
        <p14:creationId xmlns:p14="http://schemas.microsoft.com/office/powerpoint/2010/main" val="83922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ga-IE"/>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3FD65FC-D4A4-CB48-8787-B38E999161C6}" type="slidenum">
              <a:rPr lang="en-US" altLang="en-US"/>
              <a:pPr/>
              <a:t>‹#›</a:t>
            </a:fld>
            <a:endParaRPr lang="en-US" altLang="en-US"/>
          </a:p>
        </p:txBody>
      </p:sp>
    </p:spTree>
    <p:extLst>
      <p:ext uri="{BB962C8B-B14F-4D97-AF65-F5344CB8AC3E}">
        <p14:creationId xmlns:p14="http://schemas.microsoft.com/office/powerpoint/2010/main" val="250797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E20A954-3507-EB40-8DC5-2F1888208DB3}" type="slidenum">
              <a:rPr lang="en-US" altLang="en-US"/>
              <a:pPr/>
              <a:t>‹#›</a:t>
            </a:fld>
            <a:endParaRPr lang="en-US" altLang="en-US"/>
          </a:p>
        </p:txBody>
      </p:sp>
    </p:spTree>
    <p:extLst>
      <p:ext uri="{BB962C8B-B14F-4D97-AF65-F5344CB8AC3E}">
        <p14:creationId xmlns:p14="http://schemas.microsoft.com/office/powerpoint/2010/main" val="56476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F95D6C0-347C-3C49-9D1E-A143DE3BAC59}" type="slidenum">
              <a:rPr lang="en-US" altLang="en-US"/>
              <a:pPr/>
              <a:t>‹#›</a:t>
            </a:fld>
            <a:endParaRPr lang="en-US" altLang="en-US"/>
          </a:p>
        </p:txBody>
      </p:sp>
    </p:spTree>
    <p:extLst>
      <p:ext uri="{BB962C8B-B14F-4D97-AF65-F5344CB8AC3E}">
        <p14:creationId xmlns:p14="http://schemas.microsoft.com/office/powerpoint/2010/main" val="48323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ga-IE"/>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7121CD2-200C-C647-98E5-77789EF7AA7C}" type="slidenum">
              <a:rPr lang="en-US" altLang="en-US"/>
              <a:pPr/>
              <a:t>‹#›</a:t>
            </a:fld>
            <a:endParaRPr lang="en-US" altLang="en-US"/>
          </a:p>
        </p:txBody>
      </p:sp>
    </p:spTree>
    <p:extLst>
      <p:ext uri="{BB962C8B-B14F-4D97-AF65-F5344CB8AC3E}">
        <p14:creationId xmlns:p14="http://schemas.microsoft.com/office/powerpoint/2010/main" val="416296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ga-IE"/>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B5D656F-8961-E144-BB2F-D3718192F39C}" type="slidenum">
              <a:rPr lang="en-US" altLang="en-US"/>
              <a:pPr/>
              <a:t>‹#›</a:t>
            </a:fld>
            <a:endParaRPr lang="en-US" altLang="en-US"/>
          </a:p>
        </p:txBody>
      </p:sp>
    </p:spTree>
    <p:extLst>
      <p:ext uri="{BB962C8B-B14F-4D97-AF65-F5344CB8AC3E}">
        <p14:creationId xmlns:p14="http://schemas.microsoft.com/office/powerpoint/2010/main" val="18889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 y="3958"/>
            <a:ext cx="9143010" cy="1371600"/>
          </a:xfrm>
        </p:spPr>
        <p:txBody>
          <a:bodyPr/>
          <a:lstStyle>
            <a:lvl1pPr>
              <a:defRPr b="1">
                <a:solidFill>
                  <a:srgbClr val="2FB0DC"/>
                </a:solidFill>
                <a:latin typeface="Calibri" pitchFamily="34" charset="0"/>
                <a:cs typeface="Calibri" pitchFamily="34" charset="0"/>
              </a:defRPr>
            </a:lvl1pPr>
          </a:lstStyle>
          <a:p>
            <a:r>
              <a:rPr lang="ga-IE"/>
              <a:t>Click to edit Master title style</a:t>
            </a:r>
            <a:endParaRPr lang="en-US"/>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9F85B52-3B84-5646-A010-987DB03D514E}" type="slidenum">
              <a:rPr lang="en-US" altLang="en-US"/>
              <a:pPr/>
              <a:t>‹#›</a:t>
            </a:fld>
            <a:endParaRPr lang="en-US" altLang="en-US"/>
          </a:p>
        </p:txBody>
      </p:sp>
    </p:spTree>
    <p:extLst>
      <p:ext uri="{BB962C8B-B14F-4D97-AF65-F5344CB8AC3E}">
        <p14:creationId xmlns:p14="http://schemas.microsoft.com/office/powerpoint/2010/main" val="1795440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ga-IE"/>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ABB2586-EFA4-3C40-AA1F-967D65358093}" type="slidenum">
              <a:rPr lang="en-US" altLang="en-US"/>
              <a:pPr/>
              <a:t>‹#›</a:t>
            </a:fld>
            <a:endParaRPr lang="en-US" altLang="en-US"/>
          </a:p>
        </p:txBody>
      </p:sp>
    </p:spTree>
    <p:extLst>
      <p:ext uri="{BB962C8B-B14F-4D97-AF65-F5344CB8AC3E}">
        <p14:creationId xmlns:p14="http://schemas.microsoft.com/office/powerpoint/2010/main" val="1671961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15BB047-3409-D045-9725-B893FDCF2F06}" type="slidenum">
              <a:rPr lang="en-US" altLang="en-US"/>
              <a:pPr/>
              <a:t>‹#›</a:t>
            </a:fld>
            <a:endParaRPr lang="en-US" altLang="en-US"/>
          </a:p>
        </p:txBody>
      </p:sp>
    </p:spTree>
    <p:extLst>
      <p:ext uri="{BB962C8B-B14F-4D97-AF65-F5344CB8AC3E}">
        <p14:creationId xmlns:p14="http://schemas.microsoft.com/office/powerpoint/2010/main" val="82703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711223D-3AB7-3543-AC8B-5135D5641B4D}" type="slidenum">
              <a:rPr lang="en-US" altLang="en-US"/>
              <a:pPr/>
              <a:t>‹#›</a:t>
            </a:fld>
            <a:endParaRPr lang="en-US" altLang="en-US"/>
          </a:p>
        </p:txBody>
      </p:sp>
    </p:spTree>
    <p:extLst>
      <p:ext uri="{BB962C8B-B14F-4D97-AF65-F5344CB8AC3E}">
        <p14:creationId xmlns:p14="http://schemas.microsoft.com/office/powerpoint/2010/main" val="1541267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4EE39D2-4C20-6A48-869B-9FBCEDBD53E1}" type="slidenum">
              <a:rPr lang="en-US" altLang="en-US"/>
              <a:pPr/>
              <a:t>‹#›</a:t>
            </a:fld>
            <a:endParaRPr lang="en-US" altLang="en-US"/>
          </a:p>
        </p:txBody>
      </p:sp>
    </p:spTree>
    <p:extLst>
      <p:ext uri="{BB962C8B-B14F-4D97-AF65-F5344CB8AC3E}">
        <p14:creationId xmlns:p14="http://schemas.microsoft.com/office/powerpoint/2010/main" val="113982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FDAD49D-8D65-5341-89BF-D9DCA9D7FD12}" type="slidenum">
              <a:rPr lang="en-US" altLang="en-US"/>
              <a:pPr/>
              <a:t>‹#›</a:t>
            </a:fld>
            <a:endParaRPr lang="en-US" altLang="en-US"/>
          </a:p>
        </p:txBody>
      </p:sp>
    </p:spTree>
    <p:extLst>
      <p:ext uri="{BB962C8B-B14F-4D97-AF65-F5344CB8AC3E}">
        <p14:creationId xmlns:p14="http://schemas.microsoft.com/office/powerpoint/2010/main" val="1540879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0A4490A-F164-0E4A-BB72-85D4DA39266B}" type="slidenum">
              <a:rPr lang="en-US" altLang="en-US"/>
              <a:pPr/>
              <a:t>‹#›</a:t>
            </a:fld>
            <a:endParaRPr lang="en-US" altLang="en-US"/>
          </a:p>
        </p:txBody>
      </p:sp>
    </p:spTree>
    <p:extLst>
      <p:ext uri="{BB962C8B-B14F-4D97-AF65-F5344CB8AC3E}">
        <p14:creationId xmlns:p14="http://schemas.microsoft.com/office/powerpoint/2010/main" val="106455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D6EF460-9A56-8849-A85C-B4710EAF21CA}" type="slidenum">
              <a:rPr lang="en-US" altLang="en-US"/>
              <a:pPr/>
              <a:t>‹#›</a:t>
            </a:fld>
            <a:endParaRPr lang="en-US" altLang="en-US"/>
          </a:p>
        </p:txBody>
      </p:sp>
    </p:spTree>
    <p:extLst>
      <p:ext uri="{BB962C8B-B14F-4D97-AF65-F5344CB8AC3E}">
        <p14:creationId xmlns:p14="http://schemas.microsoft.com/office/powerpoint/2010/main" val="134510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Calibri" pitchFamily="34" charset="0"/>
                <a:ea typeface="ＭＳ Ｐゴシック" pitchFamily="-112" charset="-128"/>
                <a:cs typeface="Calibri"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Calibri" pitchFamily="34" charset="0"/>
                <a:ea typeface="ＭＳ Ｐゴシック" pitchFamily="-112" charset="-128"/>
                <a:cs typeface="Calibri"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Calibri" charset="0"/>
              </a:defRPr>
            </a:lvl1pPr>
          </a:lstStyle>
          <a:p>
            <a:fld id="{23D1FD79-815F-6948-A4D8-7ACC3C85997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8"/>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eaLnBrk="1" hangingPunct="1"/>
            <a:endParaRPr lang="en-US" altLang="en-US"/>
          </a:p>
        </p:txBody>
      </p:sp>
      <p:sp>
        <p:nvSpPr>
          <p:cNvPr id="10" name="Rectangle 9"/>
          <p:cNvSpPr/>
          <p:nvPr/>
        </p:nvSpPr>
        <p:spPr bwMode="auto">
          <a:xfrm>
            <a:off x="-210344" y="1275464"/>
            <a:ext cx="9069387" cy="1569660"/>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b="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b="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b="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b="1" kern="1200">
                <a:solidFill>
                  <a:schemeClr val="tx1"/>
                </a:solidFill>
                <a:latin typeface="Arial" charset="0"/>
                <a:ea typeface="ＭＳ Ｐゴシック" pitchFamily="34" charset="-128"/>
                <a:cs typeface="+mn-cs"/>
              </a:defRPr>
            </a:lvl5pPr>
            <a:lvl6pPr marL="2286000" algn="l" defTabSz="914400" rtl="0" eaLnBrk="1" latinLnBrk="0" hangingPunct="1">
              <a:defRPr b="1" kern="1200">
                <a:solidFill>
                  <a:schemeClr val="tx1"/>
                </a:solidFill>
                <a:latin typeface="Arial" charset="0"/>
                <a:ea typeface="ＭＳ Ｐゴシック" pitchFamily="34" charset="-128"/>
                <a:cs typeface="+mn-cs"/>
              </a:defRPr>
            </a:lvl6pPr>
            <a:lvl7pPr marL="2743200" algn="l" defTabSz="914400" rtl="0" eaLnBrk="1" latinLnBrk="0" hangingPunct="1">
              <a:defRPr b="1" kern="1200">
                <a:solidFill>
                  <a:schemeClr val="tx1"/>
                </a:solidFill>
                <a:latin typeface="Arial" charset="0"/>
                <a:ea typeface="ＭＳ Ｐゴシック" pitchFamily="34" charset="-128"/>
                <a:cs typeface="+mn-cs"/>
              </a:defRPr>
            </a:lvl7pPr>
            <a:lvl8pPr marL="3200400" algn="l" defTabSz="914400" rtl="0" eaLnBrk="1" latinLnBrk="0" hangingPunct="1">
              <a:defRPr b="1" kern="1200">
                <a:solidFill>
                  <a:schemeClr val="tx1"/>
                </a:solidFill>
                <a:latin typeface="Arial" charset="0"/>
                <a:ea typeface="ＭＳ Ｐゴシック" pitchFamily="34" charset="-128"/>
                <a:cs typeface="+mn-cs"/>
              </a:defRPr>
            </a:lvl8pPr>
            <a:lvl9pPr marL="3657600" algn="l" defTabSz="914400" rtl="0" eaLnBrk="1" latinLnBrk="0" hangingPunct="1">
              <a:defRPr b="1" kern="1200">
                <a:solidFill>
                  <a:schemeClr val="tx1"/>
                </a:solidFill>
                <a:latin typeface="Arial" charset="0"/>
                <a:ea typeface="ＭＳ Ｐゴシック" pitchFamily="34" charset="-128"/>
                <a:cs typeface="+mn-cs"/>
              </a:defRPr>
            </a:lvl9pPr>
          </a:lstStyle>
          <a:p>
            <a:pPr marL="731520" indent="-731520" algn="ctr" eaLnBrk="1" hangingPunct="1">
              <a:spcBef>
                <a:spcPct val="20000"/>
              </a:spcBef>
              <a:defRPr/>
            </a:pPr>
            <a:r>
              <a:rPr lang="en-US" sz="4800" dirty="0">
                <a:solidFill>
                  <a:srgbClr val="009999"/>
                </a:solidFill>
                <a:latin typeface="Helvetica" charset="0"/>
                <a:ea typeface="Helvetica" charset="0"/>
                <a:cs typeface="Helvetica" charset="0"/>
              </a:rPr>
              <a:t>Carbohydrate Synthesis in Plants</a:t>
            </a:r>
          </a:p>
        </p:txBody>
      </p:sp>
      <p:sp>
        <p:nvSpPr>
          <p:cNvPr id="7" name="Title 1"/>
          <p:cNvSpPr txBox="1">
            <a:spLocks/>
          </p:cNvSpPr>
          <p:nvPr/>
        </p:nvSpPr>
        <p:spPr bwMode="auto">
          <a:xfrm>
            <a:off x="-210344" y="3429000"/>
            <a:ext cx="914301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rgbClr val="0000FF"/>
                </a:solidFill>
                <a:latin typeface="+mj-lt"/>
                <a:ea typeface="MS PGothic" pitchFamily="34" charset="-128"/>
                <a:cs typeface="ＭＳ Ｐゴシック" charset="-128"/>
              </a:defRPr>
            </a:lvl1pPr>
            <a:lvl2pPr algn="ctr" rtl="0" eaLnBrk="0" fontAlgn="base" hangingPunct="0">
              <a:spcBef>
                <a:spcPct val="0"/>
              </a:spcBef>
              <a:spcAft>
                <a:spcPct val="0"/>
              </a:spcAft>
              <a:defRPr sz="4000">
                <a:solidFill>
                  <a:srgbClr val="0000FF"/>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000">
                <a:solidFill>
                  <a:srgbClr val="0000FF"/>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000">
                <a:solidFill>
                  <a:srgbClr val="0000FF"/>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000">
                <a:solidFill>
                  <a:srgbClr val="0000FF"/>
                </a:solidFill>
                <a:latin typeface="Arial" charset="0"/>
                <a:ea typeface="MS PGothic" pitchFamily="34" charset="-128"/>
                <a:cs typeface="ＭＳ Ｐゴシック" charset="-128"/>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a:lstStyle>
          <a:p>
            <a:r>
              <a:rPr lang="en-US" sz="8000" kern="0" dirty="0">
                <a:latin typeface="Helvetica" charset="0"/>
                <a:ea typeface="Helvetica" charset="0"/>
                <a:cs typeface="Helvetica" charset="0"/>
              </a:rPr>
              <a:t>Calvin Cycle</a:t>
            </a:r>
          </a:p>
        </p:txBody>
      </p:sp>
    </p:spTree>
    <p:extLst>
      <p:ext uri="{BB962C8B-B14F-4D97-AF65-F5344CB8AC3E}">
        <p14:creationId xmlns:p14="http://schemas.microsoft.com/office/powerpoint/2010/main" val="866954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a:extLst>
            <a:ext uri="{FF2B5EF4-FFF2-40B4-BE49-F238E27FC236}">
              <a16:creationId xmlns:a16="http://schemas.microsoft.com/office/drawing/2014/main" id="{9986D15C-374F-C6CA-F6DD-C40A6C995B4D}"/>
            </a:ext>
          </a:extLst>
        </p:cNvPr>
        <p:cNvGrpSpPr/>
        <p:nvPr/>
      </p:nvGrpSpPr>
      <p:grpSpPr>
        <a:xfrm>
          <a:off x="0" y="0"/>
          <a:ext cx="0" cy="0"/>
          <a:chOff x="0" y="0"/>
          <a:chExt cx="0" cy="0"/>
        </a:xfrm>
      </p:grpSpPr>
      <p:pic>
        <p:nvPicPr>
          <p:cNvPr id="82949" name="Picture 5" descr="In image (a), on the top left, there is a pink box with ribose 5-phosphate. Below that box are reversible arrows with isomerase in blue on the left. Below these are another set of reversible arrows with epimerase in blue, which points to xylulose 5-phosphate. To the right of these sets of arrows, is a curved arrow pointing from the pink box down and up to sedoheptulose 7-phosphate. Below that, another curved arrow points from xylulose 5-phosphate up and around down to glyceraldehyde 3-phosphate. In the arc is transketolase in blue. From sedoheptulose 7-phosphate is a curved arrow pointing right and up to fructose 6-phosphate, which has an arrow to the right pointing right to glucose 6-phosphate in a blue box. Another curved arrow below the one just discussed points from glyceraldehyde 3-phosphate down and right to erythrose 4-phosphate. In the arc is transaldolase in blue. Below and to the right is another curved arrow pointing from erythrose 4-phosphate to fructose 6-phosphate. Below that is another curved arrow pointing from xylulose 5-phosphate to glyceraldehyde 3-phosphate. In the arc is tranketolase in blue. From glyceraldehyde 3-phosphate, there are three successive arrows pointing up to fructose 6-phosphate. To the right of the first arrow is triose phosphate isomerase in blue. The next has aldolase in blue, and the third is fructose 1,6-bisphosphatase in blue. An up arrow points from fructose 6-phosphate up to the blue box with glucose 6-phosphate.">
            <a:extLst>
              <a:ext uri="{FF2B5EF4-FFF2-40B4-BE49-F238E27FC236}">
                <a16:creationId xmlns:a16="http://schemas.microsoft.com/office/drawing/2014/main" id="{D7489191-03E3-2864-4B16-CAAFB84F570F}"/>
              </a:ext>
            </a:extLst>
          </p:cNvPr>
          <p:cNvPicPr>
            <a:picLocks noChangeAspect="1"/>
          </p:cNvPicPr>
          <p:nvPr/>
        </p:nvPicPr>
        <p:blipFill rotWithShape="1">
          <a:blip r:embed="rId3">
            <a:extLst>
              <a:ext uri="{28A0092B-C50C-407E-A947-70E740481C1C}">
                <a14:useLocalDpi xmlns:a14="http://schemas.microsoft.com/office/drawing/2010/main" val="0"/>
              </a:ext>
            </a:extLst>
          </a:blip>
          <a:srcRect t="22937" b="7981"/>
          <a:stretch/>
        </p:blipFill>
        <p:spPr bwMode="auto">
          <a:xfrm>
            <a:off x="457200" y="833288"/>
            <a:ext cx="8585714" cy="4122174"/>
          </a:xfrm>
          <a:prstGeom prst="rect">
            <a:avLst/>
          </a:prstGeom>
          <a:solidFill>
            <a:schemeClr val="accent1">
              <a:lumMod val="75000"/>
              <a:alpha val="24000"/>
            </a:schemeClr>
          </a:solidFill>
          <a:ln>
            <a:noFill/>
          </a:ln>
        </p:spPr>
      </p:pic>
      <p:sp>
        <p:nvSpPr>
          <p:cNvPr id="6" name="Rectangle 1026">
            <a:extLst>
              <a:ext uri="{FF2B5EF4-FFF2-40B4-BE49-F238E27FC236}">
                <a16:creationId xmlns:a16="http://schemas.microsoft.com/office/drawing/2014/main" id="{8C011E3D-5F19-4E1A-65D1-0E535EC56561}"/>
              </a:ext>
            </a:extLst>
          </p:cNvPr>
          <p:cNvSpPr txBox="1">
            <a:spLocks noChangeArrowheads="1"/>
          </p:cNvSpPr>
          <p:nvPr/>
        </p:nvSpPr>
        <p:spPr>
          <a:xfrm>
            <a:off x="0" y="0"/>
            <a:ext cx="9144000" cy="685800"/>
          </a:xfrm>
          <a:prstGeom prst="rect">
            <a:avLst/>
          </a:prstGeom>
        </p:spPr>
        <p:txBody>
          <a:bodyPr/>
          <a:lstStyle>
            <a:lvl1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a:lstStyle>
          <a:p>
            <a:pPr eaLnBrk="1" hangingPunct="1"/>
            <a:r>
              <a:rPr lang="en-US" altLang="en-US" sz="3600" kern="0" dirty="0">
                <a:solidFill>
                  <a:srgbClr val="FF5050"/>
                </a:solidFill>
                <a:latin typeface="Helvetica" charset="0"/>
                <a:ea typeface="Helvetica" charset="0"/>
                <a:cs typeface="Helvetica" charset="0"/>
              </a:rPr>
              <a:t>Pentose Phosphate Pathway</a:t>
            </a:r>
          </a:p>
        </p:txBody>
      </p:sp>
      <p:sp>
        <p:nvSpPr>
          <p:cNvPr id="7" name="Line 4">
            <a:extLst>
              <a:ext uri="{FF2B5EF4-FFF2-40B4-BE49-F238E27FC236}">
                <a16:creationId xmlns:a16="http://schemas.microsoft.com/office/drawing/2014/main" id="{78D16DFA-75C6-4E7F-A51E-0A39A61238E9}"/>
              </a:ext>
            </a:extLst>
          </p:cNvPr>
          <p:cNvSpPr>
            <a:spLocks noChangeShapeType="1"/>
          </p:cNvSpPr>
          <p:nvPr/>
        </p:nvSpPr>
        <p:spPr bwMode="auto">
          <a:xfrm>
            <a:off x="457200" y="634184"/>
            <a:ext cx="8229600" cy="0"/>
          </a:xfrm>
          <a:prstGeom prst="line">
            <a:avLst/>
          </a:prstGeom>
          <a:noFill/>
          <a:ln w="57150" cmpd="thinThick">
            <a:solidFill>
              <a:srgbClr val="FF5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TextBox 37">
            <a:extLst>
              <a:ext uri="{FF2B5EF4-FFF2-40B4-BE49-F238E27FC236}">
                <a16:creationId xmlns:a16="http://schemas.microsoft.com/office/drawing/2014/main" id="{36C94C40-1D05-A736-FDF5-BF7F503FEBBF}"/>
              </a:ext>
            </a:extLst>
          </p:cNvPr>
          <p:cNvSpPr txBox="1"/>
          <p:nvPr/>
        </p:nvSpPr>
        <p:spPr>
          <a:xfrm>
            <a:off x="5820908" y="790543"/>
            <a:ext cx="1003024" cy="338554"/>
          </a:xfrm>
          <a:prstGeom prst="rect">
            <a:avLst/>
          </a:prstGeom>
          <a:noFill/>
        </p:spPr>
        <p:txBody>
          <a:bodyPr wrap="square" rtlCol="0">
            <a:spAutoFit/>
          </a:bodyPr>
          <a:lstStyle/>
          <a:p>
            <a:r>
              <a:rPr lang="en-US" sz="800" b="1" dirty="0">
                <a:solidFill>
                  <a:srgbClr val="0B7FD2"/>
                </a:solidFill>
                <a:latin typeface="Microsoft YaHei" panose="020B0503020204020204" pitchFamily="34" charset="-122"/>
                <a:ea typeface="Microsoft YaHei" panose="020B0503020204020204" pitchFamily="34" charset="-122"/>
              </a:rPr>
              <a:t>Phosphohexose isomerase</a:t>
            </a:r>
          </a:p>
        </p:txBody>
      </p:sp>
      <p:sp>
        <p:nvSpPr>
          <p:cNvPr id="82946" name="Rectangle 1026">
            <a:extLst>
              <a:ext uri="{FF2B5EF4-FFF2-40B4-BE49-F238E27FC236}">
                <a16:creationId xmlns:a16="http://schemas.microsoft.com/office/drawing/2014/main" id="{3DB24C28-9533-7CF3-0E5D-AC68DD9DA10F}"/>
              </a:ext>
            </a:extLst>
          </p:cNvPr>
          <p:cNvSpPr txBox="1">
            <a:spLocks noChangeArrowheads="1"/>
          </p:cNvSpPr>
          <p:nvPr/>
        </p:nvSpPr>
        <p:spPr bwMode="auto">
          <a:xfrm>
            <a:off x="2027361" y="5341007"/>
            <a:ext cx="5249910" cy="845574"/>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eaLnBrk="1" hangingPunct="1"/>
            <a:r>
              <a:rPr lang="en-US" altLang="en-US" dirty="0">
                <a:solidFill>
                  <a:srgbClr val="2FB0DC"/>
                </a:solidFill>
                <a:latin typeface="Helvetica" charset="0"/>
                <a:ea typeface="Helvetica" charset="0"/>
                <a:cs typeface="Helvetica" charset="0"/>
              </a:rPr>
              <a:t>Non-oxidative Phase</a:t>
            </a:r>
          </a:p>
          <a:p>
            <a:pPr eaLnBrk="1" hangingPunct="1"/>
            <a:r>
              <a:rPr lang="en-US" altLang="en-US" dirty="0">
                <a:solidFill>
                  <a:srgbClr val="2FB0DC"/>
                </a:solidFill>
                <a:latin typeface="Helvetica" charset="0"/>
                <a:ea typeface="Helvetica" charset="0"/>
                <a:cs typeface="Helvetica" charset="0"/>
              </a:rPr>
              <a:t>Interconverts Rib 5-P to form </a:t>
            </a:r>
            <a:r>
              <a:rPr lang="en-US" altLang="en-US" dirty="0" err="1">
                <a:solidFill>
                  <a:srgbClr val="2FB0DC"/>
                </a:solidFill>
                <a:latin typeface="Helvetica" charset="0"/>
                <a:ea typeface="Helvetica" charset="0"/>
                <a:cs typeface="Helvetica" charset="0"/>
              </a:rPr>
              <a:t>Glc</a:t>
            </a:r>
            <a:r>
              <a:rPr lang="en-US" altLang="en-US" dirty="0">
                <a:solidFill>
                  <a:srgbClr val="2FB0DC"/>
                </a:solidFill>
                <a:latin typeface="Helvetica" charset="0"/>
                <a:ea typeface="Helvetica" charset="0"/>
                <a:cs typeface="Helvetica" charset="0"/>
              </a:rPr>
              <a:t> 6-P</a:t>
            </a:r>
          </a:p>
        </p:txBody>
      </p:sp>
      <p:sp>
        <p:nvSpPr>
          <p:cNvPr id="2" name="TextBox 1">
            <a:extLst>
              <a:ext uri="{FF2B5EF4-FFF2-40B4-BE49-F238E27FC236}">
                <a16:creationId xmlns:a16="http://schemas.microsoft.com/office/drawing/2014/main" id="{3F2B3680-0085-70D2-13F4-4842441C138C}"/>
              </a:ext>
            </a:extLst>
          </p:cNvPr>
          <p:cNvSpPr txBox="1"/>
          <p:nvPr/>
        </p:nvSpPr>
        <p:spPr>
          <a:xfrm>
            <a:off x="8087522" y="967254"/>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2" name="TextBox 11">
            <a:extLst>
              <a:ext uri="{FF2B5EF4-FFF2-40B4-BE49-F238E27FC236}">
                <a16:creationId xmlns:a16="http://schemas.microsoft.com/office/drawing/2014/main" id="{81DBF6BD-CB9B-C48D-2FCB-A3ABA8C15D29}"/>
              </a:ext>
            </a:extLst>
          </p:cNvPr>
          <p:cNvSpPr txBox="1"/>
          <p:nvPr/>
        </p:nvSpPr>
        <p:spPr>
          <a:xfrm>
            <a:off x="977640" y="2964929"/>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3" name="TextBox 12">
            <a:extLst>
              <a:ext uri="{FF2B5EF4-FFF2-40B4-BE49-F238E27FC236}">
                <a16:creationId xmlns:a16="http://schemas.microsoft.com/office/drawing/2014/main" id="{16DC5860-2467-4915-EAAA-A43E48E6D6F4}"/>
              </a:ext>
            </a:extLst>
          </p:cNvPr>
          <p:cNvSpPr txBox="1"/>
          <p:nvPr/>
        </p:nvSpPr>
        <p:spPr>
          <a:xfrm>
            <a:off x="3070655" y="686927"/>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4" name="TextBox 13">
            <a:extLst>
              <a:ext uri="{FF2B5EF4-FFF2-40B4-BE49-F238E27FC236}">
                <a16:creationId xmlns:a16="http://schemas.microsoft.com/office/drawing/2014/main" id="{4570441E-9CC6-F540-DB6F-EA4576DBBA0D}"/>
              </a:ext>
            </a:extLst>
          </p:cNvPr>
          <p:cNvSpPr txBox="1"/>
          <p:nvPr/>
        </p:nvSpPr>
        <p:spPr>
          <a:xfrm>
            <a:off x="4951210" y="689492"/>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5" name="TextBox 14">
            <a:extLst>
              <a:ext uri="{FF2B5EF4-FFF2-40B4-BE49-F238E27FC236}">
                <a16:creationId xmlns:a16="http://schemas.microsoft.com/office/drawing/2014/main" id="{A4AD5325-9B94-7A0B-001F-9AB4F8FD7C34}"/>
              </a:ext>
            </a:extLst>
          </p:cNvPr>
          <p:cNvSpPr txBox="1"/>
          <p:nvPr/>
        </p:nvSpPr>
        <p:spPr>
          <a:xfrm>
            <a:off x="8087522" y="2586598"/>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6" name="TextBox 15">
            <a:extLst>
              <a:ext uri="{FF2B5EF4-FFF2-40B4-BE49-F238E27FC236}">
                <a16:creationId xmlns:a16="http://schemas.microsoft.com/office/drawing/2014/main" id="{132B06BD-264B-142F-7386-25E40BA42DC7}"/>
              </a:ext>
            </a:extLst>
          </p:cNvPr>
          <p:cNvSpPr txBox="1"/>
          <p:nvPr/>
        </p:nvSpPr>
        <p:spPr>
          <a:xfrm>
            <a:off x="4758812" y="2964928"/>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7" name="TextBox 16">
            <a:extLst>
              <a:ext uri="{FF2B5EF4-FFF2-40B4-BE49-F238E27FC236}">
                <a16:creationId xmlns:a16="http://schemas.microsoft.com/office/drawing/2014/main" id="{31D4F6DA-A0A9-C573-9271-E42D98AA3607}"/>
              </a:ext>
            </a:extLst>
          </p:cNvPr>
          <p:cNvSpPr txBox="1"/>
          <p:nvPr/>
        </p:nvSpPr>
        <p:spPr>
          <a:xfrm>
            <a:off x="3043780" y="2974286"/>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8" name="TextBox 17">
            <a:extLst>
              <a:ext uri="{FF2B5EF4-FFF2-40B4-BE49-F238E27FC236}">
                <a16:creationId xmlns:a16="http://schemas.microsoft.com/office/drawing/2014/main" id="{017AD702-3A52-F8B5-9B8E-E43A860F7EEC}"/>
              </a:ext>
            </a:extLst>
          </p:cNvPr>
          <p:cNvSpPr txBox="1"/>
          <p:nvPr/>
        </p:nvSpPr>
        <p:spPr>
          <a:xfrm>
            <a:off x="1062685" y="586944"/>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9" name="TextBox 18">
            <a:extLst>
              <a:ext uri="{FF2B5EF4-FFF2-40B4-BE49-F238E27FC236}">
                <a16:creationId xmlns:a16="http://schemas.microsoft.com/office/drawing/2014/main" id="{E24992F5-886C-61B6-F702-2AD9C9B3E40F}"/>
              </a:ext>
            </a:extLst>
          </p:cNvPr>
          <p:cNvSpPr txBox="1"/>
          <p:nvPr/>
        </p:nvSpPr>
        <p:spPr>
          <a:xfrm>
            <a:off x="8087522" y="4514034"/>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21" name="TextBox 20">
            <a:extLst>
              <a:ext uri="{FF2B5EF4-FFF2-40B4-BE49-F238E27FC236}">
                <a16:creationId xmlns:a16="http://schemas.microsoft.com/office/drawing/2014/main" id="{2AA4E351-4EF3-C80E-A473-F1FF61947C1D}"/>
              </a:ext>
            </a:extLst>
          </p:cNvPr>
          <p:cNvSpPr txBox="1"/>
          <p:nvPr/>
        </p:nvSpPr>
        <p:spPr>
          <a:xfrm>
            <a:off x="5083404" y="4575329"/>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4" name="TextBox 3">
            <a:extLst>
              <a:ext uri="{FF2B5EF4-FFF2-40B4-BE49-F238E27FC236}">
                <a16:creationId xmlns:a16="http://schemas.microsoft.com/office/drawing/2014/main" id="{02AF23B6-E261-337A-6E2B-E9539F6792CE}"/>
              </a:ext>
            </a:extLst>
          </p:cNvPr>
          <p:cNvSpPr txBox="1"/>
          <p:nvPr/>
        </p:nvSpPr>
        <p:spPr>
          <a:xfrm>
            <a:off x="1160968" y="1919338"/>
            <a:ext cx="687689" cy="246221"/>
          </a:xfrm>
          <a:prstGeom prst="rect">
            <a:avLst/>
          </a:prstGeom>
          <a:solidFill>
            <a:schemeClr val="bg1"/>
          </a:solidFill>
        </p:spPr>
        <p:txBody>
          <a:bodyPr wrap="none" lIns="0" tIns="0" rIns="0" bIns="0" rtlCol="0">
            <a:spAutoFit/>
          </a:bodyPr>
          <a:lstStyle/>
          <a:p>
            <a:r>
              <a:rPr lang="en-US" sz="1600" b="1" dirty="0">
                <a:latin typeface="Microsoft YaHei" charset="-122"/>
                <a:ea typeface="Microsoft YaHei" charset="-122"/>
                <a:cs typeface="Microsoft YaHei" charset="-122"/>
              </a:rPr>
              <a:t>Ru 5-P</a:t>
            </a:r>
          </a:p>
        </p:txBody>
      </p:sp>
      <p:sp>
        <p:nvSpPr>
          <p:cNvPr id="24" name="TextBox 23">
            <a:extLst>
              <a:ext uri="{FF2B5EF4-FFF2-40B4-BE49-F238E27FC236}">
                <a16:creationId xmlns:a16="http://schemas.microsoft.com/office/drawing/2014/main" id="{38A9B1CD-2DDF-55E0-8CCD-5369FF4EA98A}"/>
              </a:ext>
            </a:extLst>
          </p:cNvPr>
          <p:cNvSpPr txBox="1"/>
          <p:nvPr/>
        </p:nvSpPr>
        <p:spPr>
          <a:xfrm>
            <a:off x="2245166" y="1647896"/>
            <a:ext cx="612668" cy="338554"/>
          </a:xfrm>
          <a:prstGeom prst="rect">
            <a:avLst/>
          </a:prstGeom>
          <a:noFill/>
        </p:spPr>
        <p:txBody>
          <a:bodyPr wrap="none" rtlCol="0">
            <a:spAutoFit/>
          </a:bodyPr>
          <a:lstStyle/>
          <a:p>
            <a:r>
              <a:rPr lang="en-US" sz="1600" b="1">
                <a:latin typeface="Microsoft YaHei" charset="-122"/>
                <a:ea typeface="Microsoft YaHei" charset="-122"/>
                <a:cs typeface="Microsoft YaHei" charset="-122"/>
              </a:rPr>
              <a:t>2C′s</a:t>
            </a:r>
            <a:endParaRPr lang="en-US" sz="1600" b="1" dirty="0">
              <a:latin typeface="Microsoft YaHei" charset="-122"/>
              <a:ea typeface="Microsoft YaHei" charset="-122"/>
              <a:cs typeface="Microsoft YaHei" charset="-122"/>
            </a:endParaRPr>
          </a:p>
        </p:txBody>
      </p:sp>
      <p:sp>
        <p:nvSpPr>
          <p:cNvPr id="25" name="TextBox 24">
            <a:extLst>
              <a:ext uri="{FF2B5EF4-FFF2-40B4-BE49-F238E27FC236}">
                <a16:creationId xmlns:a16="http://schemas.microsoft.com/office/drawing/2014/main" id="{FBE23CBD-2A8A-D4E5-CDD7-6A69B767A951}"/>
              </a:ext>
            </a:extLst>
          </p:cNvPr>
          <p:cNvSpPr txBox="1"/>
          <p:nvPr/>
        </p:nvSpPr>
        <p:spPr>
          <a:xfrm>
            <a:off x="6010279" y="3267121"/>
            <a:ext cx="612668" cy="338554"/>
          </a:xfrm>
          <a:prstGeom prst="rect">
            <a:avLst/>
          </a:prstGeom>
          <a:noFill/>
        </p:spPr>
        <p:txBody>
          <a:bodyPr wrap="none" rtlCol="0">
            <a:spAutoFit/>
          </a:bodyPr>
          <a:lstStyle/>
          <a:p>
            <a:r>
              <a:rPr lang="en-US" sz="1600" b="1">
                <a:latin typeface="Microsoft YaHei" charset="-122"/>
                <a:ea typeface="Microsoft YaHei" charset="-122"/>
                <a:cs typeface="Microsoft YaHei" charset="-122"/>
              </a:rPr>
              <a:t>2C′s</a:t>
            </a:r>
            <a:endParaRPr lang="en-US" sz="1600" b="1" dirty="0">
              <a:latin typeface="Microsoft YaHei" charset="-122"/>
              <a:ea typeface="Microsoft YaHei" charset="-122"/>
              <a:cs typeface="Microsoft YaHei" charset="-122"/>
            </a:endParaRPr>
          </a:p>
        </p:txBody>
      </p:sp>
      <p:sp>
        <p:nvSpPr>
          <p:cNvPr id="26" name="TextBox 25">
            <a:extLst>
              <a:ext uri="{FF2B5EF4-FFF2-40B4-BE49-F238E27FC236}">
                <a16:creationId xmlns:a16="http://schemas.microsoft.com/office/drawing/2014/main" id="{95A1C8F7-B8D5-F440-3F68-CA2864163A1B}"/>
              </a:ext>
            </a:extLst>
          </p:cNvPr>
          <p:cNvSpPr txBox="1"/>
          <p:nvPr/>
        </p:nvSpPr>
        <p:spPr>
          <a:xfrm>
            <a:off x="4338542" y="1637185"/>
            <a:ext cx="612668" cy="338554"/>
          </a:xfrm>
          <a:prstGeom prst="rect">
            <a:avLst/>
          </a:prstGeom>
          <a:noFill/>
        </p:spPr>
        <p:txBody>
          <a:bodyPr wrap="none" rtlCol="0">
            <a:spAutoFit/>
          </a:bodyPr>
          <a:lstStyle/>
          <a:p>
            <a:r>
              <a:rPr lang="en-US" sz="1600" b="1">
                <a:latin typeface="Microsoft YaHei" charset="-122"/>
                <a:ea typeface="Microsoft YaHei" charset="-122"/>
                <a:cs typeface="Microsoft YaHei" charset="-122"/>
              </a:rPr>
              <a:t>3C′s</a:t>
            </a:r>
            <a:endParaRPr lang="en-US" sz="1600" b="1" dirty="0">
              <a:latin typeface="Microsoft YaHei" charset="-122"/>
              <a:ea typeface="Microsoft YaHei" charset="-122"/>
              <a:cs typeface="Microsoft YaHei" charset="-122"/>
            </a:endParaRPr>
          </a:p>
        </p:txBody>
      </p:sp>
      <p:sp>
        <p:nvSpPr>
          <p:cNvPr id="28" name="Rectangle 27">
            <a:extLst>
              <a:ext uri="{FF2B5EF4-FFF2-40B4-BE49-F238E27FC236}">
                <a16:creationId xmlns:a16="http://schemas.microsoft.com/office/drawing/2014/main" id="{A58E708A-D15A-25DC-B54B-B9071C0FE25C}"/>
              </a:ext>
            </a:extLst>
          </p:cNvPr>
          <p:cNvSpPr/>
          <p:nvPr/>
        </p:nvSpPr>
        <p:spPr>
          <a:xfrm>
            <a:off x="3854282" y="1466678"/>
            <a:ext cx="1596068" cy="9402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A0304DB-28E0-D490-9319-F163D22590DC}"/>
              </a:ext>
            </a:extLst>
          </p:cNvPr>
          <p:cNvSpPr/>
          <p:nvPr/>
        </p:nvSpPr>
        <p:spPr>
          <a:xfrm>
            <a:off x="4745503" y="733040"/>
            <a:ext cx="1378534" cy="26019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C737E8-4B8E-4F0C-A76C-5B9A9CC5DA83}"/>
              </a:ext>
            </a:extLst>
          </p:cNvPr>
          <p:cNvSpPr/>
          <p:nvPr/>
        </p:nvSpPr>
        <p:spPr>
          <a:xfrm>
            <a:off x="5821671" y="783672"/>
            <a:ext cx="3221243" cy="780380"/>
          </a:xfrm>
          <a:custGeom>
            <a:avLst/>
            <a:gdLst>
              <a:gd name="connsiteX0" fmla="*/ 0 w 3016848"/>
              <a:gd name="connsiteY0" fmla="*/ 0 h 780380"/>
              <a:gd name="connsiteX1" fmla="*/ 3016848 w 3016848"/>
              <a:gd name="connsiteY1" fmla="*/ 0 h 780380"/>
              <a:gd name="connsiteX2" fmla="*/ 3016848 w 3016848"/>
              <a:gd name="connsiteY2" fmla="*/ 780380 h 780380"/>
              <a:gd name="connsiteX3" fmla="*/ 0 w 3016848"/>
              <a:gd name="connsiteY3" fmla="*/ 780380 h 780380"/>
              <a:gd name="connsiteX4" fmla="*/ 0 w 3016848"/>
              <a:gd name="connsiteY4" fmla="*/ 0 h 780380"/>
              <a:gd name="connsiteX0" fmla="*/ 0 w 3188970"/>
              <a:gd name="connsiteY0" fmla="*/ 43031 h 780380"/>
              <a:gd name="connsiteX1" fmla="*/ 3188970 w 3188970"/>
              <a:gd name="connsiteY1" fmla="*/ 0 h 780380"/>
              <a:gd name="connsiteX2" fmla="*/ 3188970 w 3188970"/>
              <a:gd name="connsiteY2" fmla="*/ 780380 h 780380"/>
              <a:gd name="connsiteX3" fmla="*/ 172122 w 3188970"/>
              <a:gd name="connsiteY3" fmla="*/ 780380 h 780380"/>
              <a:gd name="connsiteX4" fmla="*/ 0 w 3188970"/>
              <a:gd name="connsiteY4" fmla="*/ 43031 h 780380"/>
              <a:gd name="connsiteX0" fmla="*/ 0 w 3188970"/>
              <a:gd name="connsiteY0" fmla="*/ 43031 h 780380"/>
              <a:gd name="connsiteX1" fmla="*/ 3188970 w 3188970"/>
              <a:gd name="connsiteY1" fmla="*/ 0 h 780380"/>
              <a:gd name="connsiteX2" fmla="*/ 3188970 w 3188970"/>
              <a:gd name="connsiteY2" fmla="*/ 780380 h 780380"/>
              <a:gd name="connsiteX3" fmla="*/ 172122 w 3188970"/>
              <a:gd name="connsiteY3" fmla="*/ 780380 h 780380"/>
              <a:gd name="connsiteX4" fmla="*/ 0 w 3188970"/>
              <a:gd name="connsiteY4" fmla="*/ 43031 h 780380"/>
              <a:gd name="connsiteX0" fmla="*/ 0 w 3221243"/>
              <a:gd name="connsiteY0" fmla="*/ 64546 h 780380"/>
              <a:gd name="connsiteX1" fmla="*/ 3221243 w 3221243"/>
              <a:gd name="connsiteY1" fmla="*/ 0 h 780380"/>
              <a:gd name="connsiteX2" fmla="*/ 3221243 w 3221243"/>
              <a:gd name="connsiteY2" fmla="*/ 780380 h 780380"/>
              <a:gd name="connsiteX3" fmla="*/ 204395 w 3221243"/>
              <a:gd name="connsiteY3" fmla="*/ 780380 h 780380"/>
              <a:gd name="connsiteX4" fmla="*/ 0 w 3221243"/>
              <a:gd name="connsiteY4" fmla="*/ 64546 h 780380"/>
              <a:gd name="connsiteX0" fmla="*/ 0 w 3221243"/>
              <a:gd name="connsiteY0" fmla="*/ 64546 h 780380"/>
              <a:gd name="connsiteX1" fmla="*/ 3221243 w 3221243"/>
              <a:gd name="connsiteY1" fmla="*/ 0 h 780380"/>
              <a:gd name="connsiteX2" fmla="*/ 3221243 w 3221243"/>
              <a:gd name="connsiteY2" fmla="*/ 780380 h 780380"/>
              <a:gd name="connsiteX3" fmla="*/ 204395 w 3221243"/>
              <a:gd name="connsiteY3" fmla="*/ 780380 h 780380"/>
              <a:gd name="connsiteX4" fmla="*/ 0 w 3221243"/>
              <a:gd name="connsiteY4" fmla="*/ 64546 h 78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1243" h="780380">
                <a:moveTo>
                  <a:pt x="0" y="64546"/>
                </a:moveTo>
                <a:lnTo>
                  <a:pt x="3221243" y="0"/>
                </a:lnTo>
                <a:lnTo>
                  <a:pt x="3221243" y="780380"/>
                </a:lnTo>
                <a:lnTo>
                  <a:pt x="204395" y="780380"/>
                </a:lnTo>
                <a:cubicBezTo>
                  <a:pt x="147021" y="534597"/>
                  <a:pt x="325269" y="760581"/>
                  <a:pt x="0" y="6454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6DF11C-3365-86BB-E009-9ACD589483C6}"/>
              </a:ext>
            </a:extLst>
          </p:cNvPr>
          <p:cNvSpPr/>
          <p:nvPr/>
        </p:nvSpPr>
        <p:spPr>
          <a:xfrm>
            <a:off x="7145436" y="1562134"/>
            <a:ext cx="1811235" cy="9310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57E13B2-9069-8F0D-0816-42C2EBE2253B}"/>
              </a:ext>
            </a:extLst>
          </p:cNvPr>
          <p:cNvSpPr/>
          <p:nvPr/>
        </p:nvSpPr>
        <p:spPr>
          <a:xfrm>
            <a:off x="4865129" y="4089233"/>
            <a:ext cx="1354801" cy="793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F643167-0115-5C70-019A-EFF76CFDE014}"/>
              </a:ext>
            </a:extLst>
          </p:cNvPr>
          <p:cNvSpPr/>
          <p:nvPr/>
        </p:nvSpPr>
        <p:spPr>
          <a:xfrm>
            <a:off x="5231189" y="3029049"/>
            <a:ext cx="1976241" cy="1346453"/>
          </a:xfrm>
          <a:custGeom>
            <a:avLst/>
            <a:gdLst>
              <a:gd name="connsiteX0" fmla="*/ 0 w 1914247"/>
              <a:gd name="connsiteY0" fmla="*/ 0 h 1037655"/>
              <a:gd name="connsiteX1" fmla="*/ 1914247 w 1914247"/>
              <a:gd name="connsiteY1" fmla="*/ 0 h 1037655"/>
              <a:gd name="connsiteX2" fmla="*/ 1914247 w 1914247"/>
              <a:gd name="connsiteY2" fmla="*/ 1037655 h 1037655"/>
              <a:gd name="connsiteX3" fmla="*/ 0 w 1914247"/>
              <a:gd name="connsiteY3" fmla="*/ 1037655 h 1037655"/>
              <a:gd name="connsiteX4" fmla="*/ 0 w 1914247"/>
              <a:gd name="connsiteY4" fmla="*/ 0 h 1037655"/>
              <a:gd name="connsiteX0" fmla="*/ 314633 w 1914247"/>
              <a:gd name="connsiteY0" fmla="*/ 49162 h 1037655"/>
              <a:gd name="connsiteX1" fmla="*/ 1914247 w 1914247"/>
              <a:gd name="connsiteY1" fmla="*/ 0 h 1037655"/>
              <a:gd name="connsiteX2" fmla="*/ 1914247 w 1914247"/>
              <a:gd name="connsiteY2" fmla="*/ 1037655 h 1037655"/>
              <a:gd name="connsiteX3" fmla="*/ 0 w 1914247"/>
              <a:gd name="connsiteY3" fmla="*/ 1037655 h 1037655"/>
              <a:gd name="connsiteX4" fmla="*/ 314633 w 1914247"/>
              <a:gd name="connsiteY4" fmla="*/ 49162 h 1037655"/>
              <a:gd name="connsiteX0" fmla="*/ 317808 w 1914247"/>
              <a:gd name="connsiteY0" fmla="*/ 20587 h 1037655"/>
              <a:gd name="connsiteX1" fmla="*/ 1914247 w 1914247"/>
              <a:gd name="connsiteY1" fmla="*/ 0 h 1037655"/>
              <a:gd name="connsiteX2" fmla="*/ 1914247 w 1914247"/>
              <a:gd name="connsiteY2" fmla="*/ 1037655 h 1037655"/>
              <a:gd name="connsiteX3" fmla="*/ 0 w 1914247"/>
              <a:gd name="connsiteY3" fmla="*/ 1037655 h 1037655"/>
              <a:gd name="connsiteX4" fmla="*/ 317808 w 1914247"/>
              <a:gd name="connsiteY4" fmla="*/ 20587 h 1037655"/>
              <a:gd name="connsiteX0" fmla="*/ 317808 w 1976241"/>
              <a:gd name="connsiteY0" fmla="*/ 20587 h 1318400"/>
              <a:gd name="connsiteX1" fmla="*/ 1914247 w 1976241"/>
              <a:gd name="connsiteY1" fmla="*/ 0 h 1318400"/>
              <a:gd name="connsiteX2" fmla="*/ 1976241 w 1976241"/>
              <a:gd name="connsiteY2" fmla="*/ 1318400 h 1318400"/>
              <a:gd name="connsiteX3" fmla="*/ 0 w 1976241"/>
              <a:gd name="connsiteY3" fmla="*/ 1037655 h 1318400"/>
              <a:gd name="connsiteX4" fmla="*/ 317808 w 1976241"/>
              <a:gd name="connsiteY4" fmla="*/ 20587 h 13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241" h="1318400">
                <a:moveTo>
                  <a:pt x="317808" y="20587"/>
                </a:moveTo>
                <a:lnTo>
                  <a:pt x="1914247" y="0"/>
                </a:lnTo>
                <a:lnTo>
                  <a:pt x="1976241" y="1318400"/>
                </a:lnTo>
                <a:lnTo>
                  <a:pt x="0" y="1037655"/>
                </a:lnTo>
                <a:lnTo>
                  <a:pt x="317808" y="2058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45EFA97-6EF8-DEA7-6E7E-B9E320331645}"/>
              </a:ext>
            </a:extLst>
          </p:cNvPr>
          <p:cNvSpPr/>
          <p:nvPr/>
        </p:nvSpPr>
        <p:spPr>
          <a:xfrm>
            <a:off x="6204951" y="2493909"/>
            <a:ext cx="2837964" cy="2433186"/>
          </a:xfrm>
          <a:custGeom>
            <a:avLst/>
            <a:gdLst>
              <a:gd name="connsiteX0" fmla="*/ 0 w 2456924"/>
              <a:gd name="connsiteY0" fmla="*/ 0 h 2409938"/>
              <a:gd name="connsiteX1" fmla="*/ 2456924 w 2456924"/>
              <a:gd name="connsiteY1" fmla="*/ 0 h 2409938"/>
              <a:gd name="connsiteX2" fmla="*/ 2456924 w 2456924"/>
              <a:gd name="connsiteY2" fmla="*/ 2409938 h 2409938"/>
              <a:gd name="connsiteX3" fmla="*/ 0 w 2456924"/>
              <a:gd name="connsiteY3" fmla="*/ 2409938 h 2409938"/>
              <a:gd name="connsiteX4" fmla="*/ 0 w 2456924"/>
              <a:gd name="connsiteY4" fmla="*/ 0 h 2409938"/>
              <a:gd name="connsiteX0" fmla="*/ 5 w 2456929"/>
              <a:gd name="connsiteY0" fmla="*/ 0 h 2409938"/>
              <a:gd name="connsiteX1" fmla="*/ 2456929 w 2456929"/>
              <a:gd name="connsiteY1" fmla="*/ 0 h 2409938"/>
              <a:gd name="connsiteX2" fmla="*/ 2456929 w 2456929"/>
              <a:gd name="connsiteY2" fmla="*/ 2409938 h 2409938"/>
              <a:gd name="connsiteX3" fmla="*/ 5 w 2456929"/>
              <a:gd name="connsiteY3" fmla="*/ 2409938 h 2409938"/>
              <a:gd name="connsiteX4" fmla="*/ 674971 w 2456929"/>
              <a:gd name="connsiteY4" fmla="*/ 1225684 h 2409938"/>
              <a:gd name="connsiteX5" fmla="*/ 5 w 2456929"/>
              <a:gd name="connsiteY5" fmla="*/ 0 h 2409938"/>
              <a:gd name="connsiteX0" fmla="*/ 5 w 2456929"/>
              <a:gd name="connsiteY0" fmla="*/ 0 h 2409938"/>
              <a:gd name="connsiteX1" fmla="*/ 2456929 w 2456929"/>
              <a:gd name="connsiteY1" fmla="*/ 0 h 2409938"/>
              <a:gd name="connsiteX2" fmla="*/ 2456929 w 2456929"/>
              <a:gd name="connsiteY2" fmla="*/ 2409938 h 2409938"/>
              <a:gd name="connsiteX3" fmla="*/ 5 w 2456929"/>
              <a:gd name="connsiteY3" fmla="*/ 2409938 h 2409938"/>
              <a:gd name="connsiteX4" fmla="*/ 674971 w 2456929"/>
              <a:gd name="connsiteY4" fmla="*/ 1225684 h 2409938"/>
              <a:gd name="connsiteX5" fmla="*/ 5 w 2456929"/>
              <a:gd name="connsiteY5" fmla="*/ 0 h 2409938"/>
              <a:gd name="connsiteX0" fmla="*/ 5 w 2456929"/>
              <a:gd name="connsiteY0" fmla="*/ 0 h 2409938"/>
              <a:gd name="connsiteX1" fmla="*/ 2456929 w 2456929"/>
              <a:gd name="connsiteY1" fmla="*/ 0 h 2409938"/>
              <a:gd name="connsiteX2" fmla="*/ 2456929 w 2456929"/>
              <a:gd name="connsiteY2" fmla="*/ 2409938 h 2409938"/>
              <a:gd name="connsiteX3" fmla="*/ 5 w 2456929"/>
              <a:gd name="connsiteY3" fmla="*/ 2409938 h 2409938"/>
              <a:gd name="connsiteX4" fmla="*/ 674971 w 2456929"/>
              <a:gd name="connsiteY4" fmla="*/ 1225684 h 2409938"/>
              <a:gd name="connsiteX5" fmla="*/ 5 w 2456929"/>
              <a:gd name="connsiteY5" fmla="*/ 0 h 2409938"/>
              <a:gd name="connsiteX0" fmla="*/ 224729 w 2681653"/>
              <a:gd name="connsiteY0" fmla="*/ 0 h 2433186"/>
              <a:gd name="connsiteX1" fmla="*/ 2681653 w 2681653"/>
              <a:gd name="connsiteY1" fmla="*/ 0 h 2433186"/>
              <a:gd name="connsiteX2" fmla="*/ 2681653 w 2681653"/>
              <a:gd name="connsiteY2" fmla="*/ 2409938 h 2433186"/>
              <a:gd name="connsiteX3" fmla="*/ 3 w 2681653"/>
              <a:gd name="connsiteY3" fmla="*/ 2433186 h 2433186"/>
              <a:gd name="connsiteX4" fmla="*/ 899695 w 2681653"/>
              <a:gd name="connsiteY4" fmla="*/ 1225684 h 2433186"/>
              <a:gd name="connsiteX5" fmla="*/ 224729 w 2681653"/>
              <a:gd name="connsiteY5" fmla="*/ 0 h 2433186"/>
              <a:gd name="connsiteX0" fmla="*/ 239587 w 2696511"/>
              <a:gd name="connsiteY0" fmla="*/ 0 h 2433186"/>
              <a:gd name="connsiteX1" fmla="*/ 2696511 w 2696511"/>
              <a:gd name="connsiteY1" fmla="*/ 0 h 2433186"/>
              <a:gd name="connsiteX2" fmla="*/ 2696511 w 2696511"/>
              <a:gd name="connsiteY2" fmla="*/ 2409938 h 2433186"/>
              <a:gd name="connsiteX3" fmla="*/ 14861 w 2696511"/>
              <a:gd name="connsiteY3" fmla="*/ 2433186 h 2433186"/>
              <a:gd name="connsiteX4" fmla="*/ 914553 w 2696511"/>
              <a:gd name="connsiteY4" fmla="*/ 1225684 h 2433186"/>
              <a:gd name="connsiteX5" fmla="*/ 239587 w 2696511"/>
              <a:gd name="connsiteY5" fmla="*/ 0 h 2433186"/>
              <a:gd name="connsiteX0" fmla="*/ 238808 w 2695732"/>
              <a:gd name="connsiteY0" fmla="*/ 0 h 2433186"/>
              <a:gd name="connsiteX1" fmla="*/ 2695732 w 2695732"/>
              <a:gd name="connsiteY1" fmla="*/ 0 h 2433186"/>
              <a:gd name="connsiteX2" fmla="*/ 2695732 w 2695732"/>
              <a:gd name="connsiteY2" fmla="*/ 2409938 h 2433186"/>
              <a:gd name="connsiteX3" fmla="*/ 14082 w 2695732"/>
              <a:gd name="connsiteY3" fmla="*/ 2433186 h 2433186"/>
              <a:gd name="connsiteX4" fmla="*/ 913774 w 2695732"/>
              <a:gd name="connsiteY4" fmla="*/ 1225684 h 2433186"/>
              <a:gd name="connsiteX5" fmla="*/ 238808 w 2695732"/>
              <a:gd name="connsiteY5" fmla="*/ 0 h 2433186"/>
              <a:gd name="connsiteX0" fmla="*/ 238775 w 2695699"/>
              <a:gd name="connsiteY0" fmla="*/ 0 h 2433186"/>
              <a:gd name="connsiteX1" fmla="*/ 2695699 w 2695699"/>
              <a:gd name="connsiteY1" fmla="*/ 0 h 2433186"/>
              <a:gd name="connsiteX2" fmla="*/ 2695699 w 2695699"/>
              <a:gd name="connsiteY2" fmla="*/ 2409938 h 2433186"/>
              <a:gd name="connsiteX3" fmla="*/ 14049 w 2695699"/>
              <a:gd name="connsiteY3" fmla="*/ 2433186 h 2433186"/>
              <a:gd name="connsiteX4" fmla="*/ 913741 w 2695699"/>
              <a:gd name="connsiteY4" fmla="*/ 1225684 h 2433186"/>
              <a:gd name="connsiteX5" fmla="*/ 238775 w 2695699"/>
              <a:gd name="connsiteY5" fmla="*/ 0 h 2433186"/>
              <a:gd name="connsiteX0" fmla="*/ 224726 w 2681650"/>
              <a:gd name="connsiteY0" fmla="*/ 0 h 2433186"/>
              <a:gd name="connsiteX1" fmla="*/ 2681650 w 2681650"/>
              <a:gd name="connsiteY1" fmla="*/ 0 h 2433186"/>
              <a:gd name="connsiteX2" fmla="*/ 2681650 w 2681650"/>
              <a:gd name="connsiteY2" fmla="*/ 2409938 h 2433186"/>
              <a:gd name="connsiteX3" fmla="*/ 0 w 2681650"/>
              <a:gd name="connsiteY3" fmla="*/ 2433186 h 2433186"/>
              <a:gd name="connsiteX4" fmla="*/ 899692 w 2681650"/>
              <a:gd name="connsiteY4" fmla="*/ 1225684 h 2433186"/>
              <a:gd name="connsiteX5" fmla="*/ 224726 w 2681650"/>
              <a:gd name="connsiteY5" fmla="*/ 0 h 2433186"/>
              <a:gd name="connsiteX0" fmla="*/ 291912 w 2748836"/>
              <a:gd name="connsiteY0" fmla="*/ 0 h 2433186"/>
              <a:gd name="connsiteX1" fmla="*/ 2748836 w 2748836"/>
              <a:gd name="connsiteY1" fmla="*/ 0 h 2433186"/>
              <a:gd name="connsiteX2" fmla="*/ 2748836 w 2748836"/>
              <a:gd name="connsiteY2" fmla="*/ 2409938 h 2433186"/>
              <a:gd name="connsiteX3" fmla="*/ 67186 w 2748836"/>
              <a:gd name="connsiteY3" fmla="*/ 2433186 h 2433186"/>
              <a:gd name="connsiteX4" fmla="*/ 897368 w 2748836"/>
              <a:gd name="connsiteY4" fmla="*/ 1830584 h 2433186"/>
              <a:gd name="connsiteX5" fmla="*/ 966878 w 2748836"/>
              <a:gd name="connsiteY5" fmla="*/ 1225684 h 2433186"/>
              <a:gd name="connsiteX6" fmla="*/ 291912 w 2748836"/>
              <a:gd name="connsiteY6" fmla="*/ 0 h 2433186"/>
              <a:gd name="connsiteX0" fmla="*/ 381040 w 2837964"/>
              <a:gd name="connsiteY0" fmla="*/ 0 h 2433186"/>
              <a:gd name="connsiteX1" fmla="*/ 2837964 w 2837964"/>
              <a:gd name="connsiteY1" fmla="*/ 0 h 2433186"/>
              <a:gd name="connsiteX2" fmla="*/ 2837964 w 2837964"/>
              <a:gd name="connsiteY2" fmla="*/ 2409938 h 2433186"/>
              <a:gd name="connsiteX3" fmla="*/ 156314 w 2837964"/>
              <a:gd name="connsiteY3" fmla="*/ 2433186 h 2433186"/>
              <a:gd name="connsiteX4" fmla="*/ 986496 w 2837964"/>
              <a:gd name="connsiteY4" fmla="*/ 1830584 h 2433186"/>
              <a:gd name="connsiteX5" fmla="*/ 1056006 w 2837964"/>
              <a:gd name="connsiteY5" fmla="*/ 1225684 h 2433186"/>
              <a:gd name="connsiteX6" fmla="*/ 381040 w 2837964"/>
              <a:gd name="connsiteY6" fmla="*/ 0 h 2433186"/>
              <a:gd name="connsiteX0" fmla="*/ 381040 w 2837964"/>
              <a:gd name="connsiteY0" fmla="*/ 0 h 2433186"/>
              <a:gd name="connsiteX1" fmla="*/ 2837964 w 2837964"/>
              <a:gd name="connsiteY1" fmla="*/ 0 h 2433186"/>
              <a:gd name="connsiteX2" fmla="*/ 2837964 w 2837964"/>
              <a:gd name="connsiteY2" fmla="*/ 2409938 h 2433186"/>
              <a:gd name="connsiteX3" fmla="*/ 156314 w 2837964"/>
              <a:gd name="connsiteY3" fmla="*/ 2433186 h 2433186"/>
              <a:gd name="connsiteX4" fmla="*/ 986496 w 2837964"/>
              <a:gd name="connsiteY4" fmla="*/ 1851210 h 2433186"/>
              <a:gd name="connsiteX5" fmla="*/ 1056006 w 2837964"/>
              <a:gd name="connsiteY5" fmla="*/ 1225684 h 2433186"/>
              <a:gd name="connsiteX6" fmla="*/ 381040 w 2837964"/>
              <a:gd name="connsiteY6" fmla="*/ 0 h 2433186"/>
              <a:gd name="connsiteX0" fmla="*/ 381040 w 2837964"/>
              <a:gd name="connsiteY0" fmla="*/ 0 h 2433186"/>
              <a:gd name="connsiteX1" fmla="*/ 2837964 w 2837964"/>
              <a:gd name="connsiteY1" fmla="*/ 0 h 2433186"/>
              <a:gd name="connsiteX2" fmla="*/ 2837964 w 2837964"/>
              <a:gd name="connsiteY2" fmla="*/ 2409938 h 2433186"/>
              <a:gd name="connsiteX3" fmla="*/ 156314 w 2837964"/>
              <a:gd name="connsiteY3" fmla="*/ 2433186 h 2433186"/>
              <a:gd name="connsiteX4" fmla="*/ 986496 w 2837964"/>
              <a:gd name="connsiteY4" fmla="*/ 1851210 h 2433186"/>
              <a:gd name="connsiteX5" fmla="*/ 1056006 w 2837964"/>
              <a:gd name="connsiteY5" fmla="*/ 1225684 h 2433186"/>
              <a:gd name="connsiteX6" fmla="*/ 381040 w 2837964"/>
              <a:gd name="connsiteY6" fmla="*/ 0 h 2433186"/>
              <a:gd name="connsiteX0" fmla="*/ 381040 w 2837964"/>
              <a:gd name="connsiteY0" fmla="*/ 0 h 2433186"/>
              <a:gd name="connsiteX1" fmla="*/ 2837964 w 2837964"/>
              <a:gd name="connsiteY1" fmla="*/ 0 h 2433186"/>
              <a:gd name="connsiteX2" fmla="*/ 2837964 w 2837964"/>
              <a:gd name="connsiteY2" fmla="*/ 2409938 h 2433186"/>
              <a:gd name="connsiteX3" fmla="*/ 156314 w 2837964"/>
              <a:gd name="connsiteY3" fmla="*/ 2433186 h 2433186"/>
              <a:gd name="connsiteX4" fmla="*/ 986496 w 2837964"/>
              <a:gd name="connsiteY4" fmla="*/ 1851210 h 2433186"/>
              <a:gd name="connsiteX5" fmla="*/ 1056006 w 2837964"/>
              <a:gd name="connsiteY5" fmla="*/ 1225684 h 2433186"/>
              <a:gd name="connsiteX6" fmla="*/ 381040 w 2837964"/>
              <a:gd name="connsiteY6" fmla="*/ 0 h 2433186"/>
              <a:gd name="connsiteX0" fmla="*/ 381040 w 2837964"/>
              <a:gd name="connsiteY0" fmla="*/ 0 h 2433186"/>
              <a:gd name="connsiteX1" fmla="*/ 2837964 w 2837964"/>
              <a:gd name="connsiteY1" fmla="*/ 0 h 2433186"/>
              <a:gd name="connsiteX2" fmla="*/ 2837964 w 2837964"/>
              <a:gd name="connsiteY2" fmla="*/ 2409938 h 2433186"/>
              <a:gd name="connsiteX3" fmla="*/ 156314 w 2837964"/>
              <a:gd name="connsiteY3" fmla="*/ 2433186 h 2433186"/>
              <a:gd name="connsiteX4" fmla="*/ 986496 w 2837964"/>
              <a:gd name="connsiteY4" fmla="*/ 1851210 h 2433186"/>
              <a:gd name="connsiteX5" fmla="*/ 1056006 w 2837964"/>
              <a:gd name="connsiteY5" fmla="*/ 1225684 h 2433186"/>
              <a:gd name="connsiteX6" fmla="*/ 381040 w 2837964"/>
              <a:gd name="connsiteY6" fmla="*/ 0 h 2433186"/>
              <a:gd name="connsiteX0" fmla="*/ 381040 w 2837964"/>
              <a:gd name="connsiteY0" fmla="*/ 0 h 2433186"/>
              <a:gd name="connsiteX1" fmla="*/ 2837964 w 2837964"/>
              <a:gd name="connsiteY1" fmla="*/ 0 h 2433186"/>
              <a:gd name="connsiteX2" fmla="*/ 2837964 w 2837964"/>
              <a:gd name="connsiteY2" fmla="*/ 2409938 h 2433186"/>
              <a:gd name="connsiteX3" fmla="*/ 156314 w 2837964"/>
              <a:gd name="connsiteY3" fmla="*/ 2433186 h 2433186"/>
              <a:gd name="connsiteX4" fmla="*/ 986496 w 2837964"/>
              <a:gd name="connsiteY4" fmla="*/ 1851210 h 2433186"/>
              <a:gd name="connsiteX5" fmla="*/ 1056006 w 2837964"/>
              <a:gd name="connsiteY5" fmla="*/ 1225684 h 2433186"/>
              <a:gd name="connsiteX6" fmla="*/ 814616 w 2837964"/>
              <a:gd name="connsiteY6" fmla="*/ 623989 h 2433186"/>
              <a:gd name="connsiteX7" fmla="*/ 381040 w 2837964"/>
              <a:gd name="connsiteY7" fmla="*/ 0 h 2433186"/>
              <a:gd name="connsiteX0" fmla="*/ 381040 w 2837964"/>
              <a:gd name="connsiteY0" fmla="*/ 0 h 2433186"/>
              <a:gd name="connsiteX1" fmla="*/ 2837964 w 2837964"/>
              <a:gd name="connsiteY1" fmla="*/ 0 h 2433186"/>
              <a:gd name="connsiteX2" fmla="*/ 2837964 w 2837964"/>
              <a:gd name="connsiteY2" fmla="*/ 2409938 h 2433186"/>
              <a:gd name="connsiteX3" fmla="*/ 156314 w 2837964"/>
              <a:gd name="connsiteY3" fmla="*/ 2433186 h 2433186"/>
              <a:gd name="connsiteX4" fmla="*/ 986496 w 2837964"/>
              <a:gd name="connsiteY4" fmla="*/ 1851210 h 2433186"/>
              <a:gd name="connsiteX5" fmla="*/ 1056006 w 2837964"/>
              <a:gd name="connsiteY5" fmla="*/ 1225684 h 2433186"/>
              <a:gd name="connsiteX6" fmla="*/ 814616 w 2837964"/>
              <a:gd name="connsiteY6" fmla="*/ 623989 h 2433186"/>
              <a:gd name="connsiteX7" fmla="*/ 381040 w 2837964"/>
              <a:gd name="connsiteY7" fmla="*/ 0 h 243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7964" h="2433186">
                <a:moveTo>
                  <a:pt x="381040" y="0"/>
                </a:moveTo>
                <a:lnTo>
                  <a:pt x="2837964" y="0"/>
                </a:lnTo>
                <a:lnTo>
                  <a:pt x="2837964" y="2409938"/>
                </a:lnTo>
                <a:lnTo>
                  <a:pt x="156314" y="2433186"/>
                </a:lnTo>
                <a:cubicBezTo>
                  <a:pt x="-178046" y="2335481"/>
                  <a:pt x="-9101" y="1925269"/>
                  <a:pt x="986496" y="1851210"/>
                </a:cubicBezTo>
                <a:cubicBezTo>
                  <a:pt x="1043630" y="1649960"/>
                  <a:pt x="1131133" y="1529636"/>
                  <a:pt x="1056006" y="1225684"/>
                </a:cubicBezTo>
                <a:cubicBezTo>
                  <a:pt x="1009599" y="1011980"/>
                  <a:pt x="927110" y="828270"/>
                  <a:pt x="814616" y="623989"/>
                </a:cubicBezTo>
                <a:cubicBezTo>
                  <a:pt x="530242" y="460959"/>
                  <a:pt x="26055" y="94831"/>
                  <a:pt x="38104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ontent Placeholder 2">
            <a:extLst>
              <a:ext uri="{FF2B5EF4-FFF2-40B4-BE49-F238E27FC236}">
                <a16:creationId xmlns:a16="http://schemas.microsoft.com/office/drawing/2014/main" id="{63E78C5E-FB41-BE82-C897-633F5E0B627F}"/>
              </a:ext>
            </a:extLst>
          </p:cNvPr>
          <p:cNvSpPr txBox="1">
            <a:spLocks/>
          </p:cNvSpPr>
          <p:nvPr/>
        </p:nvSpPr>
        <p:spPr bwMode="auto">
          <a:xfrm>
            <a:off x="-56842" y="6271056"/>
            <a:ext cx="9087158" cy="56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174625" indent="-174625">
              <a:spcBef>
                <a:spcPts val="0"/>
              </a:spcBef>
            </a:pPr>
            <a:r>
              <a:rPr lang="en-US" altLang="en-US" sz="1600" kern="0" dirty="0">
                <a:latin typeface="Helvetica" charset="0"/>
                <a:ea typeface="Helvetica" charset="0"/>
                <a:cs typeface="Helvetica" charset="0"/>
              </a:rPr>
              <a:t>Complete conversion of ribose-5-phosphate to glucose-6-phosphate requires 6 Rib 5-P (30 carbons) to make 5 </a:t>
            </a:r>
            <a:r>
              <a:rPr lang="en-US" altLang="en-US" sz="1600" kern="0" dirty="0" err="1">
                <a:latin typeface="Helvetica" charset="0"/>
                <a:ea typeface="Helvetica" charset="0"/>
                <a:cs typeface="Helvetica" charset="0"/>
              </a:rPr>
              <a:t>Glc</a:t>
            </a:r>
            <a:r>
              <a:rPr lang="en-US" altLang="en-US" sz="1600" kern="0" dirty="0">
                <a:latin typeface="Helvetica" charset="0"/>
                <a:ea typeface="Helvetica" charset="0"/>
                <a:cs typeface="Helvetica" charset="0"/>
              </a:rPr>
              <a:t> 6-P (30 carbons).</a:t>
            </a:r>
          </a:p>
        </p:txBody>
      </p:sp>
      <p:sp>
        <p:nvSpPr>
          <p:cNvPr id="36" name="Rectangle 35">
            <a:extLst>
              <a:ext uri="{FF2B5EF4-FFF2-40B4-BE49-F238E27FC236}">
                <a16:creationId xmlns:a16="http://schemas.microsoft.com/office/drawing/2014/main" id="{31F9BE1C-2E2C-64AB-A94D-A878FFE22765}"/>
              </a:ext>
            </a:extLst>
          </p:cNvPr>
          <p:cNvSpPr/>
          <p:nvPr/>
        </p:nvSpPr>
        <p:spPr>
          <a:xfrm>
            <a:off x="7256384" y="3038068"/>
            <a:ext cx="1887616" cy="1346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7E767E2-FBE9-221D-E50B-E19D5A4FD53E}"/>
              </a:ext>
            </a:extLst>
          </p:cNvPr>
          <p:cNvSpPr txBox="1"/>
          <p:nvPr/>
        </p:nvSpPr>
        <p:spPr>
          <a:xfrm>
            <a:off x="124903" y="3148505"/>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4</a:t>
            </a:r>
          </a:p>
        </p:txBody>
      </p:sp>
      <p:sp>
        <p:nvSpPr>
          <p:cNvPr id="5" name="TextBox 4">
            <a:extLst>
              <a:ext uri="{FF2B5EF4-FFF2-40B4-BE49-F238E27FC236}">
                <a16:creationId xmlns:a16="http://schemas.microsoft.com/office/drawing/2014/main" id="{E262E897-CC7F-9DF8-A68A-8596EF7F4FE0}"/>
              </a:ext>
            </a:extLst>
          </p:cNvPr>
          <p:cNvSpPr txBox="1"/>
          <p:nvPr/>
        </p:nvSpPr>
        <p:spPr>
          <a:xfrm>
            <a:off x="151778" y="975985"/>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8" name="TextBox 7">
            <a:extLst>
              <a:ext uri="{FF2B5EF4-FFF2-40B4-BE49-F238E27FC236}">
                <a16:creationId xmlns:a16="http://schemas.microsoft.com/office/drawing/2014/main" id="{EBC8EAE1-EB25-9536-D739-0D25CC656A4D}"/>
              </a:ext>
            </a:extLst>
          </p:cNvPr>
          <p:cNvSpPr txBox="1"/>
          <p:nvPr/>
        </p:nvSpPr>
        <p:spPr>
          <a:xfrm>
            <a:off x="151778" y="2586217"/>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9" name="TextBox 8">
            <a:extLst>
              <a:ext uri="{FF2B5EF4-FFF2-40B4-BE49-F238E27FC236}">
                <a16:creationId xmlns:a16="http://schemas.microsoft.com/office/drawing/2014/main" id="{AD4CA597-72DE-1730-4E7F-FAEF7B36D56F}"/>
              </a:ext>
            </a:extLst>
          </p:cNvPr>
          <p:cNvSpPr txBox="1"/>
          <p:nvPr/>
        </p:nvSpPr>
        <p:spPr>
          <a:xfrm rot="1705636">
            <a:off x="508106" y="3354973"/>
            <a:ext cx="486030" cy="461665"/>
          </a:xfrm>
          <a:prstGeom prst="rect">
            <a:avLst/>
          </a:prstGeom>
          <a:noFill/>
        </p:spPr>
        <p:txBody>
          <a:bodyPr wrap="none" rtlCol="0">
            <a:spAutoFit/>
          </a:bodyPr>
          <a:lstStyle/>
          <a:p>
            <a:r>
              <a:rPr lang="en-US" dirty="0">
                <a:sym typeface="Wingdings" pitchFamily="2" charset="2"/>
              </a:rPr>
              <a:t></a:t>
            </a:r>
            <a:endParaRPr lang="en-US" dirty="0"/>
          </a:p>
        </p:txBody>
      </p:sp>
      <p:sp>
        <p:nvSpPr>
          <p:cNvPr id="10" name="TextBox 9">
            <a:extLst>
              <a:ext uri="{FF2B5EF4-FFF2-40B4-BE49-F238E27FC236}">
                <a16:creationId xmlns:a16="http://schemas.microsoft.com/office/drawing/2014/main" id="{9890ED5A-5F50-E6EF-951B-F610460A6340}"/>
              </a:ext>
            </a:extLst>
          </p:cNvPr>
          <p:cNvSpPr txBox="1"/>
          <p:nvPr/>
        </p:nvSpPr>
        <p:spPr>
          <a:xfrm rot="16200000">
            <a:off x="91144" y="2851013"/>
            <a:ext cx="486030" cy="461665"/>
          </a:xfrm>
          <a:prstGeom prst="rect">
            <a:avLst/>
          </a:prstGeom>
          <a:noFill/>
        </p:spPr>
        <p:txBody>
          <a:bodyPr wrap="none" rtlCol="0">
            <a:spAutoFit/>
          </a:bodyPr>
          <a:lstStyle/>
          <a:p>
            <a:r>
              <a:rPr lang="en-US" dirty="0">
                <a:sym typeface="Wingdings" pitchFamily="2" charset="2"/>
              </a:rPr>
              <a:t></a:t>
            </a:r>
            <a:endParaRPr lang="en-US" dirty="0"/>
          </a:p>
        </p:txBody>
      </p:sp>
      <p:sp>
        <p:nvSpPr>
          <p:cNvPr id="11" name="TextBox 10">
            <a:extLst>
              <a:ext uri="{FF2B5EF4-FFF2-40B4-BE49-F238E27FC236}">
                <a16:creationId xmlns:a16="http://schemas.microsoft.com/office/drawing/2014/main" id="{537777FD-3F5C-044E-4124-0E67B3F17D49}"/>
              </a:ext>
            </a:extLst>
          </p:cNvPr>
          <p:cNvSpPr txBox="1"/>
          <p:nvPr/>
        </p:nvSpPr>
        <p:spPr>
          <a:xfrm>
            <a:off x="895572" y="3554312"/>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20" name="TextBox 19">
            <a:extLst>
              <a:ext uri="{FF2B5EF4-FFF2-40B4-BE49-F238E27FC236}">
                <a16:creationId xmlns:a16="http://schemas.microsoft.com/office/drawing/2014/main" id="{DFB6BDC6-BC81-5121-0FC0-A3D4CEFFB9A4}"/>
              </a:ext>
            </a:extLst>
          </p:cNvPr>
          <p:cNvSpPr txBox="1"/>
          <p:nvPr/>
        </p:nvSpPr>
        <p:spPr>
          <a:xfrm>
            <a:off x="2424128" y="2596558"/>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37" name="TextBox 36">
            <a:extLst>
              <a:ext uri="{FF2B5EF4-FFF2-40B4-BE49-F238E27FC236}">
                <a16:creationId xmlns:a16="http://schemas.microsoft.com/office/drawing/2014/main" id="{DA202003-E5C8-9736-5768-8174C1EA4648}"/>
              </a:ext>
            </a:extLst>
          </p:cNvPr>
          <p:cNvSpPr txBox="1"/>
          <p:nvPr/>
        </p:nvSpPr>
        <p:spPr>
          <a:xfrm>
            <a:off x="2424128" y="1010635"/>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Tree>
    <p:extLst>
      <p:ext uri="{BB962C8B-B14F-4D97-AF65-F5344CB8AC3E}">
        <p14:creationId xmlns:p14="http://schemas.microsoft.com/office/powerpoint/2010/main" val="3169812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a:extLst>
            <a:ext uri="{FF2B5EF4-FFF2-40B4-BE49-F238E27FC236}">
              <a16:creationId xmlns:a16="http://schemas.microsoft.com/office/drawing/2014/main" id="{6AA3BDEB-E86E-2DF8-28D2-97A33EAA2567}"/>
            </a:ext>
          </a:extLst>
        </p:cNvPr>
        <p:cNvGrpSpPr/>
        <p:nvPr/>
      </p:nvGrpSpPr>
      <p:grpSpPr>
        <a:xfrm>
          <a:off x="0" y="0"/>
          <a:ext cx="0" cy="0"/>
          <a:chOff x="0" y="0"/>
          <a:chExt cx="0" cy="0"/>
        </a:xfrm>
      </p:grpSpPr>
      <p:pic>
        <p:nvPicPr>
          <p:cNvPr id="82949" name="Picture 5" descr="In image (a), on the top left, there is a pink box with ribose 5-phosphate. Below that box are reversible arrows with isomerase in blue on the left. Below these are another set of reversible arrows with epimerase in blue, which points to xylulose 5-phosphate. To the right of these sets of arrows, is a curved arrow pointing from the pink box down and up to sedoheptulose 7-phosphate. Below that, another curved arrow points from xylulose 5-phosphate up and around down to glyceraldehyde 3-phosphate. In the arc is transketolase in blue. From sedoheptulose 7-phosphate is a curved arrow pointing right and up to fructose 6-phosphate, which has an arrow to the right pointing right to glucose 6-phosphate in a blue box. Another curved arrow below the one just discussed points from glyceraldehyde 3-phosphate down and right to erythrose 4-phosphate. In the arc is transaldolase in blue. Below and to the right is another curved arrow pointing from erythrose 4-phosphate to fructose 6-phosphate. Below that is another curved arrow pointing from xylulose 5-phosphate to glyceraldehyde 3-phosphate. In the arc is tranketolase in blue. From glyceraldehyde 3-phosphate, there are three successive arrows pointing up to fructose 6-phosphate. To the right of the first arrow is triose phosphate isomerase in blue. The next has aldolase in blue, and the third is fructose 1,6-bisphosphatase in blue. An up arrow points from fructose 6-phosphate up to the blue box with glucose 6-phosphate.">
            <a:extLst>
              <a:ext uri="{FF2B5EF4-FFF2-40B4-BE49-F238E27FC236}">
                <a16:creationId xmlns:a16="http://schemas.microsoft.com/office/drawing/2014/main" id="{DA682441-6E40-AB8D-19A2-95BCACF4146B}"/>
              </a:ext>
            </a:extLst>
          </p:cNvPr>
          <p:cNvPicPr>
            <a:picLocks noChangeAspect="1"/>
          </p:cNvPicPr>
          <p:nvPr/>
        </p:nvPicPr>
        <p:blipFill rotWithShape="1">
          <a:blip r:embed="rId3">
            <a:extLst>
              <a:ext uri="{28A0092B-C50C-407E-A947-70E740481C1C}">
                <a14:useLocalDpi xmlns:a14="http://schemas.microsoft.com/office/drawing/2010/main" val="0"/>
              </a:ext>
            </a:extLst>
          </a:blip>
          <a:srcRect t="22937" b="7981"/>
          <a:stretch/>
        </p:blipFill>
        <p:spPr bwMode="auto">
          <a:xfrm>
            <a:off x="457200" y="833288"/>
            <a:ext cx="8585714" cy="4122174"/>
          </a:xfrm>
          <a:prstGeom prst="rect">
            <a:avLst/>
          </a:prstGeom>
          <a:solidFill>
            <a:schemeClr val="accent1">
              <a:lumMod val="75000"/>
              <a:alpha val="24000"/>
            </a:schemeClr>
          </a:solidFill>
          <a:ln>
            <a:noFill/>
          </a:ln>
        </p:spPr>
      </p:pic>
      <p:sp>
        <p:nvSpPr>
          <p:cNvPr id="6" name="Rectangle 1026">
            <a:extLst>
              <a:ext uri="{FF2B5EF4-FFF2-40B4-BE49-F238E27FC236}">
                <a16:creationId xmlns:a16="http://schemas.microsoft.com/office/drawing/2014/main" id="{6458C334-D30A-D52D-5A11-8CA2C894F6AE}"/>
              </a:ext>
            </a:extLst>
          </p:cNvPr>
          <p:cNvSpPr txBox="1">
            <a:spLocks noChangeArrowheads="1"/>
          </p:cNvSpPr>
          <p:nvPr/>
        </p:nvSpPr>
        <p:spPr>
          <a:xfrm>
            <a:off x="0" y="0"/>
            <a:ext cx="9144000" cy="685800"/>
          </a:xfrm>
          <a:prstGeom prst="rect">
            <a:avLst/>
          </a:prstGeom>
        </p:spPr>
        <p:txBody>
          <a:bodyPr/>
          <a:lstStyle>
            <a:lvl1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a:lstStyle>
          <a:p>
            <a:pPr eaLnBrk="1" hangingPunct="1"/>
            <a:r>
              <a:rPr lang="en-US" altLang="en-US" sz="3600" kern="0" dirty="0">
                <a:solidFill>
                  <a:srgbClr val="FF5050"/>
                </a:solidFill>
                <a:latin typeface="Helvetica" charset="0"/>
                <a:ea typeface="Helvetica" charset="0"/>
                <a:cs typeface="Helvetica" charset="0"/>
              </a:rPr>
              <a:t>Pentose Phosphate Pathway</a:t>
            </a:r>
          </a:p>
        </p:txBody>
      </p:sp>
      <p:sp>
        <p:nvSpPr>
          <p:cNvPr id="7" name="Line 4">
            <a:extLst>
              <a:ext uri="{FF2B5EF4-FFF2-40B4-BE49-F238E27FC236}">
                <a16:creationId xmlns:a16="http://schemas.microsoft.com/office/drawing/2014/main" id="{00879999-4DCB-4032-E098-43C3471C2FFA}"/>
              </a:ext>
            </a:extLst>
          </p:cNvPr>
          <p:cNvSpPr>
            <a:spLocks noChangeShapeType="1"/>
          </p:cNvSpPr>
          <p:nvPr/>
        </p:nvSpPr>
        <p:spPr bwMode="auto">
          <a:xfrm>
            <a:off x="457200" y="634184"/>
            <a:ext cx="8229600" cy="0"/>
          </a:xfrm>
          <a:prstGeom prst="line">
            <a:avLst/>
          </a:prstGeom>
          <a:noFill/>
          <a:ln w="57150" cmpd="thinThick">
            <a:solidFill>
              <a:srgbClr val="FF5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TextBox 37">
            <a:extLst>
              <a:ext uri="{FF2B5EF4-FFF2-40B4-BE49-F238E27FC236}">
                <a16:creationId xmlns:a16="http://schemas.microsoft.com/office/drawing/2014/main" id="{9A207052-221C-9793-29BE-21CD0AE25643}"/>
              </a:ext>
            </a:extLst>
          </p:cNvPr>
          <p:cNvSpPr txBox="1"/>
          <p:nvPr/>
        </p:nvSpPr>
        <p:spPr>
          <a:xfrm>
            <a:off x="5820908" y="790543"/>
            <a:ext cx="1003024" cy="338554"/>
          </a:xfrm>
          <a:prstGeom prst="rect">
            <a:avLst/>
          </a:prstGeom>
          <a:noFill/>
        </p:spPr>
        <p:txBody>
          <a:bodyPr wrap="square" rtlCol="0">
            <a:spAutoFit/>
          </a:bodyPr>
          <a:lstStyle/>
          <a:p>
            <a:r>
              <a:rPr lang="en-US" sz="800" b="1" dirty="0">
                <a:solidFill>
                  <a:srgbClr val="0B7FD2"/>
                </a:solidFill>
                <a:latin typeface="Microsoft YaHei" panose="020B0503020204020204" pitchFamily="34" charset="-122"/>
                <a:ea typeface="Microsoft YaHei" panose="020B0503020204020204" pitchFamily="34" charset="-122"/>
              </a:rPr>
              <a:t>Phosphohexose isomerase</a:t>
            </a:r>
          </a:p>
        </p:txBody>
      </p:sp>
      <p:sp>
        <p:nvSpPr>
          <p:cNvPr id="82946" name="Rectangle 1026">
            <a:extLst>
              <a:ext uri="{FF2B5EF4-FFF2-40B4-BE49-F238E27FC236}">
                <a16:creationId xmlns:a16="http://schemas.microsoft.com/office/drawing/2014/main" id="{4119B38F-1248-9DD5-26D9-3DFC87BEFC39}"/>
              </a:ext>
            </a:extLst>
          </p:cNvPr>
          <p:cNvSpPr txBox="1">
            <a:spLocks noChangeArrowheads="1"/>
          </p:cNvSpPr>
          <p:nvPr/>
        </p:nvSpPr>
        <p:spPr bwMode="auto">
          <a:xfrm>
            <a:off x="2027361" y="5341007"/>
            <a:ext cx="5249910" cy="845574"/>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eaLnBrk="1" hangingPunct="1"/>
            <a:r>
              <a:rPr lang="en-US" altLang="en-US" dirty="0">
                <a:solidFill>
                  <a:srgbClr val="2FB0DC"/>
                </a:solidFill>
                <a:latin typeface="Helvetica" charset="0"/>
                <a:ea typeface="Helvetica" charset="0"/>
                <a:cs typeface="Helvetica" charset="0"/>
              </a:rPr>
              <a:t>Non-oxidative Phase</a:t>
            </a:r>
          </a:p>
          <a:p>
            <a:pPr eaLnBrk="1" hangingPunct="1"/>
            <a:r>
              <a:rPr lang="en-US" altLang="en-US" dirty="0">
                <a:solidFill>
                  <a:srgbClr val="2FB0DC"/>
                </a:solidFill>
                <a:latin typeface="Helvetica" charset="0"/>
                <a:ea typeface="Helvetica" charset="0"/>
                <a:cs typeface="Helvetica" charset="0"/>
              </a:rPr>
              <a:t>Interconverts Rib 5-P to form </a:t>
            </a:r>
            <a:r>
              <a:rPr lang="en-US" altLang="en-US" dirty="0" err="1">
                <a:solidFill>
                  <a:srgbClr val="2FB0DC"/>
                </a:solidFill>
                <a:latin typeface="Helvetica" charset="0"/>
                <a:ea typeface="Helvetica" charset="0"/>
                <a:cs typeface="Helvetica" charset="0"/>
              </a:rPr>
              <a:t>Glc</a:t>
            </a:r>
            <a:r>
              <a:rPr lang="en-US" altLang="en-US" dirty="0">
                <a:solidFill>
                  <a:srgbClr val="2FB0DC"/>
                </a:solidFill>
                <a:latin typeface="Helvetica" charset="0"/>
                <a:ea typeface="Helvetica" charset="0"/>
                <a:cs typeface="Helvetica" charset="0"/>
              </a:rPr>
              <a:t> 6-P</a:t>
            </a:r>
          </a:p>
        </p:txBody>
      </p:sp>
      <p:sp>
        <p:nvSpPr>
          <p:cNvPr id="2" name="TextBox 1">
            <a:extLst>
              <a:ext uri="{FF2B5EF4-FFF2-40B4-BE49-F238E27FC236}">
                <a16:creationId xmlns:a16="http://schemas.microsoft.com/office/drawing/2014/main" id="{B6FD485D-D270-326F-62A4-2F3F10C44758}"/>
              </a:ext>
            </a:extLst>
          </p:cNvPr>
          <p:cNvSpPr txBox="1"/>
          <p:nvPr/>
        </p:nvSpPr>
        <p:spPr>
          <a:xfrm>
            <a:off x="8087522" y="967254"/>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2" name="TextBox 11">
            <a:extLst>
              <a:ext uri="{FF2B5EF4-FFF2-40B4-BE49-F238E27FC236}">
                <a16:creationId xmlns:a16="http://schemas.microsoft.com/office/drawing/2014/main" id="{BD15E8A1-9D9F-08C1-5B6B-3E02BDAB8A66}"/>
              </a:ext>
            </a:extLst>
          </p:cNvPr>
          <p:cNvSpPr txBox="1"/>
          <p:nvPr/>
        </p:nvSpPr>
        <p:spPr>
          <a:xfrm>
            <a:off x="977640" y="2964929"/>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3" name="TextBox 12">
            <a:extLst>
              <a:ext uri="{FF2B5EF4-FFF2-40B4-BE49-F238E27FC236}">
                <a16:creationId xmlns:a16="http://schemas.microsoft.com/office/drawing/2014/main" id="{C0D316C4-CEDB-ED6C-FD52-BE07A78F9EE4}"/>
              </a:ext>
            </a:extLst>
          </p:cNvPr>
          <p:cNvSpPr txBox="1"/>
          <p:nvPr/>
        </p:nvSpPr>
        <p:spPr>
          <a:xfrm>
            <a:off x="3070655" y="686927"/>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4" name="TextBox 13">
            <a:extLst>
              <a:ext uri="{FF2B5EF4-FFF2-40B4-BE49-F238E27FC236}">
                <a16:creationId xmlns:a16="http://schemas.microsoft.com/office/drawing/2014/main" id="{14D0405B-4F40-21B8-4ACF-8C4A36C9D55E}"/>
              </a:ext>
            </a:extLst>
          </p:cNvPr>
          <p:cNvSpPr txBox="1"/>
          <p:nvPr/>
        </p:nvSpPr>
        <p:spPr>
          <a:xfrm>
            <a:off x="4951210" y="689492"/>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5" name="TextBox 14">
            <a:extLst>
              <a:ext uri="{FF2B5EF4-FFF2-40B4-BE49-F238E27FC236}">
                <a16:creationId xmlns:a16="http://schemas.microsoft.com/office/drawing/2014/main" id="{A93EB4CA-9D77-84D6-52DC-42609E7C54AF}"/>
              </a:ext>
            </a:extLst>
          </p:cNvPr>
          <p:cNvSpPr txBox="1"/>
          <p:nvPr/>
        </p:nvSpPr>
        <p:spPr>
          <a:xfrm>
            <a:off x="8087522" y="2586598"/>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6" name="TextBox 15">
            <a:extLst>
              <a:ext uri="{FF2B5EF4-FFF2-40B4-BE49-F238E27FC236}">
                <a16:creationId xmlns:a16="http://schemas.microsoft.com/office/drawing/2014/main" id="{E75B7B72-6215-EAF7-95FE-8369159EF9F6}"/>
              </a:ext>
            </a:extLst>
          </p:cNvPr>
          <p:cNvSpPr txBox="1"/>
          <p:nvPr/>
        </p:nvSpPr>
        <p:spPr>
          <a:xfrm>
            <a:off x="4758812" y="2964928"/>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7" name="TextBox 16">
            <a:extLst>
              <a:ext uri="{FF2B5EF4-FFF2-40B4-BE49-F238E27FC236}">
                <a16:creationId xmlns:a16="http://schemas.microsoft.com/office/drawing/2014/main" id="{06A31A8D-89AF-5C40-EA4B-5D79B0A6AC42}"/>
              </a:ext>
            </a:extLst>
          </p:cNvPr>
          <p:cNvSpPr txBox="1"/>
          <p:nvPr/>
        </p:nvSpPr>
        <p:spPr>
          <a:xfrm>
            <a:off x="3043780" y="2974286"/>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8" name="TextBox 17">
            <a:extLst>
              <a:ext uri="{FF2B5EF4-FFF2-40B4-BE49-F238E27FC236}">
                <a16:creationId xmlns:a16="http://schemas.microsoft.com/office/drawing/2014/main" id="{E2555D61-C739-7D5B-239B-FFA8201961CE}"/>
              </a:ext>
            </a:extLst>
          </p:cNvPr>
          <p:cNvSpPr txBox="1"/>
          <p:nvPr/>
        </p:nvSpPr>
        <p:spPr>
          <a:xfrm>
            <a:off x="1062685" y="586944"/>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9" name="TextBox 18">
            <a:extLst>
              <a:ext uri="{FF2B5EF4-FFF2-40B4-BE49-F238E27FC236}">
                <a16:creationId xmlns:a16="http://schemas.microsoft.com/office/drawing/2014/main" id="{62C0F8DC-074C-8607-7313-051569EFD4B3}"/>
              </a:ext>
            </a:extLst>
          </p:cNvPr>
          <p:cNvSpPr txBox="1"/>
          <p:nvPr/>
        </p:nvSpPr>
        <p:spPr>
          <a:xfrm>
            <a:off x="8087522" y="4514034"/>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21" name="TextBox 20">
            <a:extLst>
              <a:ext uri="{FF2B5EF4-FFF2-40B4-BE49-F238E27FC236}">
                <a16:creationId xmlns:a16="http://schemas.microsoft.com/office/drawing/2014/main" id="{C579BC29-6AE2-7598-5E16-289FA4291DD6}"/>
              </a:ext>
            </a:extLst>
          </p:cNvPr>
          <p:cNvSpPr txBox="1"/>
          <p:nvPr/>
        </p:nvSpPr>
        <p:spPr>
          <a:xfrm>
            <a:off x="5083404" y="4575329"/>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4" name="TextBox 3">
            <a:extLst>
              <a:ext uri="{FF2B5EF4-FFF2-40B4-BE49-F238E27FC236}">
                <a16:creationId xmlns:a16="http://schemas.microsoft.com/office/drawing/2014/main" id="{8DF4AD84-7DCD-BC1B-F1B6-9EB5C91EB807}"/>
              </a:ext>
            </a:extLst>
          </p:cNvPr>
          <p:cNvSpPr txBox="1"/>
          <p:nvPr/>
        </p:nvSpPr>
        <p:spPr>
          <a:xfrm>
            <a:off x="1160968" y="1919338"/>
            <a:ext cx="687689" cy="246221"/>
          </a:xfrm>
          <a:prstGeom prst="rect">
            <a:avLst/>
          </a:prstGeom>
          <a:solidFill>
            <a:schemeClr val="bg1"/>
          </a:solidFill>
        </p:spPr>
        <p:txBody>
          <a:bodyPr wrap="none" lIns="0" tIns="0" rIns="0" bIns="0" rtlCol="0">
            <a:spAutoFit/>
          </a:bodyPr>
          <a:lstStyle/>
          <a:p>
            <a:r>
              <a:rPr lang="en-US" sz="1600" b="1" dirty="0">
                <a:latin typeface="Microsoft YaHei" charset="-122"/>
                <a:ea typeface="Microsoft YaHei" charset="-122"/>
                <a:cs typeface="Microsoft YaHei" charset="-122"/>
              </a:rPr>
              <a:t>Ru 5-P</a:t>
            </a:r>
          </a:p>
        </p:txBody>
      </p:sp>
      <p:sp>
        <p:nvSpPr>
          <p:cNvPr id="24" name="TextBox 23">
            <a:extLst>
              <a:ext uri="{FF2B5EF4-FFF2-40B4-BE49-F238E27FC236}">
                <a16:creationId xmlns:a16="http://schemas.microsoft.com/office/drawing/2014/main" id="{ED00C3E8-DEE4-CE07-9CD0-25DB9237EEB4}"/>
              </a:ext>
            </a:extLst>
          </p:cNvPr>
          <p:cNvSpPr txBox="1"/>
          <p:nvPr/>
        </p:nvSpPr>
        <p:spPr>
          <a:xfrm>
            <a:off x="2245166" y="1647896"/>
            <a:ext cx="612668" cy="338554"/>
          </a:xfrm>
          <a:prstGeom prst="rect">
            <a:avLst/>
          </a:prstGeom>
          <a:noFill/>
        </p:spPr>
        <p:txBody>
          <a:bodyPr wrap="none" rtlCol="0">
            <a:spAutoFit/>
          </a:bodyPr>
          <a:lstStyle/>
          <a:p>
            <a:r>
              <a:rPr lang="en-US" sz="1600" b="1">
                <a:latin typeface="Microsoft YaHei" charset="-122"/>
                <a:ea typeface="Microsoft YaHei" charset="-122"/>
                <a:cs typeface="Microsoft YaHei" charset="-122"/>
              </a:rPr>
              <a:t>2C′s</a:t>
            </a:r>
            <a:endParaRPr lang="en-US" sz="1600" b="1" dirty="0">
              <a:latin typeface="Microsoft YaHei" charset="-122"/>
              <a:ea typeface="Microsoft YaHei" charset="-122"/>
              <a:cs typeface="Microsoft YaHei" charset="-122"/>
            </a:endParaRPr>
          </a:p>
        </p:txBody>
      </p:sp>
      <p:sp>
        <p:nvSpPr>
          <p:cNvPr id="25" name="TextBox 24">
            <a:extLst>
              <a:ext uri="{FF2B5EF4-FFF2-40B4-BE49-F238E27FC236}">
                <a16:creationId xmlns:a16="http://schemas.microsoft.com/office/drawing/2014/main" id="{A162ED47-4F2A-AD35-4296-37A92F2D1CDC}"/>
              </a:ext>
            </a:extLst>
          </p:cNvPr>
          <p:cNvSpPr txBox="1"/>
          <p:nvPr/>
        </p:nvSpPr>
        <p:spPr>
          <a:xfrm>
            <a:off x="6010279" y="3267121"/>
            <a:ext cx="612668" cy="338554"/>
          </a:xfrm>
          <a:prstGeom prst="rect">
            <a:avLst/>
          </a:prstGeom>
          <a:noFill/>
        </p:spPr>
        <p:txBody>
          <a:bodyPr wrap="none" rtlCol="0">
            <a:spAutoFit/>
          </a:bodyPr>
          <a:lstStyle/>
          <a:p>
            <a:r>
              <a:rPr lang="en-US" sz="1600" b="1">
                <a:latin typeface="Microsoft YaHei" charset="-122"/>
                <a:ea typeface="Microsoft YaHei" charset="-122"/>
                <a:cs typeface="Microsoft YaHei" charset="-122"/>
              </a:rPr>
              <a:t>2C′s</a:t>
            </a:r>
            <a:endParaRPr lang="en-US" sz="1600" b="1" dirty="0">
              <a:latin typeface="Microsoft YaHei" charset="-122"/>
              <a:ea typeface="Microsoft YaHei" charset="-122"/>
              <a:cs typeface="Microsoft YaHei" charset="-122"/>
            </a:endParaRPr>
          </a:p>
        </p:txBody>
      </p:sp>
      <p:sp>
        <p:nvSpPr>
          <p:cNvPr id="26" name="TextBox 25">
            <a:extLst>
              <a:ext uri="{FF2B5EF4-FFF2-40B4-BE49-F238E27FC236}">
                <a16:creationId xmlns:a16="http://schemas.microsoft.com/office/drawing/2014/main" id="{EB42ADE9-2529-B264-E930-60A84AB12D1B}"/>
              </a:ext>
            </a:extLst>
          </p:cNvPr>
          <p:cNvSpPr txBox="1"/>
          <p:nvPr/>
        </p:nvSpPr>
        <p:spPr>
          <a:xfrm>
            <a:off x="4338542" y="1637185"/>
            <a:ext cx="612668" cy="338554"/>
          </a:xfrm>
          <a:prstGeom prst="rect">
            <a:avLst/>
          </a:prstGeom>
          <a:noFill/>
        </p:spPr>
        <p:txBody>
          <a:bodyPr wrap="none" rtlCol="0">
            <a:spAutoFit/>
          </a:bodyPr>
          <a:lstStyle/>
          <a:p>
            <a:r>
              <a:rPr lang="en-US" sz="1600" b="1">
                <a:latin typeface="Microsoft YaHei" charset="-122"/>
                <a:ea typeface="Microsoft YaHei" charset="-122"/>
                <a:cs typeface="Microsoft YaHei" charset="-122"/>
              </a:rPr>
              <a:t>3C′s</a:t>
            </a:r>
            <a:endParaRPr lang="en-US" sz="1600" b="1" dirty="0">
              <a:latin typeface="Microsoft YaHei" charset="-122"/>
              <a:ea typeface="Microsoft YaHei" charset="-122"/>
              <a:cs typeface="Microsoft YaHei" charset="-122"/>
            </a:endParaRPr>
          </a:p>
        </p:txBody>
      </p:sp>
      <p:sp>
        <p:nvSpPr>
          <p:cNvPr id="30" name="Rectangle 29">
            <a:extLst>
              <a:ext uri="{FF2B5EF4-FFF2-40B4-BE49-F238E27FC236}">
                <a16:creationId xmlns:a16="http://schemas.microsoft.com/office/drawing/2014/main" id="{9FE87AFA-1BAB-E898-1693-D70325CB8D00}"/>
              </a:ext>
            </a:extLst>
          </p:cNvPr>
          <p:cNvSpPr/>
          <p:nvPr/>
        </p:nvSpPr>
        <p:spPr>
          <a:xfrm>
            <a:off x="5821671" y="783672"/>
            <a:ext cx="3221243" cy="780380"/>
          </a:xfrm>
          <a:custGeom>
            <a:avLst/>
            <a:gdLst>
              <a:gd name="connsiteX0" fmla="*/ 0 w 3016848"/>
              <a:gd name="connsiteY0" fmla="*/ 0 h 780380"/>
              <a:gd name="connsiteX1" fmla="*/ 3016848 w 3016848"/>
              <a:gd name="connsiteY1" fmla="*/ 0 h 780380"/>
              <a:gd name="connsiteX2" fmla="*/ 3016848 w 3016848"/>
              <a:gd name="connsiteY2" fmla="*/ 780380 h 780380"/>
              <a:gd name="connsiteX3" fmla="*/ 0 w 3016848"/>
              <a:gd name="connsiteY3" fmla="*/ 780380 h 780380"/>
              <a:gd name="connsiteX4" fmla="*/ 0 w 3016848"/>
              <a:gd name="connsiteY4" fmla="*/ 0 h 780380"/>
              <a:gd name="connsiteX0" fmla="*/ 0 w 3188970"/>
              <a:gd name="connsiteY0" fmla="*/ 43031 h 780380"/>
              <a:gd name="connsiteX1" fmla="*/ 3188970 w 3188970"/>
              <a:gd name="connsiteY1" fmla="*/ 0 h 780380"/>
              <a:gd name="connsiteX2" fmla="*/ 3188970 w 3188970"/>
              <a:gd name="connsiteY2" fmla="*/ 780380 h 780380"/>
              <a:gd name="connsiteX3" fmla="*/ 172122 w 3188970"/>
              <a:gd name="connsiteY3" fmla="*/ 780380 h 780380"/>
              <a:gd name="connsiteX4" fmla="*/ 0 w 3188970"/>
              <a:gd name="connsiteY4" fmla="*/ 43031 h 780380"/>
              <a:gd name="connsiteX0" fmla="*/ 0 w 3188970"/>
              <a:gd name="connsiteY0" fmla="*/ 43031 h 780380"/>
              <a:gd name="connsiteX1" fmla="*/ 3188970 w 3188970"/>
              <a:gd name="connsiteY1" fmla="*/ 0 h 780380"/>
              <a:gd name="connsiteX2" fmla="*/ 3188970 w 3188970"/>
              <a:gd name="connsiteY2" fmla="*/ 780380 h 780380"/>
              <a:gd name="connsiteX3" fmla="*/ 172122 w 3188970"/>
              <a:gd name="connsiteY3" fmla="*/ 780380 h 780380"/>
              <a:gd name="connsiteX4" fmla="*/ 0 w 3188970"/>
              <a:gd name="connsiteY4" fmla="*/ 43031 h 780380"/>
              <a:gd name="connsiteX0" fmla="*/ 0 w 3221243"/>
              <a:gd name="connsiteY0" fmla="*/ 64546 h 780380"/>
              <a:gd name="connsiteX1" fmla="*/ 3221243 w 3221243"/>
              <a:gd name="connsiteY1" fmla="*/ 0 h 780380"/>
              <a:gd name="connsiteX2" fmla="*/ 3221243 w 3221243"/>
              <a:gd name="connsiteY2" fmla="*/ 780380 h 780380"/>
              <a:gd name="connsiteX3" fmla="*/ 204395 w 3221243"/>
              <a:gd name="connsiteY3" fmla="*/ 780380 h 780380"/>
              <a:gd name="connsiteX4" fmla="*/ 0 w 3221243"/>
              <a:gd name="connsiteY4" fmla="*/ 64546 h 780380"/>
              <a:gd name="connsiteX0" fmla="*/ 0 w 3221243"/>
              <a:gd name="connsiteY0" fmla="*/ 64546 h 780380"/>
              <a:gd name="connsiteX1" fmla="*/ 3221243 w 3221243"/>
              <a:gd name="connsiteY1" fmla="*/ 0 h 780380"/>
              <a:gd name="connsiteX2" fmla="*/ 3221243 w 3221243"/>
              <a:gd name="connsiteY2" fmla="*/ 780380 h 780380"/>
              <a:gd name="connsiteX3" fmla="*/ 204395 w 3221243"/>
              <a:gd name="connsiteY3" fmla="*/ 780380 h 780380"/>
              <a:gd name="connsiteX4" fmla="*/ 0 w 3221243"/>
              <a:gd name="connsiteY4" fmla="*/ 64546 h 78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1243" h="780380">
                <a:moveTo>
                  <a:pt x="0" y="64546"/>
                </a:moveTo>
                <a:lnTo>
                  <a:pt x="3221243" y="0"/>
                </a:lnTo>
                <a:lnTo>
                  <a:pt x="3221243" y="780380"/>
                </a:lnTo>
                <a:lnTo>
                  <a:pt x="204395" y="780380"/>
                </a:lnTo>
                <a:cubicBezTo>
                  <a:pt x="147021" y="534597"/>
                  <a:pt x="325269" y="760581"/>
                  <a:pt x="0" y="6454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D2D4D11-46C3-A457-08ED-441B73E42F1D}"/>
              </a:ext>
            </a:extLst>
          </p:cNvPr>
          <p:cNvSpPr/>
          <p:nvPr/>
        </p:nvSpPr>
        <p:spPr>
          <a:xfrm>
            <a:off x="7145436" y="1562134"/>
            <a:ext cx="1811235" cy="9310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4A8C7B1-A68D-4932-EFC1-07EEBA0E2EEB}"/>
              </a:ext>
            </a:extLst>
          </p:cNvPr>
          <p:cNvSpPr/>
          <p:nvPr/>
        </p:nvSpPr>
        <p:spPr>
          <a:xfrm>
            <a:off x="4865129" y="4089233"/>
            <a:ext cx="1354801" cy="793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E5C965F-77DA-9117-2144-E97661824D7C}"/>
              </a:ext>
            </a:extLst>
          </p:cNvPr>
          <p:cNvSpPr/>
          <p:nvPr/>
        </p:nvSpPr>
        <p:spPr>
          <a:xfrm>
            <a:off x="5231189" y="3029049"/>
            <a:ext cx="1976241" cy="1346453"/>
          </a:xfrm>
          <a:custGeom>
            <a:avLst/>
            <a:gdLst>
              <a:gd name="connsiteX0" fmla="*/ 0 w 1914247"/>
              <a:gd name="connsiteY0" fmla="*/ 0 h 1037655"/>
              <a:gd name="connsiteX1" fmla="*/ 1914247 w 1914247"/>
              <a:gd name="connsiteY1" fmla="*/ 0 h 1037655"/>
              <a:gd name="connsiteX2" fmla="*/ 1914247 w 1914247"/>
              <a:gd name="connsiteY2" fmla="*/ 1037655 h 1037655"/>
              <a:gd name="connsiteX3" fmla="*/ 0 w 1914247"/>
              <a:gd name="connsiteY3" fmla="*/ 1037655 h 1037655"/>
              <a:gd name="connsiteX4" fmla="*/ 0 w 1914247"/>
              <a:gd name="connsiteY4" fmla="*/ 0 h 1037655"/>
              <a:gd name="connsiteX0" fmla="*/ 314633 w 1914247"/>
              <a:gd name="connsiteY0" fmla="*/ 49162 h 1037655"/>
              <a:gd name="connsiteX1" fmla="*/ 1914247 w 1914247"/>
              <a:gd name="connsiteY1" fmla="*/ 0 h 1037655"/>
              <a:gd name="connsiteX2" fmla="*/ 1914247 w 1914247"/>
              <a:gd name="connsiteY2" fmla="*/ 1037655 h 1037655"/>
              <a:gd name="connsiteX3" fmla="*/ 0 w 1914247"/>
              <a:gd name="connsiteY3" fmla="*/ 1037655 h 1037655"/>
              <a:gd name="connsiteX4" fmla="*/ 314633 w 1914247"/>
              <a:gd name="connsiteY4" fmla="*/ 49162 h 1037655"/>
              <a:gd name="connsiteX0" fmla="*/ 317808 w 1914247"/>
              <a:gd name="connsiteY0" fmla="*/ 20587 h 1037655"/>
              <a:gd name="connsiteX1" fmla="*/ 1914247 w 1914247"/>
              <a:gd name="connsiteY1" fmla="*/ 0 h 1037655"/>
              <a:gd name="connsiteX2" fmla="*/ 1914247 w 1914247"/>
              <a:gd name="connsiteY2" fmla="*/ 1037655 h 1037655"/>
              <a:gd name="connsiteX3" fmla="*/ 0 w 1914247"/>
              <a:gd name="connsiteY3" fmla="*/ 1037655 h 1037655"/>
              <a:gd name="connsiteX4" fmla="*/ 317808 w 1914247"/>
              <a:gd name="connsiteY4" fmla="*/ 20587 h 1037655"/>
              <a:gd name="connsiteX0" fmla="*/ 317808 w 1976241"/>
              <a:gd name="connsiteY0" fmla="*/ 20587 h 1318400"/>
              <a:gd name="connsiteX1" fmla="*/ 1914247 w 1976241"/>
              <a:gd name="connsiteY1" fmla="*/ 0 h 1318400"/>
              <a:gd name="connsiteX2" fmla="*/ 1976241 w 1976241"/>
              <a:gd name="connsiteY2" fmla="*/ 1318400 h 1318400"/>
              <a:gd name="connsiteX3" fmla="*/ 0 w 1976241"/>
              <a:gd name="connsiteY3" fmla="*/ 1037655 h 1318400"/>
              <a:gd name="connsiteX4" fmla="*/ 317808 w 1976241"/>
              <a:gd name="connsiteY4" fmla="*/ 20587 h 13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241" h="1318400">
                <a:moveTo>
                  <a:pt x="317808" y="20587"/>
                </a:moveTo>
                <a:lnTo>
                  <a:pt x="1914247" y="0"/>
                </a:lnTo>
                <a:lnTo>
                  <a:pt x="1976241" y="1318400"/>
                </a:lnTo>
                <a:lnTo>
                  <a:pt x="0" y="1037655"/>
                </a:lnTo>
                <a:lnTo>
                  <a:pt x="317808" y="2058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39CC4D7-DC56-5A16-8CFC-C32AF603EAB8}"/>
              </a:ext>
            </a:extLst>
          </p:cNvPr>
          <p:cNvSpPr/>
          <p:nvPr/>
        </p:nvSpPr>
        <p:spPr>
          <a:xfrm>
            <a:off x="6204951" y="2493909"/>
            <a:ext cx="2837964" cy="2433186"/>
          </a:xfrm>
          <a:custGeom>
            <a:avLst/>
            <a:gdLst>
              <a:gd name="connsiteX0" fmla="*/ 0 w 2456924"/>
              <a:gd name="connsiteY0" fmla="*/ 0 h 2409938"/>
              <a:gd name="connsiteX1" fmla="*/ 2456924 w 2456924"/>
              <a:gd name="connsiteY1" fmla="*/ 0 h 2409938"/>
              <a:gd name="connsiteX2" fmla="*/ 2456924 w 2456924"/>
              <a:gd name="connsiteY2" fmla="*/ 2409938 h 2409938"/>
              <a:gd name="connsiteX3" fmla="*/ 0 w 2456924"/>
              <a:gd name="connsiteY3" fmla="*/ 2409938 h 2409938"/>
              <a:gd name="connsiteX4" fmla="*/ 0 w 2456924"/>
              <a:gd name="connsiteY4" fmla="*/ 0 h 2409938"/>
              <a:gd name="connsiteX0" fmla="*/ 5 w 2456929"/>
              <a:gd name="connsiteY0" fmla="*/ 0 h 2409938"/>
              <a:gd name="connsiteX1" fmla="*/ 2456929 w 2456929"/>
              <a:gd name="connsiteY1" fmla="*/ 0 h 2409938"/>
              <a:gd name="connsiteX2" fmla="*/ 2456929 w 2456929"/>
              <a:gd name="connsiteY2" fmla="*/ 2409938 h 2409938"/>
              <a:gd name="connsiteX3" fmla="*/ 5 w 2456929"/>
              <a:gd name="connsiteY3" fmla="*/ 2409938 h 2409938"/>
              <a:gd name="connsiteX4" fmla="*/ 674971 w 2456929"/>
              <a:gd name="connsiteY4" fmla="*/ 1225684 h 2409938"/>
              <a:gd name="connsiteX5" fmla="*/ 5 w 2456929"/>
              <a:gd name="connsiteY5" fmla="*/ 0 h 2409938"/>
              <a:gd name="connsiteX0" fmla="*/ 5 w 2456929"/>
              <a:gd name="connsiteY0" fmla="*/ 0 h 2409938"/>
              <a:gd name="connsiteX1" fmla="*/ 2456929 w 2456929"/>
              <a:gd name="connsiteY1" fmla="*/ 0 h 2409938"/>
              <a:gd name="connsiteX2" fmla="*/ 2456929 w 2456929"/>
              <a:gd name="connsiteY2" fmla="*/ 2409938 h 2409938"/>
              <a:gd name="connsiteX3" fmla="*/ 5 w 2456929"/>
              <a:gd name="connsiteY3" fmla="*/ 2409938 h 2409938"/>
              <a:gd name="connsiteX4" fmla="*/ 674971 w 2456929"/>
              <a:gd name="connsiteY4" fmla="*/ 1225684 h 2409938"/>
              <a:gd name="connsiteX5" fmla="*/ 5 w 2456929"/>
              <a:gd name="connsiteY5" fmla="*/ 0 h 2409938"/>
              <a:gd name="connsiteX0" fmla="*/ 5 w 2456929"/>
              <a:gd name="connsiteY0" fmla="*/ 0 h 2409938"/>
              <a:gd name="connsiteX1" fmla="*/ 2456929 w 2456929"/>
              <a:gd name="connsiteY1" fmla="*/ 0 h 2409938"/>
              <a:gd name="connsiteX2" fmla="*/ 2456929 w 2456929"/>
              <a:gd name="connsiteY2" fmla="*/ 2409938 h 2409938"/>
              <a:gd name="connsiteX3" fmla="*/ 5 w 2456929"/>
              <a:gd name="connsiteY3" fmla="*/ 2409938 h 2409938"/>
              <a:gd name="connsiteX4" fmla="*/ 674971 w 2456929"/>
              <a:gd name="connsiteY4" fmla="*/ 1225684 h 2409938"/>
              <a:gd name="connsiteX5" fmla="*/ 5 w 2456929"/>
              <a:gd name="connsiteY5" fmla="*/ 0 h 2409938"/>
              <a:gd name="connsiteX0" fmla="*/ 224729 w 2681653"/>
              <a:gd name="connsiteY0" fmla="*/ 0 h 2433186"/>
              <a:gd name="connsiteX1" fmla="*/ 2681653 w 2681653"/>
              <a:gd name="connsiteY1" fmla="*/ 0 h 2433186"/>
              <a:gd name="connsiteX2" fmla="*/ 2681653 w 2681653"/>
              <a:gd name="connsiteY2" fmla="*/ 2409938 h 2433186"/>
              <a:gd name="connsiteX3" fmla="*/ 3 w 2681653"/>
              <a:gd name="connsiteY3" fmla="*/ 2433186 h 2433186"/>
              <a:gd name="connsiteX4" fmla="*/ 899695 w 2681653"/>
              <a:gd name="connsiteY4" fmla="*/ 1225684 h 2433186"/>
              <a:gd name="connsiteX5" fmla="*/ 224729 w 2681653"/>
              <a:gd name="connsiteY5" fmla="*/ 0 h 2433186"/>
              <a:gd name="connsiteX0" fmla="*/ 239587 w 2696511"/>
              <a:gd name="connsiteY0" fmla="*/ 0 h 2433186"/>
              <a:gd name="connsiteX1" fmla="*/ 2696511 w 2696511"/>
              <a:gd name="connsiteY1" fmla="*/ 0 h 2433186"/>
              <a:gd name="connsiteX2" fmla="*/ 2696511 w 2696511"/>
              <a:gd name="connsiteY2" fmla="*/ 2409938 h 2433186"/>
              <a:gd name="connsiteX3" fmla="*/ 14861 w 2696511"/>
              <a:gd name="connsiteY3" fmla="*/ 2433186 h 2433186"/>
              <a:gd name="connsiteX4" fmla="*/ 914553 w 2696511"/>
              <a:gd name="connsiteY4" fmla="*/ 1225684 h 2433186"/>
              <a:gd name="connsiteX5" fmla="*/ 239587 w 2696511"/>
              <a:gd name="connsiteY5" fmla="*/ 0 h 2433186"/>
              <a:gd name="connsiteX0" fmla="*/ 238808 w 2695732"/>
              <a:gd name="connsiteY0" fmla="*/ 0 h 2433186"/>
              <a:gd name="connsiteX1" fmla="*/ 2695732 w 2695732"/>
              <a:gd name="connsiteY1" fmla="*/ 0 h 2433186"/>
              <a:gd name="connsiteX2" fmla="*/ 2695732 w 2695732"/>
              <a:gd name="connsiteY2" fmla="*/ 2409938 h 2433186"/>
              <a:gd name="connsiteX3" fmla="*/ 14082 w 2695732"/>
              <a:gd name="connsiteY3" fmla="*/ 2433186 h 2433186"/>
              <a:gd name="connsiteX4" fmla="*/ 913774 w 2695732"/>
              <a:gd name="connsiteY4" fmla="*/ 1225684 h 2433186"/>
              <a:gd name="connsiteX5" fmla="*/ 238808 w 2695732"/>
              <a:gd name="connsiteY5" fmla="*/ 0 h 2433186"/>
              <a:gd name="connsiteX0" fmla="*/ 238775 w 2695699"/>
              <a:gd name="connsiteY0" fmla="*/ 0 h 2433186"/>
              <a:gd name="connsiteX1" fmla="*/ 2695699 w 2695699"/>
              <a:gd name="connsiteY1" fmla="*/ 0 h 2433186"/>
              <a:gd name="connsiteX2" fmla="*/ 2695699 w 2695699"/>
              <a:gd name="connsiteY2" fmla="*/ 2409938 h 2433186"/>
              <a:gd name="connsiteX3" fmla="*/ 14049 w 2695699"/>
              <a:gd name="connsiteY3" fmla="*/ 2433186 h 2433186"/>
              <a:gd name="connsiteX4" fmla="*/ 913741 w 2695699"/>
              <a:gd name="connsiteY4" fmla="*/ 1225684 h 2433186"/>
              <a:gd name="connsiteX5" fmla="*/ 238775 w 2695699"/>
              <a:gd name="connsiteY5" fmla="*/ 0 h 2433186"/>
              <a:gd name="connsiteX0" fmla="*/ 224726 w 2681650"/>
              <a:gd name="connsiteY0" fmla="*/ 0 h 2433186"/>
              <a:gd name="connsiteX1" fmla="*/ 2681650 w 2681650"/>
              <a:gd name="connsiteY1" fmla="*/ 0 h 2433186"/>
              <a:gd name="connsiteX2" fmla="*/ 2681650 w 2681650"/>
              <a:gd name="connsiteY2" fmla="*/ 2409938 h 2433186"/>
              <a:gd name="connsiteX3" fmla="*/ 0 w 2681650"/>
              <a:gd name="connsiteY3" fmla="*/ 2433186 h 2433186"/>
              <a:gd name="connsiteX4" fmla="*/ 899692 w 2681650"/>
              <a:gd name="connsiteY4" fmla="*/ 1225684 h 2433186"/>
              <a:gd name="connsiteX5" fmla="*/ 224726 w 2681650"/>
              <a:gd name="connsiteY5" fmla="*/ 0 h 2433186"/>
              <a:gd name="connsiteX0" fmla="*/ 291912 w 2748836"/>
              <a:gd name="connsiteY0" fmla="*/ 0 h 2433186"/>
              <a:gd name="connsiteX1" fmla="*/ 2748836 w 2748836"/>
              <a:gd name="connsiteY1" fmla="*/ 0 h 2433186"/>
              <a:gd name="connsiteX2" fmla="*/ 2748836 w 2748836"/>
              <a:gd name="connsiteY2" fmla="*/ 2409938 h 2433186"/>
              <a:gd name="connsiteX3" fmla="*/ 67186 w 2748836"/>
              <a:gd name="connsiteY3" fmla="*/ 2433186 h 2433186"/>
              <a:gd name="connsiteX4" fmla="*/ 897368 w 2748836"/>
              <a:gd name="connsiteY4" fmla="*/ 1830584 h 2433186"/>
              <a:gd name="connsiteX5" fmla="*/ 966878 w 2748836"/>
              <a:gd name="connsiteY5" fmla="*/ 1225684 h 2433186"/>
              <a:gd name="connsiteX6" fmla="*/ 291912 w 2748836"/>
              <a:gd name="connsiteY6" fmla="*/ 0 h 2433186"/>
              <a:gd name="connsiteX0" fmla="*/ 381040 w 2837964"/>
              <a:gd name="connsiteY0" fmla="*/ 0 h 2433186"/>
              <a:gd name="connsiteX1" fmla="*/ 2837964 w 2837964"/>
              <a:gd name="connsiteY1" fmla="*/ 0 h 2433186"/>
              <a:gd name="connsiteX2" fmla="*/ 2837964 w 2837964"/>
              <a:gd name="connsiteY2" fmla="*/ 2409938 h 2433186"/>
              <a:gd name="connsiteX3" fmla="*/ 156314 w 2837964"/>
              <a:gd name="connsiteY3" fmla="*/ 2433186 h 2433186"/>
              <a:gd name="connsiteX4" fmla="*/ 986496 w 2837964"/>
              <a:gd name="connsiteY4" fmla="*/ 1830584 h 2433186"/>
              <a:gd name="connsiteX5" fmla="*/ 1056006 w 2837964"/>
              <a:gd name="connsiteY5" fmla="*/ 1225684 h 2433186"/>
              <a:gd name="connsiteX6" fmla="*/ 381040 w 2837964"/>
              <a:gd name="connsiteY6" fmla="*/ 0 h 2433186"/>
              <a:gd name="connsiteX0" fmla="*/ 381040 w 2837964"/>
              <a:gd name="connsiteY0" fmla="*/ 0 h 2433186"/>
              <a:gd name="connsiteX1" fmla="*/ 2837964 w 2837964"/>
              <a:gd name="connsiteY1" fmla="*/ 0 h 2433186"/>
              <a:gd name="connsiteX2" fmla="*/ 2837964 w 2837964"/>
              <a:gd name="connsiteY2" fmla="*/ 2409938 h 2433186"/>
              <a:gd name="connsiteX3" fmla="*/ 156314 w 2837964"/>
              <a:gd name="connsiteY3" fmla="*/ 2433186 h 2433186"/>
              <a:gd name="connsiteX4" fmla="*/ 986496 w 2837964"/>
              <a:gd name="connsiteY4" fmla="*/ 1851210 h 2433186"/>
              <a:gd name="connsiteX5" fmla="*/ 1056006 w 2837964"/>
              <a:gd name="connsiteY5" fmla="*/ 1225684 h 2433186"/>
              <a:gd name="connsiteX6" fmla="*/ 381040 w 2837964"/>
              <a:gd name="connsiteY6" fmla="*/ 0 h 2433186"/>
              <a:gd name="connsiteX0" fmla="*/ 381040 w 2837964"/>
              <a:gd name="connsiteY0" fmla="*/ 0 h 2433186"/>
              <a:gd name="connsiteX1" fmla="*/ 2837964 w 2837964"/>
              <a:gd name="connsiteY1" fmla="*/ 0 h 2433186"/>
              <a:gd name="connsiteX2" fmla="*/ 2837964 w 2837964"/>
              <a:gd name="connsiteY2" fmla="*/ 2409938 h 2433186"/>
              <a:gd name="connsiteX3" fmla="*/ 156314 w 2837964"/>
              <a:gd name="connsiteY3" fmla="*/ 2433186 h 2433186"/>
              <a:gd name="connsiteX4" fmla="*/ 986496 w 2837964"/>
              <a:gd name="connsiteY4" fmla="*/ 1851210 h 2433186"/>
              <a:gd name="connsiteX5" fmla="*/ 1056006 w 2837964"/>
              <a:gd name="connsiteY5" fmla="*/ 1225684 h 2433186"/>
              <a:gd name="connsiteX6" fmla="*/ 381040 w 2837964"/>
              <a:gd name="connsiteY6" fmla="*/ 0 h 2433186"/>
              <a:gd name="connsiteX0" fmla="*/ 381040 w 2837964"/>
              <a:gd name="connsiteY0" fmla="*/ 0 h 2433186"/>
              <a:gd name="connsiteX1" fmla="*/ 2837964 w 2837964"/>
              <a:gd name="connsiteY1" fmla="*/ 0 h 2433186"/>
              <a:gd name="connsiteX2" fmla="*/ 2837964 w 2837964"/>
              <a:gd name="connsiteY2" fmla="*/ 2409938 h 2433186"/>
              <a:gd name="connsiteX3" fmla="*/ 156314 w 2837964"/>
              <a:gd name="connsiteY3" fmla="*/ 2433186 h 2433186"/>
              <a:gd name="connsiteX4" fmla="*/ 986496 w 2837964"/>
              <a:gd name="connsiteY4" fmla="*/ 1851210 h 2433186"/>
              <a:gd name="connsiteX5" fmla="*/ 1056006 w 2837964"/>
              <a:gd name="connsiteY5" fmla="*/ 1225684 h 2433186"/>
              <a:gd name="connsiteX6" fmla="*/ 381040 w 2837964"/>
              <a:gd name="connsiteY6" fmla="*/ 0 h 2433186"/>
              <a:gd name="connsiteX0" fmla="*/ 381040 w 2837964"/>
              <a:gd name="connsiteY0" fmla="*/ 0 h 2433186"/>
              <a:gd name="connsiteX1" fmla="*/ 2837964 w 2837964"/>
              <a:gd name="connsiteY1" fmla="*/ 0 h 2433186"/>
              <a:gd name="connsiteX2" fmla="*/ 2837964 w 2837964"/>
              <a:gd name="connsiteY2" fmla="*/ 2409938 h 2433186"/>
              <a:gd name="connsiteX3" fmla="*/ 156314 w 2837964"/>
              <a:gd name="connsiteY3" fmla="*/ 2433186 h 2433186"/>
              <a:gd name="connsiteX4" fmla="*/ 986496 w 2837964"/>
              <a:gd name="connsiteY4" fmla="*/ 1851210 h 2433186"/>
              <a:gd name="connsiteX5" fmla="*/ 1056006 w 2837964"/>
              <a:gd name="connsiteY5" fmla="*/ 1225684 h 2433186"/>
              <a:gd name="connsiteX6" fmla="*/ 381040 w 2837964"/>
              <a:gd name="connsiteY6" fmla="*/ 0 h 2433186"/>
              <a:gd name="connsiteX0" fmla="*/ 381040 w 2837964"/>
              <a:gd name="connsiteY0" fmla="*/ 0 h 2433186"/>
              <a:gd name="connsiteX1" fmla="*/ 2837964 w 2837964"/>
              <a:gd name="connsiteY1" fmla="*/ 0 h 2433186"/>
              <a:gd name="connsiteX2" fmla="*/ 2837964 w 2837964"/>
              <a:gd name="connsiteY2" fmla="*/ 2409938 h 2433186"/>
              <a:gd name="connsiteX3" fmla="*/ 156314 w 2837964"/>
              <a:gd name="connsiteY3" fmla="*/ 2433186 h 2433186"/>
              <a:gd name="connsiteX4" fmla="*/ 986496 w 2837964"/>
              <a:gd name="connsiteY4" fmla="*/ 1851210 h 2433186"/>
              <a:gd name="connsiteX5" fmla="*/ 1056006 w 2837964"/>
              <a:gd name="connsiteY5" fmla="*/ 1225684 h 2433186"/>
              <a:gd name="connsiteX6" fmla="*/ 814616 w 2837964"/>
              <a:gd name="connsiteY6" fmla="*/ 623989 h 2433186"/>
              <a:gd name="connsiteX7" fmla="*/ 381040 w 2837964"/>
              <a:gd name="connsiteY7" fmla="*/ 0 h 2433186"/>
              <a:gd name="connsiteX0" fmla="*/ 381040 w 2837964"/>
              <a:gd name="connsiteY0" fmla="*/ 0 h 2433186"/>
              <a:gd name="connsiteX1" fmla="*/ 2837964 w 2837964"/>
              <a:gd name="connsiteY1" fmla="*/ 0 h 2433186"/>
              <a:gd name="connsiteX2" fmla="*/ 2837964 w 2837964"/>
              <a:gd name="connsiteY2" fmla="*/ 2409938 h 2433186"/>
              <a:gd name="connsiteX3" fmla="*/ 156314 w 2837964"/>
              <a:gd name="connsiteY3" fmla="*/ 2433186 h 2433186"/>
              <a:gd name="connsiteX4" fmla="*/ 986496 w 2837964"/>
              <a:gd name="connsiteY4" fmla="*/ 1851210 h 2433186"/>
              <a:gd name="connsiteX5" fmla="*/ 1056006 w 2837964"/>
              <a:gd name="connsiteY5" fmla="*/ 1225684 h 2433186"/>
              <a:gd name="connsiteX6" fmla="*/ 814616 w 2837964"/>
              <a:gd name="connsiteY6" fmla="*/ 623989 h 2433186"/>
              <a:gd name="connsiteX7" fmla="*/ 381040 w 2837964"/>
              <a:gd name="connsiteY7" fmla="*/ 0 h 243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7964" h="2433186">
                <a:moveTo>
                  <a:pt x="381040" y="0"/>
                </a:moveTo>
                <a:lnTo>
                  <a:pt x="2837964" y="0"/>
                </a:lnTo>
                <a:lnTo>
                  <a:pt x="2837964" y="2409938"/>
                </a:lnTo>
                <a:lnTo>
                  <a:pt x="156314" y="2433186"/>
                </a:lnTo>
                <a:cubicBezTo>
                  <a:pt x="-178046" y="2335481"/>
                  <a:pt x="-9101" y="1925269"/>
                  <a:pt x="986496" y="1851210"/>
                </a:cubicBezTo>
                <a:cubicBezTo>
                  <a:pt x="1043630" y="1649960"/>
                  <a:pt x="1131133" y="1529636"/>
                  <a:pt x="1056006" y="1225684"/>
                </a:cubicBezTo>
                <a:cubicBezTo>
                  <a:pt x="1009599" y="1011980"/>
                  <a:pt x="927110" y="828270"/>
                  <a:pt x="814616" y="623989"/>
                </a:cubicBezTo>
                <a:cubicBezTo>
                  <a:pt x="530242" y="460959"/>
                  <a:pt x="26055" y="94831"/>
                  <a:pt x="38104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ontent Placeholder 2">
            <a:extLst>
              <a:ext uri="{FF2B5EF4-FFF2-40B4-BE49-F238E27FC236}">
                <a16:creationId xmlns:a16="http://schemas.microsoft.com/office/drawing/2014/main" id="{B13A9ECD-4456-C790-5D18-CC1DDB4A9E64}"/>
              </a:ext>
            </a:extLst>
          </p:cNvPr>
          <p:cNvSpPr txBox="1">
            <a:spLocks/>
          </p:cNvSpPr>
          <p:nvPr/>
        </p:nvSpPr>
        <p:spPr bwMode="auto">
          <a:xfrm>
            <a:off x="-56842" y="6271056"/>
            <a:ext cx="9087158" cy="56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174625" indent="-174625">
              <a:spcBef>
                <a:spcPts val="0"/>
              </a:spcBef>
            </a:pPr>
            <a:r>
              <a:rPr lang="en-US" altLang="en-US" sz="1600" kern="0" dirty="0">
                <a:latin typeface="Helvetica" charset="0"/>
                <a:ea typeface="Helvetica" charset="0"/>
                <a:cs typeface="Helvetica" charset="0"/>
              </a:rPr>
              <a:t>Complete conversion of ribose-5-phosphate to glucose-6-phosphate requires 6 Rib 5-P (30 carbons) to make 5 </a:t>
            </a:r>
            <a:r>
              <a:rPr lang="en-US" altLang="en-US" sz="1600" kern="0" dirty="0" err="1">
                <a:latin typeface="Helvetica" charset="0"/>
                <a:ea typeface="Helvetica" charset="0"/>
                <a:cs typeface="Helvetica" charset="0"/>
              </a:rPr>
              <a:t>Glc</a:t>
            </a:r>
            <a:r>
              <a:rPr lang="en-US" altLang="en-US" sz="1600" kern="0" dirty="0">
                <a:latin typeface="Helvetica" charset="0"/>
                <a:ea typeface="Helvetica" charset="0"/>
                <a:cs typeface="Helvetica" charset="0"/>
              </a:rPr>
              <a:t> 6-P (30 carbons).</a:t>
            </a:r>
          </a:p>
        </p:txBody>
      </p:sp>
      <p:sp>
        <p:nvSpPr>
          <p:cNvPr id="36" name="Rectangle 35">
            <a:extLst>
              <a:ext uri="{FF2B5EF4-FFF2-40B4-BE49-F238E27FC236}">
                <a16:creationId xmlns:a16="http://schemas.microsoft.com/office/drawing/2014/main" id="{37CF7643-855D-130A-E769-E2ED0262BA81}"/>
              </a:ext>
            </a:extLst>
          </p:cNvPr>
          <p:cNvSpPr/>
          <p:nvPr/>
        </p:nvSpPr>
        <p:spPr>
          <a:xfrm>
            <a:off x="7256384" y="3038068"/>
            <a:ext cx="1887616" cy="1346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093D0F9-476E-5792-4FFB-1D9F69B2580D}"/>
              </a:ext>
            </a:extLst>
          </p:cNvPr>
          <p:cNvSpPr txBox="1"/>
          <p:nvPr/>
        </p:nvSpPr>
        <p:spPr>
          <a:xfrm>
            <a:off x="124903" y="3148505"/>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4</a:t>
            </a:r>
          </a:p>
        </p:txBody>
      </p:sp>
      <p:sp>
        <p:nvSpPr>
          <p:cNvPr id="5" name="TextBox 4">
            <a:extLst>
              <a:ext uri="{FF2B5EF4-FFF2-40B4-BE49-F238E27FC236}">
                <a16:creationId xmlns:a16="http://schemas.microsoft.com/office/drawing/2014/main" id="{29CAF606-6B40-5864-BDA6-57174D4FBEDE}"/>
              </a:ext>
            </a:extLst>
          </p:cNvPr>
          <p:cNvSpPr txBox="1"/>
          <p:nvPr/>
        </p:nvSpPr>
        <p:spPr>
          <a:xfrm>
            <a:off x="151778" y="975985"/>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8" name="TextBox 7">
            <a:extLst>
              <a:ext uri="{FF2B5EF4-FFF2-40B4-BE49-F238E27FC236}">
                <a16:creationId xmlns:a16="http://schemas.microsoft.com/office/drawing/2014/main" id="{D3A36F97-F325-80CC-3BAA-BCC24EA27349}"/>
              </a:ext>
            </a:extLst>
          </p:cNvPr>
          <p:cNvSpPr txBox="1"/>
          <p:nvPr/>
        </p:nvSpPr>
        <p:spPr>
          <a:xfrm>
            <a:off x="151778" y="2586217"/>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9" name="TextBox 8">
            <a:extLst>
              <a:ext uri="{FF2B5EF4-FFF2-40B4-BE49-F238E27FC236}">
                <a16:creationId xmlns:a16="http://schemas.microsoft.com/office/drawing/2014/main" id="{DF95F81A-580C-16B8-6ED8-5A0B286F0E5B}"/>
              </a:ext>
            </a:extLst>
          </p:cNvPr>
          <p:cNvSpPr txBox="1"/>
          <p:nvPr/>
        </p:nvSpPr>
        <p:spPr>
          <a:xfrm rot="1705636">
            <a:off x="508106" y="3354973"/>
            <a:ext cx="486030" cy="461665"/>
          </a:xfrm>
          <a:prstGeom prst="rect">
            <a:avLst/>
          </a:prstGeom>
          <a:noFill/>
        </p:spPr>
        <p:txBody>
          <a:bodyPr wrap="none" rtlCol="0">
            <a:spAutoFit/>
          </a:bodyPr>
          <a:lstStyle/>
          <a:p>
            <a:r>
              <a:rPr lang="en-US" dirty="0">
                <a:sym typeface="Wingdings" pitchFamily="2" charset="2"/>
              </a:rPr>
              <a:t></a:t>
            </a:r>
            <a:endParaRPr lang="en-US" dirty="0"/>
          </a:p>
        </p:txBody>
      </p:sp>
      <p:sp>
        <p:nvSpPr>
          <p:cNvPr id="10" name="TextBox 9">
            <a:extLst>
              <a:ext uri="{FF2B5EF4-FFF2-40B4-BE49-F238E27FC236}">
                <a16:creationId xmlns:a16="http://schemas.microsoft.com/office/drawing/2014/main" id="{9721672A-C939-32BD-75D3-ECF5ADC065FA}"/>
              </a:ext>
            </a:extLst>
          </p:cNvPr>
          <p:cNvSpPr txBox="1"/>
          <p:nvPr/>
        </p:nvSpPr>
        <p:spPr>
          <a:xfrm rot="16200000">
            <a:off x="91144" y="2851013"/>
            <a:ext cx="486030" cy="461665"/>
          </a:xfrm>
          <a:prstGeom prst="rect">
            <a:avLst/>
          </a:prstGeom>
          <a:noFill/>
        </p:spPr>
        <p:txBody>
          <a:bodyPr wrap="none" rtlCol="0">
            <a:spAutoFit/>
          </a:bodyPr>
          <a:lstStyle/>
          <a:p>
            <a:r>
              <a:rPr lang="en-US" dirty="0">
                <a:sym typeface="Wingdings" pitchFamily="2" charset="2"/>
              </a:rPr>
              <a:t></a:t>
            </a:r>
            <a:endParaRPr lang="en-US" dirty="0"/>
          </a:p>
        </p:txBody>
      </p:sp>
      <p:sp>
        <p:nvSpPr>
          <p:cNvPr id="11" name="TextBox 10">
            <a:extLst>
              <a:ext uri="{FF2B5EF4-FFF2-40B4-BE49-F238E27FC236}">
                <a16:creationId xmlns:a16="http://schemas.microsoft.com/office/drawing/2014/main" id="{F268DA30-37FC-5CCE-393B-6BFDDCF031E5}"/>
              </a:ext>
            </a:extLst>
          </p:cNvPr>
          <p:cNvSpPr txBox="1"/>
          <p:nvPr/>
        </p:nvSpPr>
        <p:spPr>
          <a:xfrm>
            <a:off x="895572" y="3554312"/>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20" name="TextBox 19">
            <a:extLst>
              <a:ext uri="{FF2B5EF4-FFF2-40B4-BE49-F238E27FC236}">
                <a16:creationId xmlns:a16="http://schemas.microsoft.com/office/drawing/2014/main" id="{AEB32807-FFB5-37CB-4CAF-6D1736FCBE3F}"/>
              </a:ext>
            </a:extLst>
          </p:cNvPr>
          <p:cNvSpPr txBox="1"/>
          <p:nvPr/>
        </p:nvSpPr>
        <p:spPr>
          <a:xfrm>
            <a:off x="2424128" y="2596558"/>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37" name="TextBox 36">
            <a:extLst>
              <a:ext uri="{FF2B5EF4-FFF2-40B4-BE49-F238E27FC236}">
                <a16:creationId xmlns:a16="http://schemas.microsoft.com/office/drawing/2014/main" id="{A753ECD6-B061-E31F-18AE-1768C65DB2E7}"/>
              </a:ext>
            </a:extLst>
          </p:cNvPr>
          <p:cNvSpPr txBox="1"/>
          <p:nvPr/>
        </p:nvSpPr>
        <p:spPr>
          <a:xfrm>
            <a:off x="2424128" y="1010635"/>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22" name="TextBox 21">
            <a:extLst>
              <a:ext uri="{FF2B5EF4-FFF2-40B4-BE49-F238E27FC236}">
                <a16:creationId xmlns:a16="http://schemas.microsoft.com/office/drawing/2014/main" id="{B5B5B6A5-86D3-8143-49FD-6B70F17530E9}"/>
              </a:ext>
            </a:extLst>
          </p:cNvPr>
          <p:cNvSpPr txBox="1"/>
          <p:nvPr/>
        </p:nvSpPr>
        <p:spPr>
          <a:xfrm>
            <a:off x="4384689" y="2548734"/>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23" name="TextBox 22">
            <a:extLst>
              <a:ext uri="{FF2B5EF4-FFF2-40B4-BE49-F238E27FC236}">
                <a16:creationId xmlns:a16="http://schemas.microsoft.com/office/drawing/2014/main" id="{D3AD909C-6C57-8108-9B6B-B29086AC2346}"/>
              </a:ext>
            </a:extLst>
          </p:cNvPr>
          <p:cNvSpPr txBox="1"/>
          <p:nvPr/>
        </p:nvSpPr>
        <p:spPr>
          <a:xfrm>
            <a:off x="4384689" y="962811"/>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Tree>
    <p:extLst>
      <p:ext uri="{BB962C8B-B14F-4D97-AF65-F5344CB8AC3E}">
        <p14:creationId xmlns:p14="http://schemas.microsoft.com/office/powerpoint/2010/main" val="2985387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a:extLst>
            <a:ext uri="{FF2B5EF4-FFF2-40B4-BE49-F238E27FC236}">
              <a16:creationId xmlns:a16="http://schemas.microsoft.com/office/drawing/2014/main" id="{B86AC370-C7E3-C12F-33A0-B18D55EB2BE7}"/>
            </a:ext>
          </a:extLst>
        </p:cNvPr>
        <p:cNvGrpSpPr/>
        <p:nvPr/>
      </p:nvGrpSpPr>
      <p:grpSpPr>
        <a:xfrm>
          <a:off x="0" y="0"/>
          <a:ext cx="0" cy="0"/>
          <a:chOff x="0" y="0"/>
          <a:chExt cx="0" cy="0"/>
        </a:xfrm>
      </p:grpSpPr>
      <p:pic>
        <p:nvPicPr>
          <p:cNvPr id="82949" name="Picture 5" descr="In image (a), on the top left, there is a pink box with ribose 5-phosphate. Below that box are reversible arrows with isomerase in blue on the left. Below these are another set of reversible arrows with epimerase in blue, which points to xylulose 5-phosphate. To the right of these sets of arrows, is a curved arrow pointing from the pink box down and up to sedoheptulose 7-phosphate. Below that, another curved arrow points from xylulose 5-phosphate up and around down to glyceraldehyde 3-phosphate. In the arc is transketolase in blue. From sedoheptulose 7-phosphate is a curved arrow pointing right and up to fructose 6-phosphate, which has an arrow to the right pointing right to glucose 6-phosphate in a blue box. Another curved arrow below the one just discussed points from glyceraldehyde 3-phosphate down and right to erythrose 4-phosphate. In the arc is transaldolase in blue. Below and to the right is another curved arrow pointing from erythrose 4-phosphate to fructose 6-phosphate. Below that is another curved arrow pointing from xylulose 5-phosphate to glyceraldehyde 3-phosphate. In the arc is tranketolase in blue. From glyceraldehyde 3-phosphate, there are three successive arrows pointing up to fructose 6-phosphate. To the right of the first arrow is triose phosphate isomerase in blue. The next has aldolase in blue, and the third is fructose 1,6-bisphosphatase in blue. An up arrow points from fructose 6-phosphate up to the blue box with glucose 6-phosphate.">
            <a:extLst>
              <a:ext uri="{FF2B5EF4-FFF2-40B4-BE49-F238E27FC236}">
                <a16:creationId xmlns:a16="http://schemas.microsoft.com/office/drawing/2014/main" id="{75B14673-2924-39FC-1301-1AE419E42998}"/>
              </a:ext>
            </a:extLst>
          </p:cNvPr>
          <p:cNvPicPr>
            <a:picLocks noChangeAspect="1"/>
          </p:cNvPicPr>
          <p:nvPr/>
        </p:nvPicPr>
        <p:blipFill rotWithShape="1">
          <a:blip r:embed="rId3">
            <a:extLst>
              <a:ext uri="{28A0092B-C50C-407E-A947-70E740481C1C}">
                <a14:useLocalDpi xmlns:a14="http://schemas.microsoft.com/office/drawing/2010/main" val="0"/>
              </a:ext>
            </a:extLst>
          </a:blip>
          <a:srcRect t="22937" b="7981"/>
          <a:stretch/>
        </p:blipFill>
        <p:spPr bwMode="auto">
          <a:xfrm>
            <a:off x="457200" y="833288"/>
            <a:ext cx="8585714" cy="4122174"/>
          </a:xfrm>
          <a:prstGeom prst="rect">
            <a:avLst/>
          </a:prstGeom>
          <a:solidFill>
            <a:schemeClr val="accent1">
              <a:lumMod val="75000"/>
              <a:alpha val="24000"/>
            </a:schemeClr>
          </a:solidFill>
          <a:ln>
            <a:noFill/>
          </a:ln>
        </p:spPr>
      </p:pic>
      <p:sp>
        <p:nvSpPr>
          <p:cNvPr id="6" name="Rectangle 1026">
            <a:extLst>
              <a:ext uri="{FF2B5EF4-FFF2-40B4-BE49-F238E27FC236}">
                <a16:creationId xmlns:a16="http://schemas.microsoft.com/office/drawing/2014/main" id="{17190886-83EF-FD7A-B978-42966B8229F8}"/>
              </a:ext>
            </a:extLst>
          </p:cNvPr>
          <p:cNvSpPr txBox="1">
            <a:spLocks noChangeArrowheads="1"/>
          </p:cNvSpPr>
          <p:nvPr/>
        </p:nvSpPr>
        <p:spPr>
          <a:xfrm>
            <a:off x="0" y="0"/>
            <a:ext cx="9144000" cy="685800"/>
          </a:xfrm>
          <a:prstGeom prst="rect">
            <a:avLst/>
          </a:prstGeom>
        </p:spPr>
        <p:txBody>
          <a:bodyPr/>
          <a:lstStyle>
            <a:lvl1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a:lstStyle>
          <a:p>
            <a:pPr eaLnBrk="1" hangingPunct="1"/>
            <a:r>
              <a:rPr lang="en-US" altLang="en-US" sz="3600" kern="0" dirty="0">
                <a:solidFill>
                  <a:srgbClr val="FF5050"/>
                </a:solidFill>
                <a:latin typeface="Helvetica" charset="0"/>
                <a:ea typeface="Helvetica" charset="0"/>
                <a:cs typeface="Helvetica" charset="0"/>
              </a:rPr>
              <a:t>Pentose Phosphate Pathway</a:t>
            </a:r>
          </a:p>
        </p:txBody>
      </p:sp>
      <p:sp>
        <p:nvSpPr>
          <p:cNvPr id="7" name="Line 4">
            <a:extLst>
              <a:ext uri="{FF2B5EF4-FFF2-40B4-BE49-F238E27FC236}">
                <a16:creationId xmlns:a16="http://schemas.microsoft.com/office/drawing/2014/main" id="{34F68345-B431-3974-922E-31FFF717CC74}"/>
              </a:ext>
            </a:extLst>
          </p:cNvPr>
          <p:cNvSpPr>
            <a:spLocks noChangeShapeType="1"/>
          </p:cNvSpPr>
          <p:nvPr/>
        </p:nvSpPr>
        <p:spPr bwMode="auto">
          <a:xfrm>
            <a:off x="457200" y="634184"/>
            <a:ext cx="8229600" cy="0"/>
          </a:xfrm>
          <a:prstGeom prst="line">
            <a:avLst/>
          </a:prstGeom>
          <a:noFill/>
          <a:ln w="57150" cmpd="thinThick">
            <a:solidFill>
              <a:srgbClr val="FF5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TextBox 37">
            <a:extLst>
              <a:ext uri="{FF2B5EF4-FFF2-40B4-BE49-F238E27FC236}">
                <a16:creationId xmlns:a16="http://schemas.microsoft.com/office/drawing/2014/main" id="{0E23C858-D0A9-CF44-DDC1-8AAABA81D006}"/>
              </a:ext>
            </a:extLst>
          </p:cNvPr>
          <p:cNvSpPr txBox="1"/>
          <p:nvPr/>
        </p:nvSpPr>
        <p:spPr>
          <a:xfrm>
            <a:off x="5820908" y="790543"/>
            <a:ext cx="1003024" cy="338554"/>
          </a:xfrm>
          <a:prstGeom prst="rect">
            <a:avLst/>
          </a:prstGeom>
          <a:noFill/>
        </p:spPr>
        <p:txBody>
          <a:bodyPr wrap="square" rtlCol="0">
            <a:spAutoFit/>
          </a:bodyPr>
          <a:lstStyle/>
          <a:p>
            <a:r>
              <a:rPr lang="en-US" sz="800" b="1" dirty="0">
                <a:solidFill>
                  <a:srgbClr val="0B7FD2"/>
                </a:solidFill>
                <a:latin typeface="Microsoft YaHei" panose="020B0503020204020204" pitchFamily="34" charset="-122"/>
                <a:ea typeface="Microsoft YaHei" panose="020B0503020204020204" pitchFamily="34" charset="-122"/>
              </a:rPr>
              <a:t>Phosphohexose isomerase</a:t>
            </a:r>
          </a:p>
        </p:txBody>
      </p:sp>
      <p:sp>
        <p:nvSpPr>
          <p:cNvPr id="82946" name="Rectangle 1026">
            <a:extLst>
              <a:ext uri="{FF2B5EF4-FFF2-40B4-BE49-F238E27FC236}">
                <a16:creationId xmlns:a16="http://schemas.microsoft.com/office/drawing/2014/main" id="{F19C07D1-DCDD-4648-C7F0-85B53A80204C}"/>
              </a:ext>
            </a:extLst>
          </p:cNvPr>
          <p:cNvSpPr txBox="1">
            <a:spLocks noChangeArrowheads="1"/>
          </p:cNvSpPr>
          <p:nvPr/>
        </p:nvSpPr>
        <p:spPr bwMode="auto">
          <a:xfrm>
            <a:off x="2027361" y="5341007"/>
            <a:ext cx="5249910" cy="845574"/>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eaLnBrk="1" hangingPunct="1"/>
            <a:r>
              <a:rPr lang="en-US" altLang="en-US" dirty="0">
                <a:solidFill>
                  <a:srgbClr val="2FB0DC"/>
                </a:solidFill>
                <a:latin typeface="Helvetica" charset="0"/>
                <a:ea typeface="Helvetica" charset="0"/>
                <a:cs typeface="Helvetica" charset="0"/>
              </a:rPr>
              <a:t>Non-oxidative Phase</a:t>
            </a:r>
          </a:p>
          <a:p>
            <a:pPr eaLnBrk="1" hangingPunct="1"/>
            <a:r>
              <a:rPr lang="en-US" altLang="en-US" dirty="0">
                <a:solidFill>
                  <a:srgbClr val="2FB0DC"/>
                </a:solidFill>
                <a:latin typeface="Helvetica" charset="0"/>
                <a:ea typeface="Helvetica" charset="0"/>
                <a:cs typeface="Helvetica" charset="0"/>
              </a:rPr>
              <a:t>Interconverts Rib 5-P to form </a:t>
            </a:r>
            <a:r>
              <a:rPr lang="en-US" altLang="en-US" dirty="0" err="1">
                <a:solidFill>
                  <a:srgbClr val="2FB0DC"/>
                </a:solidFill>
                <a:latin typeface="Helvetica" charset="0"/>
                <a:ea typeface="Helvetica" charset="0"/>
                <a:cs typeface="Helvetica" charset="0"/>
              </a:rPr>
              <a:t>Glc</a:t>
            </a:r>
            <a:r>
              <a:rPr lang="en-US" altLang="en-US" dirty="0">
                <a:solidFill>
                  <a:srgbClr val="2FB0DC"/>
                </a:solidFill>
                <a:latin typeface="Helvetica" charset="0"/>
                <a:ea typeface="Helvetica" charset="0"/>
                <a:cs typeface="Helvetica" charset="0"/>
              </a:rPr>
              <a:t> 6-P</a:t>
            </a:r>
          </a:p>
        </p:txBody>
      </p:sp>
      <p:sp>
        <p:nvSpPr>
          <p:cNvPr id="2" name="TextBox 1">
            <a:extLst>
              <a:ext uri="{FF2B5EF4-FFF2-40B4-BE49-F238E27FC236}">
                <a16:creationId xmlns:a16="http://schemas.microsoft.com/office/drawing/2014/main" id="{6F1C5C14-6749-41F1-44B5-A5D79E33F621}"/>
              </a:ext>
            </a:extLst>
          </p:cNvPr>
          <p:cNvSpPr txBox="1"/>
          <p:nvPr/>
        </p:nvSpPr>
        <p:spPr>
          <a:xfrm>
            <a:off x="8087522" y="967254"/>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2" name="TextBox 11">
            <a:extLst>
              <a:ext uri="{FF2B5EF4-FFF2-40B4-BE49-F238E27FC236}">
                <a16:creationId xmlns:a16="http://schemas.microsoft.com/office/drawing/2014/main" id="{66645BA6-7243-0F57-FDFD-4B0766AD39B3}"/>
              </a:ext>
            </a:extLst>
          </p:cNvPr>
          <p:cNvSpPr txBox="1"/>
          <p:nvPr/>
        </p:nvSpPr>
        <p:spPr>
          <a:xfrm>
            <a:off x="977640" y="2964929"/>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3" name="TextBox 12">
            <a:extLst>
              <a:ext uri="{FF2B5EF4-FFF2-40B4-BE49-F238E27FC236}">
                <a16:creationId xmlns:a16="http://schemas.microsoft.com/office/drawing/2014/main" id="{6013184F-F83A-F17D-08EE-7827B24F55CC}"/>
              </a:ext>
            </a:extLst>
          </p:cNvPr>
          <p:cNvSpPr txBox="1"/>
          <p:nvPr/>
        </p:nvSpPr>
        <p:spPr>
          <a:xfrm>
            <a:off x="3070655" y="686927"/>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4" name="TextBox 13">
            <a:extLst>
              <a:ext uri="{FF2B5EF4-FFF2-40B4-BE49-F238E27FC236}">
                <a16:creationId xmlns:a16="http://schemas.microsoft.com/office/drawing/2014/main" id="{FC821242-86AC-9F85-B0C0-5BFE619787F2}"/>
              </a:ext>
            </a:extLst>
          </p:cNvPr>
          <p:cNvSpPr txBox="1"/>
          <p:nvPr/>
        </p:nvSpPr>
        <p:spPr>
          <a:xfrm>
            <a:off x="4951210" y="689492"/>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5" name="TextBox 14">
            <a:extLst>
              <a:ext uri="{FF2B5EF4-FFF2-40B4-BE49-F238E27FC236}">
                <a16:creationId xmlns:a16="http://schemas.microsoft.com/office/drawing/2014/main" id="{99B2AE42-CDB1-5754-411D-7A8066891DE5}"/>
              </a:ext>
            </a:extLst>
          </p:cNvPr>
          <p:cNvSpPr txBox="1"/>
          <p:nvPr/>
        </p:nvSpPr>
        <p:spPr>
          <a:xfrm>
            <a:off x="8087522" y="2586598"/>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6" name="TextBox 15">
            <a:extLst>
              <a:ext uri="{FF2B5EF4-FFF2-40B4-BE49-F238E27FC236}">
                <a16:creationId xmlns:a16="http://schemas.microsoft.com/office/drawing/2014/main" id="{EE258B4A-2FC3-8122-52B1-6BEE381D3D19}"/>
              </a:ext>
            </a:extLst>
          </p:cNvPr>
          <p:cNvSpPr txBox="1"/>
          <p:nvPr/>
        </p:nvSpPr>
        <p:spPr>
          <a:xfrm>
            <a:off x="4758812" y="2964928"/>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7" name="TextBox 16">
            <a:extLst>
              <a:ext uri="{FF2B5EF4-FFF2-40B4-BE49-F238E27FC236}">
                <a16:creationId xmlns:a16="http://schemas.microsoft.com/office/drawing/2014/main" id="{41213CE3-C67C-1BE3-E126-7DC043D2B8E8}"/>
              </a:ext>
            </a:extLst>
          </p:cNvPr>
          <p:cNvSpPr txBox="1"/>
          <p:nvPr/>
        </p:nvSpPr>
        <p:spPr>
          <a:xfrm>
            <a:off x="3043780" y="2974286"/>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8" name="TextBox 17">
            <a:extLst>
              <a:ext uri="{FF2B5EF4-FFF2-40B4-BE49-F238E27FC236}">
                <a16:creationId xmlns:a16="http://schemas.microsoft.com/office/drawing/2014/main" id="{4E775860-27E6-B754-6A1A-B2B9F07A023B}"/>
              </a:ext>
            </a:extLst>
          </p:cNvPr>
          <p:cNvSpPr txBox="1"/>
          <p:nvPr/>
        </p:nvSpPr>
        <p:spPr>
          <a:xfrm>
            <a:off x="1062685" y="586944"/>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9" name="TextBox 18">
            <a:extLst>
              <a:ext uri="{FF2B5EF4-FFF2-40B4-BE49-F238E27FC236}">
                <a16:creationId xmlns:a16="http://schemas.microsoft.com/office/drawing/2014/main" id="{E4265BFC-87BF-5498-C3F2-02474082ED6D}"/>
              </a:ext>
            </a:extLst>
          </p:cNvPr>
          <p:cNvSpPr txBox="1"/>
          <p:nvPr/>
        </p:nvSpPr>
        <p:spPr>
          <a:xfrm>
            <a:off x="8087522" y="4514034"/>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21" name="TextBox 20">
            <a:extLst>
              <a:ext uri="{FF2B5EF4-FFF2-40B4-BE49-F238E27FC236}">
                <a16:creationId xmlns:a16="http://schemas.microsoft.com/office/drawing/2014/main" id="{82E09DC2-2A37-7E3F-1709-9BE3E746759F}"/>
              </a:ext>
            </a:extLst>
          </p:cNvPr>
          <p:cNvSpPr txBox="1"/>
          <p:nvPr/>
        </p:nvSpPr>
        <p:spPr>
          <a:xfrm>
            <a:off x="5083404" y="4575329"/>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4" name="TextBox 3">
            <a:extLst>
              <a:ext uri="{FF2B5EF4-FFF2-40B4-BE49-F238E27FC236}">
                <a16:creationId xmlns:a16="http://schemas.microsoft.com/office/drawing/2014/main" id="{87F71606-A239-C0FD-6001-0441B8E47BA8}"/>
              </a:ext>
            </a:extLst>
          </p:cNvPr>
          <p:cNvSpPr txBox="1"/>
          <p:nvPr/>
        </p:nvSpPr>
        <p:spPr>
          <a:xfrm>
            <a:off x="1160968" y="1919338"/>
            <a:ext cx="687689" cy="246221"/>
          </a:xfrm>
          <a:prstGeom prst="rect">
            <a:avLst/>
          </a:prstGeom>
          <a:solidFill>
            <a:schemeClr val="bg1"/>
          </a:solidFill>
        </p:spPr>
        <p:txBody>
          <a:bodyPr wrap="none" lIns="0" tIns="0" rIns="0" bIns="0" rtlCol="0">
            <a:spAutoFit/>
          </a:bodyPr>
          <a:lstStyle/>
          <a:p>
            <a:r>
              <a:rPr lang="en-US" sz="1600" b="1" dirty="0">
                <a:latin typeface="Microsoft YaHei" charset="-122"/>
                <a:ea typeface="Microsoft YaHei" charset="-122"/>
                <a:cs typeface="Microsoft YaHei" charset="-122"/>
              </a:rPr>
              <a:t>Ru 5-P</a:t>
            </a:r>
          </a:p>
        </p:txBody>
      </p:sp>
      <p:sp>
        <p:nvSpPr>
          <p:cNvPr id="24" name="TextBox 23">
            <a:extLst>
              <a:ext uri="{FF2B5EF4-FFF2-40B4-BE49-F238E27FC236}">
                <a16:creationId xmlns:a16="http://schemas.microsoft.com/office/drawing/2014/main" id="{78F2EFA3-5DA7-FA2A-D455-420AFFD98C6B}"/>
              </a:ext>
            </a:extLst>
          </p:cNvPr>
          <p:cNvSpPr txBox="1"/>
          <p:nvPr/>
        </p:nvSpPr>
        <p:spPr>
          <a:xfrm>
            <a:off x="2245166" y="1647896"/>
            <a:ext cx="612668" cy="338554"/>
          </a:xfrm>
          <a:prstGeom prst="rect">
            <a:avLst/>
          </a:prstGeom>
          <a:noFill/>
        </p:spPr>
        <p:txBody>
          <a:bodyPr wrap="none" rtlCol="0">
            <a:spAutoFit/>
          </a:bodyPr>
          <a:lstStyle/>
          <a:p>
            <a:r>
              <a:rPr lang="en-US" sz="1600" b="1">
                <a:latin typeface="Microsoft YaHei" charset="-122"/>
                <a:ea typeface="Microsoft YaHei" charset="-122"/>
                <a:cs typeface="Microsoft YaHei" charset="-122"/>
              </a:rPr>
              <a:t>2C′s</a:t>
            </a:r>
            <a:endParaRPr lang="en-US" sz="1600" b="1" dirty="0">
              <a:latin typeface="Microsoft YaHei" charset="-122"/>
              <a:ea typeface="Microsoft YaHei" charset="-122"/>
              <a:cs typeface="Microsoft YaHei" charset="-122"/>
            </a:endParaRPr>
          </a:p>
        </p:txBody>
      </p:sp>
      <p:sp>
        <p:nvSpPr>
          <p:cNvPr id="25" name="TextBox 24">
            <a:extLst>
              <a:ext uri="{FF2B5EF4-FFF2-40B4-BE49-F238E27FC236}">
                <a16:creationId xmlns:a16="http://schemas.microsoft.com/office/drawing/2014/main" id="{FB6C7CC9-2434-B67B-0528-5122A7B5D9C9}"/>
              </a:ext>
            </a:extLst>
          </p:cNvPr>
          <p:cNvSpPr txBox="1"/>
          <p:nvPr/>
        </p:nvSpPr>
        <p:spPr>
          <a:xfrm>
            <a:off x="6010279" y="3267121"/>
            <a:ext cx="612668" cy="338554"/>
          </a:xfrm>
          <a:prstGeom prst="rect">
            <a:avLst/>
          </a:prstGeom>
          <a:noFill/>
        </p:spPr>
        <p:txBody>
          <a:bodyPr wrap="none" rtlCol="0">
            <a:spAutoFit/>
          </a:bodyPr>
          <a:lstStyle/>
          <a:p>
            <a:r>
              <a:rPr lang="en-US" sz="1600" b="1">
                <a:latin typeface="Microsoft YaHei" charset="-122"/>
                <a:ea typeface="Microsoft YaHei" charset="-122"/>
                <a:cs typeface="Microsoft YaHei" charset="-122"/>
              </a:rPr>
              <a:t>2C′s</a:t>
            </a:r>
            <a:endParaRPr lang="en-US" sz="1600" b="1" dirty="0">
              <a:latin typeface="Microsoft YaHei" charset="-122"/>
              <a:ea typeface="Microsoft YaHei" charset="-122"/>
              <a:cs typeface="Microsoft YaHei" charset="-122"/>
            </a:endParaRPr>
          </a:p>
        </p:txBody>
      </p:sp>
      <p:sp>
        <p:nvSpPr>
          <p:cNvPr id="26" name="TextBox 25">
            <a:extLst>
              <a:ext uri="{FF2B5EF4-FFF2-40B4-BE49-F238E27FC236}">
                <a16:creationId xmlns:a16="http://schemas.microsoft.com/office/drawing/2014/main" id="{CE706F45-D006-377D-AD9A-A23E6B953525}"/>
              </a:ext>
            </a:extLst>
          </p:cNvPr>
          <p:cNvSpPr txBox="1"/>
          <p:nvPr/>
        </p:nvSpPr>
        <p:spPr>
          <a:xfrm>
            <a:off x="4338542" y="1637185"/>
            <a:ext cx="612668" cy="338554"/>
          </a:xfrm>
          <a:prstGeom prst="rect">
            <a:avLst/>
          </a:prstGeom>
          <a:noFill/>
        </p:spPr>
        <p:txBody>
          <a:bodyPr wrap="none" rtlCol="0">
            <a:spAutoFit/>
          </a:bodyPr>
          <a:lstStyle/>
          <a:p>
            <a:r>
              <a:rPr lang="en-US" sz="1600" b="1">
                <a:latin typeface="Microsoft YaHei" charset="-122"/>
                <a:ea typeface="Microsoft YaHei" charset="-122"/>
                <a:cs typeface="Microsoft YaHei" charset="-122"/>
              </a:rPr>
              <a:t>3C′s</a:t>
            </a:r>
            <a:endParaRPr lang="en-US" sz="1600" b="1" dirty="0">
              <a:latin typeface="Microsoft YaHei" charset="-122"/>
              <a:ea typeface="Microsoft YaHei" charset="-122"/>
              <a:cs typeface="Microsoft YaHei" charset="-122"/>
            </a:endParaRPr>
          </a:p>
        </p:txBody>
      </p:sp>
      <p:sp>
        <p:nvSpPr>
          <p:cNvPr id="30" name="Rectangle 29">
            <a:extLst>
              <a:ext uri="{FF2B5EF4-FFF2-40B4-BE49-F238E27FC236}">
                <a16:creationId xmlns:a16="http://schemas.microsoft.com/office/drawing/2014/main" id="{EA50A9E8-6767-1C3F-6995-26468C036C8B}"/>
              </a:ext>
            </a:extLst>
          </p:cNvPr>
          <p:cNvSpPr/>
          <p:nvPr/>
        </p:nvSpPr>
        <p:spPr>
          <a:xfrm>
            <a:off x="5821671" y="783672"/>
            <a:ext cx="3221243" cy="780380"/>
          </a:xfrm>
          <a:custGeom>
            <a:avLst/>
            <a:gdLst>
              <a:gd name="connsiteX0" fmla="*/ 0 w 3016848"/>
              <a:gd name="connsiteY0" fmla="*/ 0 h 780380"/>
              <a:gd name="connsiteX1" fmla="*/ 3016848 w 3016848"/>
              <a:gd name="connsiteY1" fmla="*/ 0 h 780380"/>
              <a:gd name="connsiteX2" fmla="*/ 3016848 w 3016848"/>
              <a:gd name="connsiteY2" fmla="*/ 780380 h 780380"/>
              <a:gd name="connsiteX3" fmla="*/ 0 w 3016848"/>
              <a:gd name="connsiteY3" fmla="*/ 780380 h 780380"/>
              <a:gd name="connsiteX4" fmla="*/ 0 w 3016848"/>
              <a:gd name="connsiteY4" fmla="*/ 0 h 780380"/>
              <a:gd name="connsiteX0" fmla="*/ 0 w 3188970"/>
              <a:gd name="connsiteY0" fmla="*/ 43031 h 780380"/>
              <a:gd name="connsiteX1" fmla="*/ 3188970 w 3188970"/>
              <a:gd name="connsiteY1" fmla="*/ 0 h 780380"/>
              <a:gd name="connsiteX2" fmla="*/ 3188970 w 3188970"/>
              <a:gd name="connsiteY2" fmla="*/ 780380 h 780380"/>
              <a:gd name="connsiteX3" fmla="*/ 172122 w 3188970"/>
              <a:gd name="connsiteY3" fmla="*/ 780380 h 780380"/>
              <a:gd name="connsiteX4" fmla="*/ 0 w 3188970"/>
              <a:gd name="connsiteY4" fmla="*/ 43031 h 780380"/>
              <a:gd name="connsiteX0" fmla="*/ 0 w 3188970"/>
              <a:gd name="connsiteY0" fmla="*/ 43031 h 780380"/>
              <a:gd name="connsiteX1" fmla="*/ 3188970 w 3188970"/>
              <a:gd name="connsiteY1" fmla="*/ 0 h 780380"/>
              <a:gd name="connsiteX2" fmla="*/ 3188970 w 3188970"/>
              <a:gd name="connsiteY2" fmla="*/ 780380 h 780380"/>
              <a:gd name="connsiteX3" fmla="*/ 172122 w 3188970"/>
              <a:gd name="connsiteY3" fmla="*/ 780380 h 780380"/>
              <a:gd name="connsiteX4" fmla="*/ 0 w 3188970"/>
              <a:gd name="connsiteY4" fmla="*/ 43031 h 780380"/>
              <a:gd name="connsiteX0" fmla="*/ 0 w 3221243"/>
              <a:gd name="connsiteY0" fmla="*/ 64546 h 780380"/>
              <a:gd name="connsiteX1" fmla="*/ 3221243 w 3221243"/>
              <a:gd name="connsiteY1" fmla="*/ 0 h 780380"/>
              <a:gd name="connsiteX2" fmla="*/ 3221243 w 3221243"/>
              <a:gd name="connsiteY2" fmla="*/ 780380 h 780380"/>
              <a:gd name="connsiteX3" fmla="*/ 204395 w 3221243"/>
              <a:gd name="connsiteY3" fmla="*/ 780380 h 780380"/>
              <a:gd name="connsiteX4" fmla="*/ 0 w 3221243"/>
              <a:gd name="connsiteY4" fmla="*/ 64546 h 780380"/>
              <a:gd name="connsiteX0" fmla="*/ 0 w 3221243"/>
              <a:gd name="connsiteY0" fmla="*/ 64546 h 780380"/>
              <a:gd name="connsiteX1" fmla="*/ 3221243 w 3221243"/>
              <a:gd name="connsiteY1" fmla="*/ 0 h 780380"/>
              <a:gd name="connsiteX2" fmla="*/ 3221243 w 3221243"/>
              <a:gd name="connsiteY2" fmla="*/ 780380 h 780380"/>
              <a:gd name="connsiteX3" fmla="*/ 204395 w 3221243"/>
              <a:gd name="connsiteY3" fmla="*/ 780380 h 780380"/>
              <a:gd name="connsiteX4" fmla="*/ 0 w 3221243"/>
              <a:gd name="connsiteY4" fmla="*/ 64546 h 78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1243" h="780380">
                <a:moveTo>
                  <a:pt x="0" y="64546"/>
                </a:moveTo>
                <a:lnTo>
                  <a:pt x="3221243" y="0"/>
                </a:lnTo>
                <a:lnTo>
                  <a:pt x="3221243" y="780380"/>
                </a:lnTo>
                <a:lnTo>
                  <a:pt x="204395" y="780380"/>
                </a:lnTo>
                <a:cubicBezTo>
                  <a:pt x="147021" y="534597"/>
                  <a:pt x="325269" y="760581"/>
                  <a:pt x="0" y="6454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B63FCB4-8335-A60E-6604-31B15B8EAC6E}"/>
              </a:ext>
            </a:extLst>
          </p:cNvPr>
          <p:cNvSpPr/>
          <p:nvPr/>
        </p:nvSpPr>
        <p:spPr>
          <a:xfrm>
            <a:off x="7145436" y="1562134"/>
            <a:ext cx="1811235" cy="9310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ontent Placeholder 2">
            <a:extLst>
              <a:ext uri="{FF2B5EF4-FFF2-40B4-BE49-F238E27FC236}">
                <a16:creationId xmlns:a16="http://schemas.microsoft.com/office/drawing/2014/main" id="{EFADAFBF-A1C5-389A-9634-27CC05FE235C}"/>
              </a:ext>
            </a:extLst>
          </p:cNvPr>
          <p:cNvSpPr txBox="1">
            <a:spLocks/>
          </p:cNvSpPr>
          <p:nvPr/>
        </p:nvSpPr>
        <p:spPr bwMode="auto">
          <a:xfrm>
            <a:off x="-56842" y="6271056"/>
            <a:ext cx="9087158" cy="56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174625" indent="-174625">
              <a:spcBef>
                <a:spcPts val="0"/>
              </a:spcBef>
            </a:pPr>
            <a:r>
              <a:rPr lang="en-US" altLang="en-US" sz="1600" kern="0" dirty="0">
                <a:latin typeface="Helvetica" charset="0"/>
                <a:ea typeface="Helvetica" charset="0"/>
                <a:cs typeface="Helvetica" charset="0"/>
              </a:rPr>
              <a:t>Complete conversion of ribose-5-phosphate to glucose-6-phosphate requires 6 Rib 5-P (30 carbons) to make 5 </a:t>
            </a:r>
            <a:r>
              <a:rPr lang="en-US" altLang="en-US" sz="1600" kern="0" dirty="0" err="1">
                <a:latin typeface="Helvetica" charset="0"/>
                <a:ea typeface="Helvetica" charset="0"/>
                <a:cs typeface="Helvetica" charset="0"/>
              </a:rPr>
              <a:t>Glc</a:t>
            </a:r>
            <a:r>
              <a:rPr lang="en-US" altLang="en-US" sz="1600" kern="0" dirty="0">
                <a:latin typeface="Helvetica" charset="0"/>
                <a:ea typeface="Helvetica" charset="0"/>
                <a:cs typeface="Helvetica" charset="0"/>
              </a:rPr>
              <a:t> 6-P (30 carbons).</a:t>
            </a:r>
          </a:p>
        </p:txBody>
      </p:sp>
      <p:sp>
        <p:nvSpPr>
          <p:cNvPr id="36" name="Rectangle 35">
            <a:extLst>
              <a:ext uri="{FF2B5EF4-FFF2-40B4-BE49-F238E27FC236}">
                <a16:creationId xmlns:a16="http://schemas.microsoft.com/office/drawing/2014/main" id="{CB9890B3-8166-B86E-6306-122C525F1140}"/>
              </a:ext>
            </a:extLst>
          </p:cNvPr>
          <p:cNvSpPr/>
          <p:nvPr/>
        </p:nvSpPr>
        <p:spPr>
          <a:xfrm>
            <a:off x="7256384" y="3038068"/>
            <a:ext cx="1887616" cy="1346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BF7A7D5-7B12-4F04-6A5B-B8A49211A5DC}"/>
              </a:ext>
            </a:extLst>
          </p:cNvPr>
          <p:cNvSpPr txBox="1"/>
          <p:nvPr/>
        </p:nvSpPr>
        <p:spPr>
          <a:xfrm>
            <a:off x="124903" y="3148505"/>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4</a:t>
            </a:r>
          </a:p>
        </p:txBody>
      </p:sp>
      <p:sp>
        <p:nvSpPr>
          <p:cNvPr id="5" name="TextBox 4">
            <a:extLst>
              <a:ext uri="{FF2B5EF4-FFF2-40B4-BE49-F238E27FC236}">
                <a16:creationId xmlns:a16="http://schemas.microsoft.com/office/drawing/2014/main" id="{9B106E80-E885-6EFC-D8D9-5848592C8763}"/>
              </a:ext>
            </a:extLst>
          </p:cNvPr>
          <p:cNvSpPr txBox="1"/>
          <p:nvPr/>
        </p:nvSpPr>
        <p:spPr>
          <a:xfrm>
            <a:off x="151778" y="975985"/>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8" name="TextBox 7">
            <a:extLst>
              <a:ext uri="{FF2B5EF4-FFF2-40B4-BE49-F238E27FC236}">
                <a16:creationId xmlns:a16="http://schemas.microsoft.com/office/drawing/2014/main" id="{A2F56E58-1FF0-F897-CECA-2C5D223E32E3}"/>
              </a:ext>
            </a:extLst>
          </p:cNvPr>
          <p:cNvSpPr txBox="1"/>
          <p:nvPr/>
        </p:nvSpPr>
        <p:spPr>
          <a:xfrm>
            <a:off x="151778" y="2586217"/>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9" name="TextBox 8">
            <a:extLst>
              <a:ext uri="{FF2B5EF4-FFF2-40B4-BE49-F238E27FC236}">
                <a16:creationId xmlns:a16="http://schemas.microsoft.com/office/drawing/2014/main" id="{C58B6645-33B5-E53F-DCC5-381179C74D91}"/>
              </a:ext>
            </a:extLst>
          </p:cNvPr>
          <p:cNvSpPr txBox="1"/>
          <p:nvPr/>
        </p:nvSpPr>
        <p:spPr>
          <a:xfrm rot="870639">
            <a:off x="724484" y="3626761"/>
            <a:ext cx="3358612" cy="461665"/>
          </a:xfrm>
          <a:prstGeom prst="rect">
            <a:avLst/>
          </a:prstGeom>
          <a:noFill/>
        </p:spPr>
        <p:txBody>
          <a:bodyPr wrap="none" rtlCol="0">
            <a:spAutoFit/>
          </a:bodyPr>
          <a:lstStyle/>
          <a:p>
            <a:r>
              <a:rPr lang="en-US" dirty="0">
                <a:sym typeface="Wingdings" pitchFamily="2" charset="2"/>
              </a:rPr>
              <a:t>----------------------------</a:t>
            </a:r>
            <a:endParaRPr lang="en-US" dirty="0"/>
          </a:p>
        </p:txBody>
      </p:sp>
      <p:sp>
        <p:nvSpPr>
          <p:cNvPr id="10" name="TextBox 9">
            <a:extLst>
              <a:ext uri="{FF2B5EF4-FFF2-40B4-BE49-F238E27FC236}">
                <a16:creationId xmlns:a16="http://schemas.microsoft.com/office/drawing/2014/main" id="{8F629C2F-0D3B-0F69-B574-8EC6916B8447}"/>
              </a:ext>
            </a:extLst>
          </p:cNvPr>
          <p:cNvSpPr txBox="1"/>
          <p:nvPr/>
        </p:nvSpPr>
        <p:spPr>
          <a:xfrm rot="16200000">
            <a:off x="91144" y="2851013"/>
            <a:ext cx="486030" cy="461665"/>
          </a:xfrm>
          <a:prstGeom prst="rect">
            <a:avLst/>
          </a:prstGeom>
          <a:noFill/>
        </p:spPr>
        <p:txBody>
          <a:bodyPr wrap="none" rtlCol="0">
            <a:spAutoFit/>
          </a:bodyPr>
          <a:lstStyle/>
          <a:p>
            <a:r>
              <a:rPr lang="en-US" dirty="0">
                <a:sym typeface="Wingdings" pitchFamily="2" charset="2"/>
              </a:rPr>
              <a:t></a:t>
            </a:r>
            <a:endParaRPr lang="en-US" dirty="0"/>
          </a:p>
        </p:txBody>
      </p:sp>
      <p:sp>
        <p:nvSpPr>
          <p:cNvPr id="11" name="TextBox 10">
            <a:extLst>
              <a:ext uri="{FF2B5EF4-FFF2-40B4-BE49-F238E27FC236}">
                <a16:creationId xmlns:a16="http://schemas.microsoft.com/office/drawing/2014/main" id="{7672EC7C-B06E-8E62-AFA7-E28841BE4DA6}"/>
              </a:ext>
            </a:extLst>
          </p:cNvPr>
          <p:cNvSpPr txBox="1"/>
          <p:nvPr/>
        </p:nvSpPr>
        <p:spPr>
          <a:xfrm>
            <a:off x="4213565" y="4052369"/>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20" name="TextBox 19">
            <a:extLst>
              <a:ext uri="{FF2B5EF4-FFF2-40B4-BE49-F238E27FC236}">
                <a16:creationId xmlns:a16="http://schemas.microsoft.com/office/drawing/2014/main" id="{BB8438D9-8E57-75AF-DEE6-C34FB1765F47}"/>
              </a:ext>
            </a:extLst>
          </p:cNvPr>
          <p:cNvSpPr txBox="1"/>
          <p:nvPr/>
        </p:nvSpPr>
        <p:spPr>
          <a:xfrm>
            <a:off x="2424128" y="2596558"/>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37" name="TextBox 36">
            <a:extLst>
              <a:ext uri="{FF2B5EF4-FFF2-40B4-BE49-F238E27FC236}">
                <a16:creationId xmlns:a16="http://schemas.microsoft.com/office/drawing/2014/main" id="{53BF5068-913D-8E51-E099-FAFCDFD5E638}"/>
              </a:ext>
            </a:extLst>
          </p:cNvPr>
          <p:cNvSpPr txBox="1"/>
          <p:nvPr/>
        </p:nvSpPr>
        <p:spPr>
          <a:xfrm>
            <a:off x="2424128" y="1010635"/>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22" name="TextBox 21">
            <a:extLst>
              <a:ext uri="{FF2B5EF4-FFF2-40B4-BE49-F238E27FC236}">
                <a16:creationId xmlns:a16="http://schemas.microsoft.com/office/drawing/2014/main" id="{B4C75A53-502A-2EAA-ACAB-9134D0C0F316}"/>
              </a:ext>
            </a:extLst>
          </p:cNvPr>
          <p:cNvSpPr txBox="1"/>
          <p:nvPr/>
        </p:nvSpPr>
        <p:spPr>
          <a:xfrm>
            <a:off x="4384689" y="2548734"/>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23" name="TextBox 22">
            <a:extLst>
              <a:ext uri="{FF2B5EF4-FFF2-40B4-BE49-F238E27FC236}">
                <a16:creationId xmlns:a16="http://schemas.microsoft.com/office/drawing/2014/main" id="{453FC567-0AD6-550F-271A-EEEDB3B5DD30}"/>
              </a:ext>
            </a:extLst>
          </p:cNvPr>
          <p:cNvSpPr txBox="1"/>
          <p:nvPr/>
        </p:nvSpPr>
        <p:spPr>
          <a:xfrm>
            <a:off x="4384689" y="962811"/>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27" name="TextBox 26">
            <a:extLst>
              <a:ext uri="{FF2B5EF4-FFF2-40B4-BE49-F238E27FC236}">
                <a16:creationId xmlns:a16="http://schemas.microsoft.com/office/drawing/2014/main" id="{E4C2AD9D-6B39-0C3F-B6CD-79E68A51D2B0}"/>
              </a:ext>
            </a:extLst>
          </p:cNvPr>
          <p:cNvSpPr txBox="1"/>
          <p:nvPr/>
        </p:nvSpPr>
        <p:spPr>
          <a:xfrm>
            <a:off x="6287898" y="4065539"/>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28" name="TextBox 27">
            <a:extLst>
              <a:ext uri="{FF2B5EF4-FFF2-40B4-BE49-F238E27FC236}">
                <a16:creationId xmlns:a16="http://schemas.microsoft.com/office/drawing/2014/main" id="{0EDA0B7B-A9B7-1651-51A2-BD19E22D4F02}"/>
              </a:ext>
            </a:extLst>
          </p:cNvPr>
          <p:cNvSpPr txBox="1"/>
          <p:nvPr/>
        </p:nvSpPr>
        <p:spPr>
          <a:xfrm>
            <a:off x="6399445" y="2586725"/>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Tree>
    <p:extLst>
      <p:ext uri="{BB962C8B-B14F-4D97-AF65-F5344CB8AC3E}">
        <p14:creationId xmlns:p14="http://schemas.microsoft.com/office/powerpoint/2010/main" val="282385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a:extLst>
            <a:ext uri="{FF2B5EF4-FFF2-40B4-BE49-F238E27FC236}">
              <a16:creationId xmlns:a16="http://schemas.microsoft.com/office/drawing/2014/main" id="{48A768C6-7A11-98FC-A84C-EF89BCE5EE5C}"/>
            </a:ext>
          </a:extLst>
        </p:cNvPr>
        <p:cNvGrpSpPr/>
        <p:nvPr/>
      </p:nvGrpSpPr>
      <p:grpSpPr>
        <a:xfrm>
          <a:off x="0" y="0"/>
          <a:ext cx="0" cy="0"/>
          <a:chOff x="0" y="0"/>
          <a:chExt cx="0" cy="0"/>
        </a:xfrm>
      </p:grpSpPr>
      <p:pic>
        <p:nvPicPr>
          <p:cNvPr id="82949" name="Picture 5" descr="In image (a), on the top left, there is a pink box with ribose 5-phosphate. Below that box are reversible arrows with isomerase in blue on the left. Below these are another set of reversible arrows with epimerase in blue, which points to xylulose 5-phosphate. To the right of these sets of arrows, is a curved arrow pointing from the pink box down and up to sedoheptulose 7-phosphate. Below that, another curved arrow points from xylulose 5-phosphate up and around down to glyceraldehyde 3-phosphate. In the arc is transketolase in blue. From sedoheptulose 7-phosphate is a curved arrow pointing right and up to fructose 6-phosphate, which has an arrow to the right pointing right to glucose 6-phosphate in a blue box. Another curved arrow below the one just discussed points from glyceraldehyde 3-phosphate down and right to erythrose 4-phosphate. In the arc is transaldolase in blue. Below and to the right is another curved arrow pointing from erythrose 4-phosphate to fructose 6-phosphate. Below that is another curved arrow pointing from xylulose 5-phosphate to glyceraldehyde 3-phosphate. In the arc is tranketolase in blue. From glyceraldehyde 3-phosphate, there are three successive arrows pointing up to fructose 6-phosphate. To the right of the first arrow is triose phosphate isomerase in blue. The next has aldolase in blue, and the third is fructose 1,6-bisphosphatase in blue. An up arrow points from fructose 6-phosphate up to the blue box with glucose 6-phosphate.">
            <a:extLst>
              <a:ext uri="{FF2B5EF4-FFF2-40B4-BE49-F238E27FC236}">
                <a16:creationId xmlns:a16="http://schemas.microsoft.com/office/drawing/2014/main" id="{C8649DD1-2D59-53D2-4C24-72324FAADDAB}"/>
              </a:ext>
            </a:extLst>
          </p:cNvPr>
          <p:cNvPicPr>
            <a:picLocks noChangeAspect="1"/>
          </p:cNvPicPr>
          <p:nvPr/>
        </p:nvPicPr>
        <p:blipFill rotWithShape="1">
          <a:blip r:embed="rId3">
            <a:extLst>
              <a:ext uri="{28A0092B-C50C-407E-A947-70E740481C1C}">
                <a14:useLocalDpi xmlns:a14="http://schemas.microsoft.com/office/drawing/2010/main" val="0"/>
              </a:ext>
            </a:extLst>
          </a:blip>
          <a:srcRect t="22937" b="7981"/>
          <a:stretch/>
        </p:blipFill>
        <p:spPr bwMode="auto">
          <a:xfrm>
            <a:off x="457200" y="833288"/>
            <a:ext cx="8585714" cy="4122174"/>
          </a:xfrm>
          <a:prstGeom prst="rect">
            <a:avLst/>
          </a:prstGeom>
          <a:solidFill>
            <a:schemeClr val="accent1">
              <a:lumMod val="75000"/>
              <a:alpha val="24000"/>
            </a:schemeClr>
          </a:solidFill>
          <a:ln>
            <a:noFill/>
          </a:ln>
        </p:spPr>
      </p:pic>
      <p:sp>
        <p:nvSpPr>
          <p:cNvPr id="6" name="Rectangle 1026">
            <a:extLst>
              <a:ext uri="{FF2B5EF4-FFF2-40B4-BE49-F238E27FC236}">
                <a16:creationId xmlns:a16="http://schemas.microsoft.com/office/drawing/2014/main" id="{CB58B508-D83B-BF62-BF05-50EB545CE434}"/>
              </a:ext>
            </a:extLst>
          </p:cNvPr>
          <p:cNvSpPr txBox="1">
            <a:spLocks noChangeArrowheads="1"/>
          </p:cNvSpPr>
          <p:nvPr/>
        </p:nvSpPr>
        <p:spPr>
          <a:xfrm>
            <a:off x="0" y="0"/>
            <a:ext cx="9144000" cy="685800"/>
          </a:xfrm>
          <a:prstGeom prst="rect">
            <a:avLst/>
          </a:prstGeom>
        </p:spPr>
        <p:txBody>
          <a:bodyPr/>
          <a:lstStyle>
            <a:lvl1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a:lstStyle>
          <a:p>
            <a:pPr eaLnBrk="1" hangingPunct="1"/>
            <a:r>
              <a:rPr lang="en-US" altLang="en-US" sz="3600" kern="0" dirty="0">
                <a:solidFill>
                  <a:srgbClr val="FF5050"/>
                </a:solidFill>
                <a:latin typeface="Helvetica" charset="0"/>
                <a:ea typeface="Helvetica" charset="0"/>
                <a:cs typeface="Helvetica" charset="0"/>
              </a:rPr>
              <a:t>Pentose Phosphate Pathway</a:t>
            </a:r>
          </a:p>
        </p:txBody>
      </p:sp>
      <p:sp>
        <p:nvSpPr>
          <p:cNvPr id="7" name="Line 4">
            <a:extLst>
              <a:ext uri="{FF2B5EF4-FFF2-40B4-BE49-F238E27FC236}">
                <a16:creationId xmlns:a16="http://schemas.microsoft.com/office/drawing/2014/main" id="{E4098DBA-9588-D826-9B26-102B0C417AC9}"/>
              </a:ext>
            </a:extLst>
          </p:cNvPr>
          <p:cNvSpPr>
            <a:spLocks noChangeShapeType="1"/>
          </p:cNvSpPr>
          <p:nvPr/>
        </p:nvSpPr>
        <p:spPr bwMode="auto">
          <a:xfrm>
            <a:off x="457200" y="634184"/>
            <a:ext cx="8229600" cy="0"/>
          </a:xfrm>
          <a:prstGeom prst="line">
            <a:avLst/>
          </a:prstGeom>
          <a:noFill/>
          <a:ln w="57150" cmpd="thinThick">
            <a:solidFill>
              <a:srgbClr val="FF5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TextBox 37">
            <a:extLst>
              <a:ext uri="{FF2B5EF4-FFF2-40B4-BE49-F238E27FC236}">
                <a16:creationId xmlns:a16="http://schemas.microsoft.com/office/drawing/2014/main" id="{EB8E83AD-BCE9-38C8-F651-4DACF3EA79FF}"/>
              </a:ext>
            </a:extLst>
          </p:cNvPr>
          <p:cNvSpPr txBox="1"/>
          <p:nvPr/>
        </p:nvSpPr>
        <p:spPr>
          <a:xfrm>
            <a:off x="5820908" y="790543"/>
            <a:ext cx="1003024" cy="338554"/>
          </a:xfrm>
          <a:prstGeom prst="rect">
            <a:avLst/>
          </a:prstGeom>
          <a:noFill/>
        </p:spPr>
        <p:txBody>
          <a:bodyPr wrap="square" rtlCol="0">
            <a:spAutoFit/>
          </a:bodyPr>
          <a:lstStyle/>
          <a:p>
            <a:r>
              <a:rPr lang="en-US" sz="800" b="1" dirty="0">
                <a:solidFill>
                  <a:srgbClr val="0B7FD2"/>
                </a:solidFill>
                <a:latin typeface="Microsoft YaHei" panose="020B0503020204020204" pitchFamily="34" charset="-122"/>
                <a:ea typeface="Microsoft YaHei" panose="020B0503020204020204" pitchFamily="34" charset="-122"/>
              </a:rPr>
              <a:t>Phosphohexose isomerase</a:t>
            </a:r>
          </a:p>
        </p:txBody>
      </p:sp>
      <p:sp>
        <p:nvSpPr>
          <p:cNvPr id="82946" name="Rectangle 1026">
            <a:extLst>
              <a:ext uri="{FF2B5EF4-FFF2-40B4-BE49-F238E27FC236}">
                <a16:creationId xmlns:a16="http://schemas.microsoft.com/office/drawing/2014/main" id="{85933D25-08C2-9E0E-D37D-F91656AC4A47}"/>
              </a:ext>
            </a:extLst>
          </p:cNvPr>
          <p:cNvSpPr txBox="1">
            <a:spLocks noChangeArrowheads="1"/>
          </p:cNvSpPr>
          <p:nvPr/>
        </p:nvSpPr>
        <p:spPr bwMode="auto">
          <a:xfrm>
            <a:off x="2027361" y="5341007"/>
            <a:ext cx="5249910" cy="845574"/>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eaLnBrk="1" hangingPunct="1"/>
            <a:r>
              <a:rPr lang="en-US" altLang="en-US" dirty="0">
                <a:solidFill>
                  <a:srgbClr val="2FB0DC"/>
                </a:solidFill>
                <a:latin typeface="Helvetica" charset="0"/>
                <a:ea typeface="Helvetica" charset="0"/>
                <a:cs typeface="Helvetica" charset="0"/>
              </a:rPr>
              <a:t>Non-oxidative Phase</a:t>
            </a:r>
          </a:p>
          <a:p>
            <a:pPr eaLnBrk="1" hangingPunct="1"/>
            <a:r>
              <a:rPr lang="en-US" altLang="en-US" dirty="0">
                <a:solidFill>
                  <a:srgbClr val="2FB0DC"/>
                </a:solidFill>
                <a:latin typeface="Helvetica" charset="0"/>
                <a:ea typeface="Helvetica" charset="0"/>
                <a:cs typeface="Helvetica" charset="0"/>
              </a:rPr>
              <a:t>Interconverts Rib 5-P to form </a:t>
            </a:r>
            <a:r>
              <a:rPr lang="en-US" altLang="en-US" dirty="0" err="1">
                <a:solidFill>
                  <a:srgbClr val="2FB0DC"/>
                </a:solidFill>
                <a:latin typeface="Helvetica" charset="0"/>
                <a:ea typeface="Helvetica" charset="0"/>
                <a:cs typeface="Helvetica" charset="0"/>
              </a:rPr>
              <a:t>Glc</a:t>
            </a:r>
            <a:r>
              <a:rPr lang="en-US" altLang="en-US" dirty="0">
                <a:solidFill>
                  <a:srgbClr val="2FB0DC"/>
                </a:solidFill>
                <a:latin typeface="Helvetica" charset="0"/>
                <a:ea typeface="Helvetica" charset="0"/>
                <a:cs typeface="Helvetica" charset="0"/>
              </a:rPr>
              <a:t> 6-P</a:t>
            </a:r>
          </a:p>
        </p:txBody>
      </p:sp>
      <p:sp>
        <p:nvSpPr>
          <p:cNvPr id="2" name="TextBox 1">
            <a:extLst>
              <a:ext uri="{FF2B5EF4-FFF2-40B4-BE49-F238E27FC236}">
                <a16:creationId xmlns:a16="http://schemas.microsoft.com/office/drawing/2014/main" id="{E573060E-9BF6-E589-7EA0-CE04CF833BD9}"/>
              </a:ext>
            </a:extLst>
          </p:cNvPr>
          <p:cNvSpPr txBox="1"/>
          <p:nvPr/>
        </p:nvSpPr>
        <p:spPr>
          <a:xfrm>
            <a:off x="8087522" y="967254"/>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2" name="TextBox 11">
            <a:extLst>
              <a:ext uri="{FF2B5EF4-FFF2-40B4-BE49-F238E27FC236}">
                <a16:creationId xmlns:a16="http://schemas.microsoft.com/office/drawing/2014/main" id="{4C6678A7-4AC9-7D30-B91C-FD66B01AD8A2}"/>
              </a:ext>
            </a:extLst>
          </p:cNvPr>
          <p:cNvSpPr txBox="1"/>
          <p:nvPr/>
        </p:nvSpPr>
        <p:spPr>
          <a:xfrm>
            <a:off x="977640" y="2964929"/>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3" name="TextBox 12">
            <a:extLst>
              <a:ext uri="{FF2B5EF4-FFF2-40B4-BE49-F238E27FC236}">
                <a16:creationId xmlns:a16="http://schemas.microsoft.com/office/drawing/2014/main" id="{CC82C718-0D2A-F6F2-B0CC-66F845AB3DB7}"/>
              </a:ext>
            </a:extLst>
          </p:cNvPr>
          <p:cNvSpPr txBox="1"/>
          <p:nvPr/>
        </p:nvSpPr>
        <p:spPr>
          <a:xfrm>
            <a:off x="3070655" y="686927"/>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4" name="TextBox 13">
            <a:extLst>
              <a:ext uri="{FF2B5EF4-FFF2-40B4-BE49-F238E27FC236}">
                <a16:creationId xmlns:a16="http://schemas.microsoft.com/office/drawing/2014/main" id="{7F8B2CAF-1FB9-3D3A-9118-621B5CC07C3D}"/>
              </a:ext>
            </a:extLst>
          </p:cNvPr>
          <p:cNvSpPr txBox="1"/>
          <p:nvPr/>
        </p:nvSpPr>
        <p:spPr>
          <a:xfrm>
            <a:off x="4951210" y="689492"/>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5" name="TextBox 14">
            <a:extLst>
              <a:ext uri="{FF2B5EF4-FFF2-40B4-BE49-F238E27FC236}">
                <a16:creationId xmlns:a16="http://schemas.microsoft.com/office/drawing/2014/main" id="{7C39AC4F-5663-5C36-9DF3-CBA53907F15C}"/>
              </a:ext>
            </a:extLst>
          </p:cNvPr>
          <p:cNvSpPr txBox="1"/>
          <p:nvPr/>
        </p:nvSpPr>
        <p:spPr>
          <a:xfrm>
            <a:off x="8087522" y="2586598"/>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6" name="TextBox 15">
            <a:extLst>
              <a:ext uri="{FF2B5EF4-FFF2-40B4-BE49-F238E27FC236}">
                <a16:creationId xmlns:a16="http://schemas.microsoft.com/office/drawing/2014/main" id="{E183780A-98C4-5EE4-C507-60B0059E8444}"/>
              </a:ext>
            </a:extLst>
          </p:cNvPr>
          <p:cNvSpPr txBox="1"/>
          <p:nvPr/>
        </p:nvSpPr>
        <p:spPr>
          <a:xfrm>
            <a:off x="4758812" y="2964928"/>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7" name="TextBox 16">
            <a:extLst>
              <a:ext uri="{FF2B5EF4-FFF2-40B4-BE49-F238E27FC236}">
                <a16:creationId xmlns:a16="http://schemas.microsoft.com/office/drawing/2014/main" id="{72FD37EE-B55B-FC0A-6F61-F0DE2D8B0670}"/>
              </a:ext>
            </a:extLst>
          </p:cNvPr>
          <p:cNvSpPr txBox="1"/>
          <p:nvPr/>
        </p:nvSpPr>
        <p:spPr>
          <a:xfrm>
            <a:off x="3043780" y="2974286"/>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8" name="TextBox 17">
            <a:extLst>
              <a:ext uri="{FF2B5EF4-FFF2-40B4-BE49-F238E27FC236}">
                <a16:creationId xmlns:a16="http://schemas.microsoft.com/office/drawing/2014/main" id="{1946E977-A3E7-3539-44E2-9A91D12C4C79}"/>
              </a:ext>
            </a:extLst>
          </p:cNvPr>
          <p:cNvSpPr txBox="1"/>
          <p:nvPr/>
        </p:nvSpPr>
        <p:spPr>
          <a:xfrm>
            <a:off x="1062685" y="586944"/>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9" name="TextBox 18">
            <a:extLst>
              <a:ext uri="{FF2B5EF4-FFF2-40B4-BE49-F238E27FC236}">
                <a16:creationId xmlns:a16="http://schemas.microsoft.com/office/drawing/2014/main" id="{6B04D379-37C7-6527-01CE-76296290D56E}"/>
              </a:ext>
            </a:extLst>
          </p:cNvPr>
          <p:cNvSpPr txBox="1"/>
          <p:nvPr/>
        </p:nvSpPr>
        <p:spPr>
          <a:xfrm>
            <a:off x="8087522" y="4514034"/>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21" name="TextBox 20">
            <a:extLst>
              <a:ext uri="{FF2B5EF4-FFF2-40B4-BE49-F238E27FC236}">
                <a16:creationId xmlns:a16="http://schemas.microsoft.com/office/drawing/2014/main" id="{E3892F2F-6F1C-FEB5-E886-F7CF1DEE2CCF}"/>
              </a:ext>
            </a:extLst>
          </p:cNvPr>
          <p:cNvSpPr txBox="1"/>
          <p:nvPr/>
        </p:nvSpPr>
        <p:spPr>
          <a:xfrm>
            <a:off x="5083404" y="4575329"/>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4" name="TextBox 3">
            <a:extLst>
              <a:ext uri="{FF2B5EF4-FFF2-40B4-BE49-F238E27FC236}">
                <a16:creationId xmlns:a16="http://schemas.microsoft.com/office/drawing/2014/main" id="{CAD470BC-9BE0-4532-9968-6C13D0E6E67B}"/>
              </a:ext>
            </a:extLst>
          </p:cNvPr>
          <p:cNvSpPr txBox="1"/>
          <p:nvPr/>
        </p:nvSpPr>
        <p:spPr>
          <a:xfrm>
            <a:off x="1160968" y="1919338"/>
            <a:ext cx="687689" cy="246221"/>
          </a:xfrm>
          <a:prstGeom prst="rect">
            <a:avLst/>
          </a:prstGeom>
          <a:solidFill>
            <a:schemeClr val="bg1"/>
          </a:solidFill>
        </p:spPr>
        <p:txBody>
          <a:bodyPr wrap="none" lIns="0" tIns="0" rIns="0" bIns="0" rtlCol="0">
            <a:spAutoFit/>
          </a:bodyPr>
          <a:lstStyle/>
          <a:p>
            <a:r>
              <a:rPr lang="en-US" sz="1600" b="1" dirty="0">
                <a:latin typeface="Microsoft YaHei" charset="-122"/>
                <a:ea typeface="Microsoft YaHei" charset="-122"/>
                <a:cs typeface="Microsoft YaHei" charset="-122"/>
              </a:rPr>
              <a:t>Ru 5-P</a:t>
            </a:r>
          </a:p>
        </p:txBody>
      </p:sp>
      <p:sp>
        <p:nvSpPr>
          <p:cNvPr id="24" name="TextBox 23">
            <a:extLst>
              <a:ext uri="{FF2B5EF4-FFF2-40B4-BE49-F238E27FC236}">
                <a16:creationId xmlns:a16="http://schemas.microsoft.com/office/drawing/2014/main" id="{E761D698-1462-1BF3-6C76-FB53371973B8}"/>
              </a:ext>
            </a:extLst>
          </p:cNvPr>
          <p:cNvSpPr txBox="1"/>
          <p:nvPr/>
        </p:nvSpPr>
        <p:spPr>
          <a:xfrm>
            <a:off x="2245166" y="1647896"/>
            <a:ext cx="612668" cy="338554"/>
          </a:xfrm>
          <a:prstGeom prst="rect">
            <a:avLst/>
          </a:prstGeom>
          <a:noFill/>
        </p:spPr>
        <p:txBody>
          <a:bodyPr wrap="none" rtlCol="0">
            <a:spAutoFit/>
          </a:bodyPr>
          <a:lstStyle/>
          <a:p>
            <a:r>
              <a:rPr lang="en-US" sz="1600" b="1">
                <a:latin typeface="Microsoft YaHei" charset="-122"/>
                <a:ea typeface="Microsoft YaHei" charset="-122"/>
                <a:cs typeface="Microsoft YaHei" charset="-122"/>
              </a:rPr>
              <a:t>2C′s</a:t>
            </a:r>
            <a:endParaRPr lang="en-US" sz="1600" b="1" dirty="0">
              <a:latin typeface="Microsoft YaHei" charset="-122"/>
              <a:ea typeface="Microsoft YaHei" charset="-122"/>
              <a:cs typeface="Microsoft YaHei" charset="-122"/>
            </a:endParaRPr>
          </a:p>
        </p:txBody>
      </p:sp>
      <p:sp>
        <p:nvSpPr>
          <p:cNvPr id="25" name="TextBox 24">
            <a:extLst>
              <a:ext uri="{FF2B5EF4-FFF2-40B4-BE49-F238E27FC236}">
                <a16:creationId xmlns:a16="http://schemas.microsoft.com/office/drawing/2014/main" id="{E2585952-0D87-6D4E-0D11-53D18E3D854C}"/>
              </a:ext>
            </a:extLst>
          </p:cNvPr>
          <p:cNvSpPr txBox="1"/>
          <p:nvPr/>
        </p:nvSpPr>
        <p:spPr>
          <a:xfrm>
            <a:off x="6010279" y="3267121"/>
            <a:ext cx="612668" cy="338554"/>
          </a:xfrm>
          <a:prstGeom prst="rect">
            <a:avLst/>
          </a:prstGeom>
          <a:noFill/>
        </p:spPr>
        <p:txBody>
          <a:bodyPr wrap="none" rtlCol="0">
            <a:spAutoFit/>
          </a:bodyPr>
          <a:lstStyle/>
          <a:p>
            <a:r>
              <a:rPr lang="en-US" sz="1600" b="1">
                <a:latin typeface="Microsoft YaHei" charset="-122"/>
                <a:ea typeface="Microsoft YaHei" charset="-122"/>
                <a:cs typeface="Microsoft YaHei" charset="-122"/>
              </a:rPr>
              <a:t>2C′s</a:t>
            </a:r>
            <a:endParaRPr lang="en-US" sz="1600" b="1" dirty="0">
              <a:latin typeface="Microsoft YaHei" charset="-122"/>
              <a:ea typeface="Microsoft YaHei" charset="-122"/>
              <a:cs typeface="Microsoft YaHei" charset="-122"/>
            </a:endParaRPr>
          </a:p>
        </p:txBody>
      </p:sp>
      <p:sp>
        <p:nvSpPr>
          <p:cNvPr id="26" name="TextBox 25">
            <a:extLst>
              <a:ext uri="{FF2B5EF4-FFF2-40B4-BE49-F238E27FC236}">
                <a16:creationId xmlns:a16="http://schemas.microsoft.com/office/drawing/2014/main" id="{408A15AB-22E1-CAB8-03BE-704FD085B091}"/>
              </a:ext>
            </a:extLst>
          </p:cNvPr>
          <p:cNvSpPr txBox="1"/>
          <p:nvPr/>
        </p:nvSpPr>
        <p:spPr>
          <a:xfrm>
            <a:off x="4338542" y="1637185"/>
            <a:ext cx="612668" cy="338554"/>
          </a:xfrm>
          <a:prstGeom prst="rect">
            <a:avLst/>
          </a:prstGeom>
          <a:noFill/>
        </p:spPr>
        <p:txBody>
          <a:bodyPr wrap="none" rtlCol="0">
            <a:spAutoFit/>
          </a:bodyPr>
          <a:lstStyle/>
          <a:p>
            <a:r>
              <a:rPr lang="en-US" sz="1600" b="1">
                <a:latin typeface="Microsoft YaHei" charset="-122"/>
                <a:ea typeface="Microsoft YaHei" charset="-122"/>
                <a:cs typeface="Microsoft YaHei" charset="-122"/>
              </a:rPr>
              <a:t>3C′s</a:t>
            </a:r>
            <a:endParaRPr lang="en-US" sz="1600" b="1" dirty="0">
              <a:latin typeface="Microsoft YaHei" charset="-122"/>
              <a:ea typeface="Microsoft YaHei" charset="-122"/>
              <a:cs typeface="Microsoft YaHei" charset="-122"/>
            </a:endParaRPr>
          </a:p>
        </p:txBody>
      </p:sp>
      <p:sp>
        <p:nvSpPr>
          <p:cNvPr id="35" name="Content Placeholder 2">
            <a:extLst>
              <a:ext uri="{FF2B5EF4-FFF2-40B4-BE49-F238E27FC236}">
                <a16:creationId xmlns:a16="http://schemas.microsoft.com/office/drawing/2014/main" id="{ED3DC420-7D8E-3668-1462-8BB4B18CEA58}"/>
              </a:ext>
            </a:extLst>
          </p:cNvPr>
          <p:cNvSpPr txBox="1">
            <a:spLocks/>
          </p:cNvSpPr>
          <p:nvPr/>
        </p:nvSpPr>
        <p:spPr bwMode="auto">
          <a:xfrm>
            <a:off x="-56842" y="6271056"/>
            <a:ext cx="9087158" cy="56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174625" indent="-174625">
              <a:spcBef>
                <a:spcPts val="0"/>
              </a:spcBef>
            </a:pPr>
            <a:r>
              <a:rPr lang="en-US" altLang="en-US" sz="1600" kern="0" dirty="0">
                <a:latin typeface="Helvetica" charset="0"/>
                <a:ea typeface="Helvetica" charset="0"/>
                <a:cs typeface="Helvetica" charset="0"/>
              </a:rPr>
              <a:t>Complete conversion of ribose-5-phosphate to glucose-6-phosphate requires 6 Rib 5-P (30 carbons) to make 5 </a:t>
            </a:r>
            <a:r>
              <a:rPr lang="en-US" altLang="en-US" sz="1600" kern="0" dirty="0" err="1">
                <a:latin typeface="Helvetica" charset="0"/>
                <a:ea typeface="Helvetica" charset="0"/>
                <a:cs typeface="Helvetica" charset="0"/>
              </a:rPr>
              <a:t>Glc</a:t>
            </a:r>
            <a:r>
              <a:rPr lang="en-US" altLang="en-US" sz="1600" kern="0" dirty="0">
                <a:latin typeface="Helvetica" charset="0"/>
                <a:ea typeface="Helvetica" charset="0"/>
                <a:cs typeface="Helvetica" charset="0"/>
              </a:rPr>
              <a:t> 6-P (30 carbons).</a:t>
            </a:r>
          </a:p>
        </p:txBody>
      </p:sp>
      <p:sp>
        <p:nvSpPr>
          <p:cNvPr id="3" name="TextBox 2">
            <a:extLst>
              <a:ext uri="{FF2B5EF4-FFF2-40B4-BE49-F238E27FC236}">
                <a16:creationId xmlns:a16="http://schemas.microsoft.com/office/drawing/2014/main" id="{15F5B0D7-B73C-29F4-A222-5B266585F0AE}"/>
              </a:ext>
            </a:extLst>
          </p:cNvPr>
          <p:cNvSpPr txBox="1"/>
          <p:nvPr/>
        </p:nvSpPr>
        <p:spPr>
          <a:xfrm>
            <a:off x="4384689" y="962811"/>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5" name="TextBox 4">
            <a:extLst>
              <a:ext uri="{FF2B5EF4-FFF2-40B4-BE49-F238E27FC236}">
                <a16:creationId xmlns:a16="http://schemas.microsoft.com/office/drawing/2014/main" id="{A2512B3F-97F5-9930-D782-3FFD3DBB2AFC}"/>
              </a:ext>
            </a:extLst>
          </p:cNvPr>
          <p:cNvSpPr txBox="1"/>
          <p:nvPr/>
        </p:nvSpPr>
        <p:spPr>
          <a:xfrm>
            <a:off x="6287898" y="4766867"/>
            <a:ext cx="335049" cy="461665"/>
          </a:xfrm>
          <a:prstGeom prst="rect">
            <a:avLst/>
          </a:prstGeom>
          <a:noFill/>
        </p:spPr>
        <p:txBody>
          <a:bodyPr wrap="squar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8" name="TextBox 7">
            <a:extLst>
              <a:ext uri="{FF2B5EF4-FFF2-40B4-BE49-F238E27FC236}">
                <a16:creationId xmlns:a16="http://schemas.microsoft.com/office/drawing/2014/main" id="{75DA0BE9-5993-A208-D09B-AFEBFD239863}"/>
              </a:ext>
            </a:extLst>
          </p:cNvPr>
          <p:cNvSpPr txBox="1"/>
          <p:nvPr/>
        </p:nvSpPr>
        <p:spPr>
          <a:xfrm>
            <a:off x="6399445" y="2586725"/>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9" name="TextBox 8">
            <a:extLst>
              <a:ext uri="{FF2B5EF4-FFF2-40B4-BE49-F238E27FC236}">
                <a16:creationId xmlns:a16="http://schemas.microsoft.com/office/drawing/2014/main" id="{BAB12132-69B5-5DDA-F41B-E5775E060A07}"/>
              </a:ext>
            </a:extLst>
          </p:cNvPr>
          <p:cNvSpPr txBox="1"/>
          <p:nvPr/>
        </p:nvSpPr>
        <p:spPr>
          <a:xfrm rot="1542850">
            <a:off x="5856402" y="1347033"/>
            <a:ext cx="486030" cy="461665"/>
          </a:xfrm>
          <a:prstGeom prst="rect">
            <a:avLst/>
          </a:prstGeom>
          <a:noFill/>
        </p:spPr>
        <p:txBody>
          <a:bodyPr wrap="none" rtlCol="0">
            <a:spAutoFit/>
          </a:bodyPr>
          <a:lstStyle/>
          <a:p>
            <a:r>
              <a:rPr lang="en-US" dirty="0">
                <a:sym typeface="Wingdings" pitchFamily="2" charset="2"/>
              </a:rPr>
              <a:t></a:t>
            </a:r>
            <a:endParaRPr lang="en-US" dirty="0"/>
          </a:p>
        </p:txBody>
      </p:sp>
      <p:sp>
        <p:nvSpPr>
          <p:cNvPr id="10" name="TextBox 9">
            <a:extLst>
              <a:ext uri="{FF2B5EF4-FFF2-40B4-BE49-F238E27FC236}">
                <a16:creationId xmlns:a16="http://schemas.microsoft.com/office/drawing/2014/main" id="{552FA2E4-1E22-36E4-DC5E-9EB9AC376A0E}"/>
              </a:ext>
            </a:extLst>
          </p:cNvPr>
          <p:cNvSpPr txBox="1"/>
          <p:nvPr/>
        </p:nvSpPr>
        <p:spPr>
          <a:xfrm rot="16200000">
            <a:off x="6350085" y="2129170"/>
            <a:ext cx="486030" cy="461665"/>
          </a:xfrm>
          <a:prstGeom prst="rect">
            <a:avLst/>
          </a:prstGeom>
          <a:noFill/>
        </p:spPr>
        <p:txBody>
          <a:bodyPr wrap="none" rtlCol="0">
            <a:spAutoFit/>
          </a:bodyPr>
          <a:lstStyle/>
          <a:p>
            <a:r>
              <a:rPr lang="en-US" dirty="0">
                <a:sym typeface="Wingdings" pitchFamily="2" charset="2"/>
              </a:rPr>
              <a:t></a:t>
            </a:r>
            <a:endParaRPr lang="en-US" dirty="0"/>
          </a:p>
        </p:txBody>
      </p:sp>
      <p:sp>
        <p:nvSpPr>
          <p:cNvPr id="11" name="TextBox 10">
            <a:extLst>
              <a:ext uri="{FF2B5EF4-FFF2-40B4-BE49-F238E27FC236}">
                <a16:creationId xmlns:a16="http://schemas.microsoft.com/office/drawing/2014/main" id="{9FD4C97D-3272-4039-6712-C70F1FB9D6A0}"/>
              </a:ext>
            </a:extLst>
          </p:cNvPr>
          <p:cNvSpPr txBox="1"/>
          <p:nvPr/>
        </p:nvSpPr>
        <p:spPr>
          <a:xfrm>
            <a:off x="6327337" y="1602712"/>
            <a:ext cx="335049" cy="461665"/>
          </a:xfrm>
          <a:prstGeom prst="rect">
            <a:avLst/>
          </a:prstGeom>
          <a:noFill/>
        </p:spPr>
        <p:txBody>
          <a:bodyPr wrap="square" rtlCol="0">
            <a:spAutoFit/>
          </a:bodyPr>
          <a:lstStyle/>
          <a:p>
            <a:r>
              <a:rPr lang="en-US" b="1" dirty="0">
                <a:solidFill>
                  <a:srgbClr val="0432FF"/>
                </a:solidFill>
                <a:latin typeface="Microsoft YaHei" charset="-122"/>
                <a:ea typeface="Microsoft YaHei" charset="-122"/>
                <a:cs typeface="Microsoft YaHei" charset="-122"/>
              </a:rPr>
              <a:t>4</a:t>
            </a:r>
          </a:p>
        </p:txBody>
      </p:sp>
    </p:spTree>
    <p:extLst>
      <p:ext uri="{BB962C8B-B14F-4D97-AF65-F5344CB8AC3E}">
        <p14:creationId xmlns:p14="http://schemas.microsoft.com/office/powerpoint/2010/main" val="3924428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a:extLst>
            <a:ext uri="{FF2B5EF4-FFF2-40B4-BE49-F238E27FC236}">
              <a16:creationId xmlns:a16="http://schemas.microsoft.com/office/drawing/2014/main" id="{5548DF97-8314-D350-E3D7-DB1643409697}"/>
            </a:ext>
          </a:extLst>
        </p:cNvPr>
        <p:cNvGrpSpPr/>
        <p:nvPr/>
      </p:nvGrpSpPr>
      <p:grpSpPr>
        <a:xfrm>
          <a:off x="0" y="0"/>
          <a:ext cx="0" cy="0"/>
          <a:chOff x="0" y="0"/>
          <a:chExt cx="0" cy="0"/>
        </a:xfrm>
      </p:grpSpPr>
      <p:pic>
        <p:nvPicPr>
          <p:cNvPr id="82949" name="Picture 5" descr="In image (a), on the top left, there is a pink box with ribose 5-phosphate. Below that box are reversible arrows with isomerase in blue on the left. Below these are another set of reversible arrows with epimerase in blue, which points to xylulose 5-phosphate. To the right of these sets of arrows, is a curved arrow pointing from the pink box down and up to sedoheptulose 7-phosphate. Below that, another curved arrow points from xylulose 5-phosphate up and around down to glyceraldehyde 3-phosphate. In the arc is transketolase in blue. From sedoheptulose 7-phosphate is a curved arrow pointing right and up to fructose 6-phosphate, which has an arrow to the right pointing right to glucose 6-phosphate in a blue box. Another curved arrow below the one just discussed points from glyceraldehyde 3-phosphate down and right to erythrose 4-phosphate. In the arc is transaldolase in blue. Below and to the right is another curved arrow pointing from erythrose 4-phosphate to fructose 6-phosphate. Below that is another curved arrow pointing from xylulose 5-phosphate to glyceraldehyde 3-phosphate. In the arc is tranketolase in blue. From glyceraldehyde 3-phosphate, there are three successive arrows pointing up to fructose 6-phosphate. To the right of the first arrow is triose phosphate isomerase in blue. The next has aldolase in blue, and the third is fructose 1,6-bisphosphatase in blue. An up arrow points from fructose 6-phosphate up to the blue box with glucose 6-phosphate.">
            <a:extLst>
              <a:ext uri="{FF2B5EF4-FFF2-40B4-BE49-F238E27FC236}">
                <a16:creationId xmlns:a16="http://schemas.microsoft.com/office/drawing/2014/main" id="{9FBEFE43-5061-C3E8-7285-595C3D48FC41}"/>
              </a:ext>
            </a:extLst>
          </p:cNvPr>
          <p:cNvPicPr>
            <a:picLocks noChangeAspect="1"/>
          </p:cNvPicPr>
          <p:nvPr/>
        </p:nvPicPr>
        <p:blipFill rotWithShape="1">
          <a:blip r:embed="rId3">
            <a:extLst>
              <a:ext uri="{28A0092B-C50C-407E-A947-70E740481C1C}">
                <a14:useLocalDpi xmlns:a14="http://schemas.microsoft.com/office/drawing/2010/main" val="0"/>
              </a:ext>
            </a:extLst>
          </a:blip>
          <a:srcRect t="22937" b="7981"/>
          <a:stretch/>
        </p:blipFill>
        <p:spPr bwMode="auto">
          <a:xfrm>
            <a:off x="457200" y="833288"/>
            <a:ext cx="8585714" cy="4122174"/>
          </a:xfrm>
          <a:prstGeom prst="rect">
            <a:avLst/>
          </a:prstGeom>
          <a:solidFill>
            <a:schemeClr val="accent1">
              <a:lumMod val="75000"/>
              <a:alpha val="24000"/>
            </a:schemeClr>
          </a:solidFill>
          <a:ln>
            <a:noFill/>
          </a:ln>
        </p:spPr>
      </p:pic>
      <p:sp>
        <p:nvSpPr>
          <p:cNvPr id="6" name="Rectangle 1026">
            <a:extLst>
              <a:ext uri="{FF2B5EF4-FFF2-40B4-BE49-F238E27FC236}">
                <a16:creationId xmlns:a16="http://schemas.microsoft.com/office/drawing/2014/main" id="{1B499F41-0E7D-425A-42CD-E1D7E31358B4}"/>
              </a:ext>
            </a:extLst>
          </p:cNvPr>
          <p:cNvSpPr txBox="1">
            <a:spLocks noChangeArrowheads="1"/>
          </p:cNvSpPr>
          <p:nvPr/>
        </p:nvSpPr>
        <p:spPr>
          <a:xfrm>
            <a:off x="0" y="0"/>
            <a:ext cx="9144000" cy="685800"/>
          </a:xfrm>
          <a:prstGeom prst="rect">
            <a:avLst/>
          </a:prstGeom>
        </p:spPr>
        <p:txBody>
          <a:bodyPr/>
          <a:lstStyle>
            <a:lvl1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a:lstStyle>
          <a:p>
            <a:pPr eaLnBrk="1" hangingPunct="1"/>
            <a:r>
              <a:rPr lang="en-US" altLang="en-US" sz="3600" kern="0" dirty="0">
                <a:solidFill>
                  <a:srgbClr val="FF5050"/>
                </a:solidFill>
                <a:latin typeface="Helvetica" charset="0"/>
                <a:ea typeface="Helvetica" charset="0"/>
                <a:cs typeface="Helvetica" charset="0"/>
              </a:rPr>
              <a:t>Pentose Phosphate Pathway</a:t>
            </a:r>
          </a:p>
        </p:txBody>
      </p:sp>
      <p:sp>
        <p:nvSpPr>
          <p:cNvPr id="7" name="Line 4">
            <a:extLst>
              <a:ext uri="{FF2B5EF4-FFF2-40B4-BE49-F238E27FC236}">
                <a16:creationId xmlns:a16="http://schemas.microsoft.com/office/drawing/2014/main" id="{E573A784-71D0-F28D-EDFE-F8CEF1143389}"/>
              </a:ext>
            </a:extLst>
          </p:cNvPr>
          <p:cNvSpPr>
            <a:spLocks noChangeShapeType="1"/>
          </p:cNvSpPr>
          <p:nvPr/>
        </p:nvSpPr>
        <p:spPr bwMode="auto">
          <a:xfrm>
            <a:off x="457200" y="634184"/>
            <a:ext cx="8229600" cy="0"/>
          </a:xfrm>
          <a:prstGeom prst="line">
            <a:avLst/>
          </a:prstGeom>
          <a:noFill/>
          <a:ln w="57150" cmpd="thinThick">
            <a:solidFill>
              <a:srgbClr val="FF5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TextBox 37">
            <a:extLst>
              <a:ext uri="{FF2B5EF4-FFF2-40B4-BE49-F238E27FC236}">
                <a16:creationId xmlns:a16="http://schemas.microsoft.com/office/drawing/2014/main" id="{967C9ED0-F320-8385-4B16-AB325EC952C9}"/>
              </a:ext>
            </a:extLst>
          </p:cNvPr>
          <p:cNvSpPr txBox="1"/>
          <p:nvPr/>
        </p:nvSpPr>
        <p:spPr>
          <a:xfrm>
            <a:off x="5820908" y="790543"/>
            <a:ext cx="1003024" cy="338554"/>
          </a:xfrm>
          <a:prstGeom prst="rect">
            <a:avLst/>
          </a:prstGeom>
          <a:noFill/>
        </p:spPr>
        <p:txBody>
          <a:bodyPr wrap="square" rtlCol="0">
            <a:spAutoFit/>
          </a:bodyPr>
          <a:lstStyle/>
          <a:p>
            <a:r>
              <a:rPr lang="en-US" sz="800" b="1" dirty="0">
                <a:solidFill>
                  <a:srgbClr val="0B7FD2"/>
                </a:solidFill>
                <a:latin typeface="Microsoft YaHei" panose="020B0503020204020204" pitchFamily="34" charset="-122"/>
                <a:ea typeface="Microsoft YaHei" panose="020B0503020204020204" pitchFamily="34" charset="-122"/>
              </a:rPr>
              <a:t>Phosphohexose isomerase</a:t>
            </a:r>
          </a:p>
        </p:txBody>
      </p:sp>
      <p:sp>
        <p:nvSpPr>
          <p:cNvPr id="82946" name="Rectangle 1026">
            <a:extLst>
              <a:ext uri="{FF2B5EF4-FFF2-40B4-BE49-F238E27FC236}">
                <a16:creationId xmlns:a16="http://schemas.microsoft.com/office/drawing/2014/main" id="{A6D5398B-B071-A2C7-53EE-B914A49F8371}"/>
              </a:ext>
            </a:extLst>
          </p:cNvPr>
          <p:cNvSpPr txBox="1">
            <a:spLocks noChangeArrowheads="1"/>
          </p:cNvSpPr>
          <p:nvPr/>
        </p:nvSpPr>
        <p:spPr bwMode="auto">
          <a:xfrm>
            <a:off x="2027361" y="5341007"/>
            <a:ext cx="5249910" cy="845574"/>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eaLnBrk="1" hangingPunct="1"/>
            <a:r>
              <a:rPr lang="en-US" altLang="en-US" dirty="0">
                <a:solidFill>
                  <a:srgbClr val="2FB0DC"/>
                </a:solidFill>
                <a:latin typeface="Helvetica" charset="0"/>
                <a:ea typeface="Helvetica" charset="0"/>
                <a:cs typeface="Helvetica" charset="0"/>
              </a:rPr>
              <a:t>Non-oxidative Phase</a:t>
            </a:r>
          </a:p>
          <a:p>
            <a:pPr eaLnBrk="1" hangingPunct="1"/>
            <a:r>
              <a:rPr lang="en-US" altLang="en-US" dirty="0">
                <a:solidFill>
                  <a:srgbClr val="2FB0DC"/>
                </a:solidFill>
                <a:latin typeface="Helvetica" charset="0"/>
                <a:ea typeface="Helvetica" charset="0"/>
                <a:cs typeface="Helvetica" charset="0"/>
              </a:rPr>
              <a:t>Interconverts Rib 5-P to form </a:t>
            </a:r>
            <a:r>
              <a:rPr lang="en-US" altLang="en-US" dirty="0" err="1">
                <a:solidFill>
                  <a:srgbClr val="2FB0DC"/>
                </a:solidFill>
                <a:latin typeface="Helvetica" charset="0"/>
                <a:ea typeface="Helvetica" charset="0"/>
                <a:cs typeface="Helvetica" charset="0"/>
              </a:rPr>
              <a:t>Glc</a:t>
            </a:r>
            <a:r>
              <a:rPr lang="en-US" altLang="en-US" dirty="0">
                <a:solidFill>
                  <a:srgbClr val="2FB0DC"/>
                </a:solidFill>
                <a:latin typeface="Helvetica" charset="0"/>
                <a:ea typeface="Helvetica" charset="0"/>
                <a:cs typeface="Helvetica" charset="0"/>
              </a:rPr>
              <a:t> 6-P</a:t>
            </a:r>
          </a:p>
        </p:txBody>
      </p:sp>
      <p:sp>
        <p:nvSpPr>
          <p:cNvPr id="2" name="TextBox 1">
            <a:extLst>
              <a:ext uri="{FF2B5EF4-FFF2-40B4-BE49-F238E27FC236}">
                <a16:creationId xmlns:a16="http://schemas.microsoft.com/office/drawing/2014/main" id="{F26C7107-B68D-2D4B-4FF6-E77E96EDB73A}"/>
              </a:ext>
            </a:extLst>
          </p:cNvPr>
          <p:cNvSpPr txBox="1"/>
          <p:nvPr/>
        </p:nvSpPr>
        <p:spPr>
          <a:xfrm>
            <a:off x="8087522" y="967254"/>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2" name="TextBox 11">
            <a:extLst>
              <a:ext uri="{FF2B5EF4-FFF2-40B4-BE49-F238E27FC236}">
                <a16:creationId xmlns:a16="http://schemas.microsoft.com/office/drawing/2014/main" id="{EE019FBC-104B-8851-50E0-CC6E7F49F3DE}"/>
              </a:ext>
            </a:extLst>
          </p:cNvPr>
          <p:cNvSpPr txBox="1"/>
          <p:nvPr/>
        </p:nvSpPr>
        <p:spPr>
          <a:xfrm>
            <a:off x="977640" y="2964929"/>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3" name="TextBox 12">
            <a:extLst>
              <a:ext uri="{FF2B5EF4-FFF2-40B4-BE49-F238E27FC236}">
                <a16:creationId xmlns:a16="http://schemas.microsoft.com/office/drawing/2014/main" id="{F0E674EE-132D-A60A-8F9E-4B00A65D8C18}"/>
              </a:ext>
            </a:extLst>
          </p:cNvPr>
          <p:cNvSpPr txBox="1"/>
          <p:nvPr/>
        </p:nvSpPr>
        <p:spPr>
          <a:xfrm>
            <a:off x="3070655" y="686927"/>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4" name="TextBox 13">
            <a:extLst>
              <a:ext uri="{FF2B5EF4-FFF2-40B4-BE49-F238E27FC236}">
                <a16:creationId xmlns:a16="http://schemas.microsoft.com/office/drawing/2014/main" id="{7F2362B2-5A56-65FD-22CA-3651101DA24F}"/>
              </a:ext>
            </a:extLst>
          </p:cNvPr>
          <p:cNvSpPr txBox="1"/>
          <p:nvPr/>
        </p:nvSpPr>
        <p:spPr>
          <a:xfrm>
            <a:off x="4951210" y="689492"/>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5" name="TextBox 14">
            <a:extLst>
              <a:ext uri="{FF2B5EF4-FFF2-40B4-BE49-F238E27FC236}">
                <a16:creationId xmlns:a16="http://schemas.microsoft.com/office/drawing/2014/main" id="{90A42F10-7185-6F62-3F19-4B56E9061D86}"/>
              </a:ext>
            </a:extLst>
          </p:cNvPr>
          <p:cNvSpPr txBox="1"/>
          <p:nvPr/>
        </p:nvSpPr>
        <p:spPr>
          <a:xfrm>
            <a:off x="8087522" y="2586598"/>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6" name="TextBox 15">
            <a:extLst>
              <a:ext uri="{FF2B5EF4-FFF2-40B4-BE49-F238E27FC236}">
                <a16:creationId xmlns:a16="http://schemas.microsoft.com/office/drawing/2014/main" id="{0C4F939F-3DA7-3D47-BE9B-1A71EC86011A}"/>
              </a:ext>
            </a:extLst>
          </p:cNvPr>
          <p:cNvSpPr txBox="1"/>
          <p:nvPr/>
        </p:nvSpPr>
        <p:spPr>
          <a:xfrm>
            <a:off x="4758812" y="2964928"/>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7" name="TextBox 16">
            <a:extLst>
              <a:ext uri="{FF2B5EF4-FFF2-40B4-BE49-F238E27FC236}">
                <a16:creationId xmlns:a16="http://schemas.microsoft.com/office/drawing/2014/main" id="{6D26D7EA-4BA6-30F7-673D-F746F5321B02}"/>
              </a:ext>
            </a:extLst>
          </p:cNvPr>
          <p:cNvSpPr txBox="1"/>
          <p:nvPr/>
        </p:nvSpPr>
        <p:spPr>
          <a:xfrm>
            <a:off x="3043780" y="2974286"/>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8" name="TextBox 17">
            <a:extLst>
              <a:ext uri="{FF2B5EF4-FFF2-40B4-BE49-F238E27FC236}">
                <a16:creationId xmlns:a16="http://schemas.microsoft.com/office/drawing/2014/main" id="{CC5E9ECD-B5C1-5C1B-34C2-74BAA6356A30}"/>
              </a:ext>
            </a:extLst>
          </p:cNvPr>
          <p:cNvSpPr txBox="1"/>
          <p:nvPr/>
        </p:nvSpPr>
        <p:spPr>
          <a:xfrm>
            <a:off x="1062685" y="586944"/>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9" name="TextBox 18">
            <a:extLst>
              <a:ext uri="{FF2B5EF4-FFF2-40B4-BE49-F238E27FC236}">
                <a16:creationId xmlns:a16="http://schemas.microsoft.com/office/drawing/2014/main" id="{75485FAF-E05A-B371-C092-0E21BAEDCAE6}"/>
              </a:ext>
            </a:extLst>
          </p:cNvPr>
          <p:cNvSpPr txBox="1"/>
          <p:nvPr/>
        </p:nvSpPr>
        <p:spPr>
          <a:xfrm>
            <a:off x="8087522" y="4514034"/>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21" name="TextBox 20">
            <a:extLst>
              <a:ext uri="{FF2B5EF4-FFF2-40B4-BE49-F238E27FC236}">
                <a16:creationId xmlns:a16="http://schemas.microsoft.com/office/drawing/2014/main" id="{D3522B56-EE8D-E516-2015-C631AB823C06}"/>
              </a:ext>
            </a:extLst>
          </p:cNvPr>
          <p:cNvSpPr txBox="1"/>
          <p:nvPr/>
        </p:nvSpPr>
        <p:spPr>
          <a:xfrm>
            <a:off x="5083404" y="4575329"/>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4" name="TextBox 3">
            <a:extLst>
              <a:ext uri="{FF2B5EF4-FFF2-40B4-BE49-F238E27FC236}">
                <a16:creationId xmlns:a16="http://schemas.microsoft.com/office/drawing/2014/main" id="{7D055FBE-E05F-9895-826D-E505442BA8F7}"/>
              </a:ext>
            </a:extLst>
          </p:cNvPr>
          <p:cNvSpPr txBox="1"/>
          <p:nvPr/>
        </p:nvSpPr>
        <p:spPr>
          <a:xfrm>
            <a:off x="1160968" y="1919338"/>
            <a:ext cx="687689" cy="246221"/>
          </a:xfrm>
          <a:prstGeom prst="rect">
            <a:avLst/>
          </a:prstGeom>
          <a:solidFill>
            <a:schemeClr val="bg1"/>
          </a:solidFill>
        </p:spPr>
        <p:txBody>
          <a:bodyPr wrap="none" lIns="0" tIns="0" rIns="0" bIns="0" rtlCol="0">
            <a:spAutoFit/>
          </a:bodyPr>
          <a:lstStyle/>
          <a:p>
            <a:r>
              <a:rPr lang="en-US" sz="1600" b="1" dirty="0">
                <a:latin typeface="Microsoft YaHei" charset="-122"/>
                <a:ea typeface="Microsoft YaHei" charset="-122"/>
                <a:cs typeface="Microsoft YaHei" charset="-122"/>
              </a:rPr>
              <a:t>Ru 5-P</a:t>
            </a:r>
          </a:p>
        </p:txBody>
      </p:sp>
      <p:sp>
        <p:nvSpPr>
          <p:cNvPr id="24" name="TextBox 23">
            <a:extLst>
              <a:ext uri="{FF2B5EF4-FFF2-40B4-BE49-F238E27FC236}">
                <a16:creationId xmlns:a16="http://schemas.microsoft.com/office/drawing/2014/main" id="{5349C80A-D8F4-BE51-E0E2-853B020815C0}"/>
              </a:ext>
            </a:extLst>
          </p:cNvPr>
          <p:cNvSpPr txBox="1"/>
          <p:nvPr/>
        </p:nvSpPr>
        <p:spPr>
          <a:xfrm>
            <a:off x="2245166" y="1647896"/>
            <a:ext cx="612668" cy="338554"/>
          </a:xfrm>
          <a:prstGeom prst="rect">
            <a:avLst/>
          </a:prstGeom>
          <a:noFill/>
        </p:spPr>
        <p:txBody>
          <a:bodyPr wrap="none" rtlCol="0">
            <a:spAutoFit/>
          </a:bodyPr>
          <a:lstStyle/>
          <a:p>
            <a:r>
              <a:rPr lang="en-US" sz="1600" b="1">
                <a:latin typeface="Microsoft YaHei" charset="-122"/>
                <a:ea typeface="Microsoft YaHei" charset="-122"/>
                <a:cs typeface="Microsoft YaHei" charset="-122"/>
              </a:rPr>
              <a:t>2C′s</a:t>
            </a:r>
            <a:endParaRPr lang="en-US" sz="1600" b="1" dirty="0">
              <a:latin typeface="Microsoft YaHei" charset="-122"/>
              <a:ea typeface="Microsoft YaHei" charset="-122"/>
              <a:cs typeface="Microsoft YaHei" charset="-122"/>
            </a:endParaRPr>
          </a:p>
        </p:txBody>
      </p:sp>
      <p:sp>
        <p:nvSpPr>
          <p:cNvPr id="25" name="TextBox 24">
            <a:extLst>
              <a:ext uri="{FF2B5EF4-FFF2-40B4-BE49-F238E27FC236}">
                <a16:creationId xmlns:a16="http://schemas.microsoft.com/office/drawing/2014/main" id="{C725F4FF-B088-E6DF-70F7-0991C6704F95}"/>
              </a:ext>
            </a:extLst>
          </p:cNvPr>
          <p:cNvSpPr txBox="1"/>
          <p:nvPr/>
        </p:nvSpPr>
        <p:spPr>
          <a:xfrm>
            <a:off x="6010279" y="3267121"/>
            <a:ext cx="612668" cy="338554"/>
          </a:xfrm>
          <a:prstGeom prst="rect">
            <a:avLst/>
          </a:prstGeom>
          <a:noFill/>
        </p:spPr>
        <p:txBody>
          <a:bodyPr wrap="none" rtlCol="0">
            <a:spAutoFit/>
          </a:bodyPr>
          <a:lstStyle/>
          <a:p>
            <a:r>
              <a:rPr lang="en-US" sz="1600" b="1">
                <a:latin typeface="Microsoft YaHei" charset="-122"/>
                <a:ea typeface="Microsoft YaHei" charset="-122"/>
                <a:cs typeface="Microsoft YaHei" charset="-122"/>
              </a:rPr>
              <a:t>2C′s</a:t>
            </a:r>
            <a:endParaRPr lang="en-US" sz="1600" b="1" dirty="0">
              <a:latin typeface="Microsoft YaHei" charset="-122"/>
              <a:ea typeface="Microsoft YaHei" charset="-122"/>
              <a:cs typeface="Microsoft YaHei" charset="-122"/>
            </a:endParaRPr>
          </a:p>
        </p:txBody>
      </p:sp>
      <p:sp>
        <p:nvSpPr>
          <p:cNvPr id="26" name="TextBox 25">
            <a:extLst>
              <a:ext uri="{FF2B5EF4-FFF2-40B4-BE49-F238E27FC236}">
                <a16:creationId xmlns:a16="http://schemas.microsoft.com/office/drawing/2014/main" id="{4F0FCCAB-83D9-8F76-A5F4-5057BAD89089}"/>
              </a:ext>
            </a:extLst>
          </p:cNvPr>
          <p:cNvSpPr txBox="1"/>
          <p:nvPr/>
        </p:nvSpPr>
        <p:spPr>
          <a:xfrm>
            <a:off x="4338542" y="1637185"/>
            <a:ext cx="612668" cy="338554"/>
          </a:xfrm>
          <a:prstGeom prst="rect">
            <a:avLst/>
          </a:prstGeom>
          <a:noFill/>
        </p:spPr>
        <p:txBody>
          <a:bodyPr wrap="none" rtlCol="0">
            <a:spAutoFit/>
          </a:bodyPr>
          <a:lstStyle/>
          <a:p>
            <a:r>
              <a:rPr lang="en-US" sz="1600" b="1">
                <a:latin typeface="Microsoft YaHei" charset="-122"/>
                <a:ea typeface="Microsoft YaHei" charset="-122"/>
                <a:cs typeface="Microsoft YaHei" charset="-122"/>
              </a:rPr>
              <a:t>3C′s</a:t>
            </a:r>
            <a:endParaRPr lang="en-US" sz="1600" b="1" dirty="0">
              <a:latin typeface="Microsoft YaHei" charset="-122"/>
              <a:ea typeface="Microsoft YaHei" charset="-122"/>
              <a:cs typeface="Microsoft YaHei" charset="-122"/>
            </a:endParaRPr>
          </a:p>
        </p:txBody>
      </p:sp>
      <p:sp>
        <p:nvSpPr>
          <p:cNvPr id="35" name="Content Placeholder 2">
            <a:extLst>
              <a:ext uri="{FF2B5EF4-FFF2-40B4-BE49-F238E27FC236}">
                <a16:creationId xmlns:a16="http://schemas.microsoft.com/office/drawing/2014/main" id="{6986CD79-C3EC-6A18-384F-9A6546CF477C}"/>
              </a:ext>
            </a:extLst>
          </p:cNvPr>
          <p:cNvSpPr txBox="1">
            <a:spLocks/>
          </p:cNvSpPr>
          <p:nvPr/>
        </p:nvSpPr>
        <p:spPr bwMode="auto">
          <a:xfrm>
            <a:off x="-56842" y="6271056"/>
            <a:ext cx="9087158" cy="56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174625" indent="-174625">
              <a:spcBef>
                <a:spcPts val="0"/>
              </a:spcBef>
            </a:pPr>
            <a:r>
              <a:rPr lang="en-US" altLang="en-US" sz="1600" kern="0" dirty="0">
                <a:latin typeface="Helvetica" charset="0"/>
                <a:ea typeface="Helvetica" charset="0"/>
                <a:cs typeface="Helvetica" charset="0"/>
              </a:rPr>
              <a:t>Complete conversion of ribose-5-phosphate to glucose-6-phosphate requires 6 Rib 5-P (30 carbons) to make 5 </a:t>
            </a:r>
            <a:r>
              <a:rPr lang="en-US" altLang="en-US" sz="1600" kern="0" dirty="0" err="1">
                <a:latin typeface="Helvetica" charset="0"/>
                <a:ea typeface="Helvetica" charset="0"/>
                <a:cs typeface="Helvetica" charset="0"/>
              </a:rPr>
              <a:t>Glc</a:t>
            </a:r>
            <a:r>
              <a:rPr lang="en-US" altLang="en-US" sz="1600" kern="0" dirty="0">
                <a:latin typeface="Helvetica" charset="0"/>
                <a:ea typeface="Helvetica" charset="0"/>
                <a:cs typeface="Helvetica" charset="0"/>
              </a:rPr>
              <a:t> 6-P (30 carbons).</a:t>
            </a:r>
          </a:p>
        </p:txBody>
      </p:sp>
      <p:sp>
        <p:nvSpPr>
          <p:cNvPr id="5" name="TextBox 4">
            <a:extLst>
              <a:ext uri="{FF2B5EF4-FFF2-40B4-BE49-F238E27FC236}">
                <a16:creationId xmlns:a16="http://schemas.microsoft.com/office/drawing/2014/main" id="{CCEE91C1-38A8-9466-0A6A-570E44CDC940}"/>
              </a:ext>
            </a:extLst>
          </p:cNvPr>
          <p:cNvSpPr txBox="1"/>
          <p:nvPr/>
        </p:nvSpPr>
        <p:spPr>
          <a:xfrm>
            <a:off x="6287898" y="4766867"/>
            <a:ext cx="335049" cy="461665"/>
          </a:xfrm>
          <a:prstGeom prst="rect">
            <a:avLst/>
          </a:prstGeom>
          <a:noFill/>
        </p:spPr>
        <p:txBody>
          <a:bodyPr wrap="squar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9" name="TextBox 8">
            <a:extLst>
              <a:ext uri="{FF2B5EF4-FFF2-40B4-BE49-F238E27FC236}">
                <a16:creationId xmlns:a16="http://schemas.microsoft.com/office/drawing/2014/main" id="{7E854F1F-E863-463D-1CD6-016C35DA8C39}"/>
              </a:ext>
            </a:extLst>
          </p:cNvPr>
          <p:cNvSpPr txBox="1"/>
          <p:nvPr/>
        </p:nvSpPr>
        <p:spPr>
          <a:xfrm rot="16200000">
            <a:off x="6288694" y="1948624"/>
            <a:ext cx="486030" cy="461665"/>
          </a:xfrm>
          <a:prstGeom prst="rect">
            <a:avLst/>
          </a:prstGeom>
          <a:noFill/>
        </p:spPr>
        <p:txBody>
          <a:bodyPr wrap="none" rtlCol="0">
            <a:spAutoFit/>
          </a:bodyPr>
          <a:lstStyle/>
          <a:p>
            <a:r>
              <a:rPr lang="en-US" dirty="0">
                <a:sym typeface="Wingdings" pitchFamily="2" charset="2"/>
              </a:rPr>
              <a:t></a:t>
            </a:r>
            <a:endParaRPr lang="en-US" dirty="0"/>
          </a:p>
        </p:txBody>
      </p:sp>
      <p:sp>
        <p:nvSpPr>
          <p:cNvPr id="10" name="TextBox 9">
            <a:extLst>
              <a:ext uri="{FF2B5EF4-FFF2-40B4-BE49-F238E27FC236}">
                <a16:creationId xmlns:a16="http://schemas.microsoft.com/office/drawing/2014/main" id="{43D204F1-AFFB-85ED-F6F2-9D9250A67BC6}"/>
              </a:ext>
            </a:extLst>
          </p:cNvPr>
          <p:cNvSpPr txBox="1"/>
          <p:nvPr/>
        </p:nvSpPr>
        <p:spPr>
          <a:xfrm rot="16200000">
            <a:off x="5442965" y="3564607"/>
            <a:ext cx="2024913" cy="461665"/>
          </a:xfrm>
          <a:prstGeom prst="rect">
            <a:avLst/>
          </a:prstGeom>
          <a:noFill/>
        </p:spPr>
        <p:txBody>
          <a:bodyPr wrap="none" rtlCol="0">
            <a:spAutoFit/>
          </a:bodyPr>
          <a:lstStyle/>
          <a:p>
            <a:r>
              <a:rPr lang="en-US" dirty="0">
                <a:sym typeface="Wingdings" pitchFamily="2" charset="2"/>
              </a:rPr>
              <a:t>---------------</a:t>
            </a:r>
            <a:endParaRPr lang="en-US" dirty="0"/>
          </a:p>
        </p:txBody>
      </p:sp>
      <p:sp>
        <p:nvSpPr>
          <p:cNvPr id="11" name="TextBox 10">
            <a:extLst>
              <a:ext uri="{FF2B5EF4-FFF2-40B4-BE49-F238E27FC236}">
                <a16:creationId xmlns:a16="http://schemas.microsoft.com/office/drawing/2014/main" id="{EDC0DB96-E311-E315-7243-B860387F921A}"/>
              </a:ext>
            </a:extLst>
          </p:cNvPr>
          <p:cNvSpPr txBox="1"/>
          <p:nvPr/>
        </p:nvSpPr>
        <p:spPr>
          <a:xfrm>
            <a:off x="6327337" y="1602712"/>
            <a:ext cx="335049" cy="461665"/>
          </a:xfrm>
          <a:prstGeom prst="rect">
            <a:avLst/>
          </a:prstGeom>
          <a:noFill/>
        </p:spPr>
        <p:txBody>
          <a:bodyPr wrap="square" rtlCol="0">
            <a:spAutoFit/>
          </a:bodyPr>
          <a:lstStyle/>
          <a:p>
            <a:r>
              <a:rPr lang="en-US" b="1" dirty="0">
                <a:solidFill>
                  <a:srgbClr val="0432FF"/>
                </a:solidFill>
                <a:latin typeface="Microsoft YaHei" charset="-122"/>
                <a:ea typeface="Microsoft YaHei" charset="-122"/>
                <a:cs typeface="Microsoft YaHei" charset="-122"/>
              </a:rPr>
              <a:t>5</a:t>
            </a:r>
          </a:p>
        </p:txBody>
      </p:sp>
      <p:sp>
        <p:nvSpPr>
          <p:cNvPr id="20" name="TextBox 19">
            <a:extLst>
              <a:ext uri="{FF2B5EF4-FFF2-40B4-BE49-F238E27FC236}">
                <a16:creationId xmlns:a16="http://schemas.microsoft.com/office/drawing/2014/main" id="{8B4CE79B-8DB2-18D9-E147-57765082E0CE}"/>
              </a:ext>
            </a:extLst>
          </p:cNvPr>
          <p:cNvSpPr txBox="1"/>
          <p:nvPr/>
        </p:nvSpPr>
        <p:spPr>
          <a:xfrm>
            <a:off x="6287898" y="2438461"/>
            <a:ext cx="335049" cy="461665"/>
          </a:xfrm>
          <a:prstGeom prst="rect">
            <a:avLst/>
          </a:prstGeom>
          <a:noFill/>
        </p:spPr>
        <p:txBody>
          <a:bodyPr wrap="square" rtlCol="0">
            <a:spAutoFit/>
          </a:bodyPr>
          <a:lstStyle/>
          <a:p>
            <a:r>
              <a:rPr lang="en-US" b="1" dirty="0">
                <a:solidFill>
                  <a:srgbClr val="0432FF"/>
                </a:solidFill>
                <a:latin typeface="Microsoft YaHei" charset="-122"/>
                <a:ea typeface="Microsoft YaHei" charset="-122"/>
                <a:cs typeface="Microsoft YaHei" charset="-122"/>
              </a:rPr>
              <a:t>1</a:t>
            </a:r>
          </a:p>
        </p:txBody>
      </p:sp>
    </p:spTree>
    <p:extLst>
      <p:ext uri="{BB962C8B-B14F-4D97-AF65-F5344CB8AC3E}">
        <p14:creationId xmlns:p14="http://schemas.microsoft.com/office/powerpoint/2010/main" val="683783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26"/>
          <p:cNvSpPr txBox="1">
            <a:spLocks noChangeArrowheads="1"/>
          </p:cNvSpPr>
          <p:nvPr/>
        </p:nvSpPr>
        <p:spPr bwMode="auto">
          <a:xfrm>
            <a:off x="3706761" y="5007587"/>
            <a:ext cx="5249910" cy="845574"/>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eaLnBrk="1" hangingPunct="1"/>
            <a:r>
              <a:rPr lang="en-US" altLang="en-US" dirty="0">
                <a:solidFill>
                  <a:srgbClr val="2FB0DC"/>
                </a:solidFill>
                <a:latin typeface="Helvetica" charset="0"/>
                <a:ea typeface="Helvetica" charset="0"/>
                <a:cs typeface="Helvetica" charset="0"/>
              </a:rPr>
              <a:t>Non-oxidative Phase</a:t>
            </a:r>
          </a:p>
          <a:p>
            <a:pPr eaLnBrk="1" hangingPunct="1"/>
            <a:r>
              <a:rPr lang="en-US" altLang="en-US" dirty="0">
                <a:solidFill>
                  <a:srgbClr val="2FB0DC"/>
                </a:solidFill>
                <a:latin typeface="Helvetica" charset="0"/>
                <a:ea typeface="Helvetica" charset="0"/>
                <a:cs typeface="Helvetica" charset="0"/>
              </a:rPr>
              <a:t>Interconverts Rib 5-P to form </a:t>
            </a:r>
            <a:r>
              <a:rPr lang="en-US" altLang="en-US" dirty="0" err="1">
                <a:solidFill>
                  <a:srgbClr val="2FB0DC"/>
                </a:solidFill>
                <a:latin typeface="Helvetica" charset="0"/>
                <a:ea typeface="Helvetica" charset="0"/>
                <a:cs typeface="Helvetica" charset="0"/>
              </a:rPr>
              <a:t>Glc</a:t>
            </a:r>
            <a:r>
              <a:rPr lang="en-US" altLang="en-US" dirty="0">
                <a:solidFill>
                  <a:srgbClr val="2FB0DC"/>
                </a:solidFill>
                <a:latin typeface="Helvetica" charset="0"/>
                <a:ea typeface="Helvetica" charset="0"/>
                <a:cs typeface="Helvetica" charset="0"/>
              </a:rPr>
              <a:t> 6-P</a:t>
            </a:r>
          </a:p>
        </p:txBody>
      </p:sp>
      <p:sp>
        <p:nvSpPr>
          <p:cNvPr id="25" name="TextBox 24"/>
          <p:cNvSpPr txBox="1"/>
          <p:nvPr/>
        </p:nvSpPr>
        <p:spPr>
          <a:xfrm>
            <a:off x="6010279" y="3267121"/>
            <a:ext cx="612668" cy="338554"/>
          </a:xfrm>
          <a:prstGeom prst="rect">
            <a:avLst/>
          </a:prstGeom>
          <a:noFill/>
        </p:spPr>
        <p:txBody>
          <a:bodyPr wrap="none" rtlCol="0">
            <a:spAutoFit/>
          </a:bodyPr>
          <a:lstStyle/>
          <a:p>
            <a:r>
              <a:rPr lang="en-US" sz="1600" b="1">
                <a:latin typeface="Microsoft YaHei" charset="-122"/>
                <a:ea typeface="Microsoft YaHei" charset="-122"/>
                <a:cs typeface="Microsoft YaHei" charset="-122"/>
              </a:rPr>
              <a:t>2C′s</a:t>
            </a:r>
            <a:endParaRPr lang="en-US" sz="1600" b="1" dirty="0">
              <a:latin typeface="Microsoft YaHei" charset="-122"/>
              <a:ea typeface="Microsoft YaHei" charset="-122"/>
              <a:cs typeface="Microsoft YaHei" charset="-122"/>
            </a:endParaRPr>
          </a:p>
        </p:txBody>
      </p:sp>
      <p:grpSp>
        <p:nvGrpSpPr>
          <p:cNvPr id="5" name="Group 4">
            <a:extLst>
              <a:ext uri="{FF2B5EF4-FFF2-40B4-BE49-F238E27FC236}">
                <a16:creationId xmlns:a16="http://schemas.microsoft.com/office/drawing/2014/main" id="{A7DFC8AB-45AC-8847-AB7C-ED2BEB1C7FFD}"/>
              </a:ext>
            </a:extLst>
          </p:cNvPr>
          <p:cNvGrpSpPr/>
          <p:nvPr/>
        </p:nvGrpSpPr>
        <p:grpSpPr>
          <a:xfrm>
            <a:off x="0" y="-68824"/>
            <a:ext cx="9144000" cy="7080451"/>
            <a:chOff x="0" y="-68824"/>
            <a:chExt cx="9144000" cy="7080451"/>
          </a:xfrm>
        </p:grpSpPr>
        <p:grpSp>
          <p:nvGrpSpPr>
            <p:cNvPr id="3" name="Group 2">
              <a:extLst>
                <a:ext uri="{FF2B5EF4-FFF2-40B4-BE49-F238E27FC236}">
                  <a16:creationId xmlns:a16="http://schemas.microsoft.com/office/drawing/2014/main" id="{103D8F66-12B7-DD4C-AF38-8005BA56D250}"/>
                </a:ext>
              </a:extLst>
            </p:cNvPr>
            <p:cNvGrpSpPr/>
            <p:nvPr/>
          </p:nvGrpSpPr>
          <p:grpSpPr>
            <a:xfrm>
              <a:off x="0" y="-68824"/>
              <a:ext cx="9144000" cy="7080451"/>
              <a:chOff x="0" y="-68824"/>
              <a:chExt cx="9144000" cy="7080451"/>
            </a:xfrm>
          </p:grpSpPr>
          <p:pic>
            <p:nvPicPr>
              <p:cNvPr id="82949" name="Picture 5" descr="In image (a), on the top left, there is a pink box with ribose 5-phosphate. Below that box are reversible arrows with isomerase in blue on the left. Below these are another set of reversible arrows with epimerase in blue, which points to xylulose 5-phosphate. To the right of these sets of arrows, is a curved arrow pointing from the pink box down and up to sedoheptulose 7-phosphate. Below that, another curved arrow points from xylulose 5-phosphate up and around down to glyceraldehyde 3-phosphate. In the arc is transketolase in blue. From sedoheptulose 7-phosphate is a curved arrow pointing right and up to fructose 6-phosphate, which has an arrow to the right pointing right to glucose 6-phosphate in a blue box. Another curved arrow below the one just discussed points from glyceraldehyde 3-phosphate down and right to erythrose 4-phosphate. In the arc is transaldolase in blue. Below and to the right is another curved arrow pointing from erythrose 4-phosphate to fructose 6-phosphate. Below that is another curved arrow pointing from xylulose 5-phosphate to glyceraldehyde 3-phosphate. In the arc is tranketolase in blue. From glyceraldehyde 3-phosphate, there are three successive arrows pointing up to fructose 6-phosphate. To the right of the first arrow is triose phosphate isomerase in blue. The next has aldolase in blue, and the third is fructose 1,6-bisphosphatase in blue. An up arrow points from fructose 6-phosphate up to the blue box with glucose 6-phosphate."/>
              <p:cNvPicPr>
                <a:picLocks noChangeAspect="1"/>
              </p:cNvPicPr>
              <p:nvPr/>
            </p:nvPicPr>
            <p:blipFill rotWithShape="1">
              <a:blip r:embed="rId3">
                <a:extLst>
                  <a:ext uri="{28A0092B-C50C-407E-A947-70E740481C1C}">
                    <a14:useLocalDpi xmlns:a14="http://schemas.microsoft.com/office/drawing/2010/main" val="0"/>
                  </a:ext>
                </a:extLst>
              </a:blip>
              <a:srcRect t="22937" b="7981"/>
              <a:stretch/>
            </p:blipFill>
            <p:spPr bwMode="auto">
              <a:xfrm>
                <a:off x="457200" y="833288"/>
                <a:ext cx="8585714" cy="4122174"/>
              </a:xfrm>
              <a:prstGeom prst="rect">
                <a:avLst/>
              </a:prstGeom>
              <a:solidFill>
                <a:schemeClr val="accent1">
                  <a:lumMod val="75000"/>
                  <a:alpha val="24000"/>
                </a:schemeClr>
              </a:solidFill>
              <a:ln>
                <a:noFill/>
              </a:ln>
            </p:spPr>
          </p:pic>
          <p:sp>
            <p:nvSpPr>
              <p:cNvPr id="6" name="Rectangle 1026"/>
              <p:cNvSpPr txBox="1">
                <a:spLocks noChangeArrowheads="1"/>
              </p:cNvSpPr>
              <p:nvPr/>
            </p:nvSpPr>
            <p:spPr>
              <a:xfrm>
                <a:off x="0" y="-68824"/>
                <a:ext cx="9144000" cy="685800"/>
              </a:xfrm>
              <a:prstGeom prst="rect">
                <a:avLst/>
              </a:prstGeom>
            </p:spPr>
            <p:txBody>
              <a:bodyPr/>
              <a:lstStyle>
                <a:lvl1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a:lstStyle>
              <a:p>
                <a:pPr eaLnBrk="1" hangingPunct="1"/>
                <a:r>
                  <a:rPr lang="en-US" altLang="en-US" sz="3600" kern="0" dirty="0">
                    <a:solidFill>
                      <a:srgbClr val="FF5050"/>
                    </a:solidFill>
                    <a:latin typeface="Helvetica" charset="0"/>
                    <a:ea typeface="Helvetica" charset="0"/>
                    <a:cs typeface="Helvetica" charset="0"/>
                  </a:rPr>
                  <a:t>Pentose Phosphate Pathway</a:t>
                </a:r>
              </a:p>
            </p:txBody>
          </p:sp>
          <p:sp>
            <p:nvSpPr>
              <p:cNvPr id="7" name="Line 4"/>
              <p:cNvSpPr>
                <a:spLocks noChangeShapeType="1"/>
              </p:cNvSpPr>
              <p:nvPr/>
            </p:nvSpPr>
            <p:spPr bwMode="auto">
              <a:xfrm>
                <a:off x="457200" y="545696"/>
                <a:ext cx="8229600" cy="0"/>
              </a:xfrm>
              <a:prstGeom prst="line">
                <a:avLst/>
              </a:prstGeom>
              <a:noFill/>
              <a:ln w="57150" cmpd="thinThick">
                <a:solidFill>
                  <a:srgbClr val="FF505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 name="Picture 5" descr="Image (b) has sets of curve arrows pointing from left to right. Their arcs meet in the middle. From top left, both point from 5C in a pink box: the top points up to 7C; the bottom points to 3C. The next set starts with that same 7C and points to 6C in a blue box. The bottom starts with that same 3C and points to 4C. Below and right is another set that begins with that same 4C on top, pointing up to 6C in a box. The bottom arrow points from 5C in a pink box to 3C. Below that is another set with tope beginning from 5C in a pink box pointing to 3C, From this 3C and the one directly above, two arrows merge into 6C in a blue box. The bottom arrow in this set points from 4C to 6C in a blue box. Down and to the left of this set is another set, where the top curved arrow points from 3C to 4C and the bottom points from 7C to 6C in a blue box. To the left of that is another set with the top beginning with 5C in a pink box pointing to that same 3C, and the bottom curved arrow pointing from 5C in a pink box pointing to that same 7C."/>
              <p:cNvPicPr>
                <a:picLocks noChangeAspect="1"/>
              </p:cNvPicPr>
              <p:nvPr/>
            </p:nvPicPr>
            <p:blipFill rotWithShape="1">
              <a:blip r:embed="rId4">
                <a:extLst>
                  <a:ext uri="{28A0092B-C50C-407E-A947-70E740481C1C}">
                    <a14:useLocalDpi xmlns:a14="http://schemas.microsoft.com/office/drawing/2010/main" val="0"/>
                  </a:ext>
                </a:extLst>
              </a:blip>
              <a:srcRect b="7210"/>
              <a:stretch/>
            </p:blipFill>
            <p:spPr bwMode="auto">
              <a:xfrm>
                <a:off x="176571" y="3436398"/>
                <a:ext cx="3510526" cy="342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087522" y="967254"/>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2" name="TextBox 11"/>
              <p:cNvSpPr txBox="1"/>
              <p:nvPr/>
            </p:nvSpPr>
            <p:spPr>
              <a:xfrm>
                <a:off x="977640" y="2964929"/>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3" name="TextBox 12"/>
              <p:cNvSpPr txBox="1"/>
              <p:nvPr/>
            </p:nvSpPr>
            <p:spPr>
              <a:xfrm>
                <a:off x="3070655" y="686927"/>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4" name="TextBox 13"/>
              <p:cNvSpPr txBox="1"/>
              <p:nvPr/>
            </p:nvSpPr>
            <p:spPr>
              <a:xfrm>
                <a:off x="4951210" y="689492"/>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5" name="TextBox 14"/>
              <p:cNvSpPr txBox="1"/>
              <p:nvPr/>
            </p:nvSpPr>
            <p:spPr>
              <a:xfrm>
                <a:off x="8087522" y="2586598"/>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6" name="TextBox 15"/>
              <p:cNvSpPr txBox="1"/>
              <p:nvPr/>
            </p:nvSpPr>
            <p:spPr>
              <a:xfrm>
                <a:off x="4758812" y="2964928"/>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7" name="TextBox 16"/>
              <p:cNvSpPr txBox="1"/>
              <p:nvPr/>
            </p:nvSpPr>
            <p:spPr>
              <a:xfrm>
                <a:off x="3043780" y="2974286"/>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8" name="TextBox 17"/>
              <p:cNvSpPr txBox="1"/>
              <p:nvPr/>
            </p:nvSpPr>
            <p:spPr>
              <a:xfrm>
                <a:off x="1062685" y="586944"/>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9" name="TextBox 18"/>
              <p:cNvSpPr txBox="1"/>
              <p:nvPr/>
            </p:nvSpPr>
            <p:spPr>
              <a:xfrm>
                <a:off x="8087522" y="4514034"/>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21" name="TextBox 20"/>
              <p:cNvSpPr txBox="1"/>
              <p:nvPr/>
            </p:nvSpPr>
            <p:spPr>
              <a:xfrm>
                <a:off x="5083404" y="4575329"/>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35" name="Content Placeholder 2"/>
              <p:cNvSpPr txBox="1">
                <a:spLocks/>
              </p:cNvSpPr>
              <p:nvPr/>
            </p:nvSpPr>
            <p:spPr bwMode="auto">
              <a:xfrm>
                <a:off x="3021832" y="5823665"/>
                <a:ext cx="6065326" cy="11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174625" indent="-174625">
                  <a:spcBef>
                    <a:spcPts val="0"/>
                  </a:spcBef>
                </a:pPr>
                <a:r>
                  <a:rPr lang="en-US" altLang="en-US" sz="1600" kern="0" dirty="0">
                    <a:latin typeface="Helvetica" charset="0"/>
                    <a:ea typeface="Helvetica" charset="0"/>
                    <a:cs typeface="Helvetica" charset="0"/>
                  </a:rPr>
                  <a:t>No ATP is used in the non-oxidative phase.</a:t>
                </a:r>
              </a:p>
              <a:p>
                <a:pPr marL="174625" indent="-174625">
                  <a:spcBef>
                    <a:spcPts val="0"/>
                  </a:spcBef>
                </a:pPr>
                <a:r>
                  <a:rPr lang="en-US" altLang="en-US" sz="1600" kern="0" dirty="0">
                    <a:latin typeface="Helvetica" charset="0"/>
                    <a:ea typeface="Helvetica" charset="0"/>
                    <a:cs typeface="Helvetica" charset="0"/>
                  </a:rPr>
                  <a:t>Complete conversion of ribose-5-phosphate to glucose-6-phosphate requires 6 Rib 5-P (30 carbons) to make 5 </a:t>
                </a:r>
                <a:r>
                  <a:rPr lang="en-US" altLang="en-US" sz="1600" kern="0" dirty="0" err="1">
                    <a:latin typeface="Helvetica" charset="0"/>
                    <a:ea typeface="Helvetica" charset="0"/>
                    <a:cs typeface="Helvetica" charset="0"/>
                  </a:rPr>
                  <a:t>Glc</a:t>
                </a:r>
                <a:r>
                  <a:rPr lang="en-US" altLang="en-US" sz="1600" kern="0" dirty="0">
                    <a:latin typeface="Helvetica" charset="0"/>
                    <a:ea typeface="Helvetica" charset="0"/>
                    <a:cs typeface="Helvetica" charset="0"/>
                  </a:rPr>
                  <a:t> 6-P (30 carbons).</a:t>
                </a:r>
              </a:p>
            </p:txBody>
          </p:sp>
        </p:grpSp>
        <p:sp>
          <p:nvSpPr>
            <p:cNvPr id="4" name="TextBox 3"/>
            <p:cNvSpPr txBox="1"/>
            <p:nvPr/>
          </p:nvSpPr>
          <p:spPr>
            <a:xfrm>
              <a:off x="1160968" y="1919338"/>
              <a:ext cx="687689" cy="246221"/>
            </a:xfrm>
            <a:prstGeom prst="rect">
              <a:avLst/>
            </a:prstGeom>
            <a:solidFill>
              <a:schemeClr val="bg1"/>
            </a:solidFill>
          </p:spPr>
          <p:txBody>
            <a:bodyPr wrap="none" lIns="0" tIns="0" rIns="0" bIns="0" rtlCol="0">
              <a:spAutoFit/>
            </a:bodyPr>
            <a:lstStyle/>
            <a:p>
              <a:r>
                <a:rPr lang="en-US" sz="1600" b="1" dirty="0">
                  <a:latin typeface="Microsoft YaHei" charset="-122"/>
                  <a:ea typeface="Microsoft YaHei" charset="-122"/>
                  <a:cs typeface="Microsoft YaHei" charset="-122"/>
                </a:rPr>
                <a:t>Ru 5-P</a:t>
              </a:r>
            </a:p>
          </p:txBody>
        </p:sp>
        <p:sp>
          <p:nvSpPr>
            <p:cNvPr id="24" name="TextBox 23"/>
            <p:cNvSpPr txBox="1"/>
            <p:nvPr/>
          </p:nvSpPr>
          <p:spPr>
            <a:xfrm>
              <a:off x="2245166" y="1647896"/>
              <a:ext cx="612668" cy="338554"/>
            </a:xfrm>
            <a:prstGeom prst="rect">
              <a:avLst/>
            </a:prstGeom>
            <a:noFill/>
          </p:spPr>
          <p:txBody>
            <a:bodyPr wrap="none" rtlCol="0">
              <a:spAutoFit/>
            </a:bodyPr>
            <a:lstStyle/>
            <a:p>
              <a:r>
                <a:rPr lang="en-US" sz="1600" b="1">
                  <a:latin typeface="Microsoft YaHei" charset="-122"/>
                  <a:ea typeface="Microsoft YaHei" charset="-122"/>
                  <a:cs typeface="Microsoft YaHei" charset="-122"/>
                </a:rPr>
                <a:t>2C′s</a:t>
              </a:r>
              <a:endParaRPr lang="en-US" sz="1600" b="1" dirty="0">
                <a:latin typeface="Microsoft YaHei" charset="-122"/>
                <a:ea typeface="Microsoft YaHei" charset="-122"/>
                <a:cs typeface="Microsoft YaHei" charset="-122"/>
              </a:endParaRPr>
            </a:p>
          </p:txBody>
        </p:sp>
        <p:sp>
          <p:nvSpPr>
            <p:cNvPr id="26" name="TextBox 25"/>
            <p:cNvSpPr txBox="1"/>
            <p:nvPr/>
          </p:nvSpPr>
          <p:spPr>
            <a:xfrm>
              <a:off x="4338542" y="1637185"/>
              <a:ext cx="612668" cy="338554"/>
            </a:xfrm>
            <a:prstGeom prst="rect">
              <a:avLst/>
            </a:prstGeom>
            <a:noFill/>
          </p:spPr>
          <p:txBody>
            <a:bodyPr wrap="none" rtlCol="0">
              <a:spAutoFit/>
            </a:bodyPr>
            <a:lstStyle/>
            <a:p>
              <a:r>
                <a:rPr lang="en-US" sz="1600" b="1">
                  <a:latin typeface="Microsoft YaHei" charset="-122"/>
                  <a:ea typeface="Microsoft YaHei" charset="-122"/>
                  <a:cs typeface="Microsoft YaHei" charset="-122"/>
                </a:rPr>
                <a:t>3C′s</a:t>
              </a:r>
              <a:endParaRPr lang="en-US" sz="1600" b="1" dirty="0">
                <a:latin typeface="Microsoft YaHei" charset="-122"/>
                <a:ea typeface="Microsoft YaHei" charset="-122"/>
                <a:cs typeface="Microsoft YaHei" charset="-122"/>
              </a:endParaRPr>
            </a:p>
          </p:txBody>
        </p:sp>
      </p:grpSp>
      <p:sp>
        <p:nvSpPr>
          <p:cNvPr id="9" name="TextBox 8">
            <a:extLst>
              <a:ext uri="{FF2B5EF4-FFF2-40B4-BE49-F238E27FC236}">
                <a16:creationId xmlns:a16="http://schemas.microsoft.com/office/drawing/2014/main" id="{78E1AE40-8161-2E44-B51D-81C2D15C54D7}"/>
              </a:ext>
            </a:extLst>
          </p:cNvPr>
          <p:cNvSpPr txBox="1"/>
          <p:nvPr/>
        </p:nvSpPr>
        <p:spPr>
          <a:xfrm>
            <a:off x="5820908" y="790543"/>
            <a:ext cx="1003024" cy="338554"/>
          </a:xfrm>
          <a:prstGeom prst="rect">
            <a:avLst/>
          </a:prstGeom>
          <a:noFill/>
        </p:spPr>
        <p:txBody>
          <a:bodyPr wrap="square" rtlCol="0">
            <a:spAutoFit/>
          </a:bodyPr>
          <a:lstStyle/>
          <a:p>
            <a:r>
              <a:rPr lang="en-US" sz="800" b="1" dirty="0">
                <a:solidFill>
                  <a:srgbClr val="0B7FD2"/>
                </a:solidFill>
                <a:latin typeface="Microsoft YaHei" panose="020B0503020204020204" pitchFamily="34" charset="-122"/>
                <a:ea typeface="Microsoft YaHei" panose="020B0503020204020204" pitchFamily="34" charset="-122"/>
              </a:rPr>
              <a:t>Phosphohexose isomerase</a:t>
            </a:r>
          </a:p>
        </p:txBody>
      </p:sp>
      <p:sp>
        <p:nvSpPr>
          <p:cNvPr id="22" name="TextBox 21">
            <a:extLst>
              <a:ext uri="{FF2B5EF4-FFF2-40B4-BE49-F238E27FC236}">
                <a16:creationId xmlns:a16="http://schemas.microsoft.com/office/drawing/2014/main" id="{25AE781A-9C37-5E4A-8935-D705AA4D406B}"/>
              </a:ext>
            </a:extLst>
          </p:cNvPr>
          <p:cNvSpPr txBox="1"/>
          <p:nvPr/>
        </p:nvSpPr>
        <p:spPr>
          <a:xfrm>
            <a:off x="247967" y="967254"/>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6</a:t>
            </a:r>
          </a:p>
        </p:txBody>
      </p:sp>
      <p:sp>
        <p:nvSpPr>
          <p:cNvPr id="28" name="TextBox 27">
            <a:extLst>
              <a:ext uri="{FF2B5EF4-FFF2-40B4-BE49-F238E27FC236}">
                <a16:creationId xmlns:a16="http://schemas.microsoft.com/office/drawing/2014/main" id="{00B019EC-4AFB-A448-AEC2-5B61A868518F}"/>
              </a:ext>
            </a:extLst>
          </p:cNvPr>
          <p:cNvSpPr txBox="1"/>
          <p:nvPr/>
        </p:nvSpPr>
        <p:spPr>
          <a:xfrm>
            <a:off x="280203" y="2549558"/>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41" name="Rectangle 40">
            <a:extLst>
              <a:ext uri="{FF2B5EF4-FFF2-40B4-BE49-F238E27FC236}">
                <a16:creationId xmlns:a16="http://schemas.microsoft.com/office/drawing/2014/main" id="{8843CB84-D426-EA42-AE74-1B78C92C72C4}"/>
              </a:ext>
            </a:extLst>
          </p:cNvPr>
          <p:cNvSpPr/>
          <p:nvPr/>
        </p:nvSpPr>
        <p:spPr>
          <a:xfrm>
            <a:off x="2193" y="2361886"/>
            <a:ext cx="729615" cy="9310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6BB23BE-7954-6E4F-8514-89619222E6CE}"/>
              </a:ext>
            </a:extLst>
          </p:cNvPr>
          <p:cNvSpPr txBox="1"/>
          <p:nvPr/>
        </p:nvSpPr>
        <p:spPr>
          <a:xfrm>
            <a:off x="285606" y="2553176"/>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4</a:t>
            </a:r>
          </a:p>
        </p:txBody>
      </p:sp>
      <p:sp>
        <p:nvSpPr>
          <p:cNvPr id="27" name="TextBox 26">
            <a:extLst>
              <a:ext uri="{FF2B5EF4-FFF2-40B4-BE49-F238E27FC236}">
                <a16:creationId xmlns:a16="http://schemas.microsoft.com/office/drawing/2014/main" id="{49897E81-7763-F845-BDEC-E25A70693AFB}"/>
              </a:ext>
            </a:extLst>
          </p:cNvPr>
          <p:cNvSpPr txBox="1"/>
          <p:nvPr/>
        </p:nvSpPr>
        <p:spPr>
          <a:xfrm>
            <a:off x="245302" y="967251"/>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29" name="TextBox 28">
            <a:extLst>
              <a:ext uri="{FF2B5EF4-FFF2-40B4-BE49-F238E27FC236}">
                <a16:creationId xmlns:a16="http://schemas.microsoft.com/office/drawing/2014/main" id="{AD982338-E07F-6744-B0C4-E402C0C85BFE}"/>
              </a:ext>
            </a:extLst>
          </p:cNvPr>
          <p:cNvSpPr txBox="1"/>
          <p:nvPr/>
        </p:nvSpPr>
        <p:spPr>
          <a:xfrm>
            <a:off x="2424128" y="2596558"/>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30" name="TextBox 29">
            <a:extLst>
              <a:ext uri="{FF2B5EF4-FFF2-40B4-BE49-F238E27FC236}">
                <a16:creationId xmlns:a16="http://schemas.microsoft.com/office/drawing/2014/main" id="{6B732486-AFEF-DC49-82AA-5AF83A46E3B5}"/>
              </a:ext>
            </a:extLst>
          </p:cNvPr>
          <p:cNvSpPr txBox="1"/>
          <p:nvPr/>
        </p:nvSpPr>
        <p:spPr>
          <a:xfrm>
            <a:off x="2424128" y="1010635"/>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31" name="TextBox 30">
            <a:extLst>
              <a:ext uri="{FF2B5EF4-FFF2-40B4-BE49-F238E27FC236}">
                <a16:creationId xmlns:a16="http://schemas.microsoft.com/office/drawing/2014/main" id="{A873F4F0-8F46-7145-A2DE-7F7153362922}"/>
              </a:ext>
            </a:extLst>
          </p:cNvPr>
          <p:cNvSpPr txBox="1"/>
          <p:nvPr/>
        </p:nvSpPr>
        <p:spPr>
          <a:xfrm>
            <a:off x="4454030" y="2590439"/>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32" name="TextBox 31">
            <a:extLst>
              <a:ext uri="{FF2B5EF4-FFF2-40B4-BE49-F238E27FC236}">
                <a16:creationId xmlns:a16="http://schemas.microsoft.com/office/drawing/2014/main" id="{2E6CE267-039A-C84C-98A7-2897D51F0ABC}"/>
              </a:ext>
            </a:extLst>
          </p:cNvPr>
          <p:cNvSpPr txBox="1"/>
          <p:nvPr/>
        </p:nvSpPr>
        <p:spPr>
          <a:xfrm>
            <a:off x="4454030" y="1004516"/>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33" name="TextBox 32">
            <a:extLst>
              <a:ext uri="{FF2B5EF4-FFF2-40B4-BE49-F238E27FC236}">
                <a16:creationId xmlns:a16="http://schemas.microsoft.com/office/drawing/2014/main" id="{7A0DCBA6-F710-2F4B-AED1-89652A9116BE}"/>
              </a:ext>
            </a:extLst>
          </p:cNvPr>
          <p:cNvSpPr txBox="1"/>
          <p:nvPr/>
        </p:nvSpPr>
        <p:spPr>
          <a:xfrm>
            <a:off x="6405642" y="2586598"/>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34" name="TextBox 33">
            <a:extLst>
              <a:ext uri="{FF2B5EF4-FFF2-40B4-BE49-F238E27FC236}">
                <a16:creationId xmlns:a16="http://schemas.microsoft.com/office/drawing/2014/main" id="{B2725454-382F-CD47-9F55-3567571C43B9}"/>
              </a:ext>
            </a:extLst>
          </p:cNvPr>
          <p:cNvSpPr txBox="1"/>
          <p:nvPr/>
        </p:nvSpPr>
        <p:spPr>
          <a:xfrm>
            <a:off x="6375577" y="663888"/>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36" name="TextBox 35">
            <a:extLst>
              <a:ext uri="{FF2B5EF4-FFF2-40B4-BE49-F238E27FC236}">
                <a16:creationId xmlns:a16="http://schemas.microsoft.com/office/drawing/2014/main" id="{8684C14C-3E24-9C42-BC15-67B0ECD300DD}"/>
              </a:ext>
            </a:extLst>
          </p:cNvPr>
          <p:cNvSpPr txBox="1"/>
          <p:nvPr/>
        </p:nvSpPr>
        <p:spPr>
          <a:xfrm>
            <a:off x="6287898" y="4065539"/>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37" name="TextBox 36">
            <a:extLst>
              <a:ext uri="{FF2B5EF4-FFF2-40B4-BE49-F238E27FC236}">
                <a16:creationId xmlns:a16="http://schemas.microsoft.com/office/drawing/2014/main" id="{C930798C-8512-8F49-8226-1ACEF6D999C9}"/>
              </a:ext>
            </a:extLst>
          </p:cNvPr>
          <p:cNvSpPr txBox="1"/>
          <p:nvPr/>
        </p:nvSpPr>
        <p:spPr>
          <a:xfrm>
            <a:off x="6366453" y="652407"/>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4</a:t>
            </a:r>
          </a:p>
        </p:txBody>
      </p:sp>
      <p:sp>
        <p:nvSpPr>
          <p:cNvPr id="38" name="TextBox 37">
            <a:extLst>
              <a:ext uri="{FF2B5EF4-FFF2-40B4-BE49-F238E27FC236}">
                <a16:creationId xmlns:a16="http://schemas.microsoft.com/office/drawing/2014/main" id="{E7629A9F-F7B3-8C46-902A-5B48011C6696}"/>
              </a:ext>
            </a:extLst>
          </p:cNvPr>
          <p:cNvSpPr txBox="1"/>
          <p:nvPr/>
        </p:nvSpPr>
        <p:spPr>
          <a:xfrm>
            <a:off x="6399445" y="2586725"/>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1</a:t>
            </a:r>
          </a:p>
        </p:txBody>
      </p:sp>
      <p:sp>
        <p:nvSpPr>
          <p:cNvPr id="39" name="TextBox 38">
            <a:extLst>
              <a:ext uri="{FF2B5EF4-FFF2-40B4-BE49-F238E27FC236}">
                <a16:creationId xmlns:a16="http://schemas.microsoft.com/office/drawing/2014/main" id="{EA6E0376-DD66-814A-88F4-B90C3BA069D3}"/>
              </a:ext>
            </a:extLst>
          </p:cNvPr>
          <p:cNvSpPr txBox="1"/>
          <p:nvPr/>
        </p:nvSpPr>
        <p:spPr>
          <a:xfrm>
            <a:off x="6347300" y="655951"/>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5</a:t>
            </a:r>
          </a:p>
        </p:txBody>
      </p:sp>
      <p:sp>
        <p:nvSpPr>
          <p:cNvPr id="40" name="TextBox 39">
            <a:extLst>
              <a:ext uri="{FF2B5EF4-FFF2-40B4-BE49-F238E27FC236}">
                <a16:creationId xmlns:a16="http://schemas.microsoft.com/office/drawing/2014/main" id="{47C5839B-23C8-9240-8BB8-A5D34A17C6D9}"/>
              </a:ext>
            </a:extLst>
          </p:cNvPr>
          <p:cNvSpPr txBox="1"/>
          <p:nvPr/>
        </p:nvSpPr>
        <p:spPr>
          <a:xfrm>
            <a:off x="274800" y="2543343"/>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42" name="Rectangle 41">
            <a:extLst>
              <a:ext uri="{FF2B5EF4-FFF2-40B4-BE49-F238E27FC236}">
                <a16:creationId xmlns:a16="http://schemas.microsoft.com/office/drawing/2014/main" id="{0D81ADE8-6468-9840-9DBD-40A50B5FF412}"/>
              </a:ext>
            </a:extLst>
          </p:cNvPr>
          <p:cNvSpPr/>
          <p:nvPr/>
        </p:nvSpPr>
        <p:spPr>
          <a:xfrm>
            <a:off x="4148079" y="3758471"/>
            <a:ext cx="729615" cy="9310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0BEC676F-7865-3C41-82DE-34702AE62D00}"/>
              </a:ext>
            </a:extLst>
          </p:cNvPr>
          <p:cNvSpPr txBox="1"/>
          <p:nvPr/>
        </p:nvSpPr>
        <p:spPr>
          <a:xfrm>
            <a:off x="407491" y="744164"/>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6</a:t>
            </a:r>
          </a:p>
        </p:txBody>
      </p:sp>
      <p:sp>
        <p:nvSpPr>
          <p:cNvPr id="44" name="TextBox 43">
            <a:extLst>
              <a:ext uri="{FF2B5EF4-FFF2-40B4-BE49-F238E27FC236}">
                <a16:creationId xmlns:a16="http://schemas.microsoft.com/office/drawing/2014/main" id="{0DD667B8-3C36-C446-85D3-69E57A319CB6}"/>
              </a:ext>
            </a:extLst>
          </p:cNvPr>
          <p:cNvSpPr txBox="1"/>
          <p:nvPr/>
        </p:nvSpPr>
        <p:spPr>
          <a:xfrm>
            <a:off x="6010279" y="3214996"/>
            <a:ext cx="612668" cy="338554"/>
          </a:xfrm>
          <a:prstGeom prst="rect">
            <a:avLst/>
          </a:prstGeom>
          <a:noFill/>
        </p:spPr>
        <p:txBody>
          <a:bodyPr wrap="none" rtlCol="0">
            <a:spAutoFit/>
          </a:bodyPr>
          <a:lstStyle/>
          <a:p>
            <a:r>
              <a:rPr lang="en-US" sz="1600" b="1">
                <a:latin typeface="Microsoft YaHei" charset="-122"/>
                <a:ea typeface="Microsoft YaHei" charset="-122"/>
                <a:cs typeface="Microsoft YaHei" charset="-122"/>
              </a:rPr>
              <a:t>2C′s</a:t>
            </a:r>
            <a:endParaRPr lang="en-US" sz="1600" b="1"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51079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par>
                          <p:cTn id="13" fill="hold">
                            <p:stCondLst>
                              <p:cond delay="500"/>
                            </p:stCondLst>
                            <p:childTnLst>
                              <p:par>
                                <p:cTn id="14" presetID="9" presetClass="exit" presetSubtype="0" fill="hold" grpId="1" nodeType="afterEffect">
                                  <p:stCondLst>
                                    <p:cond delay="0"/>
                                  </p:stCondLst>
                                  <p:childTnLst>
                                    <p:animEffect transition="out" filter="dissolv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par>
                                <p:cTn id="17" presetID="9"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1" nodeType="clickEffect">
                                  <p:stCondLst>
                                    <p:cond delay="0"/>
                                  </p:stCondLst>
                                  <p:childTnLst>
                                    <p:animEffect transition="out" filter="dissolve">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par>
                                <p:cTn id="25" presetID="9" presetClass="exit" presetSubtype="0" fill="hold" grpId="0" nodeType="withEffect">
                                  <p:stCondLst>
                                    <p:cond delay="0"/>
                                  </p:stCondLst>
                                  <p:childTnLst>
                                    <p:animEffect transition="out" filter="dissolve">
                                      <p:cBhvr>
                                        <p:cTn id="26" dur="500"/>
                                        <p:tgtEl>
                                          <p:spTgt spid="41"/>
                                        </p:tgtEl>
                                      </p:cBhvr>
                                    </p:animEffect>
                                    <p:set>
                                      <p:cBhvr>
                                        <p:cTn id="27" dur="1" fill="hold">
                                          <p:stCondLst>
                                            <p:cond delay="499"/>
                                          </p:stCondLst>
                                        </p:cTn>
                                        <p:tgtEl>
                                          <p:spTgt spid="41"/>
                                        </p:tgtEl>
                                        <p:attrNameLst>
                                          <p:attrName>style.visibility</p:attrName>
                                        </p:attrNameLst>
                                      </p:cBhvr>
                                      <p:to>
                                        <p:strVal val="hidden"/>
                                      </p:to>
                                    </p:se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dissolve">
                                      <p:cBhvr>
                                        <p:cTn id="31" dur="500"/>
                                        <p:tgtEl>
                                          <p:spTgt spid="40"/>
                                        </p:tgtEl>
                                      </p:cBhvr>
                                    </p:animEffect>
                                  </p:childTnLst>
                                </p:cTn>
                              </p:par>
                              <p:par>
                                <p:cTn id="32" presetID="37" presetClass="path" presetSubtype="0" accel="50000" decel="50000" fill="hold" grpId="0" nodeType="withEffect">
                                  <p:stCondLst>
                                    <p:cond delay="0"/>
                                  </p:stCondLst>
                                  <p:childTnLst>
                                    <p:animMotion origin="layout" path="M -4.72222E-6 1.85185E-6 L 0.07848 0.23958 C 0.09462 0.29259 0.12882 0.33449 0.16945 0.35579 C 0.21685 0.37523 0.26025 0.37014 0.29827 0.34051 L 0.47223 0.2162 " pathEditMode="relative" rAng="1140000" ptsTypes="AAAAA">
                                      <p:cBhvr>
                                        <p:cTn id="33" dur="2000" fill="hold"/>
                                        <p:tgtEl>
                                          <p:spTgt spid="28"/>
                                        </p:tgtEl>
                                        <p:attrNameLst>
                                          <p:attrName>ppt_x</p:attrName>
                                          <p:attrName>ppt_y</p:attrName>
                                        </p:attrNameLst>
                                      </p:cBhvr>
                                      <p:rCtr x="20399" y="23241"/>
                                    </p:animMotion>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dissolve">
                                      <p:cBhvr>
                                        <p:cTn id="38" dur="500"/>
                                        <p:tgtEl>
                                          <p:spTgt spid="29"/>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dissolve">
                                      <p:cBhvr>
                                        <p:cTn id="41" dur="500"/>
                                        <p:tgtEl>
                                          <p:spTgt spid="30"/>
                                        </p:tgtEl>
                                      </p:cBhvr>
                                    </p:animEffect>
                                  </p:childTnLst>
                                </p:cTn>
                              </p:par>
                            </p:childTnLst>
                          </p:cTn>
                        </p:par>
                        <p:par>
                          <p:cTn id="42" fill="hold">
                            <p:stCondLst>
                              <p:cond delay="500"/>
                            </p:stCondLst>
                            <p:childTnLst>
                              <p:par>
                                <p:cTn id="43" presetID="9" presetClass="exit" presetSubtype="0" fill="hold" grpId="1" nodeType="afterEffect">
                                  <p:stCondLst>
                                    <p:cond delay="0"/>
                                  </p:stCondLst>
                                  <p:childTnLst>
                                    <p:animEffect transition="out" filter="dissolv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40"/>
                                        </p:tgtEl>
                                      </p:cBhvr>
                                    </p:animEffect>
                                    <p:set>
                                      <p:cBhvr>
                                        <p:cTn id="48" dur="1" fill="hold">
                                          <p:stCondLst>
                                            <p:cond delay="499"/>
                                          </p:stCondLst>
                                        </p:cTn>
                                        <p:tgtEl>
                                          <p:spTgt spid="4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dissolve">
                                      <p:cBhvr>
                                        <p:cTn id="53" dur="500"/>
                                        <p:tgtEl>
                                          <p:spTgt spid="31"/>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dissolve">
                                      <p:cBhvr>
                                        <p:cTn id="56" dur="500"/>
                                        <p:tgtEl>
                                          <p:spTgt spid="32"/>
                                        </p:tgtEl>
                                      </p:cBhvr>
                                    </p:animEffect>
                                  </p:childTnLst>
                                </p:cTn>
                              </p:par>
                            </p:childTnLst>
                          </p:cTn>
                        </p:par>
                        <p:par>
                          <p:cTn id="57" fill="hold">
                            <p:stCondLst>
                              <p:cond delay="500"/>
                            </p:stCondLst>
                            <p:childTnLst>
                              <p:par>
                                <p:cTn id="58" presetID="9" presetClass="exit" presetSubtype="0" fill="hold" grpId="1" nodeType="afterEffect">
                                  <p:stCondLst>
                                    <p:cond delay="0"/>
                                  </p:stCondLst>
                                  <p:childTnLst>
                                    <p:animEffect transition="out" filter="dissolve">
                                      <p:cBhvr>
                                        <p:cTn id="59" dur="500"/>
                                        <p:tgtEl>
                                          <p:spTgt spid="30"/>
                                        </p:tgtEl>
                                      </p:cBhvr>
                                    </p:animEffect>
                                    <p:set>
                                      <p:cBhvr>
                                        <p:cTn id="60" dur="1" fill="hold">
                                          <p:stCondLst>
                                            <p:cond delay="499"/>
                                          </p:stCondLst>
                                        </p:cTn>
                                        <p:tgtEl>
                                          <p:spTgt spid="30"/>
                                        </p:tgtEl>
                                        <p:attrNameLst>
                                          <p:attrName>style.visibility</p:attrName>
                                        </p:attrNameLst>
                                      </p:cBhvr>
                                      <p:to>
                                        <p:strVal val="hidden"/>
                                      </p:to>
                                    </p:set>
                                  </p:childTnLst>
                                </p:cTn>
                              </p:par>
                              <p:par>
                                <p:cTn id="61" presetID="9" presetClass="exit" presetSubtype="0" fill="hold" grpId="1" nodeType="withEffect">
                                  <p:stCondLst>
                                    <p:cond delay="0"/>
                                  </p:stCondLst>
                                  <p:childTnLst>
                                    <p:animEffect transition="out" filter="dissolve">
                                      <p:cBhvr>
                                        <p:cTn id="62" dur="500"/>
                                        <p:tgtEl>
                                          <p:spTgt spid="29"/>
                                        </p:tgtEl>
                                      </p:cBhvr>
                                    </p:animEffect>
                                    <p:set>
                                      <p:cBhvr>
                                        <p:cTn id="63" dur="1" fill="hold">
                                          <p:stCondLst>
                                            <p:cond delay="499"/>
                                          </p:stCondLst>
                                        </p:cTn>
                                        <p:tgtEl>
                                          <p:spTgt spid="29"/>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dissolve">
                                      <p:cBhvr>
                                        <p:cTn id="68" dur="500"/>
                                        <p:tgtEl>
                                          <p:spTgt spid="34"/>
                                        </p:tgtEl>
                                      </p:cBhvr>
                                    </p:animEffect>
                                  </p:childTnLst>
                                </p:cTn>
                              </p:par>
                            </p:childTnLst>
                          </p:cTn>
                        </p:par>
                        <p:par>
                          <p:cTn id="69" fill="hold">
                            <p:stCondLst>
                              <p:cond delay="500"/>
                            </p:stCondLst>
                            <p:childTnLst>
                              <p:par>
                                <p:cTn id="70" presetID="9" presetClass="exit" presetSubtype="0" fill="hold" grpId="1" nodeType="afterEffect">
                                  <p:stCondLst>
                                    <p:cond delay="0"/>
                                  </p:stCondLst>
                                  <p:childTnLst>
                                    <p:animEffect transition="out" filter="dissolve">
                                      <p:cBhvr>
                                        <p:cTn id="71" dur="500"/>
                                        <p:tgtEl>
                                          <p:spTgt spid="32"/>
                                        </p:tgtEl>
                                      </p:cBhvr>
                                    </p:animEffect>
                                    <p:set>
                                      <p:cBhvr>
                                        <p:cTn id="72" dur="1" fill="hold">
                                          <p:stCondLst>
                                            <p:cond delay="499"/>
                                          </p:stCondLst>
                                        </p:cTn>
                                        <p:tgtEl>
                                          <p:spTgt spid="3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dissolve">
                                      <p:cBhvr>
                                        <p:cTn id="77" dur="500"/>
                                        <p:tgtEl>
                                          <p:spTgt spid="33"/>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dissolve">
                                      <p:cBhvr>
                                        <p:cTn id="80" dur="500"/>
                                        <p:tgtEl>
                                          <p:spTgt spid="36"/>
                                        </p:tgtEl>
                                      </p:cBhvr>
                                    </p:animEffect>
                                  </p:childTnLst>
                                </p:cTn>
                              </p:par>
                            </p:childTnLst>
                          </p:cTn>
                        </p:par>
                        <p:par>
                          <p:cTn id="81" fill="hold">
                            <p:stCondLst>
                              <p:cond delay="500"/>
                            </p:stCondLst>
                            <p:childTnLst>
                              <p:par>
                                <p:cTn id="82" presetID="9" presetClass="exit" presetSubtype="0" fill="hold" grpId="1" nodeType="afterEffect">
                                  <p:stCondLst>
                                    <p:cond delay="0"/>
                                  </p:stCondLst>
                                  <p:childTnLst>
                                    <p:animEffect transition="out" filter="dissolv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9" presetClass="entr" presetSubtype="0" fill="hold" grpId="0" nodeType="with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dissolve">
                                      <p:cBhvr>
                                        <p:cTn id="87" dur="500"/>
                                        <p:tgtEl>
                                          <p:spTgt spid="42"/>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xit" presetSubtype="0" fill="hold" grpId="1" nodeType="clickEffect">
                                  <p:stCondLst>
                                    <p:cond delay="0"/>
                                  </p:stCondLst>
                                  <p:childTnLst>
                                    <p:animEffect transition="out" filter="dissolve">
                                      <p:cBhvr>
                                        <p:cTn id="91" dur="500"/>
                                        <p:tgtEl>
                                          <p:spTgt spid="33"/>
                                        </p:tgtEl>
                                      </p:cBhvr>
                                    </p:animEffect>
                                    <p:set>
                                      <p:cBhvr>
                                        <p:cTn id="92" dur="1" fill="hold">
                                          <p:stCondLst>
                                            <p:cond delay="499"/>
                                          </p:stCondLst>
                                        </p:cTn>
                                        <p:tgtEl>
                                          <p:spTgt spid="33"/>
                                        </p:tgtEl>
                                        <p:attrNameLst>
                                          <p:attrName>style.visibility</p:attrName>
                                        </p:attrNameLst>
                                      </p:cBhvr>
                                      <p:to>
                                        <p:strVal val="hidden"/>
                                      </p:to>
                                    </p:set>
                                  </p:childTnLst>
                                </p:cTn>
                              </p:par>
                            </p:childTnLst>
                          </p:cTn>
                        </p:par>
                        <p:par>
                          <p:cTn id="93" fill="hold">
                            <p:stCondLst>
                              <p:cond delay="500"/>
                            </p:stCondLst>
                            <p:childTnLst>
                              <p:par>
                                <p:cTn id="94" presetID="9" presetClass="exit" presetSubtype="0" fill="hold" grpId="1" nodeType="afterEffect">
                                  <p:stCondLst>
                                    <p:cond delay="0"/>
                                  </p:stCondLst>
                                  <p:childTnLst>
                                    <p:animEffect transition="out" filter="dissolve">
                                      <p:cBhvr>
                                        <p:cTn id="95" dur="500"/>
                                        <p:tgtEl>
                                          <p:spTgt spid="34"/>
                                        </p:tgtEl>
                                      </p:cBhvr>
                                    </p:animEffect>
                                    <p:set>
                                      <p:cBhvr>
                                        <p:cTn id="96" dur="1" fill="hold">
                                          <p:stCondLst>
                                            <p:cond delay="499"/>
                                          </p:stCondLst>
                                        </p:cTn>
                                        <p:tgtEl>
                                          <p:spTgt spid="34"/>
                                        </p:tgtEl>
                                        <p:attrNameLst>
                                          <p:attrName>style.visibility</p:attrName>
                                        </p:attrNameLst>
                                      </p:cBhvr>
                                      <p:to>
                                        <p:strVal val="hidden"/>
                                      </p:to>
                                    </p:set>
                                  </p:childTnLst>
                                </p:cTn>
                              </p:par>
                              <p:par>
                                <p:cTn id="97" presetID="9" presetClass="entr" presetSubtype="0"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dissolve">
                                      <p:cBhvr>
                                        <p:cTn id="99" dur="500"/>
                                        <p:tgtEl>
                                          <p:spTgt spid="37"/>
                                        </p:tgtEl>
                                      </p:cBhvr>
                                    </p:animEffect>
                                  </p:childTnLst>
                                </p:cTn>
                              </p:par>
                              <p:par>
                                <p:cTn id="100" presetID="9" presetClass="exit" presetSubtype="0" fill="hold" grpId="2" nodeType="withEffect">
                                  <p:stCondLst>
                                    <p:cond delay="0"/>
                                  </p:stCondLst>
                                  <p:childTnLst>
                                    <p:animEffect transition="out" filter="dissolve">
                                      <p:cBhvr>
                                        <p:cTn id="101" dur="500"/>
                                        <p:tgtEl>
                                          <p:spTgt spid="33"/>
                                        </p:tgtEl>
                                      </p:cBhvr>
                                    </p:animEffect>
                                    <p:set>
                                      <p:cBhvr>
                                        <p:cTn id="102" dur="1" fill="hold">
                                          <p:stCondLst>
                                            <p:cond delay="499"/>
                                          </p:stCondLst>
                                        </p:cTn>
                                        <p:tgtEl>
                                          <p:spTgt spid="3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9" presetClass="exit" presetSubtype="0" fill="hold" grpId="1" nodeType="clickEffect">
                                  <p:stCondLst>
                                    <p:cond delay="0"/>
                                  </p:stCondLst>
                                  <p:childTnLst>
                                    <p:animEffect transition="out" filter="dissolve">
                                      <p:cBhvr>
                                        <p:cTn id="106" dur="500"/>
                                        <p:tgtEl>
                                          <p:spTgt spid="36"/>
                                        </p:tgtEl>
                                      </p:cBhvr>
                                    </p:animEffect>
                                    <p:set>
                                      <p:cBhvr>
                                        <p:cTn id="107" dur="1" fill="hold">
                                          <p:stCondLst>
                                            <p:cond delay="499"/>
                                          </p:stCondLst>
                                        </p:cTn>
                                        <p:tgtEl>
                                          <p:spTgt spid="36"/>
                                        </p:tgtEl>
                                        <p:attrNameLst>
                                          <p:attrName>style.visibility</p:attrName>
                                        </p:attrNameLst>
                                      </p:cBhvr>
                                      <p:to>
                                        <p:strVal val="hidden"/>
                                      </p:to>
                                    </p:set>
                                  </p:childTnLst>
                                </p:cTn>
                              </p:par>
                            </p:childTnLst>
                          </p:cTn>
                        </p:par>
                        <p:par>
                          <p:cTn id="108" fill="hold">
                            <p:stCondLst>
                              <p:cond delay="500"/>
                            </p:stCondLst>
                            <p:childTnLst>
                              <p:par>
                                <p:cTn id="109" presetID="9" presetClass="entr" presetSubtype="0" fill="hold" grpId="0" nodeType="after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dissolve">
                                      <p:cBhvr>
                                        <p:cTn id="111" dur="500"/>
                                        <p:tgtEl>
                                          <p:spTgt spid="38"/>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xit" presetSubtype="0" fill="hold" grpId="1" nodeType="clickEffect">
                                  <p:stCondLst>
                                    <p:cond delay="0"/>
                                  </p:stCondLst>
                                  <p:childTnLst>
                                    <p:animEffect transition="out" filter="dissolve">
                                      <p:cBhvr>
                                        <p:cTn id="115" dur="500"/>
                                        <p:tgtEl>
                                          <p:spTgt spid="38"/>
                                        </p:tgtEl>
                                      </p:cBhvr>
                                    </p:animEffect>
                                    <p:set>
                                      <p:cBhvr>
                                        <p:cTn id="116" dur="1" fill="hold">
                                          <p:stCondLst>
                                            <p:cond delay="499"/>
                                          </p:stCondLst>
                                        </p:cTn>
                                        <p:tgtEl>
                                          <p:spTgt spid="38"/>
                                        </p:tgtEl>
                                        <p:attrNameLst>
                                          <p:attrName>style.visibility</p:attrName>
                                        </p:attrNameLst>
                                      </p:cBhvr>
                                      <p:to>
                                        <p:strVal val="hidden"/>
                                      </p:to>
                                    </p:set>
                                  </p:childTnLst>
                                </p:cTn>
                              </p:par>
                            </p:childTnLst>
                          </p:cTn>
                        </p:par>
                        <p:par>
                          <p:cTn id="117" fill="hold">
                            <p:stCondLst>
                              <p:cond delay="500"/>
                            </p:stCondLst>
                            <p:childTnLst>
                              <p:par>
                                <p:cTn id="118" presetID="9" presetClass="exit" presetSubtype="0" fill="hold" grpId="1" nodeType="afterEffect">
                                  <p:stCondLst>
                                    <p:cond delay="0"/>
                                  </p:stCondLst>
                                  <p:childTnLst>
                                    <p:animEffect transition="out" filter="dissolve">
                                      <p:cBhvr>
                                        <p:cTn id="119" dur="500"/>
                                        <p:tgtEl>
                                          <p:spTgt spid="37"/>
                                        </p:tgtEl>
                                      </p:cBhvr>
                                    </p:animEffect>
                                    <p:set>
                                      <p:cBhvr>
                                        <p:cTn id="120" dur="1" fill="hold">
                                          <p:stCondLst>
                                            <p:cond delay="499"/>
                                          </p:stCondLst>
                                        </p:cTn>
                                        <p:tgtEl>
                                          <p:spTgt spid="37"/>
                                        </p:tgtEl>
                                        <p:attrNameLst>
                                          <p:attrName>style.visibility</p:attrName>
                                        </p:attrNameLst>
                                      </p:cBhvr>
                                      <p:to>
                                        <p:strVal val="hidden"/>
                                      </p:to>
                                    </p:set>
                                  </p:childTnLst>
                                </p:cTn>
                              </p:par>
                              <p:par>
                                <p:cTn id="121" presetID="9" presetClass="entr" presetSubtype="0" fill="hold" grpId="0" nodeType="with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dissolve">
                                      <p:cBhvr>
                                        <p:cTn id="123" dur="500"/>
                                        <p:tgtEl>
                                          <p:spTgt spid="39"/>
                                        </p:tgtEl>
                                      </p:cBhvr>
                                    </p:animEffect>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grpId="0" nodeType="click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dissolve">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8" grpId="0"/>
      <p:bldP spid="41" grpId="0" animBg="1"/>
      <p:bldP spid="23" grpId="0"/>
      <p:bldP spid="23" grpId="1"/>
      <p:bldP spid="27" grpId="0"/>
      <p:bldP spid="27" grpId="1"/>
      <p:bldP spid="29" grpId="0"/>
      <p:bldP spid="29" grpId="1"/>
      <p:bldP spid="30" grpId="0"/>
      <p:bldP spid="30" grpId="1"/>
      <p:bldP spid="31" grpId="0"/>
      <p:bldP spid="31" grpId="1"/>
      <p:bldP spid="32" grpId="0"/>
      <p:bldP spid="32" grpId="1"/>
      <p:bldP spid="33" grpId="0"/>
      <p:bldP spid="33" grpId="1"/>
      <p:bldP spid="33" grpId="2"/>
      <p:bldP spid="34" grpId="0"/>
      <p:bldP spid="34" grpId="1"/>
      <p:bldP spid="36" grpId="0"/>
      <p:bldP spid="36" grpId="1"/>
      <p:bldP spid="37" grpId="0"/>
      <p:bldP spid="37" grpId="1"/>
      <p:bldP spid="38" grpId="0"/>
      <p:bldP spid="38" grpId="1"/>
      <p:bldP spid="39" grpId="0"/>
      <p:bldP spid="40" grpId="0"/>
      <p:bldP spid="40" grpId="1"/>
      <p:bldP spid="42"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4"/>
          <p:cNvSpPr>
            <a:spLocks noChangeShapeType="1"/>
          </p:cNvSpPr>
          <p:nvPr/>
        </p:nvSpPr>
        <p:spPr bwMode="auto">
          <a:xfrm>
            <a:off x="457200" y="561035"/>
            <a:ext cx="8229600" cy="0"/>
          </a:xfrm>
          <a:prstGeom prst="line">
            <a:avLst/>
          </a:prstGeom>
          <a:noFill/>
          <a:ln w="57150" cmpd="thinThick">
            <a:solidFill>
              <a:srgbClr val="FF5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Rectangle 1026"/>
          <p:cNvSpPr txBox="1">
            <a:spLocks noChangeArrowheads="1"/>
          </p:cNvSpPr>
          <p:nvPr/>
        </p:nvSpPr>
        <p:spPr>
          <a:xfrm>
            <a:off x="0" y="-110529"/>
            <a:ext cx="9144000" cy="685800"/>
          </a:xfrm>
          <a:prstGeom prst="rect">
            <a:avLst/>
          </a:prstGeom>
        </p:spPr>
        <p:txBody>
          <a:bodyPr/>
          <a:lstStyle>
            <a:lvl1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a:lstStyle>
          <a:p>
            <a:pPr eaLnBrk="1" hangingPunct="1"/>
            <a:r>
              <a:rPr lang="en-US" altLang="en-US" sz="3600" kern="0" dirty="0">
                <a:solidFill>
                  <a:srgbClr val="FF5050"/>
                </a:solidFill>
                <a:latin typeface="Helvetica" charset="0"/>
                <a:ea typeface="Helvetica" charset="0"/>
                <a:cs typeface="Helvetica" charset="0"/>
              </a:rPr>
              <a:t>Pentose Phosphate Pathway</a:t>
            </a:r>
          </a:p>
        </p:txBody>
      </p:sp>
      <p:sp>
        <p:nvSpPr>
          <p:cNvPr id="84994" name="Rectangle 2"/>
          <p:cNvSpPr txBox="1">
            <a:spLocks noChangeArrowheads="1"/>
          </p:cNvSpPr>
          <p:nvPr/>
        </p:nvSpPr>
        <p:spPr bwMode="auto">
          <a:xfrm>
            <a:off x="-123313" y="512877"/>
            <a:ext cx="9144000" cy="929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lgn="ctr" eaLnBrk="1" hangingPunct="1"/>
            <a:r>
              <a:rPr lang="en-US" altLang="en-US" sz="2800" b="1" dirty="0">
                <a:solidFill>
                  <a:srgbClr val="2FB0DC"/>
                </a:solidFill>
                <a:latin typeface="Helvetica" charset="0"/>
                <a:ea typeface="Helvetica" charset="0"/>
                <a:cs typeface="Helvetica" charset="0"/>
              </a:rPr>
              <a:t>NADPH Regulates Partitioning into Glycolysis versus Pentose Phosphate Pathway</a:t>
            </a:r>
          </a:p>
        </p:txBody>
      </p:sp>
      <p:grpSp>
        <p:nvGrpSpPr>
          <p:cNvPr id="9" name="Group 8"/>
          <p:cNvGrpSpPr>
            <a:grpSpLocks noChangeAspect="1"/>
          </p:cNvGrpSpPr>
          <p:nvPr/>
        </p:nvGrpSpPr>
        <p:grpSpPr>
          <a:xfrm>
            <a:off x="3043391" y="1442875"/>
            <a:ext cx="2877936" cy="2642200"/>
            <a:chOff x="3768213" y="2091540"/>
            <a:chExt cx="2712474" cy="2490292"/>
          </a:xfrm>
        </p:grpSpPr>
        <p:pic>
          <p:nvPicPr>
            <p:cNvPr id="2" name="Picture 1"/>
            <p:cNvPicPr>
              <a:picLocks noChangeAspect="1"/>
            </p:cNvPicPr>
            <p:nvPr/>
          </p:nvPicPr>
          <p:blipFill>
            <a:blip r:embed="rId3">
              <a:lum contrast="40000"/>
              <a:extLst>
                <a:ext uri="{28A0092B-C50C-407E-A947-70E740481C1C}">
                  <a14:useLocalDpi xmlns:a14="http://schemas.microsoft.com/office/drawing/2010/main" val="0"/>
                </a:ext>
              </a:extLst>
            </a:blip>
            <a:stretch>
              <a:fillRect/>
            </a:stretch>
          </p:blipFill>
          <p:spPr>
            <a:xfrm>
              <a:off x="3768213" y="2091540"/>
              <a:ext cx="2712474" cy="2490292"/>
            </a:xfrm>
            <a:prstGeom prst="rect">
              <a:avLst/>
            </a:prstGeom>
          </p:spPr>
        </p:pic>
        <p:sp>
          <p:nvSpPr>
            <p:cNvPr id="8" name="Rectangle 7"/>
            <p:cNvSpPr/>
            <p:nvPr/>
          </p:nvSpPr>
          <p:spPr>
            <a:xfrm>
              <a:off x="3768213" y="2123768"/>
              <a:ext cx="486491" cy="9832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4996" name="Picture 4" descr="An image of the role of NADPH in regulating the partitioning of glucose 6-phosphate between glycolysis and the pentose phosphate pathway.&#10;It begins with glucose in a tan box. Below this is an arrow pointing down to glucose 6-phosphate in a tan box. To the right is an arrow pointing right to ATP. Above the arrow is glycolysis. Below the glucose 6-phosphate is an arrow pointing down. To the left of the arrow is pentose phosphate pathway. To the right is an arrow jetting to NADPH. Just above this is a red X in a red circle. The down arrow points to 6-phosphogluconolactone in a tan box. Below this is an arrow pointing down. Below this is another arrow pointing down to pentose phosphates in a box. The arrow pointing to pentose phosphates has another arrow jetting right to NADPH. To the right of NADPH is a dashed arrow  that points right, then up, then left to the red X."/>
          <p:cNvPicPr>
            <a:picLocks noChangeAspect="1"/>
          </p:cNvPicPr>
          <p:nvPr/>
        </p:nvPicPr>
        <p:blipFill rotWithShape="1">
          <a:blip r:embed="rId4">
            <a:extLst>
              <a:ext uri="{28A0092B-C50C-407E-A947-70E740481C1C}">
                <a14:useLocalDpi xmlns:a14="http://schemas.microsoft.com/office/drawing/2010/main" val="0"/>
              </a:ext>
            </a:extLst>
          </a:blip>
          <a:srcRect l="1316" b="6519"/>
          <a:stretch/>
        </p:blipFill>
        <p:spPr bwMode="auto">
          <a:xfrm>
            <a:off x="22226" y="1467065"/>
            <a:ext cx="3609462" cy="493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4"/>
          <p:cNvSpPr txBox="1">
            <a:spLocks/>
          </p:cNvSpPr>
          <p:nvPr/>
        </p:nvSpPr>
        <p:spPr>
          <a:xfrm>
            <a:off x="2698654" y="3689304"/>
            <a:ext cx="2096956" cy="106827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115888" indent="-106363">
              <a:spcBef>
                <a:spcPct val="0"/>
              </a:spcBef>
              <a:buSzPct val="125000"/>
              <a:buFont typeface="Arial" pitchFamily="34" charset="0"/>
              <a:buChar char="•"/>
              <a:defRPr/>
            </a:pPr>
            <a:r>
              <a:rPr lang="en-US" sz="1800" kern="0" dirty="0">
                <a:solidFill>
                  <a:srgbClr val="FFC000"/>
                </a:solidFill>
                <a:latin typeface="Helvetica" charset="0"/>
                <a:ea typeface="Helvetica" charset="0"/>
                <a:cs typeface="Helvetica" charset="0"/>
              </a:rPr>
              <a:t>Used in tissues needing both Rib 5-P &amp; NADPH</a:t>
            </a:r>
          </a:p>
          <a:p>
            <a:pPr marL="350838" lvl="1" indent="-127000">
              <a:spcBef>
                <a:spcPct val="0"/>
              </a:spcBef>
              <a:buFont typeface="Calibri" pitchFamily="34" charset="0"/>
              <a:buChar char="–"/>
              <a:defRPr/>
            </a:pPr>
            <a:r>
              <a:rPr lang="en-US" sz="1200" kern="0" dirty="0">
                <a:solidFill>
                  <a:srgbClr val="FFC000"/>
                </a:solidFill>
                <a:latin typeface="Helvetica" charset="0"/>
                <a:ea typeface="Helvetica" charset="0"/>
                <a:cs typeface="Helvetica" charset="0"/>
              </a:rPr>
              <a:t>ATP is plentiful</a:t>
            </a:r>
          </a:p>
        </p:txBody>
      </p:sp>
      <p:pic>
        <p:nvPicPr>
          <p:cNvPr id="3" name="Picture 2"/>
          <p:cNvPicPr>
            <a:picLocks noChangeAspect="1"/>
          </p:cNvPicPr>
          <p:nvPr/>
        </p:nvPicPr>
        <p:blipFill>
          <a:blip r:embed="rId5">
            <a:lum contrast="40000"/>
            <a:extLst>
              <a:ext uri="{28A0092B-C50C-407E-A947-70E740481C1C}">
                <a14:useLocalDpi xmlns:a14="http://schemas.microsoft.com/office/drawing/2010/main" val="0"/>
              </a:ext>
            </a:extLst>
          </a:blip>
          <a:stretch>
            <a:fillRect/>
          </a:stretch>
        </p:blipFill>
        <p:spPr>
          <a:xfrm>
            <a:off x="2937304" y="4738726"/>
            <a:ext cx="2849878" cy="1179260"/>
          </a:xfrm>
          <a:prstGeom prst="rect">
            <a:avLst/>
          </a:prstGeom>
          <a:ln w="25400">
            <a:solidFill>
              <a:srgbClr val="FFC000"/>
            </a:solidFill>
          </a:ln>
        </p:spPr>
      </p:pic>
      <p:pic>
        <p:nvPicPr>
          <p:cNvPr id="4" name="Picture 3"/>
          <p:cNvPicPr>
            <a:picLocks noChangeAspect="1"/>
          </p:cNvPicPr>
          <p:nvPr/>
        </p:nvPicPr>
        <p:blipFill>
          <a:blip r:embed="rId6">
            <a:lum contrast="40000"/>
            <a:extLst>
              <a:ext uri="{28A0092B-C50C-407E-A947-70E740481C1C}">
                <a14:useLocalDpi xmlns:a14="http://schemas.microsoft.com/office/drawing/2010/main" val="0"/>
              </a:ext>
            </a:extLst>
          </a:blip>
          <a:stretch>
            <a:fillRect/>
          </a:stretch>
        </p:blipFill>
        <p:spPr>
          <a:xfrm>
            <a:off x="6334533" y="4854454"/>
            <a:ext cx="2762332" cy="1857596"/>
          </a:xfrm>
          <a:prstGeom prst="rect">
            <a:avLst/>
          </a:prstGeom>
          <a:ln w="25400">
            <a:solidFill>
              <a:srgbClr val="0000FF"/>
            </a:solidFill>
          </a:ln>
        </p:spPr>
      </p:pic>
      <p:sp>
        <p:nvSpPr>
          <p:cNvPr id="14" name="Content Placeholder 4"/>
          <p:cNvSpPr txBox="1">
            <a:spLocks/>
          </p:cNvSpPr>
          <p:nvPr/>
        </p:nvSpPr>
        <p:spPr>
          <a:xfrm>
            <a:off x="2961561" y="5863110"/>
            <a:ext cx="3588323" cy="995424"/>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115888" indent="-106363">
              <a:spcBef>
                <a:spcPct val="0"/>
              </a:spcBef>
              <a:buSzPct val="125000"/>
              <a:buFont typeface="Arial" pitchFamily="34" charset="0"/>
              <a:buChar char="•"/>
              <a:defRPr/>
            </a:pPr>
            <a:r>
              <a:rPr lang="en-US" sz="1800" kern="0" dirty="0">
                <a:solidFill>
                  <a:srgbClr val="0000FF"/>
                </a:solidFill>
                <a:latin typeface="Helvetica" charset="0"/>
                <a:ea typeface="Helvetica" charset="0"/>
                <a:cs typeface="Helvetica" charset="0"/>
              </a:rPr>
              <a:t>Used in tissues requiring more Rib 5-P than NADPH</a:t>
            </a:r>
          </a:p>
          <a:p>
            <a:pPr marL="350838" lvl="1" indent="-127000">
              <a:spcBef>
                <a:spcPct val="0"/>
              </a:spcBef>
              <a:buFont typeface="Calibri" pitchFamily="34" charset="0"/>
              <a:buChar char="–"/>
              <a:defRPr/>
            </a:pPr>
            <a:r>
              <a:rPr lang="en-US" sz="1200" kern="0" dirty="0">
                <a:solidFill>
                  <a:srgbClr val="0000FF"/>
                </a:solidFill>
                <a:latin typeface="Helvetica" charset="0"/>
                <a:ea typeface="Helvetica" charset="0"/>
                <a:cs typeface="Helvetica" charset="0"/>
              </a:rPr>
              <a:t>such as the lymphocytes and fast growing tissues/cancer cells</a:t>
            </a:r>
          </a:p>
        </p:txBody>
      </p:sp>
      <p:grpSp>
        <p:nvGrpSpPr>
          <p:cNvPr id="12" name="Group 11">
            <a:extLst>
              <a:ext uri="{FF2B5EF4-FFF2-40B4-BE49-F238E27FC236}">
                <a16:creationId xmlns:a16="http://schemas.microsoft.com/office/drawing/2014/main" id="{A8C32385-0CAA-4A4C-9853-0F60EA2CEE5D}"/>
              </a:ext>
            </a:extLst>
          </p:cNvPr>
          <p:cNvGrpSpPr/>
          <p:nvPr/>
        </p:nvGrpSpPr>
        <p:grpSpPr>
          <a:xfrm>
            <a:off x="5923345" y="1526448"/>
            <a:ext cx="3173520" cy="2166881"/>
            <a:chOff x="5970480" y="1526448"/>
            <a:chExt cx="3173520" cy="2166881"/>
          </a:xfrm>
        </p:grpSpPr>
        <p:pic>
          <p:nvPicPr>
            <p:cNvPr id="7" name="Picture 6"/>
            <p:cNvPicPr>
              <a:picLocks noChangeAspect="1"/>
            </p:cNvPicPr>
            <p:nvPr/>
          </p:nvPicPr>
          <p:blipFill rotWithShape="1">
            <a:blip r:embed="rId7">
              <a:lum contrast="40000"/>
              <a:extLst>
                <a:ext uri="{28A0092B-C50C-407E-A947-70E740481C1C}">
                  <a14:useLocalDpi xmlns:a14="http://schemas.microsoft.com/office/drawing/2010/main" val="0"/>
                </a:ext>
              </a:extLst>
            </a:blip>
            <a:srcRect b="-1554"/>
            <a:stretch/>
          </p:blipFill>
          <p:spPr>
            <a:xfrm>
              <a:off x="5970480" y="1526448"/>
              <a:ext cx="3173520" cy="2116956"/>
            </a:xfrm>
            <a:prstGeom prst="rect">
              <a:avLst/>
            </a:prstGeom>
            <a:ln w="25400">
              <a:solidFill>
                <a:srgbClr val="E7211A"/>
              </a:solidFill>
            </a:ln>
          </p:spPr>
        </p:pic>
        <p:sp>
          <p:nvSpPr>
            <p:cNvPr id="11" name="TextBox 10">
              <a:extLst>
                <a:ext uri="{FF2B5EF4-FFF2-40B4-BE49-F238E27FC236}">
                  <a16:creationId xmlns:a16="http://schemas.microsoft.com/office/drawing/2014/main" id="{8B499185-B65C-E547-9920-E57F5540ADFB}"/>
                </a:ext>
              </a:extLst>
            </p:cNvPr>
            <p:cNvSpPr txBox="1"/>
            <p:nvPr/>
          </p:nvSpPr>
          <p:spPr>
            <a:xfrm>
              <a:off x="6068787" y="3477885"/>
              <a:ext cx="668773" cy="215444"/>
            </a:xfrm>
            <a:prstGeom prst="rect">
              <a:avLst/>
            </a:prstGeom>
            <a:noFill/>
          </p:spPr>
          <p:txBody>
            <a:bodyPr wrap="none" rtlCol="0">
              <a:spAutoFit/>
            </a:bodyPr>
            <a:lstStyle/>
            <a:p>
              <a:r>
                <a:rPr lang="en-US" sz="800" dirty="0">
                  <a:latin typeface="Helvetica" pitchFamily="2" charset="0"/>
                </a:rPr>
                <a:t>phosphate</a:t>
              </a:r>
            </a:p>
          </p:txBody>
        </p:sp>
        <p:sp>
          <p:nvSpPr>
            <p:cNvPr id="17" name="TextBox 16">
              <a:extLst>
                <a:ext uri="{FF2B5EF4-FFF2-40B4-BE49-F238E27FC236}">
                  <a16:creationId xmlns:a16="http://schemas.microsoft.com/office/drawing/2014/main" id="{40033514-62BC-0546-A25F-388DAA30F89C}"/>
                </a:ext>
              </a:extLst>
            </p:cNvPr>
            <p:cNvSpPr txBox="1"/>
            <p:nvPr/>
          </p:nvSpPr>
          <p:spPr>
            <a:xfrm>
              <a:off x="7544993" y="3467641"/>
              <a:ext cx="668773" cy="215444"/>
            </a:xfrm>
            <a:prstGeom prst="rect">
              <a:avLst/>
            </a:prstGeom>
            <a:noFill/>
          </p:spPr>
          <p:txBody>
            <a:bodyPr wrap="none" rtlCol="0">
              <a:spAutoFit/>
            </a:bodyPr>
            <a:lstStyle/>
            <a:p>
              <a:r>
                <a:rPr lang="en-US" sz="800" dirty="0">
                  <a:latin typeface="Helvetica" pitchFamily="2" charset="0"/>
                </a:rPr>
                <a:t>phosphate</a:t>
              </a:r>
            </a:p>
          </p:txBody>
        </p:sp>
      </p:grpSp>
      <p:sp>
        <p:nvSpPr>
          <p:cNvPr id="13" name="Content Placeholder 4"/>
          <p:cNvSpPr txBox="1">
            <a:spLocks/>
          </p:cNvSpPr>
          <p:nvPr/>
        </p:nvSpPr>
        <p:spPr>
          <a:xfrm>
            <a:off x="5881868" y="3616371"/>
            <a:ext cx="3178278" cy="79406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115888" indent="-106363">
              <a:spcBef>
                <a:spcPct val="0"/>
              </a:spcBef>
              <a:buSzPct val="125000"/>
              <a:buFont typeface="Arial" pitchFamily="34" charset="0"/>
              <a:buChar char="•"/>
              <a:defRPr/>
            </a:pPr>
            <a:r>
              <a:rPr lang="en-US" sz="1800" kern="0" dirty="0">
                <a:solidFill>
                  <a:srgbClr val="E7211A"/>
                </a:solidFill>
                <a:latin typeface="Helvetica" charset="0"/>
                <a:ea typeface="Helvetica" charset="0"/>
                <a:cs typeface="Helvetica" charset="0"/>
              </a:rPr>
              <a:t>Used in tissues requiring more NADPH than Rib 5-P</a:t>
            </a:r>
          </a:p>
          <a:p>
            <a:pPr marL="350838" lvl="1" indent="-127000">
              <a:spcBef>
                <a:spcPct val="0"/>
              </a:spcBef>
              <a:buFont typeface="Calibri" pitchFamily="34" charset="0"/>
              <a:buChar char="–"/>
              <a:defRPr/>
            </a:pPr>
            <a:r>
              <a:rPr lang="en-US" sz="1200" kern="0" dirty="0">
                <a:solidFill>
                  <a:srgbClr val="E7211A"/>
                </a:solidFill>
                <a:latin typeface="Helvetica" charset="0"/>
                <a:ea typeface="Helvetica" charset="0"/>
                <a:cs typeface="Helvetica" charset="0"/>
              </a:rPr>
              <a:t>such as the liver and adipose tissue</a:t>
            </a:r>
          </a:p>
        </p:txBody>
      </p:sp>
      <p:sp>
        <p:nvSpPr>
          <p:cNvPr id="20" name="TextBox 19">
            <a:extLst>
              <a:ext uri="{FF2B5EF4-FFF2-40B4-BE49-F238E27FC236}">
                <a16:creationId xmlns:a16="http://schemas.microsoft.com/office/drawing/2014/main" id="{8362BB31-A298-E54C-8403-968444EBD9F2}"/>
              </a:ext>
            </a:extLst>
          </p:cNvPr>
          <p:cNvSpPr txBox="1"/>
          <p:nvPr/>
        </p:nvSpPr>
        <p:spPr>
          <a:xfrm>
            <a:off x="2909177" y="3319585"/>
            <a:ext cx="1140488" cy="246221"/>
          </a:xfrm>
          <a:prstGeom prst="rect">
            <a:avLst/>
          </a:prstGeom>
          <a:solidFill>
            <a:schemeClr val="bg1"/>
          </a:solidFill>
        </p:spPr>
        <p:txBody>
          <a:bodyPr wrap="square" lIns="0" tIns="0" rIns="0" bIns="0" rtlCol="0">
            <a:spAutoFit/>
          </a:bodyPr>
          <a:lstStyle/>
          <a:p>
            <a:pPr algn="ctr"/>
            <a:r>
              <a:rPr lang="en-US" sz="800" dirty="0">
                <a:latin typeface="+mn-lt"/>
              </a:rPr>
              <a:t>Dihydroxyacetone- phosphate</a:t>
            </a:r>
          </a:p>
        </p:txBody>
      </p:sp>
      <p:sp>
        <p:nvSpPr>
          <p:cNvPr id="10" name="TextBox 9">
            <a:extLst>
              <a:ext uri="{FF2B5EF4-FFF2-40B4-BE49-F238E27FC236}">
                <a16:creationId xmlns:a16="http://schemas.microsoft.com/office/drawing/2014/main" id="{9C46E394-DBD8-0BCA-6C49-A3E286A086A8}"/>
              </a:ext>
            </a:extLst>
          </p:cNvPr>
          <p:cNvSpPr txBox="1"/>
          <p:nvPr/>
        </p:nvSpPr>
        <p:spPr>
          <a:xfrm>
            <a:off x="1872196" y="1285329"/>
            <a:ext cx="1941557" cy="1107996"/>
          </a:xfrm>
          <a:prstGeom prst="rect">
            <a:avLst/>
          </a:prstGeom>
          <a:noFill/>
        </p:spPr>
        <p:txBody>
          <a:bodyPr wrap="none" rtlCol="0">
            <a:spAutoFit/>
          </a:bodyPr>
          <a:lstStyle/>
          <a:p>
            <a:r>
              <a:rPr lang="en-US" sz="1800" dirty="0">
                <a:latin typeface="Helvetica" pitchFamily="2" charset="0"/>
              </a:rPr>
              <a:t>•Used in tissues </a:t>
            </a:r>
          </a:p>
          <a:p>
            <a:r>
              <a:rPr lang="en-US" sz="1800" dirty="0">
                <a:latin typeface="Helvetica" pitchFamily="2" charset="0"/>
              </a:rPr>
              <a:t>needing NADPH </a:t>
            </a:r>
          </a:p>
          <a:p>
            <a:r>
              <a:rPr lang="en-US" sz="1800" dirty="0">
                <a:latin typeface="Helvetica" pitchFamily="2" charset="0"/>
              </a:rPr>
              <a:t>and ATP</a:t>
            </a:r>
          </a:p>
          <a:p>
            <a:r>
              <a:rPr lang="en-US" sz="1200" dirty="0">
                <a:latin typeface="Helvetica" pitchFamily="2" charset="0"/>
              </a:rPr>
              <a:t> – ATP is low </a:t>
            </a:r>
          </a:p>
        </p:txBody>
      </p:sp>
      <p:sp>
        <p:nvSpPr>
          <p:cNvPr id="19" name="Rectangle 18">
            <a:extLst>
              <a:ext uri="{FF2B5EF4-FFF2-40B4-BE49-F238E27FC236}">
                <a16:creationId xmlns:a16="http://schemas.microsoft.com/office/drawing/2014/main" id="{E1CDB048-7B88-4874-1E71-76592BFB0D11}"/>
              </a:ext>
            </a:extLst>
          </p:cNvPr>
          <p:cNvSpPr/>
          <p:nvPr/>
        </p:nvSpPr>
        <p:spPr>
          <a:xfrm>
            <a:off x="2861736" y="1399563"/>
            <a:ext cx="3020132" cy="2685511"/>
          </a:xfrm>
          <a:custGeom>
            <a:avLst/>
            <a:gdLst>
              <a:gd name="csX0" fmla="*/ 0 w 2224595"/>
              <a:gd name="csY0" fmla="*/ 0 h 2685511"/>
              <a:gd name="csX1" fmla="*/ 2224595 w 2224595"/>
              <a:gd name="csY1" fmla="*/ 0 h 2685511"/>
              <a:gd name="csX2" fmla="*/ 2224595 w 2224595"/>
              <a:gd name="csY2" fmla="*/ 2685511 h 2685511"/>
              <a:gd name="csX3" fmla="*/ 0 w 2224595"/>
              <a:gd name="csY3" fmla="*/ 2685511 h 2685511"/>
              <a:gd name="csX4" fmla="*/ 0 w 2224595"/>
              <a:gd name="csY4" fmla="*/ 0 h 2685511"/>
              <a:gd name="csX0" fmla="*/ 678287 w 2902882"/>
              <a:gd name="csY0" fmla="*/ 0 h 2685511"/>
              <a:gd name="csX1" fmla="*/ 2902882 w 2902882"/>
              <a:gd name="csY1" fmla="*/ 0 h 2685511"/>
              <a:gd name="csX2" fmla="*/ 2902882 w 2902882"/>
              <a:gd name="csY2" fmla="*/ 2685511 h 2685511"/>
              <a:gd name="csX3" fmla="*/ 0 w 2902882"/>
              <a:gd name="csY3" fmla="*/ 2114547 h 2685511"/>
              <a:gd name="csX4" fmla="*/ 678287 w 2902882"/>
              <a:gd name="csY4" fmla="*/ 0 h 2685511"/>
              <a:gd name="csX0" fmla="*/ 678287 w 2902882"/>
              <a:gd name="csY0" fmla="*/ 0 h 2685511"/>
              <a:gd name="csX1" fmla="*/ 2902882 w 2902882"/>
              <a:gd name="csY1" fmla="*/ 0 h 2685511"/>
              <a:gd name="csX2" fmla="*/ 2902882 w 2902882"/>
              <a:gd name="csY2" fmla="*/ 2685511 h 2685511"/>
              <a:gd name="csX3" fmla="*/ 0 w 2902882"/>
              <a:gd name="csY3" fmla="*/ 2114547 h 2685511"/>
              <a:gd name="csX4" fmla="*/ 678287 w 2902882"/>
              <a:gd name="csY4" fmla="*/ 0 h 2685511"/>
              <a:gd name="csX0" fmla="*/ 797518 w 3022113"/>
              <a:gd name="csY0" fmla="*/ 0 h 2685511"/>
              <a:gd name="csX1" fmla="*/ 3022113 w 3022113"/>
              <a:gd name="csY1" fmla="*/ 0 h 2685511"/>
              <a:gd name="csX2" fmla="*/ 3022113 w 3022113"/>
              <a:gd name="csY2" fmla="*/ 2685511 h 2685511"/>
              <a:gd name="csX3" fmla="*/ 119231 w 3022113"/>
              <a:gd name="csY3" fmla="*/ 2114547 h 2685511"/>
              <a:gd name="csX4" fmla="*/ 729158 w 3022113"/>
              <a:gd name="csY4" fmla="*/ 1420910 h 2685511"/>
              <a:gd name="csX5" fmla="*/ 797518 w 3022113"/>
              <a:gd name="csY5" fmla="*/ 0 h 2685511"/>
              <a:gd name="csX0" fmla="*/ 795537 w 3020132"/>
              <a:gd name="csY0" fmla="*/ 0 h 2685511"/>
              <a:gd name="csX1" fmla="*/ 3020132 w 3020132"/>
              <a:gd name="csY1" fmla="*/ 0 h 2685511"/>
              <a:gd name="csX2" fmla="*/ 3020132 w 3020132"/>
              <a:gd name="csY2" fmla="*/ 2685511 h 2685511"/>
              <a:gd name="csX3" fmla="*/ 117250 w 3020132"/>
              <a:gd name="csY3" fmla="*/ 2114547 h 2685511"/>
              <a:gd name="csX4" fmla="*/ 748642 w 3020132"/>
              <a:gd name="csY4" fmla="*/ 1425203 h 2685511"/>
              <a:gd name="csX5" fmla="*/ 795537 w 3020132"/>
              <a:gd name="csY5" fmla="*/ 0 h 2685511"/>
              <a:gd name="csX0" fmla="*/ 795537 w 3020132"/>
              <a:gd name="csY0" fmla="*/ 0 h 2696787"/>
              <a:gd name="csX1" fmla="*/ 3020132 w 3020132"/>
              <a:gd name="csY1" fmla="*/ 0 h 2696787"/>
              <a:gd name="csX2" fmla="*/ 3020132 w 3020132"/>
              <a:gd name="csY2" fmla="*/ 2685511 h 2696787"/>
              <a:gd name="csX3" fmla="*/ 1813295 w 3020132"/>
              <a:gd name="csY3" fmla="*/ 2683040 h 2696787"/>
              <a:gd name="csX4" fmla="*/ 117250 w 3020132"/>
              <a:gd name="csY4" fmla="*/ 2114547 h 2696787"/>
              <a:gd name="csX5" fmla="*/ 748642 w 3020132"/>
              <a:gd name="csY5" fmla="*/ 1425203 h 2696787"/>
              <a:gd name="csX6" fmla="*/ 795537 w 3020132"/>
              <a:gd name="csY6" fmla="*/ 0 h 2696787"/>
              <a:gd name="csX0" fmla="*/ 795537 w 3020132"/>
              <a:gd name="csY0" fmla="*/ 0 h 2696787"/>
              <a:gd name="csX1" fmla="*/ 3020132 w 3020132"/>
              <a:gd name="csY1" fmla="*/ 0 h 2696787"/>
              <a:gd name="csX2" fmla="*/ 3020132 w 3020132"/>
              <a:gd name="csY2" fmla="*/ 2685511 h 2696787"/>
              <a:gd name="csX3" fmla="*/ 1813295 w 3020132"/>
              <a:gd name="csY3" fmla="*/ 2683040 h 2696787"/>
              <a:gd name="csX4" fmla="*/ 117250 w 3020132"/>
              <a:gd name="csY4" fmla="*/ 2114547 h 2696787"/>
              <a:gd name="csX5" fmla="*/ 748642 w 3020132"/>
              <a:gd name="csY5" fmla="*/ 1425203 h 2696787"/>
              <a:gd name="csX6" fmla="*/ 795537 w 3020132"/>
              <a:gd name="csY6" fmla="*/ 0 h 2696787"/>
              <a:gd name="csX0" fmla="*/ 795537 w 3020132"/>
              <a:gd name="csY0" fmla="*/ 0 h 2685511"/>
              <a:gd name="csX1" fmla="*/ 3020132 w 3020132"/>
              <a:gd name="csY1" fmla="*/ 0 h 2685511"/>
              <a:gd name="csX2" fmla="*/ 3020132 w 3020132"/>
              <a:gd name="csY2" fmla="*/ 2685511 h 2685511"/>
              <a:gd name="csX3" fmla="*/ 1748901 w 3020132"/>
              <a:gd name="csY3" fmla="*/ 2665868 h 2685511"/>
              <a:gd name="csX4" fmla="*/ 117250 w 3020132"/>
              <a:gd name="csY4" fmla="*/ 2114547 h 2685511"/>
              <a:gd name="csX5" fmla="*/ 748642 w 3020132"/>
              <a:gd name="csY5" fmla="*/ 1425203 h 2685511"/>
              <a:gd name="csX6" fmla="*/ 795537 w 3020132"/>
              <a:gd name="csY6" fmla="*/ 0 h 2685511"/>
              <a:gd name="csX0" fmla="*/ 829881 w 3020132"/>
              <a:gd name="csY0" fmla="*/ 85859 h 2685511"/>
              <a:gd name="csX1" fmla="*/ 3020132 w 3020132"/>
              <a:gd name="csY1" fmla="*/ 0 h 2685511"/>
              <a:gd name="csX2" fmla="*/ 3020132 w 3020132"/>
              <a:gd name="csY2" fmla="*/ 2685511 h 2685511"/>
              <a:gd name="csX3" fmla="*/ 1748901 w 3020132"/>
              <a:gd name="csY3" fmla="*/ 2665868 h 2685511"/>
              <a:gd name="csX4" fmla="*/ 117250 w 3020132"/>
              <a:gd name="csY4" fmla="*/ 2114547 h 2685511"/>
              <a:gd name="csX5" fmla="*/ 748642 w 3020132"/>
              <a:gd name="csY5" fmla="*/ 1425203 h 2685511"/>
              <a:gd name="csX6" fmla="*/ 829881 w 3020132"/>
              <a:gd name="csY6" fmla="*/ 85859 h 2685511"/>
              <a:gd name="csX0" fmla="*/ 829881 w 3020132"/>
              <a:gd name="csY0" fmla="*/ 85859 h 2685511"/>
              <a:gd name="csX1" fmla="*/ 3020132 w 3020132"/>
              <a:gd name="csY1" fmla="*/ 0 h 2685511"/>
              <a:gd name="csX2" fmla="*/ 3020132 w 3020132"/>
              <a:gd name="csY2" fmla="*/ 2685511 h 2685511"/>
              <a:gd name="csX3" fmla="*/ 1748901 w 3020132"/>
              <a:gd name="csY3" fmla="*/ 2665868 h 2685511"/>
              <a:gd name="csX4" fmla="*/ 117250 w 3020132"/>
              <a:gd name="csY4" fmla="*/ 2114547 h 2685511"/>
              <a:gd name="csX5" fmla="*/ 748642 w 3020132"/>
              <a:gd name="csY5" fmla="*/ 1425203 h 2685511"/>
              <a:gd name="csX6" fmla="*/ 829881 w 3020132"/>
              <a:gd name="csY6" fmla="*/ 85859 h 2685511"/>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020132" h="2685511">
                <a:moveTo>
                  <a:pt x="829881" y="85859"/>
                </a:moveTo>
                <a:lnTo>
                  <a:pt x="3020132" y="0"/>
                </a:lnTo>
                <a:lnTo>
                  <a:pt x="3020132" y="2685511"/>
                </a:lnTo>
                <a:cubicBezTo>
                  <a:pt x="2792433" y="2638896"/>
                  <a:pt x="1976600" y="2712483"/>
                  <a:pt x="1748901" y="2665868"/>
                </a:cubicBezTo>
                <a:cubicBezTo>
                  <a:pt x="1406786" y="2038488"/>
                  <a:pt x="682598" y="2304045"/>
                  <a:pt x="117250" y="2114547"/>
                </a:cubicBezTo>
                <a:cubicBezTo>
                  <a:pt x="-329304" y="1911651"/>
                  <a:pt x="635594" y="1777628"/>
                  <a:pt x="748642" y="1425203"/>
                </a:cubicBezTo>
                <a:cubicBezTo>
                  <a:pt x="861690" y="1072778"/>
                  <a:pt x="722471" y="433579"/>
                  <a:pt x="829881" y="85859"/>
                </a:cubicBezTo>
                <a:close/>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4"/>
          <p:cNvSpPr>
            <a:spLocks noChangeShapeType="1"/>
          </p:cNvSpPr>
          <p:nvPr/>
        </p:nvSpPr>
        <p:spPr bwMode="auto">
          <a:xfrm>
            <a:off x="0" y="651041"/>
            <a:ext cx="4341300" cy="19988"/>
          </a:xfrm>
          <a:prstGeom prst="line">
            <a:avLst/>
          </a:prstGeom>
          <a:noFill/>
          <a:ln w="57150" cmpd="thinThick">
            <a:solidFill>
              <a:srgbClr val="009999"/>
            </a:solidFill>
            <a:round/>
            <a:headEnd/>
            <a:tailEnd/>
          </a:ln>
          <a:extLst>
            <a:ext uri="{909E8E84-426E-40DD-AFC4-6F175D3DCCD1}">
              <a14:hiddenFill xmlns:a14="http://schemas.microsoft.com/office/drawing/2010/main">
                <a:noFill/>
              </a14:hiddenFill>
            </a:ext>
          </a:extLst>
        </p:spPr>
        <p:txBody>
          <a:bodyPr/>
          <a:lstStyle/>
          <a:p>
            <a:endParaRPr lang="en-US" sz="2000">
              <a:latin typeface="Helvetica" charset="0"/>
              <a:ea typeface="Helvetica" charset="0"/>
              <a:cs typeface="Helvetica" charset="0"/>
            </a:endParaRPr>
          </a:p>
        </p:txBody>
      </p:sp>
      <p:sp>
        <p:nvSpPr>
          <p:cNvPr id="6" name="Rectangle 5"/>
          <p:cNvSpPr/>
          <p:nvPr/>
        </p:nvSpPr>
        <p:spPr bwMode="auto">
          <a:xfrm>
            <a:off x="-110128" y="-122035"/>
            <a:ext cx="4561556" cy="769441"/>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b="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b="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b="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b="1" kern="1200">
                <a:solidFill>
                  <a:schemeClr val="tx1"/>
                </a:solidFill>
                <a:latin typeface="Arial" charset="0"/>
                <a:ea typeface="ＭＳ Ｐゴシック" pitchFamily="34" charset="-128"/>
                <a:cs typeface="+mn-cs"/>
              </a:defRPr>
            </a:lvl5pPr>
            <a:lvl6pPr marL="2286000" algn="l" defTabSz="914400" rtl="0" eaLnBrk="1" latinLnBrk="0" hangingPunct="1">
              <a:defRPr b="1" kern="1200">
                <a:solidFill>
                  <a:schemeClr val="tx1"/>
                </a:solidFill>
                <a:latin typeface="Arial" charset="0"/>
                <a:ea typeface="ＭＳ Ｐゴシック" pitchFamily="34" charset="-128"/>
                <a:cs typeface="+mn-cs"/>
              </a:defRPr>
            </a:lvl6pPr>
            <a:lvl7pPr marL="2743200" algn="l" defTabSz="914400" rtl="0" eaLnBrk="1" latinLnBrk="0" hangingPunct="1">
              <a:defRPr b="1" kern="1200">
                <a:solidFill>
                  <a:schemeClr val="tx1"/>
                </a:solidFill>
                <a:latin typeface="Arial" charset="0"/>
                <a:ea typeface="ＭＳ Ｐゴシック" pitchFamily="34" charset="-128"/>
                <a:cs typeface="+mn-cs"/>
              </a:defRPr>
            </a:lvl7pPr>
            <a:lvl8pPr marL="3200400" algn="l" defTabSz="914400" rtl="0" eaLnBrk="1" latinLnBrk="0" hangingPunct="1">
              <a:defRPr b="1" kern="1200">
                <a:solidFill>
                  <a:schemeClr val="tx1"/>
                </a:solidFill>
                <a:latin typeface="Arial" charset="0"/>
                <a:ea typeface="ＭＳ Ｐゴシック" pitchFamily="34" charset="-128"/>
                <a:cs typeface="+mn-cs"/>
              </a:defRPr>
            </a:lvl8pPr>
            <a:lvl9pPr marL="3657600" algn="l" defTabSz="914400" rtl="0" eaLnBrk="1" latinLnBrk="0" hangingPunct="1">
              <a:defRPr b="1" kern="1200">
                <a:solidFill>
                  <a:schemeClr val="tx1"/>
                </a:solidFill>
                <a:latin typeface="Arial" charset="0"/>
                <a:ea typeface="ＭＳ Ｐゴシック" pitchFamily="34" charset="-128"/>
                <a:cs typeface="+mn-cs"/>
              </a:defRPr>
            </a:lvl9pPr>
          </a:lstStyle>
          <a:p>
            <a:pPr marL="731520" indent="-731520" algn="ctr" eaLnBrk="1" hangingPunct="1">
              <a:spcBef>
                <a:spcPct val="20000"/>
              </a:spcBef>
              <a:defRPr/>
            </a:pPr>
            <a:r>
              <a:rPr lang="en-US" sz="4400">
                <a:solidFill>
                  <a:srgbClr val="009999"/>
                </a:solidFill>
                <a:latin typeface="Helvetica" charset="0"/>
                <a:ea typeface="Helvetica" charset="0"/>
                <a:cs typeface="Helvetica" charset="0"/>
              </a:rPr>
              <a:t>Photosynthesis</a:t>
            </a:r>
          </a:p>
        </p:txBody>
      </p:sp>
      <p:pic>
        <p:nvPicPr>
          <p:cNvPr id="28676" name="Picture 5" descr="C:\Users\shannon.moloney\AppData\Local\Temp\wzf829\ch20\figure_20_31.jpg"/>
          <p:cNvPicPr>
            <a:picLocks noChangeAspect="1" noChangeArrowheads="1"/>
          </p:cNvPicPr>
          <p:nvPr/>
        </p:nvPicPr>
        <p:blipFill rotWithShape="1">
          <a:blip r:embed="rId3">
            <a:extLst>
              <a:ext uri="{28A0092B-C50C-407E-A947-70E740481C1C}">
                <a14:useLocalDpi xmlns:a14="http://schemas.microsoft.com/office/drawing/2010/main" val="0"/>
              </a:ext>
            </a:extLst>
          </a:blip>
          <a:srcRect b="7175"/>
          <a:stretch/>
        </p:blipFill>
        <p:spPr bwMode="auto">
          <a:xfrm>
            <a:off x="1511192" y="802465"/>
            <a:ext cx="6470566" cy="528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1"/>
          <p:cNvSpPr>
            <a:spLocks noGrp="1"/>
          </p:cNvSpPr>
          <p:nvPr>
            <p:ph type="title"/>
          </p:nvPr>
        </p:nvSpPr>
        <p:spPr>
          <a:xfrm>
            <a:off x="5871410" y="89153"/>
            <a:ext cx="3272590" cy="1271566"/>
          </a:xfrm>
        </p:spPr>
        <p:txBody>
          <a:bodyPr/>
          <a:lstStyle/>
          <a:p>
            <a:r>
              <a:rPr lang="en-US" altLang="en-US" sz="2400" b="1">
                <a:solidFill>
                  <a:srgbClr val="2FB0DC"/>
                </a:solidFill>
                <a:latin typeface="Helvetica" charset="0"/>
                <a:ea typeface="Helvetica" charset="0"/>
                <a:cs typeface="Helvetica" charset="0"/>
              </a:rPr>
              <a:t>The Three Stages of the Calvin Cycle of CO</a:t>
            </a:r>
            <a:r>
              <a:rPr lang="en-US" altLang="en-US" sz="2400" b="1" baseline="-25000">
                <a:solidFill>
                  <a:srgbClr val="2FB0DC"/>
                </a:solidFill>
                <a:latin typeface="Helvetica" charset="0"/>
                <a:ea typeface="Helvetica" charset="0"/>
                <a:cs typeface="Helvetica" charset="0"/>
              </a:rPr>
              <a:t>2</a:t>
            </a:r>
            <a:r>
              <a:rPr lang="en-US" altLang="en-US" sz="2400" b="1">
                <a:solidFill>
                  <a:srgbClr val="2FB0DC"/>
                </a:solidFill>
                <a:latin typeface="Helvetica" charset="0"/>
                <a:ea typeface="Helvetica" charset="0"/>
                <a:cs typeface="Helvetica" charset="0"/>
              </a:rPr>
              <a:t> Assimilation</a:t>
            </a:r>
          </a:p>
        </p:txBody>
      </p:sp>
      <p:sp>
        <p:nvSpPr>
          <p:cNvPr id="7" name="Rectangle 6"/>
          <p:cNvSpPr/>
          <p:nvPr/>
        </p:nvSpPr>
        <p:spPr>
          <a:xfrm>
            <a:off x="6279000" y="5540131"/>
            <a:ext cx="3217318" cy="646331"/>
          </a:xfrm>
          <a:prstGeom prst="rect">
            <a:avLst/>
          </a:prstGeom>
        </p:spPr>
        <p:txBody>
          <a:bodyPr wrap="square">
            <a:spAutoFit/>
          </a:bodyPr>
          <a:lstStyle/>
          <a:p>
            <a:pPr marL="285750" indent="-120650">
              <a:buFont typeface=".AppleSystemUIFont" charset="-120"/>
              <a:buChar char="–"/>
            </a:pPr>
            <a:r>
              <a:rPr lang="en-US" altLang="en-US" sz="1200">
                <a:latin typeface="Helvetica" charset="0"/>
                <a:ea typeface="Helvetica" charset="0"/>
                <a:cs typeface="Helvetica" charset="0"/>
              </a:rPr>
              <a:t>3-phosphoglycerate kinase (3PGK)</a:t>
            </a:r>
          </a:p>
          <a:p>
            <a:pPr marL="285750" indent="-120650">
              <a:buFont typeface=".AppleSystemUIFont" charset="-120"/>
              <a:buChar char="–"/>
            </a:pPr>
            <a:r>
              <a:rPr lang="en-US" altLang="en-US" sz="1200">
                <a:latin typeface="Helvetica" charset="0"/>
                <a:ea typeface="Helvetica" charset="0"/>
                <a:cs typeface="Helvetica" charset="0"/>
              </a:rPr>
              <a:t>glyceraldehyde 3-phosphate dehydrogenase (GAPDH)</a:t>
            </a:r>
            <a:endParaRPr lang="en-US" sz="1200">
              <a:latin typeface="Helvetica" charset="0"/>
              <a:ea typeface="Helvetica" charset="0"/>
              <a:cs typeface="Helvetica" charset="0"/>
            </a:endParaRPr>
          </a:p>
        </p:txBody>
      </p:sp>
      <p:sp>
        <p:nvSpPr>
          <p:cNvPr id="9" name="TextBox 8"/>
          <p:cNvSpPr txBox="1"/>
          <p:nvPr/>
        </p:nvSpPr>
        <p:spPr>
          <a:xfrm>
            <a:off x="7104116" y="2403820"/>
            <a:ext cx="1018227" cy="369332"/>
          </a:xfrm>
          <a:prstGeom prst="rect">
            <a:avLst/>
          </a:prstGeom>
          <a:noFill/>
        </p:spPr>
        <p:txBody>
          <a:bodyPr wrap="none" rtlCol="0">
            <a:spAutoFit/>
          </a:bodyPr>
          <a:lstStyle/>
          <a:p>
            <a:r>
              <a:rPr lang="en-US" altLang="en-US" sz="1800">
                <a:solidFill>
                  <a:srgbClr val="C00000"/>
                </a:solidFill>
                <a:latin typeface="Helvetica" charset="0"/>
                <a:ea typeface="Helvetica" charset="0"/>
                <a:cs typeface="Helvetica" charset="0"/>
              </a:rPr>
              <a:t>Rubisco</a:t>
            </a:r>
          </a:p>
        </p:txBody>
      </p:sp>
      <p:sp>
        <p:nvSpPr>
          <p:cNvPr id="10" name="TextBox 9"/>
          <p:cNvSpPr txBox="1"/>
          <p:nvPr/>
        </p:nvSpPr>
        <p:spPr>
          <a:xfrm>
            <a:off x="7533858" y="5111398"/>
            <a:ext cx="1548822" cy="276999"/>
          </a:xfrm>
          <a:prstGeom prst="rect">
            <a:avLst/>
          </a:prstGeom>
          <a:noFill/>
        </p:spPr>
        <p:txBody>
          <a:bodyPr wrap="none" rtlCol="0">
            <a:spAutoFit/>
          </a:bodyPr>
          <a:lstStyle/>
          <a:p>
            <a:r>
              <a:rPr lang="en-US" altLang="en-US" sz="1200">
                <a:latin typeface="Helvetica" charset="0"/>
                <a:ea typeface="Helvetica" charset="0"/>
                <a:cs typeface="Helvetica" charset="0"/>
              </a:rPr>
              <a:t>chloroplast isoforms</a:t>
            </a:r>
            <a:endParaRPr lang="en-US" sz="1200">
              <a:latin typeface="Helvetica" charset="0"/>
              <a:ea typeface="Helvetica" charset="0"/>
              <a:cs typeface="Helvetica" charset="0"/>
            </a:endParaRPr>
          </a:p>
        </p:txBody>
      </p:sp>
      <p:sp>
        <p:nvSpPr>
          <p:cNvPr id="17" name="TextBox 16"/>
          <p:cNvSpPr txBox="1"/>
          <p:nvPr/>
        </p:nvSpPr>
        <p:spPr>
          <a:xfrm>
            <a:off x="5234027" y="6659905"/>
            <a:ext cx="4006225" cy="246221"/>
          </a:xfrm>
          <a:prstGeom prst="rect">
            <a:avLst/>
          </a:prstGeom>
          <a:noFill/>
        </p:spPr>
        <p:txBody>
          <a:bodyPr wrap="none" rtlCol="0">
            <a:spAutoFit/>
          </a:bodyPr>
          <a:lstStyle/>
          <a:p>
            <a:r>
              <a:rPr lang="en-US" altLang="en-US" sz="1000">
                <a:solidFill>
                  <a:srgbClr val="C00000"/>
                </a:solidFill>
                <a:latin typeface="Helvetica" charset="0"/>
                <a:ea typeface="Helvetica" charset="0"/>
                <a:cs typeface="Helvetica" charset="0"/>
              </a:rPr>
              <a:t>*Ribulose 1,5-bisphosphate carboxylase/oxygenase (also </a:t>
            </a:r>
            <a:r>
              <a:rPr lang="en-US" altLang="en-US" sz="1000" err="1">
                <a:solidFill>
                  <a:srgbClr val="C00000"/>
                </a:solidFill>
                <a:latin typeface="Helvetica" charset="0"/>
                <a:ea typeface="Helvetica" charset="0"/>
                <a:cs typeface="Helvetica" charset="0"/>
              </a:rPr>
              <a:t>RuBisCo</a:t>
            </a:r>
            <a:r>
              <a:rPr lang="en-US" altLang="en-US" sz="1000">
                <a:solidFill>
                  <a:srgbClr val="C00000"/>
                </a:solidFill>
                <a:latin typeface="Helvetica" charset="0"/>
                <a:ea typeface="Helvetica" charset="0"/>
                <a:cs typeface="Helvetica" charset="0"/>
              </a:rPr>
              <a:t>)</a:t>
            </a:r>
          </a:p>
        </p:txBody>
      </p:sp>
      <p:sp>
        <p:nvSpPr>
          <p:cNvPr id="18" name="Rectangle 17"/>
          <p:cNvSpPr/>
          <p:nvPr/>
        </p:nvSpPr>
        <p:spPr>
          <a:xfrm>
            <a:off x="2964804" y="999284"/>
            <a:ext cx="1598173" cy="338554"/>
          </a:xfrm>
          <a:prstGeom prst="rect">
            <a:avLst/>
          </a:prstGeom>
        </p:spPr>
        <p:txBody>
          <a:bodyPr wrap="square">
            <a:spAutoFit/>
          </a:bodyPr>
          <a:lstStyle/>
          <a:p>
            <a:pPr marL="174625"/>
            <a:r>
              <a:rPr lang="en-US" altLang="en-US" sz="1600">
                <a:solidFill>
                  <a:srgbClr val="0432FF"/>
                </a:solidFill>
                <a:latin typeface="Helvetica" charset="0"/>
                <a:ea typeface="Helvetica" charset="0"/>
                <a:cs typeface="Helvetica" charset="0"/>
              </a:rPr>
              <a:t>10 enzymes</a:t>
            </a:r>
            <a:endParaRPr lang="en-US" sz="1600">
              <a:solidFill>
                <a:srgbClr val="0432FF"/>
              </a:solidFill>
              <a:latin typeface="Helvetica" charset="0"/>
              <a:ea typeface="Helvetica" charset="0"/>
              <a:cs typeface="Helvetica" charset="0"/>
            </a:endParaRPr>
          </a:p>
        </p:txBody>
      </p:sp>
      <p:sp>
        <p:nvSpPr>
          <p:cNvPr id="13" name="Rectangle 12"/>
          <p:cNvSpPr>
            <a:spLocks noChangeArrowheads="1"/>
          </p:cNvSpPr>
          <p:nvPr/>
        </p:nvSpPr>
        <p:spPr bwMode="auto">
          <a:xfrm>
            <a:off x="108028" y="6058329"/>
            <a:ext cx="868680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charset="0"/>
                <a:ea typeface="MS PGothic" charset="-128"/>
              </a:defRPr>
            </a:lvl1pPr>
            <a:lvl2pPr>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marL="15875" lvl="1" eaLnBrk="1" hangingPunct="1">
              <a:lnSpc>
                <a:spcPct val="110000"/>
              </a:lnSpc>
            </a:pPr>
            <a:r>
              <a:rPr lang="en-US" altLang="en-US" sz="1800" b="1">
                <a:solidFill>
                  <a:srgbClr val="0000FF"/>
                </a:solidFill>
                <a:latin typeface="Helvetica" charset="0"/>
                <a:ea typeface="Helvetica" charset="0"/>
                <a:cs typeface="Helvetica" charset="0"/>
              </a:rPr>
              <a:t>Overall:  6 CO</a:t>
            </a:r>
            <a:r>
              <a:rPr lang="en-US" altLang="en-US" sz="1800" b="1" baseline="-25000">
                <a:solidFill>
                  <a:srgbClr val="0000FF"/>
                </a:solidFill>
                <a:latin typeface="Helvetica" charset="0"/>
                <a:ea typeface="Helvetica" charset="0"/>
                <a:cs typeface="Helvetica" charset="0"/>
              </a:rPr>
              <a:t>2</a:t>
            </a:r>
            <a:r>
              <a:rPr lang="en-US" altLang="en-US" sz="1800" b="1">
                <a:solidFill>
                  <a:srgbClr val="0000FF"/>
                </a:solidFill>
                <a:latin typeface="Helvetica" charset="0"/>
                <a:ea typeface="Helvetica" charset="0"/>
                <a:cs typeface="Helvetica" charset="0"/>
              </a:rPr>
              <a:t> + 12 NADPH + 10 H</a:t>
            </a:r>
            <a:r>
              <a:rPr lang="en-US" altLang="en-US" sz="1800" b="1" baseline="-25000">
                <a:solidFill>
                  <a:srgbClr val="0000FF"/>
                </a:solidFill>
                <a:latin typeface="Helvetica" charset="0"/>
                <a:ea typeface="Helvetica" charset="0"/>
                <a:cs typeface="Helvetica" charset="0"/>
              </a:rPr>
              <a:t>2</a:t>
            </a:r>
            <a:r>
              <a:rPr lang="en-US" altLang="en-US" sz="1800" b="1">
                <a:solidFill>
                  <a:srgbClr val="0000FF"/>
                </a:solidFill>
                <a:latin typeface="Helvetica" charset="0"/>
                <a:ea typeface="Helvetica" charset="0"/>
                <a:cs typeface="Helvetica" charset="0"/>
              </a:rPr>
              <a:t>O + 18 ATP → 2 glyceraldehyde 3-phosphate (GA3P) + 4 H</a:t>
            </a:r>
            <a:r>
              <a:rPr lang="en-US" altLang="en-US" sz="1800" b="1" baseline="30000">
                <a:solidFill>
                  <a:srgbClr val="0000FF"/>
                </a:solidFill>
                <a:latin typeface="Helvetica" charset="0"/>
                <a:ea typeface="Helvetica" charset="0"/>
                <a:cs typeface="Helvetica" charset="0"/>
              </a:rPr>
              <a:t>+</a:t>
            </a:r>
            <a:r>
              <a:rPr lang="en-US" altLang="en-US" sz="1800" b="1">
                <a:solidFill>
                  <a:srgbClr val="0000FF"/>
                </a:solidFill>
                <a:latin typeface="Helvetica" charset="0"/>
                <a:ea typeface="Helvetica" charset="0"/>
                <a:cs typeface="Helvetica" charset="0"/>
              </a:rPr>
              <a:t> + 12 NADP</a:t>
            </a:r>
            <a:r>
              <a:rPr lang="en-US" altLang="en-US" sz="1800" b="1" baseline="30000">
                <a:solidFill>
                  <a:srgbClr val="0000FF"/>
                </a:solidFill>
                <a:latin typeface="Helvetica" charset="0"/>
                <a:ea typeface="Helvetica" charset="0"/>
                <a:cs typeface="Helvetica" charset="0"/>
              </a:rPr>
              <a:t>+</a:t>
            </a:r>
            <a:r>
              <a:rPr lang="en-US" altLang="en-US" sz="1800" b="1">
                <a:solidFill>
                  <a:srgbClr val="0000FF"/>
                </a:solidFill>
                <a:latin typeface="Helvetica" charset="0"/>
                <a:ea typeface="Helvetica" charset="0"/>
                <a:cs typeface="Helvetica" charset="0"/>
              </a:rPr>
              <a:t> + 18 ADP + 16 P</a:t>
            </a:r>
            <a:r>
              <a:rPr lang="en-US" altLang="en-US" sz="1800" b="1" baseline="-25000">
                <a:solidFill>
                  <a:srgbClr val="0000FF"/>
                </a:solidFill>
                <a:latin typeface="Helvetica" charset="0"/>
                <a:ea typeface="Helvetica" charset="0"/>
                <a:cs typeface="Helvetica" charset="0"/>
              </a:rPr>
              <a:t>i</a:t>
            </a:r>
            <a:r>
              <a:rPr lang="en-US" altLang="en-US" sz="1800" b="1">
                <a:solidFill>
                  <a:srgbClr val="0000FF"/>
                </a:solidFill>
                <a:latin typeface="Helvetica" charset="0"/>
                <a:ea typeface="Helvetica" charset="0"/>
                <a:cs typeface="Helvetica" charset="0"/>
              </a:rPr>
              <a:t> </a:t>
            </a:r>
          </a:p>
        </p:txBody>
      </p:sp>
      <p:sp>
        <p:nvSpPr>
          <p:cNvPr id="3" name="TextBox 2"/>
          <p:cNvSpPr txBox="1"/>
          <p:nvPr/>
        </p:nvSpPr>
        <p:spPr>
          <a:xfrm>
            <a:off x="6548773" y="1686926"/>
            <a:ext cx="397866" cy="276999"/>
          </a:xfrm>
          <a:prstGeom prst="rect">
            <a:avLst/>
          </a:prstGeom>
          <a:solidFill>
            <a:schemeClr val="bg1"/>
          </a:solidFill>
        </p:spPr>
        <p:txBody>
          <a:bodyPr wrap="none" rtlCol="0">
            <a:spAutoFit/>
          </a:bodyPr>
          <a:lstStyle/>
          <a:p>
            <a:r>
              <a:rPr lang="en-US" sz="1200" b="1">
                <a:latin typeface="Microsoft YaHei" charset="-122"/>
                <a:ea typeface="Microsoft YaHei" charset="-122"/>
                <a:cs typeface="Microsoft YaHei" charset="-122"/>
              </a:rPr>
              <a:t>(6)</a:t>
            </a:r>
            <a:endParaRPr lang="en-US" sz="2000" b="1">
              <a:latin typeface="Microsoft YaHei" charset="-122"/>
              <a:ea typeface="Microsoft YaHei" charset="-122"/>
              <a:cs typeface="Microsoft YaHei" charset="-122"/>
            </a:endParaRPr>
          </a:p>
        </p:txBody>
      </p:sp>
      <p:sp>
        <p:nvSpPr>
          <p:cNvPr id="19" name="TextBox 18"/>
          <p:cNvSpPr txBox="1"/>
          <p:nvPr/>
        </p:nvSpPr>
        <p:spPr>
          <a:xfrm>
            <a:off x="6970548" y="3990914"/>
            <a:ext cx="492443" cy="276999"/>
          </a:xfrm>
          <a:prstGeom prst="rect">
            <a:avLst/>
          </a:prstGeom>
          <a:solidFill>
            <a:schemeClr val="bg1"/>
          </a:solidFill>
        </p:spPr>
        <p:txBody>
          <a:bodyPr wrap="none" rtlCol="0">
            <a:spAutoFit/>
          </a:bodyPr>
          <a:lstStyle/>
          <a:p>
            <a:r>
              <a:rPr lang="en-US" sz="1200" b="1">
                <a:latin typeface="Microsoft YaHei" charset="-122"/>
                <a:ea typeface="Microsoft YaHei" charset="-122"/>
                <a:cs typeface="Microsoft YaHei" charset="-122"/>
              </a:rPr>
              <a:t>(12)</a:t>
            </a:r>
            <a:endParaRPr lang="en-US" sz="2000" b="1">
              <a:latin typeface="Microsoft YaHei" charset="-122"/>
              <a:ea typeface="Microsoft YaHei" charset="-122"/>
              <a:cs typeface="Microsoft YaHei" charset="-122"/>
            </a:endParaRPr>
          </a:p>
        </p:txBody>
      </p:sp>
      <p:sp>
        <p:nvSpPr>
          <p:cNvPr id="33" name="TextBox 32">
            <a:extLst>
              <a:ext uri="{FF2B5EF4-FFF2-40B4-BE49-F238E27FC236}">
                <a16:creationId xmlns:a16="http://schemas.microsoft.com/office/drawing/2014/main" id="{6C7E4F76-3BA6-FB44-ABDD-CE6B5B4AA35C}"/>
              </a:ext>
            </a:extLst>
          </p:cNvPr>
          <p:cNvSpPr txBox="1"/>
          <p:nvPr/>
        </p:nvSpPr>
        <p:spPr>
          <a:xfrm>
            <a:off x="5354973" y="2829926"/>
            <a:ext cx="397866" cy="276999"/>
          </a:xfrm>
          <a:prstGeom prst="rect">
            <a:avLst/>
          </a:prstGeom>
          <a:solidFill>
            <a:schemeClr val="bg1"/>
          </a:solidFill>
        </p:spPr>
        <p:txBody>
          <a:bodyPr wrap="none" rtlCol="0">
            <a:spAutoFit/>
          </a:bodyPr>
          <a:lstStyle/>
          <a:p>
            <a:r>
              <a:rPr lang="en-US" sz="1200" b="1">
                <a:latin typeface="Microsoft YaHei" charset="-122"/>
                <a:ea typeface="Microsoft YaHei" charset="-122"/>
                <a:cs typeface="Microsoft YaHei" charset="-122"/>
              </a:rPr>
              <a:t>(6)</a:t>
            </a:r>
            <a:endParaRPr lang="en-US" sz="2000" b="1">
              <a:latin typeface="Microsoft YaHei" charset="-122"/>
              <a:ea typeface="Microsoft YaHei" charset="-122"/>
              <a:cs typeface="Microsoft YaHei" charset="-122"/>
            </a:endParaRPr>
          </a:p>
        </p:txBody>
      </p:sp>
      <p:sp>
        <p:nvSpPr>
          <p:cNvPr id="20" name="TextBox 19"/>
          <p:cNvSpPr txBox="1"/>
          <p:nvPr/>
        </p:nvSpPr>
        <p:spPr>
          <a:xfrm>
            <a:off x="6706250" y="5310621"/>
            <a:ext cx="492443" cy="276999"/>
          </a:xfrm>
          <a:prstGeom prst="rect">
            <a:avLst/>
          </a:prstGeom>
          <a:solidFill>
            <a:schemeClr val="bg1"/>
          </a:solidFill>
        </p:spPr>
        <p:txBody>
          <a:bodyPr wrap="none" rtlCol="0">
            <a:spAutoFit/>
          </a:bodyPr>
          <a:lstStyle/>
          <a:p>
            <a:r>
              <a:rPr lang="en-US" sz="1200" b="1">
                <a:latin typeface="Microsoft YaHei" charset="-122"/>
                <a:ea typeface="Microsoft YaHei" charset="-122"/>
                <a:cs typeface="Microsoft YaHei" charset="-122"/>
              </a:rPr>
              <a:t>(12)</a:t>
            </a:r>
            <a:endParaRPr lang="en-US" sz="2000" b="1">
              <a:latin typeface="Microsoft YaHei" charset="-122"/>
              <a:ea typeface="Microsoft YaHei" charset="-122"/>
              <a:cs typeface="Microsoft YaHei" charset="-122"/>
            </a:endParaRPr>
          </a:p>
        </p:txBody>
      </p:sp>
      <p:sp>
        <p:nvSpPr>
          <p:cNvPr id="21" name="TextBox 20"/>
          <p:cNvSpPr txBox="1"/>
          <p:nvPr/>
        </p:nvSpPr>
        <p:spPr>
          <a:xfrm>
            <a:off x="5991167" y="5717550"/>
            <a:ext cx="492443" cy="276999"/>
          </a:xfrm>
          <a:prstGeom prst="rect">
            <a:avLst/>
          </a:prstGeom>
          <a:solidFill>
            <a:schemeClr val="bg1"/>
          </a:solidFill>
        </p:spPr>
        <p:txBody>
          <a:bodyPr wrap="none" rtlCol="0">
            <a:spAutoFit/>
          </a:bodyPr>
          <a:lstStyle/>
          <a:p>
            <a:r>
              <a:rPr lang="en-US" sz="1200" b="1">
                <a:latin typeface="Microsoft YaHei" charset="-122"/>
                <a:ea typeface="Microsoft YaHei" charset="-122"/>
                <a:cs typeface="Microsoft YaHei" charset="-122"/>
              </a:rPr>
              <a:t>(12)</a:t>
            </a:r>
            <a:endParaRPr lang="en-US" sz="2000" b="1">
              <a:latin typeface="Microsoft YaHei" charset="-122"/>
              <a:ea typeface="Microsoft YaHei" charset="-122"/>
              <a:cs typeface="Microsoft YaHei" charset="-122"/>
            </a:endParaRPr>
          </a:p>
        </p:txBody>
      </p:sp>
      <p:sp>
        <p:nvSpPr>
          <p:cNvPr id="22" name="TextBox 21"/>
          <p:cNvSpPr txBox="1"/>
          <p:nvPr/>
        </p:nvSpPr>
        <p:spPr>
          <a:xfrm>
            <a:off x="4629992" y="5899568"/>
            <a:ext cx="492443" cy="276999"/>
          </a:xfrm>
          <a:prstGeom prst="rect">
            <a:avLst/>
          </a:prstGeom>
          <a:solidFill>
            <a:schemeClr val="bg1"/>
          </a:solidFill>
        </p:spPr>
        <p:txBody>
          <a:bodyPr wrap="none" rtlCol="0">
            <a:spAutoFit/>
          </a:bodyPr>
          <a:lstStyle/>
          <a:p>
            <a:r>
              <a:rPr lang="en-US" sz="1200" b="1">
                <a:latin typeface="Microsoft YaHei" charset="-122"/>
                <a:ea typeface="Microsoft YaHei" charset="-122"/>
                <a:cs typeface="Microsoft YaHei" charset="-122"/>
              </a:rPr>
              <a:t>(12)</a:t>
            </a:r>
            <a:endParaRPr lang="en-US" sz="2000" b="1">
              <a:latin typeface="Microsoft YaHei" charset="-122"/>
              <a:ea typeface="Microsoft YaHei" charset="-122"/>
              <a:cs typeface="Microsoft YaHei" charset="-122"/>
            </a:endParaRPr>
          </a:p>
        </p:txBody>
      </p:sp>
      <p:sp>
        <p:nvSpPr>
          <p:cNvPr id="23" name="TextBox 22"/>
          <p:cNvSpPr txBox="1"/>
          <p:nvPr/>
        </p:nvSpPr>
        <p:spPr>
          <a:xfrm>
            <a:off x="3919198" y="5613129"/>
            <a:ext cx="492443" cy="276999"/>
          </a:xfrm>
          <a:prstGeom prst="rect">
            <a:avLst/>
          </a:prstGeom>
          <a:solidFill>
            <a:schemeClr val="bg1"/>
          </a:solidFill>
        </p:spPr>
        <p:txBody>
          <a:bodyPr wrap="none" rtlCol="0">
            <a:spAutoFit/>
          </a:bodyPr>
          <a:lstStyle/>
          <a:p>
            <a:r>
              <a:rPr lang="en-US" sz="1200" b="1">
                <a:latin typeface="Microsoft YaHei" charset="-122"/>
                <a:ea typeface="Microsoft YaHei" charset="-122"/>
                <a:cs typeface="Microsoft YaHei" charset="-122"/>
              </a:rPr>
              <a:t>(12)</a:t>
            </a:r>
            <a:endParaRPr lang="en-US" sz="2000" b="1">
              <a:latin typeface="Microsoft YaHei" charset="-122"/>
              <a:ea typeface="Microsoft YaHei" charset="-122"/>
              <a:cs typeface="Microsoft YaHei" charset="-122"/>
            </a:endParaRPr>
          </a:p>
        </p:txBody>
      </p:sp>
      <p:sp>
        <p:nvSpPr>
          <p:cNvPr id="24" name="TextBox 23"/>
          <p:cNvSpPr txBox="1"/>
          <p:nvPr/>
        </p:nvSpPr>
        <p:spPr>
          <a:xfrm>
            <a:off x="3366024" y="5120140"/>
            <a:ext cx="492443" cy="276999"/>
          </a:xfrm>
          <a:prstGeom prst="rect">
            <a:avLst/>
          </a:prstGeom>
          <a:solidFill>
            <a:schemeClr val="bg1"/>
          </a:solidFill>
        </p:spPr>
        <p:txBody>
          <a:bodyPr wrap="none" rtlCol="0">
            <a:spAutoFit/>
          </a:bodyPr>
          <a:lstStyle/>
          <a:p>
            <a:r>
              <a:rPr lang="en-US" sz="1200" b="1">
                <a:latin typeface="Microsoft YaHei" charset="-122"/>
                <a:ea typeface="Microsoft YaHei" charset="-122"/>
                <a:cs typeface="Microsoft YaHei" charset="-122"/>
              </a:rPr>
              <a:t>(12)</a:t>
            </a:r>
            <a:endParaRPr lang="en-US" sz="2000" b="1">
              <a:latin typeface="Microsoft YaHei" charset="-122"/>
              <a:ea typeface="Microsoft YaHei" charset="-122"/>
              <a:cs typeface="Microsoft YaHei" charset="-122"/>
            </a:endParaRPr>
          </a:p>
        </p:txBody>
      </p:sp>
      <p:sp>
        <p:nvSpPr>
          <p:cNvPr id="25" name="TextBox 24"/>
          <p:cNvSpPr txBox="1"/>
          <p:nvPr/>
        </p:nvSpPr>
        <p:spPr>
          <a:xfrm>
            <a:off x="3600260" y="4056632"/>
            <a:ext cx="307777" cy="184666"/>
          </a:xfrm>
          <a:prstGeom prst="rect">
            <a:avLst/>
          </a:prstGeom>
          <a:solidFill>
            <a:schemeClr val="bg1"/>
          </a:solidFill>
        </p:spPr>
        <p:txBody>
          <a:bodyPr wrap="none" lIns="0" tIns="0" rIns="0" bIns="0" rtlCol="0">
            <a:spAutoFit/>
          </a:bodyPr>
          <a:lstStyle/>
          <a:p>
            <a:r>
              <a:rPr lang="en-US" sz="1200" b="1">
                <a:latin typeface="Microsoft YaHei" charset="-122"/>
                <a:ea typeface="Microsoft YaHei" charset="-122"/>
                <a:cs typeface="Microsoft YaHei" charset="-122"/>
              </a:rPr>
              <a:t>(12)</a:t>
            </a:r>
            <a:endParaRPr lang="en-US" sz="2000" b="1">
              <a:latin typeface="Microsoft YaHei" charset="-122"/>
              <a:ea typeface="Microsoft YaHei" charset="-122"/>
              <a:cs typeface="Microsoft YaHei" charset="-122"/>
            </a:endParaRPr>
          </a:p>
        </p:txBody>
      </p:sp>
      <p:sp>
        <p:nvSpPr>
          <p:cNvPr id="26" name="TextBox 25"/>
          <p:cNvSpPr txBox="1"/>
          <p:nvPr/>
        </p:nvSpPr>
        <p:spPr>
          <a:xfrm>
            <a:off x="2959422" y="3081612"/>
            <a:ext cx="213200" cy="184666"/>
          </a:xfrm>
          <a:prstGeom prst="rect">
            <a:avLst/>
          </a:prstGeom>
          <a:solidFill>
            <a:schemeClr val="bg1"/>
          </a:solidFill>
        </p:spPr>
        <p:txBody>
          <a:bodyPr wrap="none" lIns="0" tIns="0" rIns="0" bIns="0" rtlCol="0">
            <a:spAutoFit/>
          </a:bodyPr>
          <a:lstStyle/>
          <a:p>
            <a:r>
              <a:rPr lang="en-US" sz="1200" b="1">
                <a:latin typeface="Microsoft YaHei" charset="-122"/>
                <a:ea typeface="Microsoft YaHei" charset="-122"/>
                <a:cs typeface="Microsoft YaHei" charset="-122"/>
              </a:rPr>
              <a:t>(2)</a:t>
            </a:r>
            <a:endParaRPr lang="en-US" sz="2000" b="1">
              <a:latin typeface="Microsoft YaHei" charset="-122"/>
              <a:ea typeface="Microsoft YaHei" charset="-122"/>
              <a:cs typeface="Microsoft YaHei" charset="-122"/>
            </a:endParaRPr>
          </a:p>
        </p:txBody>
      </p:sp>
      <p:sp>
        <p:nvSpPr>
          <p:cNvPr id="27" name="TextBox 26"/>
          <p:cNvSpPr txBox="1"/>
          <p:nvPr/>
        </p:nvSpPr>
        <p:spPr>
          <a:xfrm>
            <a:off x="3446371" y="2588486"/>
            <a:ext cx="307777" cy="184666"/>
          </a:xfrm>
          <a:prstGeom prst="rect">
            <a:avLst/>
          </a:prstGeom>
          <a:solidFill>
            <a:schemeClr val="bg1"/>
          </a:solidFill>
        </p:spPr>
        <p:txBody>
          <a:bodyPr wrap="none" lIns="0" tIns="0" rIns="0" bIns="0" rtlCol="0">
            <a:spAutoFit/>
          </a:bodyPr>
          <a:lstStyle/>
          <a:p>
            <a:r>
              <a:rPr lang="en-US" sz="1200" b="1">
                <a:latin typeface="Microsoft YaHei" charset="-122"/>
                <a:ea typeface="Microsoft YaHei" charset="-122"/>
                <a:cs typeface="Microsoft YaHei" charset="-122"/>
              </a:rPr>
              <a:t>(10)</a:t>
            </a:r>
            <a:endParaRPr lang="en-US" sz="2000" b="1">
              <a:latin typeface="Microsoft YaHei" charset="-122"/>
              <a:ea typeface="Microsoft YaHei" charset="-122"/>
              <a:cs typeface="Microsoft YaHei" charset="-122"/>
            </a:endParaRPr>
          </a:p>
        </p:txBody>
      </p:sp>
      <p:sp>
        <p:nvSpPr>
          <p:cNvPr id="28" name="TextBox 27"/>
          <p:cNvSpPr txBox="1"/>
          <p:nvPr/>
        </p:nvSpPr>
        <p:spPr>
          <a:xfrm>
            <a:off x="3872930" y="1932726"/>
            <a:ext cx="305533" cy="184666"/>
          </a:xfrm>
          <a:prstGeom prst="rect">
            <a:avLst/>
          </a:prstGeom>
          <a:solidFill>
            <a:schemeClr val="bg1"/>
          </a:solidFill>
        </p:spPr>
        <p:txBody>
          <a:bodyPr wrap="none" lIns="0" tIns="0" rIns="91440" bIns="0" rtlCol="0">
            <a:spAutoFit/>
          </a:bodyPr>
          <a:lstStyle/>
          <a:p>
            <a:r>
              <a:rPr lang="en-US" sz="1200" b="1">
                <a:latin typeface="Microsoft YaHei" charset="-122"/>
                <a:ea typeface="Microsoft YaHei" charset="-122"/>
                <a:cs typeface="Microsoft YaHei" charset="-122"/>
              </a:rPr>
              <a:t>(6)</a:t>
            </a:r>
            <a:endParaRPr lang="en-US" sz="2000" b="1">
              <a:latin typeface="Microsoft YaHei" charset="-122"/>
              <a:ea typeface="Microsoft YaHei" charset="-122"/>
              <a:cs typeface="Microsoft YaHei" charset="-122"/>
            </a:endParaRPr>
          </a:p>
        </p:txBody>
      </p:sp>
      <p:sp>
        <p:nvSpPr>
          <p:cNvPr id="29" name="TextBox 28"/>
          <p:cNvSpPr txBox="1"/>
          <p:nvPr/>
        </p:nvSpPr>
        <p:spPr>
          <a:xfrm>
            <a:off x="4602568" y="1364987"/>
            <a:ext cx="213200" cy="184666"/>
          </a:xfrm>
          <a:prstGeom prst="rect">
            <a:avLst/>
          </a:prstGeom>
          <a:solidFill>
            <a:schemeClr val="bg1"/>
          </a:solidFill>
        </p:spPr>
        <p:txBody>
          <a:bodyPr wrap="none" lIns="0" tIns="0" rIns="0" bIns="0" rtlCol="0">
            <a:spAutoFit/>
          </a:bodyPr>
          <a:lstStyle/>
          <a:p>
            <a:r>
              <a:rPr lang="en-US" sz="1200" b="1">
                <a:latin typeface="Microsoft YaHei" charset="-122"/>
                <a:ea typeface="Microsoft YaHei" charset="-122"/>
                <a:cs typeface="Microsoft YaHei" charset="-122"/>
              </a:rPr>
              <a:t>(6)</a:t>
            </a:r>
            <a:endParaRPr lang="en-US" sz="2000" b="1">
              <a:latin typeface="Microsoft YaHei" charset="-122"/>
              <a:ea typeface="Microsoft YaHei" charset="-122"/>
              <a:cs typeface="Microsoft YaHei" charset="-122"/>
            </a:endParaRPr>
          </a:p>
        </p:txBody>
      </p:sp>
    </p:spTree>
    <p:extLst>
      <p:ext uri="{BB962C8B-B14F-4D97-AF65-F5344CB8AC3E}">
        <p14:creationId xmlns:p14="http://schemas.microsoft.com/office/powerpoint/2010/main" val="8355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26CD9-F75D-DB45-8D23-737F40AA232D}"/>
            </a:ext>
          </a:extLst>
        </p:cNvPr>
        <p:cNvGrpSpPr/>
        <p:nvPr/>
      </p:nvGrpSpPr>
      <p:grpSpPr>
        <a:xfrm>
          <a:off x="0" y="0"/>
          <a:ext cx="0" cy="0"/>
          <a:chOff x="0" y="0"/>
          <a:chExt cx="0" cy="0"/>
        </a:xfrm>
      </p:grpSpPr>
      <p:sp>
        <p:nvSpPr>
          <p:cNvPr id="5" name="Line 4">
            <a:extLst>
              <a:ext uri="{FF2B5EF4-FFF2-40B4-BE49-F238E27FC236}">
                <a16:creationId xmlns:a16="http://schemas.microsoft.com/office/drawing/2014/main" id="{0B22946A-8299-43A0-F761-E742F937628A}"/>
              </a:ext>
            </a:extLst>
          </p:cNvPr>
          <p:cNvSpPr>
            <a:spLocks noChangeShapeType="1"/>
          </p:cNvSpPr>
          <p:nvPr/>
        </p:nvSpPr>
        <p:spPr bwMode="auto">
          <a:xfrm>
            <a:off x="381000" y="584692"/>
            <a:ext cx="8382000" cy="0"/>
          </a:xfrm>
          <a:prstGeom prst="line">
            <a:avLst/>
          </a:prstGeom>
          <a:noFill/>
          <a:ln w="57150" cmpd="thinThick">
            <a:solidFill>
              <a:srgbClr val="009999"/>
            </a:solidFill>
            <a:round/>
            <a:headEnd/>
            <a:tailEnd/>
          </a:ln>
          <a:extLst>
            <a:ext uri="{909E8E84-426E-40DD-AFC4-6F175D3DCCD1}">
              <a14:hiddenFill xmlns:a14="http://schemas.microsoft.com/office/drawing/2010/main">
                <a:noFill/>
              </a14:hiddenFill>
            </a:ext>
          </a:extLst>
        </p:spPr>
        <p:txBody>
          <a:bodyPr/>
          <a:lstStyle/>
          <a:p>
            <a:endParaRPr lang="en-US" sz="2000">
              <a:latin typeface="Helvetica" charset="0"/>
              <a:ea typeface="Helvetica" charset="0"/>
              <a:cs typeface="Helvetica" charset="0"/>
            </a:endParaRPr>
          </a:p>
        </p:txBody>
      </p:sp>
      <p:sp>
        <p:nvSpPr>
          <p:cNvPr id="6" name="Rectangle 5">
            <a:extLst>
              <a:ext uri="{FF2B5EF4-FFF2-40B4-BE49-F238E27FC236}">
                <a16:creationId xmlns:a16="http://schemas.microsoft.com/office/drawing/2014/main" id="{9D860005-71BF-5CDC-5655-A65967C584E5}"/>
              </a:ext>
            </a:extLst>
          </p:cNvPr>
          <p:cNvSpPr/>
          <p:nvPr/>
        </p:nvSpPr>
        <p:spPr bwMode="auto">
          <a:xfrm>
            <a:off x="0" y="-114003"/>
            <a:ext cx="9069387" cy="769441"/>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b="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b="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b="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b="1" kern="1200">
                <a:solidFill>
                  <a:schemeClr val="tx1"/>
                </a:solidFill>
                <a:latin typeface="Arial" charset="0"/>
                <a:ea typeface="ＭＳ Ｐゴシック" pitchFamily="34" charset="-128"/>
                <a:cs typeface="+mn-cs"/>
              </a:defRPr>
            </a:lvl5pPr>
            <a:lvl6pPr marL="2286000" algn="l" defTabSz="914400" rtl="0" eaLnBrk="1" latinLnBrk="0" hangingPunct="1">
              <a:defRPr b="1" kern="1200">
                <a:solidFill>
                  <a:schemeClr val="tx1"/>
                </a:solidFill>
                <a:latin typeface="Arial" charset="0"/>
                <a:ea typeface="ＭＳ Ｐゴシック" pitchFamily="34" charset="-128"/>
                <a:cs typeface="+mn-cs"/>
              </a:defRPr>
            </a:lvl6pPr>
            <a:lvl7pPr marL="2743200" algn="l" defTabSz="914400" rtl="0" eaLnBrk="1" latinLnBrk="0" hangingPunct="1">
              <a:defRPr b="1" kern="1200">
                <a:solidFill>
                  <a:schemeClr val="tx1"/>
                </a:solidFill>
                <a:latin typeface="Arial" charset="0"/>
                <a:ea typeface="ＭＳ Ｐゴシック" pitchFamily="34" charset="-128"/>
                <a:cs typeface="+mn-cs"/>
              </a:defRPr>
            </a:lvl7pPr>
            <a:lvl8pPr marL="3200400" algn="l" defTabSz="914400" rtl="0" eaLnBrk="1" latinLnBrk="0" hangingPunct="1">
              <a:defRPr b="1" kern="1200">
                <a:solidFill>
                  <a:schemeClr val="tx1"/>
                </a:solidFill>
                <a:latin typeface="Arial" charset="0"/>
                <a:ea typeface="ＭＳ Ｐゴシック" pitchFamily="34" charset="-128"/>
                <a:cs typeface="+mn-cs"/>
              </a:defRPr>
            </a:lvl8pPr>
            <a:lvl9pPr marL="3657600" algn="l" defTabSz="914400" rtl="0" eaLnBrk="1" latinLnBrk="0" hangingPunct="1">
              <a:defRPr b="1" kern="1200">
                <a:solidFill>
                  <a:schemeClr val="tx1"/>
                </a:solidFill>
                <a:latin typeface="Arial" charset="0"/>
                <a:ea typeface="ＭＳ Ｐゴシック" pitchFamily="34" charset="-128"/>
                <a:cs typeface="+mn-cs"/>
              </a:defRPr>
            </a:lvl9pPr>
          </a:lstStyle>
          <a:p>
            <a:pPr marL="731520" indent="-731520" algn="ctr" eaLnBrk="1" hangingPunct="1">
              <a:spcBef>
                <a:spcPct val="20000"/>
              </a:spcBef>
              <a:defRPr/>
            </a:pPr>
            <a:r>
              <a:rPr lang="en-US" sz="4400" dirty="0">
                <a:solidFill>
                  <a:srgbClr val="009999"/>
                </a:solidFill>
                <a:latin typeface="Helvetica" charset="0"/>
                <a:ea typeface="Helvetica" charset="0"/>
                <a:cs typeface="Helvetica" charset="0"/>
              </a:rPr>
              <a:t>Photosynthesis</a:t>
            </a:r>
          </a:p>
        </p:txBody>
      </p:sp>
      <p:sp>
        <p:nvSpPr>
          <p:cNvPr id="7" name="Rectangle 2">
            <a:extLst>
              <a:ext uri="{FF2B5EF4-FFF2-40B4-BE49-F238E27FC236}">
                <a16:creationId xmlns:a16="http://schemas.microsoft.com/office/drawing/2014/main" id="{B07F80E4-EC77-E57C-12F4-F9ACC90271BC}"/>
              </a:ext>
            </a:extLst>
          </p:cNvPr>
          <p:cNvSpPr txBox="1">
            <a:spLocks noChangeArrowheads="1"/>
          </p:cNvSpPr>
          <p:nvPr/>
        </p:nvSpPr>
        <p:spPr bwMode="auto">
          <a:xfrm>
            <a:off x="906647" y="954313"/>
            <a:ext cx="6799811" cy="58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rgbClr val="0000FF"/>
                </a:solidFill>
                <a:latin typeface="+mj-lt"/>
                <a:ea typeface="MS PGothic" pitchFamily="34" charset="-128"/>
                <a:cs typeface="ＭＳ Ｐゴシック" charset="-128"/>
              </a:defRPr>
            </a:lvl1pPr>
            <a:lvl2pPr algn="ctr" rtl="0" eaLnBrk="0" fontAlgn="base" hangingPunct="0">
              <a:spcBef>
                <a:spcPct val="0"/>
              </a:spcBef>
              <a:spcAft>
                <a:spcPct val="0"/>
              </a:spcAft>
              <a:defRPr sz="4000">
                <a:solidFill>
                  <a:srgbClr val="0000FF"/>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000">
                <a:solidFill>
                  <a:srgbClr val="0000FF"/>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000">
                <a:solidFill>
                  <a:srgbClr val="0000FF"/>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000">
                <a:solidFill>
                  <a:srgbClr val="0000FF"/>
                </a:solidFill>
                <a:latin typeface="Arial" charset="0"/>
                <a:ea typeface="MS PGothic" pitchFamily="34" charset="-128"/>
                <a:cs typeface="ＭＳ Ｐゴシック" charset="-128"/>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a:lstStyle>
          <a:p>
            <a:pPr eaLnBrk="1" hangingPunct="1"/>
            <a:r>
              <a:rPr lang="en-US" altLang="en-US" sz="3600" b="1" kern="0" dirty="0">
                <a:solidFill>
                  <a:srgbClr val="2FB0DC"/>
                </a:solidFill>
                <a:latin typeface="Helvetica" charset="0"/>
                <a:ea typeface="Helvetica" charset="0"/>
                <a:cs typeface="Helvetica" charset="0"/>
              </a:rPr>
              <a:t>Third Stage of Calvin Cycle</a:t>
            </a:r>
          </a:p>
        </p:txBody>
      </p:sp>
      <p:pic>
        <p:nvPicPr>
          <p:cNvPr id="9" name="Picture 8">
            <a:extLst>
              <a:ext uri="{FF2B5EF4-FFF2-40B4-BE49-F238E27FC236}">
                <a16:creationId xmlns:a16="http://schemas.microsoft.com/office/drawing/2014/main" id="{3213ECAF-5D6D-EA9E-B537-90AA4EB3B959}"/>
              </a:ext>
            </a:extLst>
          </p:cNvPr>
          <p:cNvPicPr>
            <a:picLocks noChangeAspect="1"/>
          </p:cNvPicPr>
          <p:nvPr/>
        </p:nvPicPr>
        <p:blipFill>
          <a:blip r:embed="rId3"/>
          <a:stretch>
            <a:fillRect/>
          </a:stretch>
        </p:blipFill>
        <p:spPr>
          <a:xfrm>
            <a:off x="54546" y="2614464"/>
            <a:ext cx="9089454" cy="2082800"/>
          </a:xfrm>
          <a:prstGeom prst="rect">
            <a:avLst/>
          </a:prstGeom>
        </p:spPr>
      </p:pic>
      <p:grpSp>
        <p:nvGrpSpPr>
          <p:cNvPr id="53" name="Group 52">
            <a:extLst>
              <a:ext uri="{FF2B5EF4-FFF2-40B4-BE49-F238E27FC236}">
                <a16:creationId xmlns:a16="http://schemas.microsoft.com/office/drawing/2014/main" id="{E1F3B0BB-CF4B-D8D4-69ED-5C42E03D5483}"/>
              </a:ext>
            </a:extLst>
          </p:cNvPr>
          <p:cNvGrpSpPr/>
          <p:nvPr/>
        </p:nvGrpSpPr>
        <p:grpSpPr>
          <a:xfrm>
            <a:off x="7627626" y="1283174"/>
            <a:ext cx="1406154" cy="1185863"/>
            <a:chOff x="708991" y="4803913"/>
            <a:chExt cx="1406154" cy="1185863"/>
          </a:xfrm>
        </p:grpSpPr>
        <p:sp>
          <p:nvSpPr>
            <p:cNvPr id="27" name="TextBox 26">
              <a:extLst>
                <a:ext uri="{FF2B5EF4-FFF2-40B4-BE49-F238E27FC236}">
                  <a16:creationId xmlns:a16="http://schemas.microsoft.com/office/drawing/2014/main" id="{7E3BD363-9ECA-6ADD-D061-8D924BCF307C}"/>
                </a:ext>
              </a:extLst>
            </p:cNvPr>
            <p:cNvSpPr txBox="1"/>
            <p:nvPr/>
          </p:nvSpPr>
          <p:spPr>
            <a:xfrm>
              <a:off x="708991" y="4803913"/>
              <a:ext cx="1406154" cy="276999"/>
            </a:xfrm>
            <a:prstGeom prst="rect">
              <a:avLst/>
            </a:prstGeom>
            <a:noFill/>
          </p:spPr>
          <p:txBody>
            <a:bodyPr wrap="none" rtlCol="0">
              <a:spAutoFit/>
            </a:bodyPr>
            <a:lstStyle/>
            <a:p>
              <a:r>
                <a:rPr lang="en-US" sz="1200" b="1" dirty="0">
                  <a:latin typeface="Helvetica" pitchFamily="2" charset="0"/>
                </a:rPr>
                <a:t>3-Carbon sugars</a:t>
              </a:r>
            </a:p>
          </p:txBody>
        </p:sp>
        <p:sp>
          <p:nvSpPr>
            <p:cNvPr id="29" name="TextBox 28">
              <a:extLst>
                <a:ext uri="{FF2B5EF4-FFF2-40B4-BE49-F238E27FC236}">
                  <a16:creationId xmlns:a16="http://schemas.microsoft.com/office/drawing/2014/main" id="{D5E6F30D-A5B3-78DB-B771-68FDE0C7192F}"/>
                </a:ext>
              </a:extLst>
            </p:cNvPr>
            <p:cNvSpPr txBox="1"/>
            <p:nvPr/>
          </p:nvSpPr>
          <p:spPr>
            <a:xfrm>
              <a:off x="708991" y="5031129"/>
              <a:ext cx="1406154" cy="276999"/>
            </a:xfrm>
            <a:prstGeom prst="rect">
              <a:avLst/>
            </a:prstGeom>
            <a:noFill/>
          </p:spPr>
          <p:txBody>
            <a:bodyPr wrap="none" rtlCol="0">
              <a:spAutoFit/>
            </a:bodyPr>
            <a:lstStyle/>
            <a:p>
              <a:r>
                <a:rPr lang="en-US" sz="1200" b="1" dirty="0">
                  <a:solidFill>
                    <a:srgbClr val="007BC7"/>
                  </a:solidFill>
                  <a:latin typeface="Helvetica" pitchFamily="2" charset="0"/>
                </a:rPr>
                <a:t>4-Carbon sugars</a:t>
              </a:r>
            </a:p>
          </p:txBody>
        </p:sp>
        <p:sp>
          <p:nvSpPr>
            <p:cNvPr id="31" name="TextBox 30">
              <a:extLst>
                <a:ext uri="{FF2B5EF4-FFF2-40B4-BE49-F238E27FC236}">
                  <a16:creationId xmlns:a16="http://schemas.microsoft.com/office/drawing/2014/main" id="{5FBC4B26-663C-A1C7-E792-DDE949EE4F45}"/>
                </a:ext>
              </a:extLst>
            </p:cNvPr>
            <p:cNvSpPr txBox="1"/>
            <p:nvPr/>
          </p:nvSpPr>
          <p:spPr>
            <a:xfrm>
              <a:off x="708991" y="5258345"/>
              <a:ext cx="1406154" cy="276999"/>
            </a:xfrm>
            <a:prstGeom prst="rect">
              <a:avLst/>
            </a:prstGeom>
            <a:noFill/>
          </p:spPr>
          <p:txBody>
            <a:bodyPr wrap="none" rtlCol="0">
              <a:spAutoFit/>
            </a:bodyPr>
            <a:lstStyle/>
            <a:p>
              <a:r>
                <a:rPr lang="en-US" sz="1200" b="1" dirty="0">
                  <a:solidFill>
                    <a:srgbClr val="A549ED"/>
                  </a:solidFill>
                  <a:latin typeface="Helvetica" pitchFamily="2" charset="0"/>
                </a:rPr>
                <a:t>5-Carbon sugars</a:t>
              </a:r>
            </a:p>
          </p:txBody>
        </p:sp>
        <p:sp>
          <p:nvSpPr>
            <p:cNvPr id="32" name="TextBox 31">
              <a:extLst>
                <a:ext uri="{FF2B5EF4-FFF2-40B4-BE49-F238E27FC236}">
                  <a16:creationId xmlns:a16="http://schemas.microsoft.com/office/drawing/2014/main" id="{51463316-C201-AB01-B451-020B22E3E494}"/>
                </a:ext>
              </a:extLst>
            </p:cNvPr>
            <p:cNvSpPr txBox="1"/>
            <p:nvPr/>
          </p:nvSpPr>
          <p:spPr>
            <a:xfrm>
              <a:off x="708991" y="5485561"/>
              <a:ext cx="1406154" cy="276999"/>
            </a:xfrm>
            <a:prstGeom prst="rect">
              <a:avLst/>
            </a:prstGeom>
            <a:noFill/>
          </p:spPr>
          <p:txBody>
            <a:bodyPr wrap="none" rtlCol="0">
              <a:spAutoFit/>
            </a:bodyPr>
            <a:lstStyle/>
            <a:p>
              <a:r>
                <a:rPr lang="en-US" sz="1200" b="1" dirty="0">
                  <a:solidFill>
                    <a:srgbClr val="FF9300"/>
                  </a:solidFill>
                  <a:latin typeface="Helvetica" pitchFamily="2" charset="0"/>
                </a:rPr>
                <a:t>6-Carbon sugars</a:t>
              </a:r>
            </a:p>
          </p:txBody>
        </p:sp>
        <p:sp>
          <p:nvSpPr>
            <p:cNvPr id="34" name="TextBox 33">
              <a:extLst>
                <a:ext uri="{FF2B5EF4-FFF2-40B4-BE49-F238E27FC236}">
                  <a16:creationId xmlns:a16="http://schemas.microsoft.com/office/drawing/2014/main" id="{94D241DD-552D-7D24-4AB5-687C6BE70516}"/>
                </a:ext>
              </a:extLst>
            </p:cNvPr>
            <p:cNvSpPr txBox="1"/>
            <p:nvPr/>
          </p:nvSpPr>
          <p:spPr>
            <a:xfrm>
              <a:off x="708991" y="5712777"/>
              <a:ext cx="1406154" cy="276999"/>
            </a:xfrm>
            <a:prstGeom prst="rect">
              <a:avLst/>
            </a:prstGeom>
            <a:noFill/>
          </p:spPr>
          <p:txBody>
            <a:bodyPr wrap="none" rtlCol="0">
              <a:spAutoFit/>
            </a:bodyPr>
            <a:lstStyle/>
            <a:p>
              <a:r>
                <a:rPr lang="en-US" sz="1200" b="1" dirty="0">
                  <a:solidFill>
                    <a:srgbClr val="00B050"/>
                  </a:solidFill>
                  <a:latin typeface="Helvetica" pitchFamily="2" charset="0"/>
                </a:rPr>
                <a:t>7-Carbon sugars</a:t>
              </a:r>
            </a:p>
          </p:txBody>
        </p:sp>
      </p:grpSp>
      <p:sp>
        <p:nvSpPr>
          <p:cNvPr id="35" name="TextBox 34">
            <a:extLst>
              <a:ext uri="{FF2B5EF4-FFF2-40B4-BE49-F238E27FC236}">
                <a16:creationId xmlns:a16="http://schemas.microsoft.com/office/drawing/2014/main" id="{157C4169-20E6-10A4-8A18-14A27F6CA10D}"/>
              </a:ext>
            </a:extLst>
          </p:cNvPr>
          <p:cNvSpPr txBox="1"/>
          <p:nvPr/>
        </p:nvSpPr>
        <p:spPr>
          <a:xfrm>
            <a:off x="215647" y="6205987"/>
            <a:ext cx="8712706" cy="461665"/>
          </a:xfrm>
          <a:prstGeom prst="rect">
            <a:avLst/>
          </a:prstGeom>
          <a:noFill/>
        </p:spPr>
        <p:txBody>
          <a:bodyPr wrap="none" rtlCol="0">
            <a:spAutoFit/>
          </a:bodyPr>
          <a:lstStyle/>
          <a:p>
            <a:r>
              <a:rPr lang="en-US" dirty="0"/>
              <a:t>This is a summary.  What follows are the animated slides from lecture</a:t>
            </a:r>
          </a:p>
        </p:txBody>
      </p:sp>
      <p:sp>
        <p:nvSpPr>
          <p:cNvPr id="36" name="TextBox 35">
            <a:extLst>
              <a:ext uri="{FF2B5EF4-FFF2-40B4-BE49-F238E27FC236}">
                <a16:creationId xmlns:a16="http://schemas.microsoft.com/office/drawing/2014/main" id="{E12D9246-50B8-FF9B-7433-0DF8CE165070}"/>
              </a:ext>
            </a:extLst>
          </p:cNvPr>
          <p:cNvSpPr txBox="1"/>
          <p:nvPr/>
        </p:nvSpPr>
        <p:spPr>
          <a:xfrm>
            <a:off x="692813" y="4679039"/>
            <a:ext cx="7908746" cy="954107"/>
          </a:xfrm>
          <a:prstGeom prst="rect">
            <a:avLst/>
          </a:prstGeom>
          <a:noFill/>
        </p:spPr>
        <p:txBody>
          <a:bodyPr wrap="square" rtlCol="0">
            <a:spAutoFit/>
          </a:bodyPr>
          <a:lstStyle/>
          <a:p>
            <a:r>
              <a:rPr lang="en-US" sz="1400" dirty="0">
                <a:latin typeface="Helvetica" pitchFamily="2" charset="0"/>
              </a:rPr>
              <a:t>There are 10 enzymes needed, five are gluconeogenic (TPI, aldolase, PGI, G6Pase, and </a:t>
            </a:r>
            <a:r>
              <a:rPr lang="en-US" sz="1400" dirty="0" err="1">
                <a:latin typeface="Helvetica" pitchFamily="2" charset="0"/>
              </a:rPr>
              <a:t>FBPase</a:t>
            </a:r>
            <a:r>
              <a:rPr lang="en-US" sz="1400" dirty="0">
                <a:latin typeface="Helvetica" pitchFamily="2" charset="0"/>
              </a:rPr>
              <a:t>) and five are new to the Clavin Cycle (transketolase, xylulose 5-phosphate epimerase, ribose 5-phosphate isomerase, ribulose 5-phosphate kinase, and </a:t>
            </a:r>
            <a:r>
              <a:rPr lang="en-US" sz="1400" dirty="0" err="1">
                <a:latin typeface="Helvetica" pitchFamily="2" charset="0"/>
              </a:rPr>
              <a:t>sedoheptulose</a:t>
            </a:r>
            <a:r>
              <a:rPr lang="en-US" sz="1400" dirty="0">
                <a:latin typeface="Helvetica" pitchFamily="2" charset="0"/>
              </a:rPr>
              <a:t> 7-phosphatase). The last two are only found in the chloroplasts. </a:t>
            </a:r>
          </a:p>
        </p:txBody>
      </p:sp>
      <p:sp>
        <p:nvSpPr>
          <p:cNvPr id="54" name="TextBox 53">
            <a:extLst>
              <a:ext uri="{FF2B5EF4-FFF2-40B4-BE49-F238E27FC236}">
                <a16:creationId xmlns:a16="http://schemas.microsoft.com/office/drawing/2014/main" id="{DB0353FD-EB84-770A-3AE7-6438C73C0AF6}"/>
              </a:ext>
            </a:extLst>
          </p:cNvPr>
          <p:cNvSpPr txBox="1"/>
          <p:nvPr/>
        </p:nvSpPr>
        <p:spPr>
          <a:xfrm>
            <a:off x="7773499" y="976628"/>
            <a:ext cx="1114408" cy="369332"/>
          </a:xfrm>
          <a:prstGeom prst="rect">
            <a:avLst/>
          </a:prstGeom>
          <a:noFill/>
        </p:spPr>
        <p:txBody>
          <a:bodyPr wrap="none" rtlCol="0">
            <a:spAutoFit/>
          </a:bodyPr>
          <a:lstStyle/>
          <a:p>
            <a:r>
              <a:rPr lang="en-US" sz="1800" u="sng" dirty="0"/>
              <a:t>Sugar key</a:t>
            </a:r>
          </a:p>
        </p:txBody>
      </p:sp>
    </p:spTree>
    <p:extLst>
      <p:ext uri="{BB962C8B-B14F-4D97-AF65-F5344CB8AC3E}">
        <p14:creationId xmlns:p14="http://schemas.microsoft.com/office/powerpoint/2010/main" val="1714062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4"/>
          <p:cNvSpPr>
            <a:spLocks noChangeShapeType="1"/>
          </p:cNvSpPr>
          <p:nvPr/>
        </p:nvSpPr>
        <p:spPr bwMode="auto">
          <a:xfrm>
            <a:off x="0" y="651041"/>
            <a:ext cx="4341300" cy="19988"/>
          </a:xfrm>
          <a:prstGeom prst="line">
            <a:avLst/>
          </a:prstGeom>
          <a:noFill/>
          <a:ln w="57150" cmpd="thinThick">
            <a:solidFill>
              <a:srgbClr val="009999"/>
            </a:solidFill>
            <a:round/>
            <a:headEnd/>
            <a:tailEnd/>
          </a:ln>
          <a:extLst>
            <a:ext uri="{909E8E84-426E-40DD-AFC4-6F175D3DCCD1}">
              <a14:hiddenFill xmlns:a14="http://schemas.microsoft.com/office/drawing/2010/main">
                <a:noFill/>
              </a14:hiddenFill>
            </a:ext>
          </a:extLst>
        </p:spPr>
        <p:txBody>
          <a:bodyPr/>
          <a:lstStyle/>
          <a:p>
            <a:endParaRPr lang="en-US" sz="2000">
              <a:latin typeface="Helvetica" charset="0"/>
              <a:ea typeface="Helvetica" charset="0"/>
              <a:cs typeface="Helvetica" charset="0"/>
            </a:endParaRPr>
          </a:p>
        </p:txBody>
      </p:sp>
      <p:sp>
        <p:nvSpPr>
          <p:cNvPr id="6" name="Rectangle 5"/>
          <p:cNvSpPr/>
          <p:nvPr/>
        </p:nvSpPr>
        <p:spPr bwMode="auto">
          <a:xfrm>
            <a:off x="-110128" y="-122035"/>
            <a:ext cx="4561556" cy="769441"/>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b="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b="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b="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b="1" kern="1200">
                <a:solidFill>
                  <a:schemeClr val="tx1"/>
                </a:solidFill>
                <a:latin typeface="Arial" charset="0"/>
                <a:ea typeface="ＭＳ Ｐゴシック" pitchFamily="34" charset="-128"/>
                <a:cs typeface="+mn-cs"/>
              </a:defRPr>
            </a:lvl5pPr>
            <a:lvl6pPr marL="2286000" algn="l" defTabSz="914400" rtl="0" eaLnBrk="1" latinLnBrk="0" hangingPunct="1">
              <a:defRPr b="1" kern="1200">
                <a:solidFill>
                  <a:schemeClr val="tx1"/>
                </a:solidFill>
                <a:latin typeface="Arial" charset="0"/>
                <a:ea typeface="ＭＳ Ｐゴシック" pitchFamily="34" charset="-128"/>
                <a:cs typeface="+mn-cs"/>
              </a:defRPr>
            </a:lvl6pPr>
            <a:lvl7pPr marL="2743200" algn="l" defTabSz="914400" rtl="0" eaLnBrk="1" latinLnBrk="0" hangingPunct="1">
              <a:defRPr b="1" kern="1200">
                <a:solidFill>
                  <a:schemeClr val="tx1"/>
                </a:solidFill>
                <a:latin typeface="Arial" charset="0"/>
                <a:ea typeface="ＭＳ Ｐゴシック" pitchFamily="34" charset="-128"/>
                <a:cs typeface="+mn-cs"/>
              </a:defRPr>
            </a:lvl7pPr>
            <a:lvl8pPr marL="3200400" algn="l" defTabSz="914400" rtl="0" eaLnBrk="1" latinLnBrk="0" hangingPunct="1">
              <a:defRPr b="1" kern="1200">
                <a:solidFill>
                  <a:schemeClr val="tx1"/>
                </a:solidFill>
                <a:latin typeface="Arial" charset="0"/>
                <a:ea typeface="ＭＳ Ｐゴシック" pitchFamily="34" charset="-128"/>
                <a:cs typeface="+mn-cs"/>
              </a:defRPr>
            </a:lvl8pPr>
            <a:lvl9pPr marL="3657600" algn="l" defTabSz="914400" rtl="0" eaLnBrk="1" latinLnBrk="0" hangingPunct="1">
              <a:defRPr b="1" kern="1200">
                <a:solidFill>
                  <a:schemeClr val="tx1"/>
                </a:solidFill>
                <a:latin typeface="Arial" charset="0"/>
                <a:ea typeface="ＭＳ Ｐゴシック" pitchFamily="34" charset="-128"/>
                <a:cs typeface="+mn-cs"/>
              </a:defRPr>
            </a:lvl9pPr>
          </a:lstStyle>
          <a:p>
            <a:pPr marL="731520" indent="-731520" algn="ctr" eaLnBrk="1" hangingPunct="1">
              <a:spcBef>
                <a:spcPct val="20000"/>
              </a:spcBef>
              <a:defRPr/>
            </a:pPr>
            <a:r>
              <a:rPr lang="en-US" sz="4400">
                <a:solidFill>
                  <a:srgbClr val="009999"/>
                </a:solidFill>
                <a:latin typeface="Helvetica" charset="0"/>
                <a:ea typeface="Helvetica" charset="0"/>
                <a:cs typeface="Helvetica" charset="0"/>
              </a:rPr>
              <a:t>Photosynthesis</a:t>
            </a:r>
          </a:p>
        </p:txBody>
      </p:sp>
      <p:pic>
        <p:nvPicPr>
          <p:cNvPr id="28676" name="Picture 5" descr="C:\Users\shannon.moloney\AppData\Local\Temp\wzf829\ch20\figure_20_31.jpg"/>
          <p:cNvPicPr>
            <a:picLocks noChangeAspect="1" noChangeArrowheads="1"/>
          </p:cNvPicPr>
          <p:nvPr/>
        </p:nvPicPr>
        <p:blipFill rotWithShape="1">
          <a:blip r:embed="rId3">
            <a:extLst>
              <a:ext uri="{28A0092B-C50C-407E-A947-70E740481C1C}">
                <a14:useLocalDpi xmlns:a14="http://schemas.microsoft.com/office/drawing/2010/main" val="0"/>
              </a:ext>
            </a:extLst>
          </a:blip>
          <a:srcRect b="7175"/>
          <a:stretch/>
        </p:blipFill>
        <p:spPr bwMode="auto">
          <a:xfrm>
            <a:off x="1511192" y="802465"/>
            <a:ext cx="6470566" cy="528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1"/>
          <p:cNvSpPr>
            <a:spLocks noGrp="1"/>
          </p:cNvSpPr>
          <p:nvPr>
            <p:ph type="title"/>
          </p:nvPr>
        </p:nvSpPr>
        <p:spPr>
          <a:xfrm>
            <a:off x="5871410" y="89153"/>
            <a:ext cx="3272590" cy="1271566"/>
          </a:xfrm>
        </p:spPr>
        <p:txBody>
          <a:bodyPr/>
          <a:lstStyle/>
          <a:p>
            <a:r>
              <a:rPr lang="en-US" altLang="en-US" sz="2400" b="1">
                <a:solidFill>
                  <a:srgbClr val="2FB0DC"/>
                </a:solidFill>
                <a:latin typeface="Helvetica" charset="0"/>
                <a:ea typeface="Helvetica" charset="0"/>
                <a:cs typeface="Helvetica" charset="0"/>
              </a:rPr>
              <a:t>The Three Stages of the Calvin Cycle of CO</a:t>
            </a:r>
            <a:r>
              <a:rPr lang="en-US" altLang="en-US" sz="2400" b="1" baseline="-25000">
                <a:solidFill>
                  <a:srgbClr val="2FB0DC"/>
                </a:solidFill>
                <a:latin typeface="Helvetica" charset="0"/>
                <a:ea typeface="Helvetica" charset="0"/>
                <a:cs typeface="Helvetica" charset="0"/>
              </a:rPr>
              <a:t>2</a:t>
            </a:r>
            <a:r>
              <a:rPr lang="en-US" altLang="en-US" sz="2400" b="1">
                <a:solidFill>
                  <a:srgbClr val="2FB0DC"/>
                </a:solidFill>
                <a:latin typeface="Helvetica" charset="0"/>
                <a:ea typeface="Helvetica" charset="0"/>
                <a:cs typeface="Helvetica" charset="0"/>
              </a:rPr>
              <a:t> Assimilation</a:t>
            </a:r>
          </a:p>
        </p:txBody>
      </p:sp>
      <p:sp>
        <p:nvSpPr>
          <p:cNvPr id="7" name="Rectangle 6"/>
          <p:cNvSpPr/>
          <p:nvPr/>
        </p:nvSpPr>
        <p:spPr>
          <a:xfrm>
            <a:off x="6279000" y="5497796"/>
            <a:ext cx="3217318" cy="646331"/>
          </a:xfrm>
          <a:prstGeom prst="rect">
            <a:avLst/>
          </a:prstGeom>
        </p:spPr>
        <p:txBody>
          <a:bodyPr wrap="square">
            <a:spAutoFit/>
          </a:bodyPr>
          <a:lstStyle/>
          <a:p>
            <a:pPr marL="285750" indent="-120650">
              <a:buFont typeface=".AppleSystemUIFont" charset="-120"/>
              <a:buChar char="–"/>
            </a:pPr>
            <a:r>
              <a:rPr lang="en-US" altLang="en-US" sz="1200">
                <a:latin typeface="Helvetica" charset="0"/>
                <a:ea typeface="Helvetica" charset="0"/>
                <a:cs typeface="Helvetica" charset="0"/>
              </a:rPr>
              <a:t>3-phosphoglycerate kinase (3PGK)</a:t>
            </a:r>
          </a:p>
          <a:p>
            <a:pPr marL="285750" indent="-120650">
              <a:buFont typeface=".AppleSystemUIFont" charset="-120"/>
              <a:buChar char="–"/>
            </a:pPr>
            <a:r>
              <a:rPr lang="en-US" altLang="en-US" sz="1200">
                <a:latin typeface="Helvetica" charset="0"/>
                <a:ea typeface="Helvetica" charset="0"/>
                <a:cs typeface="Helvetica" charset="0"/>
              </a:rPr>
              <a:t>glyceraldehyde 3-phosphate dehydrogenase (GAPDH)</a:t>
            </a:r>
            <a:endParaRPr lang="en-US" sz="1200">
              <a:latin typeface="Helvetica" charset="0"/>
              <a:ea typeface="Helvetica" charset="0"/>
              <a:cs typeface="Helvetica" charset="0"/>
            </a:endParaRPr>
          </a:p>
        </p:txBody>
      </p:sp>
      <p:sp>
        <p:nvSpPr>
          <p:cNvPr id="9" name="TextBox 8"/>
          <p:cNvSpPr txBox="1"/>
          <p:nvPr/>
        </p:nvSpPr>
        <p:spPr>
          <a:xfrm>
            <a:off x="7104116" y="2403820"/>
            <a:ext cx="1018227" cy="369332"/>
          </a:xfrm>
          <a:prstGeom prst="rect">
            <a:avLst/>
          </a:prstGeom>
          <a:noFill/>
        </p:spPr>
        <p:txBody>
          <a:bodyPr wrap="none" rtlCol="0">
            <a:spAutoFit/>
          </a:bodyPr>
          <a:lstStyle/>
          <a:p>
            <a:r>
              <a:rPr lang="en-US" altLang="en-US" sz="1800">
                <a:solidFill>
                  <a:srgbClr val="C00000"/>
                </a:solidFill>
                <a:latin typeface="Helvetica" charset="0"/>
                <a:ea typeface="Helvetica" charset="0"/>
                <a:cs typeface="Helvetica" charset="0"/>
              </a:rPr>
              <a:t>Rubisco</a:t>
            </a:r>
          </a:p>
        </p:txBody>
      </p:sp>
      <p:sp>
        <p:nvSpPr>
          <p:cNvPr id="10" name="TextBox 9"/>
          <p:cNvSpPr txBox="1"/>
          <p:nvPr/>
        </p:nvSpPr>
        <p:spPr>
          <a:xfrm>
            <a:off x="7533858" y="5111398"/>
            <a:ext cx="1548822" cy="276999"/>
          </a:xfrm>
          <a:prstGeom prst="rect">
            <a:avLst/>
          </a:prstGeom>
          <a:noFill/>
        </p:spPr>
        <p:txBody>
          <a:bodyPr wrap="none" rtlCol="0">
            <a:spAutoFit/>
          </a:bodyPr>
          <a:lstStyle/>
          <a:p>
            <a:r>
              <a:rPr lang="en-US" altLang="en-US" sz="1200">
                <a:latin typeface="Helvetica" charset="0"/>
                <a:ea typeface="Helvetica" charset="0"/>
                <a:cs typeface="Helvetica" charset="0"/>
              </a:rPr>
              <a:t>chloroplast isoforms</a:t>
            </a:r>
            <a:endParaRPr lang="en-US" sz="1200">
              <a:latin typeface="Helvetica" charset="0"/>
              <a:ea typeface="Helvetica" charset="0"/>
              <a:cs typeface="Helvetica" charset="0"/>
            </a:endParaRPr>
          </a:p>
        </p:txBody>
      </p:sp>
      <p:sp>
        <p:nvSpPr>
          <p:cNvPr id="50" name="Rounded Rectangle 49">
            <a:extLst>
              <a:ext uri="{FF2B5EF4-FFF2-40B4-BE49-F238E27FC236}">
                <a16:creationId xmlns:a16="http://schemas.microsoft.com/office/drawing/2014/main" id="{C227D073-4CB5-B94E-932F-775EBBC7FB05}"/>
              </a:ext>
            </a:extLst>
          </p:cNvPr>
          <p:cNvSpPr/>
          <p:nvPr/>
        </p:nvSpPr>
        <p:spPr>
          <a:xfrm>
            <a:off x="1618668" y="5789627"/>
            <a:ext cx="1007178" cy="468759"/>
          </a:xfrm>
          <a:prstGeom prst="roundRect">
            <a:avLst/>
          </a:prstGeom>
          <a:solidFill>
            <a:srgbClr val="FBF670"/>
          </a:solidFill>
          <a:ln w="19050">
            <a:solidFill>
              <a:srgbClr val="C00000"/>
            </a:solidFill>
          </a:ln>
          <a:effectLst>
            <a:outerShdw blurRad="40000" dist="23000" dir="5400000" rotWithShape="0">
              <a:srgbClr val="000000">
                <a:alpha val="7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964804" y="999284"/>
            <a:ext cx="1598173" cy="338554"/>
          </a:xfrm>
          <a:prstGeom prst="rect">
            <a:avLst/>
          </a:prstGeom>
        </p:spPr>
        <p:txBody>
          <a:bodyPr wrap="square">
            <a:spAutoFit/>
          </a:bodyPr>
          <a:lstStyle/>
          <a:p>
            <a:pPr marL="174625"/>
            <a:r>
              <a:rPr lang="en-US" altLang="en-US" sz="1600">
                <a:solidFill>
                  <a:srgbClr val="0432FF"/>
                </a:solidFill>
                <a:latin typeface="Helvetica" charset="0"/>
                <a:ea typeface="Helvetica" charset="0"/>
                <a:cs typeface="Helvetica" charset="0"/>
              </a:rPr>
              <a:t>10 enzymes</a:t>
            </a:r>
            <a:endParaRPr lang="en-US" sz="1600">
              <a:solidFill>
                <a:srgbClr val="0432FF"/>
              </a:solidFill>
              <a:latin typeface="Helvetica" charset="0"/>
              <a:ea typeface="Helvetica" charset="0"/>
              <a:cs typeface="Helvetica" charset="0"/>
            </a:endParaRPr>
          </a:p>
        </p:txBody>
      </p:sp>
      <p:sp>
        <p:nvSpPr>
          <p:cNvPr id="3" name="TextBox 2"/>
          <p:cNvSpPr txBox="1"/>
          <p:nvPr/>
        </p:nvSpPr>
        <p:spPr>
          <a:xfrm>
            <a:off x="6548773" y="1686926"/>
            <a:ext cx="397866" cy="276999"/>
          </a:xfrm>
          <a:prstGeom prst="rect">
            <a:avLst/>
          </a:prstGeom>
          <a:solidFill>
            <a:schemeClr val="bg1"/>
          </a:solidFill>
        </p:spPr>
        <p:txBody>
          <a:bodyPr wrap="none" rtlCol="0">
            <a:spAutoFit/>
          </a:bodyPr>
          <a:lstStyle/>
          <a:p>
            <a:r>
              <a:rPr lang="en-US" sz="1200" b="1">
                <a:latin typeface="Microsoft YaHei" charset="-122"/>
                <a:ea typeface="Microsoft YaHei" charset="-122"/>
                <a:cs typeface="Microsoft YaHei" charset="-122"/>
              </a:rPr>
              <a:t>(6)</a:t>
            </a:r>
            <a:endParaRPr lang="en-US" sz="2000" b="1">
              <a:latin typeface="Microsoft YaHei" charset="-122"/>
              <a:ea typeface="Microsoft YaHei" charset="-122"/>
              <a:cs typeface="Microsoft YaHei" charset="-122"/>
            </a:endParaRPr>
          </a:p>
        </p:txBody>
      </p:sp>
      <p:sp>
        <p:nvSpPr>
          <p:cNvPr id="19" name="TextBox 18"/>
          <p:cNvSpPr txBox="1"/>
          <p:nvPr/>
        </p:nvSpPr>
        <p:spPr>
          <a:xfrm>
            <a:off x="6970548" y="3990914"/>
            <a:ext cx="492443" cy="276999"/>
          </a:xfrm>
          <a:prstGeom prst="rect">
            <a:avLst/>
          </a:prstGeom>
          <a:solidFill>
            <a:schemeClr val="bg1"/>
          </a:solidFill>
        </p:spPr>
        <p:txBody>
          <a:bodyPr wrap="none" rtlCol="0">
            <a:spAutoFit/>
          </a:bodyPr>
          <a:lstStyle/>
          <a:p>
            <a:r>
              <a:rPr lang="en-US" sz="1200" b="1">
                <a:latin typeface="Microsoft YaHei" charset="-122"/>
                <a:ea typeface="Microsoft YaHei" charset="-122"/>
                <a:cs typeface="Microsoft YaHei" charset="-122"/>
              </a:rPr>
              <a:t>(12)</a:t>
            </a:r>
            <a:endParaRPr lang="en-US" sz="2000" b="1">
              <a:latin typeface="Microsoft YaHei" charset="-122"/>
              <a:ea typeface="Microsoft YaHei" charset="-122"/>
              <a:cs typeface="Microsoft YaHei" charset="-122"/>
            </a:endParaRPr>
          </a:p>
        </p:txBody>
      </p:sp>
      <p:sp>
        <p:nvSpPr>
          <p:cNvPr id="33" name="TextBox 32">
            <a:extLst>
              <a:ext uri="{FF2B5EF4-FFF2-40B4-BE49-F238E27FC236}">
                <a16:creationId xmlns:a16="http://schemas.microsoft.com/office/drawing/2014/main" id="{6C7E4F76-3BA6-FB44-ABDD-CE6B5B4AA35C}"/>
              </a:ext>
            </a:extLst>
          </p:cNvPr>
          <p:cNvSpPr txBox="1"/>
          <p:nvPr/>
        </p:nvSpPr>
        <p:spPr>
          <a:xfrm>
            <a:off x="5354973" y="2829926"/>
            <a:ext cx="397866" cy="276999"/>
          </a:xfrm>
          <a:prstGeom prst="rect">
            <a:avLst/>
          </a:prstGeom>
          <a:solidFill>
            <a:schemeClr val="bg1"/>
          </a:solidFill>
        </p:spPr>
        <p:txBody>
          <a:bodyPr wrap="none" rtlCol="0">
            <a:spAutoFit/>
          </a:bodyPr>
          <a:lstStyle/>
          <a:p>
            <a:r>
              <a:rPr lang="en-US" sz="1200" b="1">
                <a:latin typeface="Microsoft YaHei" charset="-122"/>
                <a:ea typeface="Microsoft YaHei" charset="-122"/>
                <a:cs typeface="Microsoft YaHei" charset="-122"/>
              </a:rPr>
              <a:t>(6)</a:t>
            </a:r>
            <a:endParaRPr lang="en-US" sz="2000" b="1">
              <a:latin typeface="Microsoft YaHei" charset="-122"/>
              <a:ea typeface="Microsoft YaHei" charset="-122"/>
              <a:cs typeface="Microsoft YaHei" charset="-122"/>
            </a:endParaRPr>
          </a:p>
        </p:txBody>
      </p:sp>
      <p:sp>
        <p:nvSpPr>
          <p:cNvPr id="20" name="TextBox 19"/>
          <p:cNvSpPr txBox="1"/>
          <p:nvPr/>
        </p:nvSpPr>
        <p:spPr>
          <a:xfrm>
            <a:off x="6706250" y="5310621"/>
            <a:ext cx="492443" cy="276999"/>
          </a:xfrm>
          <a:prstGeom prst="rect">
            <a:avLst/>
          </a:prstGeom>
          <a:solidFill>
            <a:schemeClr val="bg1"/>
          </a:solidFill>
        </p:spPr>
        <p:txBody>
          <a:bodyPr wrap="none" rtlCol="0">
            <a:spAutoFit/>
          </a:bodyPr>
          <a:lstStyle/>
          <a:p>
            <a:r>
              <a:rPr lang="en-US" sz="1200" b="1">
                <a:latin typeface="Microsoft YaHei" charset="-122"/>
                <a:ea typeface="Microsoft YaHei" charset="-122"/>
                <a:cs typeface="Microsoft YaHei" charset="-122"/>
              </a:rPr>
              <a:t>(12)</a:t>
            </a:r>
            <a:endParaRPr lang="en-US" sz="2000" b="1">
              <a:latin typeface="Microsoft YaHei" charset="-122"/>
              <a:ea typeface="Microsoft YaHei" charset="-122"/>
              <a:cs typeface="Microsoft YaHei" charset="-122"/>
            </a:endParaRPr>
          </a:p>
        </p:txBody>
      </p:sp>
      <p:sp>
        <p:nvSpPr>
          <p:cNvPr id="21" name="TextBox 20"/>
          <p:cNvSpPr txBox="1"/>
          <p:nvPr/>
        </p:nvSpPr>
        <p:spPr>
          <a:xfrm>
            <a:off x="5991167" y="5717550"/>
            <a:ext cx="492443" cy="276999"/>
          </a:xfrm>
          <a:prstGeom prst="rect">
            <a:avLst/>
          </a:prstGeom>
          <a:solidFill>
            <a:schemeClr val="bg1"/>
          </a:solidFill>
        </p:spPr>
        <p:txBody>
          <a:bodyPr wrap="none" rtlCol="0">
            <a:spAutoFit/>
          </a:bodyPr>
          <a:lstStyle/>
          <a:p>
            <a:r>
              <a:rPr lang="en-US" sz="1200" b="1">
                <a:latin typeface="Microsoft YaHei" charset="-122"/>
                <a:ea typeface="Microsoft YaHei" charset="-122"/>
                <a:cs typeface="Microsoft YaHei" charset="-122"/>
              </a:rPr>
              <a:t>(12)</a:t>
            </a:r>
            <a:endParaRPr lang="en-US" sz="2000" b="1">
              <a:latin typeface="Microsoft YaHei" charset="-122"/>
              <a:ea typeface="Microsoft YaHei" charset="-122"/>
              <a:cs typeface="Microsoft YaHei" charset="-122"/>
            </a:endParaRPr>
          </a:p>
        </p:txBody>
      </p:sp>
      <p:sp>
        <p:nvSpPr>
          <p:cNvPr id="22" name="TextBox 21"/>
          <p:cNvSpPr txBox="1"/>
          <p:nvPr/>
        </p:nvSpPr>
        <p:spPr>
          <a:xfrm>
            <a:off x="4629992" y="5874168"/>
            <a:ext cx="492443" cy="276999"/>
          </a:xfrm>
          <a:prstGeom prst="rect">
            <a:avLst/>
          </a:prstGeom>
          <a:solidFill>
            <a:schemeClr val="bg1"/>
          </a:solidFill>
        </p:spPr>
        <p:txBody>
          <a:bodyPr wrap="none" rtlCol="0">
            <a:spAutoFit/>
          </a:bodyPr>
          <a:lstStyle/>
          <a:p>
            <a:r>
              <a:rPr lang="en-US" sz="1200" b="1">
                <a:latin typeface="Microsoft YaHei" charset="-122"/>
                <a:ea typeface="Microsoft YaHei" charset="-122"/>
                <a:cs typeface="Microsoft YaHei" charset="-122"/>
              </a:rPr>
              <a:t>(12)</a:t>
            </a:r>
            <a:endParaRPr lang="en-US" sz="2000" b="1">
              <a:latin typeface="Microsoft YaHei" charset="-122"/>
              <a:ea typeface="Microsoft YaHei" charset="-122"/>
              <a:cs typeface="Microsoft YaHei" charset="-122"/>
            </a:endParaRPr>
          </a:p>
        </p:txBody>
      </p:sp>
      <p:sp>
        <p:nvSpPr>
          <p:cNvPr id="23" name="TextBox 22"/>
          <p:cNvSpPr txBox="1"/>
          <p:nvPr/>
        </p:nvSpPr>
        <p:spPr>
          <a:xfrm>
            <a:off x="3919198" y="5613129"/>
            <a:ext cx="492443" cy="276999"/>
          </a:xfrm>
          <a:prstGeom prst="rect">
            <a:avLst/>
          </a:prstGeom>
          <a:solidFill>
            <a:schemeClr val="bg1"/>
          </a:solidFill>
        </p:spPr>
        <p:txBody>
          <a:bodyPr wrap="none" rtlCol="0">
            <a:spAutoFit/>
          </a:bodyPr>
          <a:lstStyle/>
          <a:p>
            <a:r>
              <a:rPr lang="en-US" sz="1200" b="1">
                <a:latin typeface="Microsoft YaHei" charset="-122"/>
                <a:ea typeface="Microsoft YaHei" charset="-122"/>
                <a:cs typeface="Microsoft YaHei" charset="-122"/>
              </a:rPr>
              <a:t>(12)</a:t>
            </a:r>
            <a:endParaRPr lang="en-US" sz="2000" b="1">
              <a:latin typeface="Microsoft YaHei" charset="-122"/>
              <a:ea typeface="Microsoft YaHei" charset="-122"/>
              <a:cs typeface="Microsoft YaHei" charset="-122"/>
            </a:endParaRPr>
          </a:p>
        </p:txBody>
      </p:sp>
      <p:sp>
        <p:nvSpPr>
          <p:cNvPr id="24" name="TextBox 23"/>
          <p:cNvSpPr txBox="1"/>
          <p:nvPr/>
        </p:nvSpPr>
        <p:spPr>
          <a:xfrm>
            <a:off x="3366024" y="5120140"/>
            <a:ext cx="492443" cy="276999"/>
          </a:xfrm>
          <a:prstGeom prst="rect">
            <a:avLst/>
          </a:prstGeom>
          <a:solidFill>
            <a:schemeClr val="bg1"/>
          </a:solidFill>
        </p:spPr>
        <p:txBody>
          <a:bodyPr wrap="none" rtlCol="0">
            <a:spAutoFit/>
          </a:bodyPr>
          <a:lstStyle/>
          <a:p>
            <a:r>
              <a:rPr lang="en-US" sz="1200" b="1">
                <a:latin typeface="Microsoft YaHei" charset="-122"/>
                <a:ea typeface="Microsoft YaHei" charset="-122"/>
                <a:cs typeface="Microsoft YaHei" charset="-122"/>
              </a:rPr>
              <a:t>(12)</a:t>
            </a:r>
            <a:endParaRPr lang="en-US" sz="2000" b="1">
              <a:latin typeface="Microsoft YaHei" charset="-122"/>
              <a:ea typeface="Microsoft YaHei" charset="-122"/>
              <a:cs typeface="Microsoft YaHei" charset="-122"/>
            </a:endParaRPr>
          </a:p>
        </p:txBody>
      </p:sp>
      <p:sp>
        <p:nvSpPr>
          <p:cNvPr id="26" name="TextBox 25"/>
          <p:cNvSpPr txBox="1"/>
          <p:nvPr/>
        </p:nvSpPr>
        <p:spPr>
          <a:xfrm>
            <a:off x="2959422" y="3081612"/>
            <a:ext cx="213200" cy="184666"/>
          </a:xfrm>
          <a:prstGeom prst="rect">
            <a:avLst/>
          </a:prstGeom>
          <a:solidFill>
            <a:schemeClr val="bg1"/>
          </a:solidFill>
        </p:spPr>
        <p:txBody>
          <a:bodyPr wrap="none" lIns="0" tIns="0" rIns="0" bIns="0" rtlCol="0">
            <a:spAutoFit/>
          </a:bodyPr>
          <a:lstStyle/>
          <a:p>
            <a:r>
              <a:rPr lang="en-US" sz="1200" b="1">
                <a:latin typeface="Microsoft YaHei" charset="-122"/>
                <a:ea typeface="Microsoft YaHei" charset="-122"/>
                <a:cs typeface="Microsoft YaHei" charset="-122"/>
              </a:rPr>
              <a:t>(2)</a:t>
            </a:r>
            <a:endParaRPr lang="en-US" sz="2000" b="1">
              <a:latin typeface="Microsoft YaHei" charset="-122"/>
              <a:ea typeface="Microsoft YaHei" charset="-122"/>
              <a:cs typeface="Microsoft YaHei" charset="-122"/>
            </a:endParaRPr>
          </a:p>
        </p:txBody>
      </p:sp>
      <p:sp>
        <p:nvSpPr>
          <p:cNvPr id="27" name="TextBox 26"/>
          <p:cNvSpPr txBox="1"/>
          <p:nvPr/>
        </p:nvSpPr>
        <p:spPr>
          <a:xfrm>
            <a:off x="3446371" y="2588486"/>
            <a:ext cx="307777" cy="184666"/>
          </a:xfrm>
          <a:prstGeom prst="rect">
            <a:avLst/>
          </a:prstGeom>
          <a:solidFill>
            <a:schemeClr val="bg1"/>
          </a:solidFill>
        </p:spPr>
        <p:txBody>
          <a:bodyPr wrap="none" lIns="0" tIns="0" rIns="0" bIns="0" rtlCol="0">
            <a:spAutoFit/>
          </a:bodyPr>
          <a:lstStyle/>
          <a:p>
            <a:r>
              <a:rPr lang="en-US" sz="1200" b="1">
                <a:latin typeface="Microsoft YaHei" charset="-122"/>
                <a:ea typeface="Microsoft YaHei" charset="-122"/>
                <a:cs typeface="Microsoft YaHei" charset="-122"/>
              </a:rPr>
              <a:t>(10)</a:t>
            </a:r>
            <a:endParaRPr lang="en-US" sz="2000" b="1">
              <a:latin typeface="Microsoft YaHei" charset="-122"/>
              <a:ea typeface="Microsoft YaHei" charset="-122"/>
              <a:cs typeface="Microsoft YaHei" charset="-122"/>
            </a:endParaRPr>
          </a:p>
        </p:txBody>
      </p:sp>
      <p:sp>
        <p:nvSpPr>
          <p:cNvPr id="28" name="TextBox 27"/>
          <p:cNvSpPr txBox="1"/>
          <p:nvPr/>
        </p:nvSpPr>
        <p:spPr>
          <a:xfrm>
            <a:off x="3872930" y="1932726"/>
            <a:ext cx="305533" cy="184666"/>
          </a:xfrm>
          <a:prstGeom prst="rect">
            <a:avLst/>
          </a:prstGeom>
          <a:solidFill>
            <a:schemeClr val="bg1"/>
          </a:solidFill>
        </p:spPr>
        <p:txBody>
          <a:bodyPr wrap="none" lIns="0" tIns="0" rIns="91440" bIns="0" rtlCol="0">
            <a:spAutoFit/>
          </a:bodyPr>
          <a:lstStyle/>
          <a:p>
            <a:r>
              <a:rPr lang="en-US" sz="1200" b="1">
                <a:latin typeface="Microsoft YaHei" charset="-122"/>
                <a:ea typeface="Microsoft YaHei" charset="-122"/>
                <a:cs typeface="Microsoft YaHei" charset="-122"/>
              </a:rPr>
              <a:t>(6)</a:t>
            </a:r>
            <a:endParaRPr lang="en-US" sz="2000" b="1">
              <a:latin typeface="Microsoft YaHei" charset="-122"/>
              <a:ea typeface="Microsoft YaHei" charset="-122"/>
              <a:cs typeface="Microsoft YaHei" charset="-122"/>
            </a:endParaRPr>
          </a:p>
        </p:txBody>
      </p:sp>
      <p:sp>
        <p:nvSpPr>
          <p:cNvPr id="29" name="TextBox 28"/>
          <p:cNvSpPr txBox="1"/>
          <p:nvPr/>
        </p:nvSpPr>
        <p:spPr>
          <a:xfrm>
            <a:off x="4602568" y="1364987"/>
            <a:ext cx="213200" cy="184666"/>
          </a:xfrm>
          <a:prstGeom prst="rect">
            <a:avLst/>
          </a:prstGeom>
          <a:solidFill>
            <a:schemeClr val="bg1"/>
          </a:solidFill>
        </p:spPr>
        <p:txBody>
          <a:bodyPr wrap="none" lIns="0" tIns="0" rIns="0" bIns="0" rtlCol="0">
            <a:spAutoFit/>
          </a:bodyPr>
          <a:lstStyle/>
          <a:p>
            <a:r>
              <a:rPr lang="en-US" sz="1200" b="1">
                <a:latin typeface="Microsoft YaHei" charset="-122"/>
                <a:ea typeface="Microsoft YaHei" charset="-122"/>
                <a:cs typeface="Microsoft YaHei" charset="-122"/>
              </a:rPr>
              <a:t>(6)</a:t>
            </a:r>
            <a:endParaRPr lang="en-US" sz="2000" b="1">
              <a:latin typeface="Microsoft YaHei" charset="-122"/>
              <a:ea typeface="Microsoft YaHei" charset="-122"/>
              <a:cs typeface="Microsoft YaHei" charset="-122"/>
            </a:endParaRPr>
          </a:p>
        </p:txBody>
      </p:sp>
      <p:sp>
        <p:nvSpPr>
          <p:cNvPr id="52" name="TextBox 51">
            <a:extLst>
              <a:ext uri="{FF2B5EF4-FFF2-40B4-BE49-F238E27FC236}">
                <a16:creationId xmlns:a16="http://schemas.microsoft.com/office/drawing/2014/main" id="{4CEF9C1C-3FD1-9C4F-8CBB-4D6F0C8DAD29}"/>
              </a:ext>
            </a:extLst>
          </p:cNvPr>
          <p:cNvSpPr txBox="1"/>
          <p:nvPr/>
        </p:nvSpPr>
        <p:spPr>
          <a:xfrm>
            <a:off x="958545" y="4536386"/>
            <a:ext cx="281487" cy="369332"/>
          </a:xfrm>
          <a:prstGeom prst="rect">
            <a:avLst/>
          </a:prstGeom>
          <a:solidFill>
            <a:schemeClr val="bg1"/>
          </a:solidFill>
        </p:spPr>
        <p:txBody>
          <a:bodyPr wrap="none" lIns="91440" tIns="0" rIns="0" bIns="0" rtlCol="0">
            <a:spAutoFit/>
          </a:bodyPr>
          <a:lstStyle/>
          <a:p>
            <a:r>
              <a:rPr lang="en-US" b="1" dirty="0">
                <a:solidFill>
                  <a:srgbClr val="6DC5EF"/>
                </a:solidFill>
                <a:latin typeface="Microsoft YaHei" charset="-122"/>
                <a:ea typeface="Microsoft YaHei" charset="-122"/>
                <a:cs typeface="Microsoft YaHei" charset="-122"/>
                <a:sym typeface="Wingdings"/>
              </a:rPr>
              <a:t>3</a:t>
            </a:r>
            <a:endParaRPr lang="en-US" b="1" dirty="0">
              <a:solidFill>
                <a:srgbClr val="6DC5EF"/>
              </a:solidFill>
              <a:latin typeface="Microsoft YaHei" charset="-122"/>
              <a:ea typeface="Microsoft YaHei" charset="-122"/>
              <a:cs typeface="Microsoft YaHei" charset="-122"/>
            </a:endParaRPr>
          </a:p>
        </p:txBody>
      </p:sp>
      <p:grpSp>
        <p:nvGrpSpPr>
          <p:cNvPr id="16" name="Group 15">
            <a:extLst>
              <a:ext uri="{FF2B5EF4-FFF2-40B4-BE49-F238E27FC236}">
                <a16:creationId xmlns:a16="http://schemas.microsoft.com/office/drawing/2014/main" id="{BAF7019E-C157-FE4B-A631-818843BA1B31}"/>
              </a:ext>
            </a:extLst>
          </p:cNvPr>
          <p:cNvGrpSpPr/>
          <p:nvPr/>
        </p:nvGrpSpPr>
        <p:grpSpPr>
          <a:xfrm>
            <a:off x="1619867" y="3611675"/>
            <a:ext cx="1007178" cy="541193"/>
            <a:chOff x="1619867" y="3611675"/>
            <a:chExt cx="1007178" cy="541193"/>
          </a:xfrm>
        </p:grpSpPr>
        <p:sp>
          <p:nvSpPr>
            <p:cNvPr id="2" name="TextBox 1">
              <a:extLst>
                <a:ext uri="{FF2B5EF4-FFF2-40B4-BE49-F238E27FC236}">
                  <a16:creationId xmlns:a16="http://schemas.microsoft.com/office/drawing/2014/main" id="{B20AF9CB-DF3D-464D-A5D3-3194B3FFE586}"/>
                </a:ext>
              </a:extLst>
            </p:cNvPr>
            <p:cNvSpPr txBox="1"/>
            <p:nvPr/>
          </p:nvSpPr>
          <p:spPr>
            <a:xfrm>
              <a:off x="1619867" y="3783536"/>
              <a:ext cx="990977" cy="369332"/>
            </a:xfrm>
            <a:prstGeom prst="rect">
              <a:avLst/>
            </a:prstGeom>
            <a:noFill/>
          </p:spPr>
          <p:txBody>
            <a:bodyPr wrap="none" rtlCol="0">
              <a:spAutoFit/>
            </a:bodyPr>
            <a:lstStyle/>
            <a:p>
              <a:r>
                <a:rPr lang="en-US" sz="1400" b="1">
                  <a:latin typeface="Microsoft YaHei" panose="020B0503020204020204" pitchFamily="34" charset="-122"/>
                  <a:ea typeface="Microsoft YaHei" panose="020B0503020204020204" pitchFamily="34" charset="-122"/>
                </a:rPr>
                <a:t>DHAP</a:t>
              </a:r>
              <a:r>
                <a:rPr lang="en-US" sz="1800" b="1">
                  <a:latin typeface="Microsoft YaHei" panose="020B0503020204020204" pitchFamily="34" charset="-122"/>
                  <a:ea typeface="Microsoft YaHei" panose="020B0503020204020204" pitchFamily="34" charset="-122"/>
                </a:rPr>
                <a:t> </a:t>
              </a:r>
              <a:r>
                <a:rPr lang="en-US" sz="1800" b="1">
                  <a:solidFill>
                    <a:srgbClr val="00A2EA"/>
                  </a:solidFill>
                  <a:latin typeface="Microsoft YaHei" panose="020B0503020204020204" pitchFamily="34" charset="-122"/>
                  <a:ea typeface="Microsoft YaHei" panose="020B0503020204020204" pitchFamily="34" charset="-122"/>
                </a:rPr>
                <a:t>⇌</a:t>
              </a:r>
            </a:p>
          </p:txBody>
        </p:sp>
        <p:sp>
          <p:nvSpPr>
            <p:cNvPr id="34" name="TextBox 33">
              <a:extLst>
                <a:ext uri="{FF2B5EF4-FFF2-40B4-BE49-F238E27FC236}">
                  <a16:creationId xmlns:a16="http://schemas.microsoft.com/office/drawing/2014/main" id="{459B815B-0869-CD44-9A80-5701F1DD0476}"/>
                </a:ext>
              </a:extLst>
            </p:cNvPr>
            <p:cNvSpPr txBox="1"/>
            <p:nvPr/>
          </p:nvSpPr>
          <p:spPr>
            <a:xfrm>
              <a:off x="2150633" y="3611675"/>
              <a:ext cx="476412" cy="307777"/>
            </a:xfrm>
            <a:prstGeom prst="rect">
              <a:avLst/>
            </a:prstGeom>
            <a:noFill/>
          </p:spPr>
          <p:txBody>
            <a:bodyPr wrap="none" rtlCol="0">
              <a:spAutoFit/>
            </a:bodyPr>
            <a:lstStyle/>
            <a:p>
              <a:r>
                <a:rPr lang="en-US" sz="1400" b="1" i="1">
                  <a:solidFill>
                    <a:srgbClr val="00A2EA"/>
                  </a:solidFill>
                  <a:latin typeface="Microsoft YaHei" panose="020B0503020204020204" pitchFamily="34" charset="-122"/>
                  <a:ea typeface="Microsoft YaHei" panose="020B0503020204020204" pitchFamily="34" charset="-122"/>
                </a:rPr>
                <a:t>TPI</a:t>
              </a:r>
            </a:p>
          </p:txBody>
        </p:sp>
      </p:grpSp>
      <p:sp>
        <p:nvSpPr>
          <p:cNvPr id="25" name="TextBox 24"/>
          <p:cNvSpPr txBox="1"/>
          <p:nvPr/>
        </p:nvSpPr>
        <p:spPr>
          <a:xfrm>
            <a:off x="3600260" y="4056632"/>
            <a:ext cx="307777" cy="184666"/>
          </a:xfrm>
          <a:prstGeom prst="rect">
            <a:avLst/>
          </a:prstGeom>
          <a:solidFill>
            <a:schemeClr val="bg1"/>
          </a:solidFill>
        </p:spPr>
        <p:txBody>
          <a:bodyPr wrap="none" lIns="0" tIns="0" rIns="0" bIns="0" rtlCol="0">
            <a:spAutoFit/>
          </a:bodyPr>
          <a:lstStyle/>
          <a:p>
            <a:r>
              <a:rPr lang="en-US" sz="1200" b="1">
                <a:latin typeface="Microsoft YaHei" charset="-122"/>
                <a:ea typeface="Microsoft YaHei" charset="-122"/>
                <a:cs typeface="Microsoft YaHei" charset="-122"/>
              </a:rPr>
              <a:t>(12)</a:t>
            </a:r>
            <a:endParaRPr lang="en-US" sz="2000" b="1">
              <a:latin typeface="Microsoft YaHei" charset="-122"/>
              <a:ea typeface="Microsoft YaHei" charset="-122"/>
              <a:cs typeface="Microsoft YaHei" charset="-122"/>
            </a:endParaRPr>
          </a:p>
        </p:txBody>
      </p:sp>
      <p:grpSp>
        <p:nvGrpSpPr>
          <p:cNvPr id="49" name="Group 48">
            <a:extLst>
              <a:ext uri="{FF2B5EF4-FFF2-40B4-BE49-F238E27FC236}">
                <a16:creationId xmlns:a16="http://schemas.microsoft.com/office/drawing/2014/main" id="{AAE48B13-238E-E24D-ABF0-E9C0F3C7D8A2}"/>
              </a:ext>
            </a:extLst>
          </p:cNvPr>
          <p:cNvGrpSpPr/>
          <p:nvPr/>
        </p:nvGrpSpPr>
        <p:grpSpPr>
          <a:xfrm>
            <a:off x="2039087" y="3664312"/>
            <a:ext cx="1367001" cy="1502818"/>
            <a:chOff x="2039087" y="3664312"/>
            <a:chExt cx="1367001" cy="1502818"/>
          </a:xfrm>
        </p:grpSpPr>
        <p:sp>
          <p:nvSpPr>
            <p:cNvPr id="4" name="Arc 3">
              <a:extLst>
                <a:ext uri="{FF2B5EF4-FFF2-40B4-BE49-F238E27FC236}">
                  <a16:creationId xmlns:a16="http://schemas.microsoft.com/office/drawing/2014/main" id="{9BA6B138-6374-504C-8227-14BA33C2307F}"/>
                </a:ext>
              </a:extLst>
            </p:cNvPr>
            <p:cNvSpPr/>
            <p:nvPr/>
          </p:nvSpPr>
          <p:spPr>
            <a:xfrm rot="15832420">
              <a:off x="2456259" y="4217300"/>
              <a:ext cx="656922" cy="1242737"/>
            </a:xfrm>
            <a:prstGeom prst="arc">
              <a:avLst>
                <a:gd name="adj1" fmla="val 16200000"/>
                <a:gd name="adj2" fmla="val 1112104"/>
              </a:avLst>
            </a:prstGeom>
            <a:ln w="38100">
              <a:solidFill>
                <a:srgbClr val="00A2EA"/>
              </a:solidFill>
              <a:head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9A965A29-AA98-0E4D-BC3D-E5A03E9D9066}"/>
                </a:ext>
              </a:extLst>
            </p:cNvPr>
            <p:cNvSpPr/>
            <p:nvPr/>
          </p:nvSpPr>
          <p:spPr>
            <a:xfrm rot="5400000">
              <a:off x="2490528" y="3798026"/>
              <a:ext cx="741527" cy="662772"/>
            </a:xfrm>
            <a:prstGeom prst="arc">
              <a:avLst>
                <a:gd name="adj1" fmla="val 16200000"/>
                <a:gd name="adj2" fmla="val 131251"/>
              </a:avLst>
            </a:prstGeom>
            <a:ln w="38100">
              <a:solidFill>
                <a:srgbClr val="00A2EA"/>
              </a:solidFill>
              <a:head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Arc 35">
              <a:extLst>
                <a:ext uri="{FF2B5EF4-FFF2-40B4-BE49-F238E27FC236}">
                  <a16:creationId xmlns:a16="http://schemas.microsoft.com/office/drawing/2014/main" id="{CDDD1FE4-18C4-0E48-8C6E-427643A4F721}"/>
                </a:ext>
              </a:extLst>
            </p:cNvPr>
            <p:cNvSpPr/>
            <p:nvPr/>
          </p:nvSpPr>
          <p:spPr>
            <a:xfrm rot="10167527">
              <a:off x="2039087" y="3664312"/>
              <a:ext cx="1113076" cy="857992"/>
            </a:xfrm>
            <a:prstGeom prst="arc">
              <a:avLst>
                <a:gd name="adj1" fmla="val 16200000"/>
                <a:gd name="adj2" fmla="val 544688"/>
              </a:avLst>
            </a:prstGeom>
            <a:ln w="38100">
              <a:solidFill>
                <a:srgbClr val="00A2EA"/>
              </a:solidFill>
              <a:headEnd type="none"/>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9A518FBB-ED47-A04A-AAD5-3F3A146C5638}"/>
                </a:ext>
              </a:extLst>
            </p:cNvPr>
            <p:cNvSpPr txBox="1"/>
            <p:nvPr/>
          </p:nvSpPr>
          <p:spPr>
            <a:xfrm>
              <a:off x="2149634" y="4187200"/>
              <a:ext cx="958917" cy="307777"/>
            </a:xfrm>
            <a:prstGeom prst="rect">
              <a:avLst/>
            </a:prstGeom>
            <a:noFill/>
          </p:spPr>
          <p:txBody>
            <a:bodyPr wrap="none" rtlCol="0">
              <a:spAutoFit/>
            </a:bodyPr>
            <a:lstStyle/>
            <a:p>
              <a:r>
                <a:rPr lang="en-US" sz="1400" b="1" i="1">
                  <a:solidFill>
                    <a:srgbClr val="00A2EA"/>
                  </a:solidFill>
                  <a:latin typeface="Microsoft YaHei" panose="020B0503020204020204" pitchFamily="34" charset="-122"/>
                  <a:ea typeface="Microsoft YaHei" panose="020B0503020204020204" pitchFamily="34" charset="-122"/>
                </a:rPr>
                <a:t>Aldolase</a:t>
              </a:r>
            </a:p>
          </p:txBody>
        </p:sp>
      </p:grpSp>
      <p:sp>
        <p:nvSpPr>
          <p:cNvPr id="41" name="Rectangle 3">
            <a:extLst>
              <a:ext uri="{FF2B5EF4-FFF2-40B4-BE49-F238E27FC236}">
                <a16:creationId xmlns:a16="http://schemas.microsoft.com/office/drawing/2014/main" id="{1E1DD2B5-514E-BA48-86A8-4DB6976545BB}"/>
              </a:ext>
            </a:extLst>
          </p:cNvPr>
          <p:cNvSpPr txBox="1">
            <a:spLocks noChangeArrowheads="1"/>
          </p:cNvSpPr>
          <p:nvPr/>
        </p:nvSpPr>
        <p:spPr>
          <a:xfrm>
            <a:off x="12272" y="6272178"/>
            <a:ext cx="9235440" cy="57314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176213" indent="-176213" eaLnBrk="1" hangingPunct="1"/>
            <a:r>
              <a:rPr lang="en-US" altLang="en-US" sz="1400" kern="0">
                <a:latin typeface="Helvetica" charset="0"/>
                <a:ea typeface="Helvetica" charset="0"/>
                <a:cs typeface="Helvetica" charset="0"/>
              </a:rPr>
              <a:t>12 glyceraldehyde-3-phosphate are produced during the Calvin cycle in the assimilation of 6 carbons into </a:t>
            </a:r>
            <a:r>
              <a:rPr lang="en-US" altLang="en-US" sz="1400" kern="0" err="1">
                <a:latin typeface="Helvetica" charset="0"/>
                <a:ea typeface="Helvetica" charset="0"/>
                <a:cs typeface="Helvetica" charset="0"/>
              </a:rPr>
              <a:t>Glc</a:t>
            </a:r>
            <a:r>
              <a:rPr lang="en-US" altLang="en-US" sz="1400" kern="0">
                <a:latin typeface="Helvetica" charset="0"/>
                <a:ea typeface="Helvetica" charset="0"/>
                <a:cs typeface="Helvetica" charset="0"/>
              </a:rPr>
              <a:t>.</a:t>
            </a:r>
          </a:p>
          <a:p>
            <a:pPr marL="176213" indent="-176213" eaLnBrk="1" hangingPunct="1"/>
            <a:r>
              <a:rPr lang="en-US" altLang="en-US" sz="1400" kern="0">
                <a:latin typeface="Helvetica" charset="0"/>
                <a:ea typeface="Helvetica" charset="0"/>
                <a:cs typeface="Helvetica" charset="0"/>
              </a:rPr>
              <a:t>2/12 glyceraldehyde-3-phosphate products are pulled out of the cycle and used for Glc6P, then to other carbos.</a:t>
            </a:r>
          </a:p>
        </p:txBody>
      </p:sp>
      <p:grpSp>
        <p:nvGrpSpPr>
          <p:cNvPr id="15" name="Group 14">
            <a:extLst>
              <a:ext uri="{FF2B5EF4-FFF2-40B4-BE49-F238E27FC236}">
                <a16:creationId xmlns:a16="http://schemas.microsoft.com/office/drawing/2014/main" id="{0867E6ED-12E3-4C4A-BBA8-6791E5C76274}"/>
              </a:ext>
            </a:extLst>
          </p:cNvPr>
          <p:cNvGrpSpPr/>
          <p:nvPr/>
        </p:nvGrpSpPr>
        <p:grpSpPr>
          <a:xfrm>
            <a:off x="317216" y="4755033"/>
            <a:ext cx="2371706" cy="1469778"/>
            <a:chOff x="317216" y="4755033"/>
            <a:chExt cx="2371706" cy="1469778"/>
          </a:xfrm>
        </p:grpSpPr>
        <p:sp>
          <p:nvSpPr>
            <p:cNvPr id="38" name="TextBox 37">
              <a:extLst>
                <a:ext uri="{FF2B5EF4-FFF2-40B4-BE49-F238E27FC236}">
                  <a16:creationId xmlns:a16="http://schemas.microsoft.com/office/drawing/2014/main" id="{921423FA-C664-3B44-8F97-A9B8983FFF5F}"/>
                </a:ext>
              </a:extLst>
            </p:cNvPr>
            <p:cNvSpPr txBox="1"/>
            <p:nvPr/>
          </p:nvSpPr>
          <p:spPr>
            <a:xfrm>
              <a:off x="1655819" y="4834392"/>
              <a:ext cx="1033103" cy="307777"/>
            </a:xfrm>
            <a:prstGeom prst="rect">
              <a:avLst/>
            </a:prstGeom>
            <a:noFill/>
          </p:spPr>
          <p:txBody>
            <a:bodyPr wrap="none" rtlCol="0">
              <a:spAutoFit/>
            </a:bodyPr>
            <a:lstStyle/>
            <a:p>
              <a:r>
                <a:rPr lang="en-US" sz="1400" b="1" err="1">
                  <a:latin typeface="Microsoft YaHei" panose="020B0503020204020204" pitchFamily="34" charset="-122"/>
                  <a:ea typeface="Microsoft YaHei" panose="020B0503020204020204" pitchFamily="34" charset="-122"/>
                </a:rPr>
                <a:t>Fru</a:t>
              </a:r>
              <a:r>
                <a:rPr lang="en-US" sz="1400" b="1">
                  <a:latin typeface="Microsoft YaHei" panose="020B0503020204020204" pitchFamily="34" charset="-122"/>
                  <a:ea typeface="Microsoft YaHei" panose="020B0503020204020204" pitchFamily="34" charset="-122"/>
                </a:rPr>
                <a:t> 1,6P</a:t>
              </a:r>
              <a:r>
                <a:rPr lang="en-US" sz="1400" b="1" baseline="-25000">
                  <a:latin typeface="Microsoft YaHei" panose="020B0503020204020204" pitchFamily="34" charset="-122"/>
                  <a:ea typeface="Microsoft YaHei" panose="020B0503020204020204" pitchFamily="34" charset="-122"/>
                </a:rPr>
                <a:t>2</a:t>
              </a:r>
              <a:endParaRPr lang="en-US" sz="1800" b="1" baseline="-25000">
                <a:latin typeface="Microsoft YaHei" panose="020B0503020204020204" pitchFamily="34" charset="-122"/>
                <a:ea typeface="Microsoft YaHei" panose="020B0503020204020204" pitchFamily="34" charset="-122"/>
              </a:endParaRPr>
            </a:p>
          </p:txBody>
        </p:sp>
        <p:sp>
          <p:nvSpPr>
            <p:cNvPr id="39" name="TextBox 38">
              <a:extLst>
                <a:ext uri="{FF2B5EF4-FFF2-40B4-BE49-F238E27FC236}">
                  <a16:creationId xmlns:a16="http://schemas.microsoft.com/office/drawing/2014/main" id="{13D3BF5F-2AE4-9145-88C2-72438EE4E25F}"/>
                </a:ext>
              </a:extLst>
            </p:cNvPr>
            <p:cNvSpPr txBox="1"/>
            <p:nvPr/>
          </p:nvSpPr>
          <p:spPr>
            <a:xfrm rot="16200000">
              <a:off x="1942531" y="5025915"/>
              <a:ext cx="378630" cy="369332"/>
            </a:xfrm>
            <a:prstGeom prst="rect">
              <a:avLst/>
            </a:prstGeom>
            <a:noFill/>
          </p:spPr>
          <p:txBody>
            <a:bodyPr wrap="none" rtlCol="0">
              <a:spAutoFit/>
            </a:bodyPr>
            <a:lstStyle/>
            <a:p>
              <a:r>
                <a:rPr lang="en-US" sz="1800" b="1">
                  <a:solidFill>
                    <a:srgbClr val="00A2EA"/>
                  </a:solidFill>
                  <a:latin typeface="Microsoft YaHei" panose="020B0503020204020204" pitchFamily="34" charset="-122"/>
                  <a:ea typeface="Microsoft YaHei" panose="020B0503020204020204" pitchFamily="34" charset="-122"/>
                </a:rPr>
                <a:t>⇌</a:t>
              </a:r>
            </a:p>
          </p:txBody>
        </p:sp>
        <p:sp>
          <p:nvSpPr>
            <p:cNvPr id="40" name="TextBox 39">
              <a:extLst>
                <a:ext uri="{FF2B5EF4-FFF2-40B4-BE49-F238E27FC236}">
                  <a16:creationId xmlns:a16="http://schemas.microsoft.com/office/drawing/2014/main" id="{1EAAC00C-602E-3543-BCC7-D934290FE0FE}"/>
                </a:ext>
              </a:extLst>
            </p:cNvPr>
            <p:cNvSpPr txBox="1"/>
            <p:nvPr/>
          </p:nvSpPr>
          <p:spPr>
            <a:xfrm>
              <a:off x="1803105" y="5288771"/>
              <a:ext cx="707694" cy="307777"/>
            </a:xfrm>
            <a:prstGeom prst="rect">
              <a:avLst/>
            </a:prstGeom>
            <a:noFill/>
          </p:spPr>
          <p:txBody>
            <a:bodyPr wrap="none" rtlCol="0">
              <a:spAutoFit/>
            </a:bodyPr>
            <a:lstStyle/>
            <a:p>
              <a:r>
                <a:rPr lang="en-US" sz="1400" b="1">
                  <a:latin typeface="Microsoft YaHei" panose="020B0503020204020204" pitchFamily="34" charset="-122"/>
                  <a:ea typeface="Microsoft YaHei" panose="020B0503020204020204" pitchFamily="34" charset="-122"/>
                </a:rPr>
                <a:t>Fru6P</a:t>
              </a:r>
              <a:endParaRPr lang="en-US" sz="1800" b="1" baseline="-25000">
                <a:latin typeface="Microsoft YaHei" panose="020B0503020204020204" pitchFamily="34" charset="-122"/>
                <a:ea typeface="Microsoft YaHei" panose="020B0503020204020204" pitchFamily="34" charset="-122"/>
              </a:endParaRPr>
            </a:p>
          </p:txBody>
        </p:sp>
        <p:sp>
          <p:nvSpPr>
            <p:cNvPr id="8" name="TextBox 7">
              <a:extLst>
                <a:ext uri="{FF2B5EF4-FFF2-40B4-BE49-F238E27FC236}">
                  <a16:creationId xmlns:a16="http://schemas.microsoft.com/office/drawing/2014/main" id="{FAC2956F-87F1-BE46-977B-56CDC6BE4625}"/>
                </a:ext>
              </a:extLst>
            </p:cNvPr>
            <p:cNvSpPr txBox="1"/>
            <p:nvPr/>
          </p:nvSpPr>
          <p:spPr>
            <a:xfrm>
              <a:off x="2226912" y="5106017"/>
              <a:ext cx="316112" cy="276999"/>
            </a:xfrm>
            <a:prstGeom prst="rect">
              <a:avLst/>
            </a:prstGeom>
            <a:noFill/>
          </p:spPr>
          <p:txBody>
            <a:bodyPr wrap="none" rtlCol="0">
              <a:spAutoFit/>
            </a:bodyPr>
            <a:lstStyle/>
            <a:p>
              <a:r>
                <a:rPr lang="en-US" sz="1200" b="1">
                  <a:latin typeface="Microsoft YaHei" panose="020B0503020204020204" pitchFamily="34" charset="-122"/>
                  <a:ea typeface="Microsoft YaHei" panose="020B0503020204020204" pitchFamily="34" charset="-122"/>
                </a:rPr>
                <a:t>P</a:t>
              </a:r>
              <a:r>
                <a:rPr lang="en-US" sz="1200" b="1" i="1" baseline="-25000">
                  <a:latin typeface="Microsoft YaHei" panose="020B0503020204020204" pitchFamily="34" charset="-122"/>
                  <a:ea typeface="Microsoft YaHei" panose="020B0503020204020204" pitchFamily="34" charset="-122"/>
                </a:rPr>
                <a:t>i</a:t>
              </a:r>
              <a:endParaRPr lang="en-US" sz="1200" i="1"/>
            </a:p>
          </p:txBody>
        </p:sp>
        <p:sp>
          <p:nvSpPr>
            <p:cNvPr id="42" name="TextBox 41">
              <a:extLst>
                <a:ext uri="{FF2B5EF4-FFF2-40B4-BE49-F238E27FC236}">
                  <a16:creationId xmlns:a16="http://schemas.microsoft.com/office/drawing/2014/main" id="{956AFDC6-7A0F-7747-8785-E78CD50480C8}"/>
                </a:ext>
              </a:extLst>
            </p:cNvPr>
            <p:cNvSpPr txBox="1"/>
            <p:nvPr/>
          </p:nvSpPr>
          <p:spPr>
            <a:xfrm rot="16200000">
              <a:off x="1939356" y="5465298"/>
              <a:ext cx="378630" cy="369332"/>
            </a:xfrm>
            <a:prstGeom prst="rect">
              <a:avLst/>
            </a:prstGeom>
            <a:noFill/>
          </p:spPr>
          <p:txBody>
            <a:bodyPr wrap="none" rtlCol="0">
              <a:spAutoFit/>
            </a:bodyPr>
            <a:lstStyle/>
            <a:p>
              <a:r>
                <a:rPr lang="en-US" sz="1800" b="1">
                  <a:solidFill>
                    <a:srgbClr val="00A2EA"/>
                  </a:solidFill>
                  <a:latin typeface="Microsoft YaHei" panose="020B0503020204020204" pitchFamily="34" charset="-122"/>
                  <a:ea typeface="Microsoft YaHei" panose="020B0503020204020204" pitchFamily="34" charset="-122"/>
                </a:rPr>
                <a:t>⇌</a:t>
              </a:r>
            </a:p>
          </p:txBody>
        </p:sp>
        <p:sp>
          <p:nvSpPr>
            <p:cNvPr id="43" name="TextBox 42">
              <a:extLst>
                <a:ext uri="{FF2B5EF4-FFF2-40B4-BE49-F238E27FC236}">
                  <a16:creationId xmlns:a16="http://schemas.microsoft.com/office/drawing/2014/main" id="{718BAC15-7632-4940-9ABC-6EBA000134B8}"/>
                </a:ext>
              </a:extLst>
            </p:cNvPr>
            <p:cNvSpPr txBox="1"/>
            <p:nvPr/>
          </p:nvSpPr>
          <p:spPr>
            <a:xfrm>
              <a:off x="1699855" y="5855479"/>
              <a:ext cx="843501" cy="369332"/>
            </a:xfrm>
            <a:prstGeom prst="rect">
              <a:avLst/>
            </a:prstGeom>
            <a:noFill/>
          </p:spPr>
          <p:txBody>
            <a:bodyPr wrap="none" rtlCol="0">
              <a:spAutoFit/>
            </a:bodyPr>
            <a:lstStyle/>
            <a:p>
              <a:r>
                <a:rPr lang="en-US" sz="1800" b="1">
                  <a:latin typeface="Microsoft YaHei" panose="020B0503020204020204" pitchFamily="34" charset="-122"/>
                  <a:ea typeface="Microsoft YaHei" panose="020B0503020204020204" pitchFamily="34" charset="-122"/>
                </a:rPr>
                <a:t>Glc6P</a:t>
              </a:r>
              <a:endParaRPr lang="en-US" b="1" baseline="-25000">
                <a:latin typeface="Microsoft YaHei" panose="020B0503020204020204" pitchFamily="34" charset="-122"/>
                <a:ea typeface="Microsoft YaHei" panose="020B0503020204020204" pitchFamily="34" charset="-122"/>
              </a:endParaRPr>
            </a:p>
          </p:txBody>
        </p:sp>
        <p:sp>
          <p:nvSpPr>
            <p:cNvPr id="44" name="Arc 43">
              <a:extLst>
                <a:ext uri="{FF2B5EF4-FFF2-40B4-BE49-F238E27FC236}">
                  <a16:creationId xmlns:a16="http://schemas.microsoft.com/office/drawing/2014/main" id="{F6F0E8F4-C554-A541-8028-9885119DA298}"/>
                </a:ext>
              </a:extLst>
            </p:cNvPr>
            <p:cNvSpPr/>
            <p:nvPr/>
          </p:nvSpPr>
          <p:spPr>
            <a:xfrm rot="11101549">
              <a:off x="2165226" y="5012797"/>
              <a:ext cx="222656" cy="220784"/>
            </a:xfrm>
            <a:prstGeom prst="arc">
              <a:avLst>
                <a:gd name="adj1" fmla="val 16200000"/>
                <a:gd name="adj2" fmla="val 20754872"/>
              </a:avLst>
            </a:prstGeom>
            <a:ln w="19050">
              <a:solidFill>
                <a:srgbClr val="00A2EA"/>
              </a:solidFill>
              <a:headEnd type="stealth" w="med"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631A7E97-AD1C-2B46-B47B-DA8E3E8ABFCC}"/>
                </a:ext>
              </a:extLst>
            </p:cNvPr>
            <p:cNvSpPr txBox="1"/>
            <p:nvPr/>
          </p:nvSpPr>
          <p:spPr>
            <a:xfrm>
              <a:off x="317216" y="4755033"/>
              <a:ext cx="1598515" cy="523220"/>
            </a:xfrm>
            <a:prstGeom prst="rect">
              <a:avLst/>
            </a:prstGeom>
            <a:noFill/>
          </p:spPr>
          <p:txBody>
            <a:bodyPr wrap="none" rtlCol="0">
              <a:spAutoFit/>
            </a:bodyPr>
            <a:lstStyle/>
            <a:p>
              <a:r>
                <a:rPr lang="en-US" sz="1400" b="1" i="1" dirty="0">
                  <a:solidFill>
                    <a:srgbClr val="00A2EA"/>
                  </a:solidFill>
                  <a:latin typeface="Microsoft YaHei" panose="020B0503020204020204" pitchFamily="34" charset="-122"/>
                  <a:ea typeface="Microsoft YaHei" panose="020B0503020204020204" pitchFamily="34" charset="-122"/>
                </a:rPr>
                <a:t>Fructose-1,6- </a:t>
              </a:r>
            </a:p>
            <a:p>
              <a:r>
                <a:rPr lang="en-US" sz="1400" b="1" i="1" dirty="0" err="1">
                  <a:solidFill>
                    <a:srgbClr val="00A2EA"/>
                  </a:solidFill>
                  <a:latin typeface="Microsoft YaHei" panose="020B0503020204020204" pitchFamily="34" charset="-122"/>
                  <a:ea typeface="Microsoft YaHei" panose="020B0503020204020204" pitchFamily="34" charset="-122"/>
                </a:rPr>
                <a:t>bisphosphatase</a:t>
              </a:r>
              <a:endParaRPr lang="en-US" sz="1400" b="1" i="1" dirty="0">
                <a:solidFill>
                  <a:srgbClr val="00A2EA"/>
                </a:solidFill>
                <a:latin typeface="Microsoft YaHei" panose="020B0503020204020204" pitchFamily="34" charset="-122"/>
                <a:ea typeface="Microsoft YaHei" panose="020B0503020204020204" pitchFamily="34" charset="-122"/>
              </a:endParaRPr>
            </a:p>
          </p:txBody>
        </p:sp>
        <p:sp>
          <p:nvSpPr>
            <p:cNvPr id="46" name="TextBox 45">
              <a:extLst>
                <a:ext uri="{FF2B5EF4-FFF2-40B4-BE49-F238E27FC236}">
                  <a16:creationId xmlns:a16="http://schemas.microsoft.com/office/drawing/2014/main" id="{6331833C-AC7E-F24D-BD8F-E4F97C2F9A3E}"/>
                </a:ext>
              </a:extLst>
            </p:cNvPr>
            <p:cNvSpPr txBox="1"/>
            <p:nvPr/>
          </p:nvSpPr>
          <p:spPr>
            <a:xfrm>
              <a:off x="1527452" y="5502425"/>
              <a:ext cx="502766" cy="307777"/>
            </a:xfrm>
            <a:prstGeom prst="rect">
              <a:avLst/>
            </a:prstGeom>
            <a:noFill/>
          </p:spPr>
          <p:txBody>
            <a:bodyPr wrap="none" rtlCol="0">
              <a:spAutoFit/>
            </a:bodyPr>
            <a:lstStyle/>
            <a:p>
              <a:r>
                <a:rPr lang="en-US" sz="1400" b="1" i="1">
                  <a:solidFill>
                    <a:srgbClr val="00A2EA"/>
                  </a:solidFill>
                  <a:latin typeface="Microsoft YaHei" panose="020B0503020204020204" pitchFamily="34" charset="-122"/>
                  <a:ea typeface="Microsoft YaHei" panose="020B0503020204020204" pitchFamily="34" charset="-122"/>
                </a:rPr>
                <a:t>PGI</a:t>
              </a:r>
            </a:p>
          </p:txBody>
        </p:sp>
      </p:grpSp>
      <p:sp>
        <p:nvSpPr>
          <p:cNvPr id="11" name="TextBox 10">
            <a:extLst>
              <a:ext uri="{FF2B5EF4-FFF2-40B4-BE49-F238E27FC236}">
                <a16:creationId xmlns:a16="http://schemas.microsoft.com/office/drawing/2014/main" id="{8E5031A5-2580-7B4A-B226-20252D161640}"/>
              </a:ext>
            </a:extLst>
          </p:cNvPr>
          <p:cNvSpPr txBox="1"/>
          <p:nvPr/>
        </p:nvSpPr>
        <p:spPr>
          <a:xfrm>
            <a:off x="24041" y="697416"/>
            <a:ext cx="2486757" cy="1615827"/>
          </a:xfrm>
          <a:prstGeom prst="rect">
            <a:avLst/>
          </a:prstGeom>
          <a:noFill/>
        </p:spPr>
        <p:txBody>
          <a:bodyPr wrap="square" rtlCol="0">
            <a:spAutoFit/>
          </a:bodyPr>
          <a:lstStyle/>
          <a:p>
            <a:r>
              <a:rPr lang="en-US" altLang="en-US" sz="1100" b="1" kern="0" dirty="0">
                <a:latin typeface="Helvetica" charset="0"/>
                <a:ea typeface="Helvetica" charset="0"/>
                <a:cs typeface="Helvetica" charset="0"/>
              </a:rPr>
              <a:t>Reverse of glycolysis: </a:t>
            </a:r>
            <a:r>
              <a:rPr lang="en-US" altLang="en-US" sz="1100" kern="0" dirty="0">
                <a:latin typeface="Helvetica" charset="0"/>
                <a:ea typeface="Helvetica" charset="0"/>
                <a:cs typeface="Helvetica" charset="0"/>
              </a:rPr>
              <a:t> GA3P converted to DHAP by </a:t>
            </a:r>
            <a:r>
              <a:rPr lang="en-US" altLang="en-US" sz="1100" i="1" kern="0" dirty="0">
                <a:solidFill>
                  <a:srgbClr val="00A2EA"/>
                </a:solidFill>
                <a:latin typeface="Helvetica" charset="0"/>
                <a:ea typeface="Helvetica" charset="0"/>
                <a:cs typeface="Helvetica" charset="0"/>
              </a:rPr>
              <a:t>triose phosphate isomerase (TPI)</a:t>
            </a:r>
            <a:r>
              <a:rPr lang="en-US" altLang="en-US" sz="1100" i="1" kern="0" dirty="0">
                <a:latin typeface="Helvetica" charset="0"/>
                <a:ea typeface="Helvetica" charset="0"/>
                <a:cs typeface="Helvetica" charset="0"/>
              </a:rPr>
              <a:t>; </a:t>
            </a:r>
            <a:r>
              <a:rPr lang="en-US" altLang="en-US" sz="1100" kern="0" dirty="0">
                <a:latin typeface="Helvetica" charset="0"/>
                <a:ea typeface="Helvetica" charset="0"/>
                <a:cs typeface="Helvetica" charset="0"/>
              </a:rPr>
              <a:t>GA3P and DHAP converted to fructose 1,6-bisphosphate (</a:t>
            </a:r>
            <a:r>
              <a:rPr lang="en-US" altLang="en-US" sz="1100" kern="0" dirty="0" err="1">
                <a:latin typeface="Helvetica" charset="0"/>
                <a:ea typeface="Helvetica" charset="0"/>
                <a:cs typeface="Helvetica" charset="0"/>
              </a:rPr>
              <a:t>Fru</a:t>
            </a:r>
            <a:r>
              <a:rPr lang="en-US" altLang="en-US" sz="1100" kern="0" dirty="0">
                <a:latin typeface="Helvetica" charset="0"/>
                <a:ea typeface="Helvetica" charset="0"/>
                <a:cs typeface="Helvetica" charset="0"/>
              </a:rPr>
              <a:t> 1,6-P</a:t>
            </a:r>
            <a:r>
              <a:rPr lang="en-US" altLang="en-US" sz="1100" kern="0" baseline="-25000" dirty="0">
                <a:latin typeface="Helvetica" charset="0"/>
                <a:ea typeface="Helvetica" charset="0"/>
                <a:cs typeface="Helvetica" charset="0"/>
              </a:rPr>
              <a:t>2</a:t>
            </a:r>
            <a:r>
              <a:rPr lang="en-US" altLang="en-US" sz="1100" kern="0" dirty="0">
                <a:latin typeface="Helvetica" charset="0"/>
                <a:ea typeface="Helvetica" charset="0"/>
                <a:cs typeface="Helvetica" charset="0"/>
              </a:rPr>
              <a:t>) via </a:t>
            </a:r>
            <a:r>
              <a:rPr lang="en-US" altLang="en-US" sz="1100" i="1" kern="0" dirty="0">
                <a:solidFill>
                  <a:srgbClr val="00A2EA"/>
                </a:solidFill>
                <a:latin typeface="Helvetica" charset="0"/>
                <a:ea typeface="Helvetica" charset="0"/>
                <a:cs typeface="Helvetica" charset="0"/>
              </a:rPr>
              <a:t>aldolase</a:t>
            </a:r>
            <a:r>
              <a:rPr lang="en-US" altLang="en-US" sz="1100" i="1" kern="0" dirty="0">
                <a:latin typeface="Helvetica" charset="0"/>
                <a:ea typeface="Helvetica" charset="0"/>
                <a:cs typeface="Helvetica" charset="0"/>
              </a:rPr>
              <a:t>, then to </a:t>
            </a:r>
            <a:r>
              <a:rPr lang="en-US" altLang="en-US" sz="1100" i="1" kern="0" dirty="0" err="1">
                <a:latin typeface="Helvetica" charset="0"/>
                <a:ea typeface="Helvetica" charset="0"/>
                <a:cs typeface="Helvetica" charset="0"/>
              </a:rPr>
              <a:t>Fru</a:t>
            </a:r>
            <a:r>
              <a:rPr lang="en-US" altLang="en-US" sz="1100" i="1" kern="0" dirty="0">
                <a:latin typeface="Helvetica" charset="0"/>
                <a:ea typeface="Helvetica" charset="0"/>
                <a:cs typeface="Helvetica" charset="0"/>
              </a:rPr>
              <a:t> 6-P</a:t>
            </a:r>
            <a:r>
              <a:rPr lang="en-US" altLang="en-US" sz="1100" kern="0" dirty="0">
                <a:latin typeface="Helvetica" charset="0"/>
                <a:ea typeface="Helvetica" charset="0"/>
                <a:cs typeface="Helvetica" charset="0"/>
              </a:rPr>
              <a:t>  via </a:t>
            </a:r>
            <a:r>
              <a:rPr lang="en-US" altLang="en-US" sz="1100" i="1" kern="0" dirty="0">
                <a:solidFill>
                  <a:srgbClr val="00A2EA"/>
                </a:solidFill>
                <a:latin typeface="Helvetica" charset="0"/>
                <a:ea typeface="Helvetica" charset="0"/>
                <a:cs typeface="Helvetica" charset="0"/>
              </a:rPr>
              <a:t>fructose 1,6-bisphosphatase</a:t>
            </a:r>
            <a:r>
              <a:rPr lang="en-US" altLang="en-US" sz="1100" kern="0" dirty="0">
                <a:latin typeface="Helvetica" charset="0"/>
                <a:ea typeface="Helvetica" charset="0"/>
                <a:cs typeface="Helvetica" charset="0"/>
              </a:rPr>
              <a:t>, then </a:t>
            </a:r>
            <a:r>
              <a:rPr lang="en-US" altLang="en-US" sz="1100" kern="0" dirty="0" err="1">
                <a:latin typeface="Helvetica" charset="0"/>
                <a:ea typeface="Helvetica" charset="0"/>
                <a:cs typeface="Helvetica" charset="0"/>
              </a:rPr>
              <a:t>Glc</a:t>
            </a:r>
            <a:r>
              <a:rPr lang="en-US" altLang="en-US" sz="1100" kern="0" dirty="0">
                <a:latin typeface="Helvetica" charset="0"/>
                <a:ea typeface="Helvetica" charset="0"/>
                <a:cs typeface="Helvetica" charset="0"/>
              </a:rPr>
              <a:t> 6-P via </a:t>
            </a:r>
            <a:r>
              <a:rPr lang="en-US" altLang="en-US" sz="1100" i="1" kern="0" dirty="0" err="1">
                <a:solidFill>
                  <a:srgbClr val="00A2EA"/>
                </a:solidFill>
                <a:latin typeface="Helvetica" charset="0"/>
                <a:ea typeface="Helvetica" charset="0"/>
                <a:cs typeface="Helvetica" charset="0"/>
              </a:rPr>
              <a:t>phosphoglucoisomerase</a:t>
            </a:r>
            <a:r>
              <a:rPr lang="en-US" altLang="en-US" sz="1100" kern="0" dirty="0">
                <a:solidFill>
                  <a:srgbClr val="00A2EA"/>
                </a:solidFill>
                <a:latin typeface="Helvetica" charset="0"/>
                <a:ea typeface="Helvetica" charset="0"/>
                <a:cs typeface="Helvetica" charset="0"/>
              </a:rPr>
              <a:t> (PGI)</a:t>
            </a:r>
            <a:r>
              <a:rPr lang="en-US" altLang="en-US" sz="1100" kern="0" dirty="0">
                <a:latin typeface="Helvetica" charset="0"/>
                <a:ea typeface="Helvetica" charset="0"/>
                <a:cs typeface="Helvetica" charset="0"/>
              </a:rPr>
              <a:t>.</a:t>
            </a:r>
          </a:p>
        </p:txBody>
      </p:sp>
      <p:sp>
        <p:nvSpPr>
          <p:cNvPr id="14" name="TextBox 13">
            <a:extLst>
              <a:ext uri="{FF2B5EF4-FFF2-40B4-BE49-F238E27FC236}">
                <a16:creationId xmlns:a16="http://schemas.microsoft.com/office/drawing/2014/main" id="{163E4926-E109-2447-9211-C6A70F24CDEF}"/>
              </a:ext>
            </a:extLst>
          </p:cNvPr>
          <p:cNvSpPr txBox="1"/>
          <p:nvPr/>
        </p:nvSpPr>
        <p:spPr>
          <a:xfrm>
            <a:off x="4355422" y="3048627"/>
            <a:ext cx="2350828" cy="769441"/>
          </a:xfrm>
          <a:prstGeom prst="rect">
            <a:avLst/>
          </a:prstGeom>
          <a:noFill/>
        </p:spPr>
        <p:txBody>
          <a:bodyPr wrap="square" rtlCol="0">
            <a:spAutoFit/>
          </a:bodyPr>
          <a:lstStyle/>
          <a:p>
            <a:r>
              <a:rPr lang="en-US" altLang="en-US" sz="1100" kern="0">
                <a:solidFill>
                  <a:srgbClr val="C00000"/>
                </a:solidFill>
                <a:latin typeface="Helvetica" charset="0"/>
                <a:ea typeface="Helvetica" charset="0"/>
                <a:cs typeface="Helvetica" charset="0"/>
              </a:rPr>
              <a:t>10/12 glyceraldehyde-3-phosphate products (30 carbons) MUST be used to regenerate 6 ribulose-1,5-bisphosphate (30 carbons).</a:t>
            </a:r>
          </a:p>
        </p:txBody>
      </p:sp>
      <p:sp>
        <p:nvSpPr>
          <p:cNvPr id="47" name="TextBox 46">
            <a:extLst>
              <a:ext uri="{FF2B5EF4-FFF2-40B4-BE49-F238E27FC236}">
                <a16:creationId xmlns:a16="http://schemas.microsoft.com/office/drawing/2014/main" id="{D9F15A95-75B0-E444-B32C-F85CF0CC2D5C}"/>
              </a:ext>
            </a:extLst>
          </p:cNvPr>
          <p:cNvSpPr txBox="1"/>
          <p:nvPr/>
        </p:nvSpPr>
        <p:spPr>
          <a:xfrm>
            <a:off x="3456414" y="2436652"/>
            <a:ext cx="281487" cy="369332"/>
          </a:xfrm>
          <a:prstGeom prst="rect">
            <a:avLst/>
          </a:prstGeom>
          <a:solidFill>
            <a:schemeClr val="bg1"/>
          </a:solidFill>
        </p:spPr>
        <p:txBody>
          <a:bodyPr wrap="none" lIns="91440" tIns="0" rIns="0" bIns="0" rtlCol="0">
            <a:spAutoFit/>
          </a:bodyPr>
          <a:lstStyle/>
          <a:p>
            <a:r>
              <a:rPr lang="en-US" b="1" dirty="0">
                <a:solidFill>
                  <a:srgbClr val="03A049"/>
                </a:solidFill>
                <a:latin typeface="Microsoft YaHei" charset="-122"/>
                <a:ea typeface="Microsoft YaHei" charset="-122"/>
                <a:cs typeface="Microsoft YaHei" charset="-122"/>
                <a:sym typeface="Wingdings"/>
              </a:rPr>
              <a:t>4</a:t>
            </a:r>
            <a:endParaRPr lang="en-US" b="1" dirty="0">
              <a:solidFill>
                <a:srgbClr val="03A049"/>
              </a:solidFill>
              <a:latin typeface="Microsoft YaHei" charset="-122"/>
              <a:ea typeface="Microsoft YaHei" charset="-122"/>
              <a:cs typeface="Microsoft YaHei" charset="-122"/>
            </a:endParaRPr>
          </a:p>
        </p:txBody>
      </p:sp>
      <p:sp>
        <p:nvSpPr>
          <p:cNvPr id="48" name="TextBox 47">
            <a:extLst>
              <a:ext uri="{FF2B5EF4-FFF2-40B4-BE49-F238E27FC236}">
                <a16:creationId xmlns:a16="http://schemas.microsoft.com/office/drawing/2014/main" id="{B946EEE3-84EF-3C44-833F-3F6FA58CE291}"/>
              </a:ext>
            </a:extLst>
          </p:cNvPr>
          <p:cNvSpPr txBox="1"/>
          <p:nvPr/>
        </p:nvSpPr>
        <p:spPr>
          <a:xfrm>
            <a:off x="2886135" y="3081612"/>
            <a:ext cx="281487" cy="369332"/>
          </a:xfrm>
          <a:prstGeom prst="rect">
            <a:avLst/>
          </a:prstGeom>
          <a:solidFill>
            <a:schemeClr val="bg1"/>
          </a:solidFill>
        </p:spPr>
        <p:txBody>
          <a:bodyPr wrap="none" lIns="91440" tIns="0" rIns="0" bIns="0" rtlCol="0">
            <a:spAutoFit/>
          </a:bodyPr>
          <a:lstStyle/>
          <a:p>
            <a:r>
              <a:rPr lang="en-US" b="1" dirty="0">
                <a:solidFill>
                  <a:srgbClr val="0000FF"/>
                </a:solidFill>
                <a:latin typeface="Microsoft YaHei" charset="-122"/>
                <a:ea typeface="Microsoft YaHei" charset="-122"/>
                <a:cs typeface="Microsoft YaHei" charset="-122"/>
                <a:sym typeface="Wingdings"/>
              </a:rPr>
              <a:t>8</a:t>
            </a:r>
            <a:endParaRPr lang="en-US" b="1" dirty="0">
              <a:latin typeface="Microsoft YaHei" charset="-122"/>
              <a:ea typeface="Microsoft YaHei" charset="-122"/>
              <a:cs typeface="Microsoft YaHei" charset="-122"/>
            </a:endParaRPr>
          </a:p>
        </p:txBody>
      </p:sp>
      <p:sp>
        <p:nvSpPr>
          <p:cNvPr id="51" name="TextBox 50">
            <a:extLst>
              <a:ext uri="{FF2B5EF4-FFF2-40B4-BE49-F238E27FC236}">
                <a16:creationId xmlns:a16="http://schemas.microsoft.com/office/drawing/2014/main" id="{4DD64990-F8C1-6146-8392-EC4C1AC1FB95}"/>
              </a:ext>
            </a:extLst>
          </p:cNvPr>
          <p:cNvSpPr txBox="1"/>
          <p:nvPr/>
        </p:nvSpPr>
        <p:spPr>
          <a:xfrm>
            <a:off x="1652707" y="4321823"/>
            <a:ext cx="281487" cy="369332"/>
          </a:xfrm>
          <a:prstGeom prst="rect">
            <a:avLst/>
          </a:prstGeom>
          <a:solidFill>
            <a:schemeClr val="bg1"/>
          </a:solidFill>
        </p:spPr>
        <p:txBody>
          <a:bodyPr wrap="none" lIns="91440" tIns="0" rIns="0" bIns="0" rtlCol="0">
            <a:spAutoFit/>
          </a:bodyPr>
          <a:lstStyle/>
          <a:p>
            <a:r>
              <a:rPr lang="en-US" b="1" dirty="0">
                <a:solidFill>
                  <a:srgbClr val="007FFF"/>
                </a:solidFill>
                <a:latin typeface="Microsoft YaHei" charset="-122"/>
                <a:ea typeface="Microsoft YaHei" charset="-122"/>
                <a:cs typeface="Microsoft YaHei" charset="-122"/>
                <a:sym typeface="Wingdings"/>
              </a:rPr>
              <a:t>5</a:t>
            </a:r>
            <a:endParaRPr lang="en-US" b="1" dirty="0">
              <a:solidFill>
                <a:srgbClr val="007FFF"/>
              </a:solidFill>
              <a:latin typeface="Microsoft YaHei" charset="-122"/>
              <a:ea typeface="Microsoft YaHei" charset="-122"/>
              <a:cs typeface="Microsoft YaHei" charset="-122"/>
            </a:endParaRPr>
          </a:p>
        </p:txBody>
      </p:sp>
      <p:sp>
        <p:nvSpPr>
          <p:cNvPr id="53" name="TextBox 52">
            <a:extLst>
              <a:ext uri="{FF2B5EF4-FFF2-40B4-BE49-F238E27FC236}">
                <a16:creationId xmlns:a16="http://schemas.microsoft.com/office/drawing/2014/main" id="{2AA145C6-4A5D-174D-BC45-2C33C6BE7D81}"/>
              </a:ext>
            </a:extLst>
          </p:cNvPr>
          <p:cNvSpPr txBox="1"/>
          <p:nvPr/>
        </p:nvSpPr>
        <p:spPr>
          <a:xfrm>
            <a:off x="470803" y="5259404"/>
            <a:ext cx="281487" cy="369332"/>
          </a:xfrm>
          <a:prstGeom prst="rect">
            <a:avLst/>
          </a:prstGeom>
          <a:solidFill>
            <a:schemeClr val="bg1"/>
          </a:solidFill>
        </p:spPr>
        <p:txBody>
          <a:bodyPr wrap="none" lIns="91440" tIns="0" rIns="0" bIns="0" rtlCol="0">
            <a:spAutoFit/>
          </a:bodyPr>
          <a:lstStyle/>
          <a:p>
            <a:r>
              <a:rPr lang="en-US" b="1" dirty="0">
                <a:solidFill>
                  <a:srgbClr val="6DC5EF"/>
                </a:solidFill>
                <a:latin typeface="Microsoft YaHei" charset="-122"/>
                <a:ea typeface="Microsoft YaHei" charset="-122"/>
                <a:cs typeface="Microsoft YaHei" charset="-122"/>
                <a:sym typeface="Wingdings"/>
              </a:rPr>
              <a:t>3</a:t>
            </a:r>
            <a:endParaRPr lang="en-US" b="1" dirty="0">
              <a:solidFill>
                <a:srgbClr val="6DC5EF"/>
              </a:solidFill>
              <a:latin typeface="Microsoft YaHei" charset="-122"/>
              <a:ea typeface="Microsoft YaHei" charset="-122"/>
              <a:cs typeface="Microsoft YaHei" charset="-122"/>
            </a:endParaRPr>
          </a:p>
        </p:txBody>
      </p:sp>
      <p:sp>
        <p:nvSpPr>
          <p:cNvPr id="54" name="TextBox 53">
            <a:extLst>
              <a:ext uri="{FF2B5EF4-FFF2-40B4-BE49-F238E27FC236}">
                <a16:creationId xmlns:a16="http://schemas.microsoft.com/office/drawing/2014/main" id="{A3FF4E16-8FB5-A04B-9BB7-4D52C353473C}"/>
              </a:ext>
            </a:extLst>
          </p:cNvPr>
          <p:cNvSpPr txBox="1"/>
          <p:nvPr/>
        </p:nvSpPr>
        <p:spPr>
          <a:xfrm>
            <a:off x="1162242" y="5861509"/>
            <a:ext cx="281487" cy="369332"/>
          </a:xfrm>
          <a:prstGeom prst="rect">
            <a:avLst/>
          </a:prstGeom>
          <a:solidFill>
            <a:schemeClr val="bg1"/>
          </a:solidFill>
        </p:spPr>
        <p:txBody>
          <a:bodyPr wrap="none" lIns="91440" tIns="0" rIns="0" bIns="0" rtlCol="0">
            <a:spAutoFit/>
          </a:bodyPr>
          <a:lstStyle/>
          <a:p>
            <a:r>
              <a:rPr lang="en-US" b="1" dirty="0">
                <a:solidFill>
                  <a:srgbClr val="6DC5EF"/>
                </a:solidFill>
                <a:latin typeface="Microsoft YaHei" charset="-122"/>
                <a:ea typeface="Microsoft YaHei" charset="-122"/>
                <a:cs typeface="Microsoft YaHei" charset="-122"/>
                <a:sym typeface="Wingdings"/>
              </a:rPr>
              <a:t>1</a:t>
            </a:r>
            <a:endParaRPr lang="en-US" b="1" dirty="0">
              <a:solidFill>
                <a:srgbClr val="6DC5EF"/>
              </a:solidFill>
              <a:latin typeface="Microsoft YaHei" charset="-122"/>
              <a:ea typeface="Microsoft YaHei" charset="-122"/>
              <a:cs typeface="Microsoft YaHei" charset="-122"/>
            </a:endParaRPr>
          </a:p>
        </p:txBody>
      </p:sp>
      <p:sp>
        <p:nvSpPr>
          <p:cNvPr id="55" name="TextBox 54">
            <a:extLst>
              <a:ext uri="{FF2B5EF4-FFF2-40B4-BE49-F238E27FC236}">
                <a16:creationId xmlns:a16="http://schemas.microsoft.com/office/drawing/2014/main" id="{D40AE8EA-5C3F-014B-A360-34F5969BD563}"/>
              </a:ext>
            </a:extLst>
          </p:cNvPr>
          <p:cNvSpPr txBox="1"/>
          <p:nvPr/>
        </p:nvSpPr>
        <p:spPr>
          <a:xfrm>
            <a:off x="657216" y="2436652"/>
            <a:ext cx="281487" cy="369332"/>
          </a:xfrm>
          <a:prstGeom prst="rect">
            <a:avLst/>
          </a:prstGeom>
          <a:solidFill>
            <a:schemeClr val="bg1"/>
          </a:solidFill>
        </p:spPr>
        <p:txBody>
          <a:bodyPr wrap="none" lIns="91440" tIns="0" rIns="0" bIns="0" rtlCol="0">
            <a:spAutoFit/>
          </a:bodyPr>
          <a:lstStyle/>
          <a:p>
            <a:r>
              <a:rPr lang="en-US" b="1" dirty="0">
                <a:solidFill>
                  <a:srgbClr val="E66F1E"/>
                </a:solidFill>
                <a:latin typeface="Microsoft YaHei" charset="-122"/>
                <a:ea typeface="Microsoft YaHei" charset="-122"/>
                <a:cs typeface="Microsoft YaHei" charset="-122"/>
                <a:sym typeface="Wingdings"/>
              </a:rPr>
              <a:t>2</a:t>
            </a:r>
            <a:endParaRPr lang="en-US" b="1" dirty="0">
              <a:solidFill>
                <a:srgbClr val="E66F1E"/>
              </a:solidFill>
              <a:latin typeface="Microsoft YaHei" charset="-122"/>
              <a:ea typeface="Microsoft YaHei" charset="-122"/>
              <a:cs typeface="Microsoft YaHei" charset="-122"/>
            </a:endParaRPr>
          </a:p>
        </p:txBody>
      </p:sp>
      <p:sp>
        <p:nvSpPr>
          <p:cNvPr id="56" name="TextBox 55">
            <a:extLst>
              <a:ext uri="{FF2B5EF4-FFF2-40B4-BE49-F238E27FC236}">
                <a16:creationId xmlns:a16="http://schemas.microsoft.com/office/drawing/2014/main" id="{3104D0F6-0871-EB4C-8371-45B59C945BB6}"/>
              </a:ext>
            </a:extLst>
          </p:cNvPr>
          <p:cNvSpPr txBox="1"/>
          <p:nvPr/>
        </p:nvSpPr>
        <p:spPr>
          <a:xfrm>
            <a:off x="1154269" y="2436652"/>
            <a:ext cx="281487" cy="369332"/>
          </a:xfrm>
          <a:prstGeom prst="rect">
            <a:avLst/>
          </a:prstGeom>
          <a:solidFill>
            <a:schemeClr val="bg1"/>
          </a:solidFill>
        </p:spPr>
        <p:txBody>
          <a:bodyPr wrap="none" lIns="91440" tIns="0" rIns="0" bIns="0" rtlCol="0">
            <a:spAutoFit/>
          </a:bodyPr>
          <a:lstStyle/>
          <a:p>
            <a:r>
              <a:rPr lang="en-US" b="1" dirty="0">
                <a:solidFill>
                  <a:srgbClr val="FF0000"/>
                </a:solidFill>
                <a:latin typeface="Microsoft YaHei" charset="-122"/>
                <a:ea typeface="Microsoft YaHei" charset="-122"/>
                <a:cs typeface="Microsoft YaHei" charset="-122"/>
                <a:sym typeface="Wingdings"/>
              </a:rPr>
              <a:t>2</a:t>
            </a:r>
            <a:endParaRPr lang="en-US" b="1" dirty="0">
              <a:solidFill>
                <a:srgbClr val="FF0000"/>
              </a:solidFill>
              <a:latin typeface="Microsoft YaHei" charset="-122"/>
              <a:ea typeface="Microsoft YaHei" charset="-122"/>
              <a:cs typeface="Microsoft YaHei" charset="-122"/>
            </a:endParaRPr>
          </a:p>
        </p:txBody>
      </p:sp>
      <p:cxnSp>
        <p:nvCxnSpPr>
          <p:cNvPr id="13" name="Straight Arrow Connector 12">
            <a:extLst>
              <a:ext uri="{FF2B5EF4-FFF2-40B4-BE49-F238E27FC236}">
                <a16:creationId xmlns:a16="http://schemas.microsoft.com/office/drawing/2014/main" id="{334B066C-738D-BA48-B13B-953683CA56AC}"/>
              </a:ext>
            </a:extLst>
          </p:cNvPr>
          <p:cNvCxnSpPr>
            <a:cxnSpLocks/>
            <a:endCxn id="55" idx="2"/>
          </p:cNvCxnSpPr>
          <p:nvPr/>
        </p:nvCxnSpPr>
        <p:spPr>
          <a:xfrm flipV="1">
            <a:off x="184125" y="2805984"/>
            <a:ext cx="613835" cy="2596631"/>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F36C7FAE-EFCC-8143-8242-9A592E871EF8}"/>
              </a:ext>
            </a:extLst>
          </p:cNvPr>
          <p:cNvCxnSpPr>
            <a:cxnSpLocks/>
            <a:endCxn id="56" idx="2"/>
          </p:cNvCxnSpPr>
          <p:nvPr/>
        </p:nvCxnSpPr>
        <p:spPr>
          <a:xfrm flipH="1" flipV="1">
            <a:off x="1295013" y="2805984"/>
            <a:ext cx="373055" cy="1574265"/>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B8B5DA45-776B-044C-9E67-4772074A3E28}"/>
              </a:ext>
            </a:extLst>
          </p:cNvPr>
          <p:cNvSpPr txBox="1"/>
          <p:nvPr/>
        </p:nvSpPr>
        <p:spPr>
          <a:xfrm>
            <a:off x="758040" y="2933836"/>
            <a:ext cx="695394" cy="400110"/>
          </a:xfrm>
          <a:prstGeom prst="rect">
            <a:avLst/>
          </a:prstGeom>
          <a:noFill/>
        </p:spPr>
        <p:txBody>
          <a:bodyPr wrap="square" rtlCol="0">
            <a:spAutoFit/>
          </a:bodyPr>
          <a:lstStyle/>
          <a:p>
            <a:r>
              <a:rPr lang="en-US" sz="1000" b="1" dirty="0">
                <a:latin typeface="Microsoft Tai Le" panose="020B0502040204020203" pitchFamily="34" charset="0"/>
                <a:cs typeface="Microsoft Tai Le" panose="020B0502040204020203" pitchFamily="34" charset="0"/>
              </a:rPr>
              <a:t>for Stage 3</a:t>
            </a:r>
          </a:p>
        </p:txBody>
      </p:sp>
      <p:sp>
        <p:nvSpPr>
          <p:cNvPr id="59" name="TextBox 58">
            <a:extLst>
              <a:ext uri="{FF2B5EF4-FFF2-40B4-BE49-F238E27FC236}">
                <a16:creationId xmlns:a16="http://schemas.microsoft.com/office/drawing/2014/main" id="{EFEEE9F1-D26C-3048-9616-638E6DE18A27}"/>
              </a:ext>
            </a:extLst>
          </p:cNvPr>
          <p:cNvSpPr txBox="1"/>
          <p:nvPr/>
        </p:nvSpPr>
        <p:spPr>
          <a:xfrm>
            <a:off x="3278165" y="4321823"/>
            <a:ext cx="281487" cy="369332"/>
          </a:xfrm>
          <a:prstGeom prst="rect">
            <a:avLst/>
          </a:prstGeom>
          <a:solidFill>
            <a:schemeClr val="bg1"/>
          </a:solidFill>
        </p:spPr>
        <p:txBody>
          <a:bodyPr wrap="none" lIns="91440" tIns="0" rIns="0" bIns="0" rtlCol="0">
            <a:spAutoFit/>
          </a:bodyPr>
          <a:lstStyle/>
          <a:p>
            <a:r>
              <a:rPr lang="en-US" b="1" dirty="0">
                <a:solidFill>
                  <a:srgbClr val="007FFF"/>
                </a:solidFill>
                <a:latin typeface="Microsoft YaHei" charset="-122"/>
                <a:ea typeface="Microsoft YaHei" charset="-122"/>
                <a:cs typeface="Microsoft YaHei" charset="-122"/>
                <a:sym typeface="Wingdings"/>
              </a:rPr>
              <a:t>3</a:t>
            </a:r>
            <a:endParaRPr lang="en-US" b="1" dirty="0">
              <a:solidFill>
                <a:srgbClr val="007FFF"/>
              </a:solidFill>
              <a:latin typeface="Microsoft YaHei" charset="-122"/>
              <a:ea typeface="Microsoft YaHei" charset="-122"/>
              <a:cs typeface="Microsoft YaHei" charset="-122"/>
            </a:endParaRPr>
          </a:p>
        </p:txBody>
      </p:sp>
      <p:cxnSp>
        <p:nvCxnSpPr>
          <p:cNvPr id="12" name="Straight Arrow Connector 11">
            <a:extLst>
              <a:ext uri="{FF2B5EF4-FFF2-40B4-BE49-F238E27FC236}">
                <a16:creationId xmlns:a16="http://schemas.microsoft.com/office/drawing/2014/main" id="{0DC9A7C4-489B-5887-3741-744613AEB380}"/>
              </a:ext>
            </a:extLst>
          </p:cNvPr>
          <p:cNvCxnSpPr>
            <a:cxnSpLocks/>
          </p:cNvCxnSpPr>
          <p:nvPr/>
        </p:nvCxnSpPr>
        <p:spPr>
          <a:xfrm flipH="1">
            <a:off x="1273700" y="4394076"/>
            <a:ext cx="409149" cy="221127"/>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F5D14268-F4F2-37B1-DC0C-592E350B6912}"/>
              </a:ext>
            </a:extLst>
          </p:cNvPr>
          <p:cNvCxnSpPr>
            <a:cxnSpLocks/>
          </p:cNvCxnSpPr>
          <p:nvPr/>
        </p:nvCxnSpPr>
        <p:spPr>
          <a:xfrm>
            <a:off x="1109760" y="5568057"/>
            <a:ext cx="347768" cy="221570"/>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86D0E7A6-B770-D045-B40C-20E68514A2B6}"/>
              </a:ext>
            </a:extLst>
          </p:cNvPr>
          <p:cNvCxnSpPr>
            <a:cxnSpLocks/>
          </p:cNvCxnSpPr>
          <p:nvPr/>
        </p:nvCxnSpPr>
        <p:spPr>
          <a:xfrm flipH="1">
            <a:off x="1273700" y="4605053"/>
            <a:ext cx="2092324" cy="140380"/>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28682" name="TextBox 28681">
            <a:extLst>
              <a:ext uri="{FF2B5EF4-FFF2-40B4-BE49-F238E27FC236}">
                <a16:creationId xmlns:a16="http://schemas.microsoft.com/office/drawing/2014/main" id="{FEC68B0B-52A0-6847-ED66-D3E8FC56FB38}"/>
              </a:ext>
            </a:extLst>
          </p:cNvPr>
          <p:cNvSpPr txBox="1"/>
          <p:nvPr/>
        </p:nvSpPr>
        <p:spPr>
          <a:xfrm>
            <a:off x="697315" y="5310621"/>
            <a:ext cx="707694" cy="307777"/>
          </a:xfrm>
          <a:prstGeom prst="rect">
            <a:avLst/>
          </a:prstGeom>
          <a:noFill/>
        </p:spPr>
        <p:txBody>
          <a:bodyPr wrap="none" rtlCol="0">
            <a:spAutoFit/>
          </a:bodyPr>
          <a:lstStyle/>
          <a:p>
            <a:r>
              <a:rPr lang="en-US" sz="1400" b="1" i="1" dirty="0">
                <a:solidFill>
                  <a:srgbClr val="00A2EA"/>
                </a:solidFill>
                <a:latin typeface="Microsoft YaHei" panose="020B0503020204020204" pitchFamily="34" charset="-122"/>
                <a:ea typeface="Microsoft YaHei" panose="020B0503020204020204" pitchFamily="34" charset="-122"/>
              </a:rPr>
              <a:t>Fru6P</a:t>
            </a:r>
          </a:p>
        </p:txBody>
      </p:sp>
      <p:cxnSp>
        <p:nvCxnSpPr>
          <p:cNvPr id="28683" name="Straight Arrow Connector 28682">
            <a:extLst>
              <a:ext uri="{FF2B5EF4-FFF2-40B4-BE49-F238E27FC236}">
                <a16:creationId xmlns:a16="http://schemas.microsoft.com/office/drawing/2014/main" id="{7644DB3E-DE7D-DDA6-CD0D-673A1452199D}"/>
              </a:ext>
            </a:extLst>
          </p:cNvPr>
          <p:cNvCxnSpPr>
            <a:cxnSpLocks/>
          </p:cNvCxnSpPr>
          <p:nvPr/>
        </p:nvCxnSpPr>
        <p:spPr>
          <a:xfrm>
            <a:off x="1070213" y="5225911"/>
            <a:ext cx="4053" cy="168539"/>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28689" name="Straight Arrow Connector 28688">
            <a:extLst>
              <a:ext uri="{FF2B5EF4-FFF2-40B4-BE49-F238E27FC236}">
                <a16:creationId xmlns:a16="http://schemas.microsoft.com/office/drawing/2014/main" id="{39C8E819-D879-B817-3E7A-891FD67ED0B2}"/>
              </a:ext>
            </a:extLst>
          </p:cNvPr>
          <p:cNvCxnSpPr>
            <a:cxnSpLocks/>
          </p:cNvCxnSpPr>
          <p:nvPr/>
        </p:nvCxnSpPr>
        <p:spPr>
          <a:xfrm>
            <a:off x="200521" y="5411073"/>
            <a:ext cx="270282" cy="53169"/>
          </a:xfrm>
          <a:prstGeom prst="straightConnector1">
            <a:avLst/>
          </a:prstGeom>
          <a:ln w="38100">
            <a:solidFill>
              <a:srgbClr val="00B0F0"/>
            </a:solidFill>
            <a:tailEnd type="none"/>
          </a:ln>
        </p:spPr>
        <p:style>
          <a:lnRef idx="2">
            <a:schemeClr val="accent1"/>
          </a:lnRef>
          <a:fillRef idx="0">
            <a:schemeClr val="accent1"/>
          </a:fillRef>
          <a:effectRef idx="1">
            <a:schemeClr val="accent1"/>
          </a:effectRef>
          <a:fontRef idx="minor">
            <a:schemeClr val="tx1"/>
          </a:fontRef>
        </p:style>
      </p:cxnSp>
      <p:sp>
        <p:nvSpPr>
          <p:cNvPr id="28691" name="TextBox 28690">
            <a:extLst>
              <a:ext uri="{FF2B5EF4-FFF2-40B4-BE49-F238E27FC236}">
                <a16:creationId xmlns:a16="http://schemas.microsoft.com/office/drawing/2014/main" id="{D57A6CB5-3CEF-55C2-C8BC-08D52A7F50B6}"/>
              </a:ext>
            </a:extLst>
          </p:cNvPr>
          <p:cNvSpPr txBox="1"/>
          <p:nvPr/>
        </p:nvSpPr>
        <p:spPr>
          <a:xfrm>
            <a:off x="-3981" y="5411073"/>
            <a:ext cx="170881" cy="153888"/>
          </a:xfrm>
          <a:prstGeom prst="rect">
            <a:avLst/>
          </a:prstGeom>
          <a:noFill/>
        </p:spPr>
        <p:txBody>
          <a:bodyPr wrap="none" lIns="91440" tIns="0" rIns="0" bIns="0" rtlCol="0">
            <a:spAutoFit/>
          </a:bodyPr>
          <a:lstStyle/>
          <a:p>
            <a:r>
              <a:rPr lang="en-US" sz="1000" b="1" dirty="0">
                <a:solidFill>
                  <a:srgbClr val="FF0000"/>
                </a:solidFill>
                <a:latin typeface="Microsoft YaHei" charset="-122"/>
                <a:ea typeface="Microsoft YaHei" charset="-122"/>
                <a:cs typeface="Microsoft YaHei" charset="-122"/>
                <a:sym typeface="Wingdings"/>
              </a:rPr>
              <a:t>2</a:t>
            </a:r>
            <a:endParaRPr lang="en-US" sz="1000" b="1" dirty="0">
              <a:solidFill>
                <a:srgbClr val="FF0000"/>
              </a:solidFill>
              <a:latin typeface="Microsoft YaHei" charset="-122"/>
              <a:ea typeface="Microsoft YaHei" charset="-122"/>
              <a:cs typeface="Microsoft YaHei" charset="-122"/>
            </a:endParaRPr>
          </a:p>
        </p:txBody>
      </p:sp>
      <p:sp>
        <p:nvSpPr>
          <p:cNvPr id="28692" name="TextBox 28691">
            <a:extLst>
              <a:ext uri="{FF2B5EF4-FFF2-40B4-BE49-F238E27FC236}">
                <a16:creationId xmlns:a16="http://schemas.microsoft.com/office/drawing/2014/main" id="{EF1F43FE-6858-08C5-55DA-9A15C60F8A84}"/>
              </a:ext>
            </a:extLst>
          </p:cNvPr>
          <p:cNvSpPr txBox="1"/>
          <p:nvPr/>
        </p:nvSpPr>
        <p:spPr>
          <a:xfrm>
            <a:off x="134718" y="2731789"/>
            <a:ext cx="454612" cy="153888"/>
          </a:xfrm>
          <a:prstGeom prst="rect">
            <a:avLst/>
          </a:prstGeom>
          <a:noFill/>
        </p:spPr>
        <p:txBody>
          <a:bodyPr wrap="none" lIns="91440" tIns="0" rIns="0" bIns="0" rtlCol="0">
            <a:spAutoFit/>
          </a:bodyPr>
          <a:lstStyle/>
          <a:p>
            <a:r>
              <a:rPr lang="en-US" sz="1000" b="1" dirty="0">
                <a:solidFill>
                  <a:srgbClr val="E66F1E"/>
                </a:solidFill>
                <a:latin typeface="Microsoft YaHei" charset="-122"/>
                <a:ea typeface="Microsoft YaHei" charset="-122"/>
                <a:cs typeface="Microsoft YaHei" charset="-122"/>
                <a:sym typeface="Wingdings"/>
              </a:rPr>
              <a:t>12-Cs</a:t>
            </a:r>
            <a:endParaRPr lang="en-US" sz="1000" b="1" dirty="0">
              <a:solidFill>
                <a:srgbClr val="E66F1E"/>
              </a:solidFill>
              <a:latin typeface="Microsoft YaHei" charset="-122"/>
              <a:ea typeface="Microsoft YaHei" charset="-122"/>
              <a:cs typeface="Microsoft YaHei" charset="-122"/>
            </a:endParaRPr>
          </a:p>
        </p:txBody>
      </p:sp>
      <p:sp>
        <p:nvSpPr>
          <p:cNvPr id="28693" name="TextBox 28692">
            <a:extLst>
              <a:ext uri="{FF2B5EF4-FFF2-40B4-BE49-F238E27FC236}">
                <a16:creationId xmlns:a16="http://schemas.microsoft.com/office/drawing/2014/main" id="{7612B076-128F-A96E-63A0-C1217973FD0C}"/>
              </a:ext>
            </a:extLst>
          </p:cNvPr>
          <p:cNvSpPr txBox="1"/>
          <p:nvPr/>
        </p:nvSpPr>
        <p:spPr>
          <a:xfrm>
            <a:off x="573575" y="2266636"/>
            <a:ext cx="558166" cy="246221"/>
          </a:xfrm>
          <a:prstGeom prst="rect">
            <a:avLst/>
          </a:prstGeom>
          <a:noFill/>
        </p:spPr>
        <p:txBody>
          <a:bodyPr wrap="none" rtlCol="0">
            <a:spAutoFit/>
          </a:bodyPr>
          <a:lstStyle/>
          <a:p>
            <a:r>
              <a:rPr lang="en-US" sz="1000" b="1" dirty="0">
                <a:solidFill>
                  <a:srgbClr val="0432FF"/>
                </a:solidFill>
                <a:latin typeface="Microsoft YaHei" panose="020B0503020204020204" pitchFamily="34" charset="-122"/>
                <a:ea typeface="Microsoft YaHei" panose="020B0503020204020204" pitchFamily="34" charset="-122"/>
              </a:rPr>
              <a:t>Fru6P</a:t>
            </a:r>
          </a:p>
        </p:txBody>
      </p:sp>
      <p:sp>
        <p:nvSpPr>
          <p:cNvPr id="28694" name="TextBox 28693">
            <a:extLst>
              <a:ext uri="{FF2B5EF4-FFF2-40B4-BE49-F238E27FC236}">
                <a16:creationId xmlns:a16="http://schemas.microsoft.com/office/drawing/2014/main" id="{7DED64CB-F952-929F-0CDC-4C231B7EA634}"/>
              </a:ext>
            </a:extLst>
          </p:cNvPr>
          <p:cNvSpPr txBox="1"/>
          <p:nvPr/>
        </p:nvSpPr>
        <p:spPr>
          <a:xfrm>
            <a:off x="1042328" y="2266636"/>
            <a:ext cx="572593" cy="246221"/>
          </a:xfrm>
          <a:prstGeom prst="rect">
            <a:avLst/>
          </a:prstGeom>
          <a:noFill/>
        </p:spPr>
        <p:txBody>
          <a:bodyPr wrap="none" rtlCol="0">
            <a:spAutoFit/>
          </a:bodyPr>
          <a:lstStyle/>
          <a:p>
            <a:r>
              <a:rPr lang="en-US" sz="1000" b="1" dirty="0">
                <a:solidFill>
                  <a:srgbClr val="0432FF"/>
                </a:solidFill>
                <a:latin typeface="Microsoft YaHei" panose="020B0503020204020204" pitchFamily="34" charset="-122"/>
                <a:ea typeface="Microsoft YaHei" panose="020B0503020204020204" pitchFamily="34" charset="-122"/>
              </a:rPr>
              <a:t>DHAP</a:t>
            </a:r>
          </a:p>
        </p:txBody>
      </p:sp>
      <p:sp>
        <p:nvSpPr>
          <p:cNvPr id="28695" name="TextBox 28694">
            <a:extLst>
              <a:ext uri="{FF2B5EF4-FFF2-40B4-BE49-F238E27FC236}">
                <a16:creationId xmlns:a16="http://schemas.microsoft.com/office/drawing/2014/main" id="{94A652D6-6BB8-9AD1-5B50-1604572362D3}"/>
              </a:ext>
            </a:extLst>
          </p:cNvPr>
          <p:cNvSpPr txBox="1"/>
          <p:nvPr/>
        </p:nvSpPr>
        <p:spPr>
          <a:xfrm>
            <a:off x="3446371" y="2266636"/>
            <a:ext cx="445956" cy="246221"/>
          </a:xfrm>
          <a:prstGeom prst="rect">
            <a:avLst/>
          </a:prstGeom>
          <a:noFill/>
        </p:spPr>
        <p:txBody>
          <a:bodyPr wrap="none" rtlCol="0">
            <a:spAutoFit/>
          </a:bodyPr>
          <a:lstStyle/>
          <a:p>
            <a:r>
              <a:rPr lang="en-US" sz="1000" b="1" dirty="0">
                <a:solidFill>
                  <a:srgbClr val="0432FF"/>
                </a:solidFill>
                <a:latin typeface="Microsoft YaHei" panose="020B0503020204020204" pitchFamily="34" charset="-122"/>
                <a:ea typeface="Microsoft YaHei" panose="020B0503020204020204" pitchFamily="34" charset="-122"/>
              </a:rPr>
              <a:t>G3P</a:t>
            </a:r>
          </a:p>
        </p:txBody>
      </p:sp>
      <p:sp>
        <p:nvSpPr>
          <p:cNvPr id="28696" name="Arc 28695">
            <a:extLst>
              <a:ext uri="{FF2B5EF4-FFF2-40B4-BE49-F238E27FC236}">
                <a16:creationId xmlns:a16="http://schemas.microsoft.com/office/drawing/2014/main" id="{C4A50E59-B448-729C-BF09-BD2EAD057B70}"/>
              </a:ext>
            </a:extLst>
          </p:cNvPr>
          <p:cNvSpPr/>
          <p:nvPr/>
        </p:nvSpPr>
        <p:spPr>
          <a:xfrm rot="5052565">
            <a:off x="3083017" y="2527003"/>
            <a:ext cx="1550133" cy="1640343"/>
          </a:xfrm>
          <a:prstGeom prst="arc">
            <a:avLst>
              <a:gd name="adj1" fmla="val 10723494"/>
              <a:gd name="adj2" fmla="val 0"/>
            </a:avLst>
          </a:prstGeom>
          <a:ln w="50800">
            <a:solidFill>
              <a:srgbClr val="6DC5EF"/>
            </a:solidFill>
            <a:prstDash val="sysDot"/>
            <a:head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697" name="Arc 28696">
            <a:extLst>
              <a:ext uri="{FF2B5EF4-FFF2-40B4-BE49-F238E27FC236}">
                <a16:creationId xmlns:a16="http://schemas.microsoft.com/office/drawing/2014/main" id="{5B5491C0-EEA6-1AC1-E640-AD8BFEEF476B}"/>
              </a:ext>
            </a:extLst>
          </p:cNvPr>
          <p:cNvSpPr/>
          <p:nvPr/>
        </p:nvSpPr>
        <p:spPr>
          <a:xfrm rot="4015759">
            <a:off x="3008534" y="2974266"/>
            <a:ext cx="1036857" cy="1542198"/>
          </a:xfrm>
          <a:prstGeom prst="arc">
            <a:avLst>
              <a:gd name="adj1" fmla="val 10011650"/>
              <a:gd name="adj2" fmla="val 20300672"/>
            </a:avLst>
          </a:prstGeom>
          <a:ln w="50800">
            <a:solidFill>
              <a:srgbClr val="6DC5EF"/>
            </a:solidFill>
            <a:prstDash val="sysDot"/>
            <a:head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8698" name="Straight Arrow Connector 28697">
            <a:extLst>
              <a:ext uri="{FF2B5EF4-FFF2-40B4-BE49-F238E27FC236}">
                <a16:creationId xmlns:a16="http://schemas.microsoft.com/office/drawing/2014/main" id="{F5134D21-AB93-4298-5A30-B1FE9820BB2F}"/>
              </a:ext>
            </a:extLst>
          </p:cNvPr>
          <p:cNvCxnSpPr>
            <a:cxnSpLocks/>
          </p:cNvCxnSpPr>
          <p:nvPr/>
        </p:nvCxnSpPr>
        <p:spPr>
          <a:xfrm flipH="1">
            <a:off x="1944005" y="3453152"/>
            <a:ext cx="1092288" cy="927097"/>
          </a:xfrm>
          <a:prstGeom prst="straightConnector1">
            <a:avLst/>
          </a:prstGeom>
          <a:ln w="38100">
            <a:solidFill>
              <a:srgbClr val="00B0F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8700" name="Straight Arrow Connector 28699">
            <a:extLst>
              <a:ext uri="{FF2B5EF4-FFF2-40B4-BE49-F238E27FC236}">
                <a16:creationId xmlns:a16="http://schemas.microsoft.com/office/drawing/2014/main" id="{F7084BCA-783F-4E16-EE36-629172CFDBEA}"/>
              </a:ext>
            </a:extLst>
          </p:cNvPr>
          <p:cNvCxnSpPr>
            <a:cxnSpLocks/>
            <a:endCxn id="59" idx="0"/>
          </p:cNvCxnSpPr>
          <p:nvPr/>
        </p:nvCxnSpPr>
        <p:spPr>
          <a:xfrm>
            <a:off x="3036898" y="3428992"/>
            <a:ext cx="382011" cy="892831"/>
          </a:xfrm>
          <a:prstGeom prst="straightConnector1">
            <a:avLst/>
          </a:prstGeom>
          <a:ln w="38100">
            <a:solidFill>
              <a:srgbClr val="00B0F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28702" name="TextBox 28701">
            <a:extLst>
              <a:ext uri="{FF2B5EF4-FFF2-40B4-BE49-F238E27FC236}">
                <a16:creationId xmlns:a16="http://schemas.microsoft.com/office/drawing/2014/main" id="{BE48A980-25A0-75B2-CB8C-B1C31625E2CE}"/>
              </a:ext>
            </a:extLst>
          </p:cNvPr>
          <p:cNvSpPr txBox="1"/>
          <p:nvPr/>
        </p:nvSpPr>
        <p:spPr>
          <a:xfrm>
            <a:off x="902815" y="2731789"/>
            <a:ext cx="376065" cy="153888"/>
          </a:xfrm>
          <a:prstGeom prst="rect">
            <a:avLst/>
          </a:prstGeom>
          <a:noFill/>
        </p:spPr>
        <p:txBody>
          <a:bodyPr wrap="none" lIns="91440" tIns="0" rIns="0" bIns="0" rtlCol="0">
            <a:spAutoFit/>
          </a:bodyPr>
          <a:lstStyle/>
          <a:p>
            <a:r>
              <a:rPr lang="en-US" sz="1000" b="1" dirty="0">
                <a:solidFill>
                  <a:srgbClr val="FF0000"/>
                </a:solidFill>
                <a:latin typeface="Microsoft YaHei" charset="-122"/>
                <a:ea typeface="Microsoft YaHei" charset="-122"/>
                <a:cs typeface="Microsoft YaHei" charset="-122"/>
                <a:sym typeface="Wingdings"/>
              </a:rPr>
              <a:t>6-Cs</a:t>
            </a:r>
            <a:endParaRPr lang="en-US" sz="1000" b="1" dirty="0">
              <a:solidFill>
                <a:srgbClr val="FF0000"/>
              </a:solidFill>
              <a:latin typeface="Microsoft YaHei" charset="-122"/>
              <a:ea typeface="Microsoft YaHei" charset="-122"/>
              <a:cs typeface="Microsoft YaHei" charset="-122"/>
            </a:endParaRPr>
          </a:p>
        </p:txBody>
      </p:sp>
      <p:sp>
        <p:nvSpPr>
          <p:cNvPr id="28703" name="TextBox 28702">
            <a:extLst>
              <a:ext uri="{FF2B5EF4-FFF2-40B4-BE49-F238E27FC236}">
                <a16:creationId xmlns:a16="http://schemas.microsoft.com/office/drawing/2014/main" id="{534AACDC-15B9-6CB0-8C60-DF0B226B24E5}"/>
              </a:ext>
            </a:extLst>
          </p:cNvPr>
          <p:cNvSpPr txBox="1"/>
          <p:nvPr/>
        </p:nvSpPr>
        <p:spPr>
          <a:xfrm>
            <a:off x="3191602" y="2731789"/>
            <a:ext cx="454612" cy="153888"/>
          </a:xfrm>
          <a:prstGeom prst="rect">
            <a:avLst/>
          </a:prstGeom>
          <a:noFill/>
        </p:spPr>
        <p:txBody>
          <a:bodyPr wrap="none" lIns="91440" tIns="0" rIns="0" bIns="0" rtlCol="0">
            <a:spAutoFit/>
          </a:bodyPr>
          <a:lstStyle/>
          <a:p>
            <a:r>
              <a:rPr lang="en-US" sz="1000" b="1" dirty="0">
                <a:solidFill>
                  <a:srgbClr val="03A049"/>
                </a:solidFill>
                <a:latin typeface="Microsoft YaHei" charset="-122"/>
                <a:ea typeface="Microsoft YaHei" charset="-122"/>
                <a:cs typeface="Microsoft YaHei" charset="-122"/>
                <a:sym typeface="Wingdings"/>
              </a:rPr>
              <a:t>12-Cs</a:t>
            </a:r>
            <a:endParaRPr lang="en-US" sz="1000" b="1" dirty="0">
              <a:solidFill>
                <a:srgbClr val="03A049"/>
              </a:solidFill>
              <a:latin typeface="Microsoft YaHei" charset="-122"/>
              <a:ea typeface="Microsoft YaHei" charset="-122"/>
              <a:cs typeface="Microsoft YaHei" charset="-122"/>
            </a:endParaRPr>
          </a:p>
        </p:txBody>
      </p:sp>
    </p:spTree>
    <p:extLst>
      <p:ext uri="{BB962C8B-B14F-4D97-AF65-F5344CB8AC3E}">
        <p14:creationId xmlns:p14="http://schemas.microsoft.com/office/powerpoint/2010/main" val="256025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41">
                                            <p:txEl>
                                              <p:pRg st="0" end="0"/>
                                            </p:txEl>
                                          </p:spTgt>
                                        </p:tgtEl>
                                        <p:attrNameLst>
                                          <p:attrName>style.visibility</p:attrName>
                                        </p:attrNameLst>
                                      </p:cBhvr>
                                      <p:to>
                                        <p:strVal val="visible"/>
                                      </p:to>
                                    </p:set>
                                    <p:animEffect transition="in" filter="wipe(left)">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wipe(left)">
                                      <p:cBhvr>
                                        <p:cTn id="12" dur="5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left)">
                                      <p:cBhvr>
                                        <p:cTn id="17" dur="500"/>
                                        <p:tgtEl>
                                          <p:spTgt spid="11">
                                            <p:txEl>
                                              <p:pRg st="0" end="0"/>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4000"/>
                                        <p:tgtEl>
                                          <p:spTgt spid="16"/>
                                        </p:tgtEl>
                                      </p:cBhvr>
                                    </p:animEffect>
                                  </p:childTnLst>
                                </p:cTn>
                              </p:par>
                              <p:par>
                                <p:cTn id="21" presetID="9" presetClass="entr" presetSubtype="0" fill="hold" nodeType="withEffect">
                                  <p:stCondLst>
                                    <p:cond delay="4000"/>
                                  </p:stCondLst>
                                  <p:childTnLst>
                                    <p:set>
                                      <p:cBhvr>
                                        <p:cTn id="22" dur="1" fill="hold">
                                          <p:stCondLst>
                                            <p:cond delay="0"/>
                                          </p:stCondLst>
                                        </p:cTn>
                                        <p:tgtEl>
                                          <p:spTgt spid="49"/>
                                        </p:tgtEl>
                                        <p:attrNameLst>
                                          <p:attrName>style.visibility</p:attrName>
                                        </p:attrNameLst>
                                      </p:cBhvr>
                                      <p:to>
                                        <p:strVal val="visible"/>
                                      </p:to>
                                    </p:set>
                                    <p:animEffect transition="in" filter="dissolve">
                                      <p:cBhvr>
                                        <p:cTn id="23" dur="4000"/>
                                        <p:tgtEl>
                                          <p:spTgt spid="49"/>
                                        </p:tgtEl>
                                      </p:cBhvr>
                                    </p:animEffect>
                                  </p:childTnLst>
                                </p:cTn>
                              </p:par>
                              <p:par>
                                <p:cTn id="24" presetID="9" presetClass="entr" presetSubtype="0" fill="hold" nodeType="withEffect">
                                  <p:stCondLst>
                                    <p:cond delay="800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4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heel(1)">
                                      <p:cBhvr>
                                        <p:cTn id="31" dur="20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dissolv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8697"/>
                                        </p:tgtEl>
                                        <p:attrNameLst>
                                          <p:attrName>style.visibility</p:attrName>
                                        </p:attrNameLst>
                                      </p:cBhvr>
                                      <p:to>
                                        <p:strVal val="visible"/>
                                      </p:to>
                                    </p:set>
                                    <p:animEffect transition="in" filter="wipe(down)">
                                      <p:cBhvr>
                                        <p:cTn id="41" dur="500"/>
                                        <p:tgtEl>
                                          <p:spTgt spid="28697"/>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dissolve">
                                      <p:cBhvr>
                                        <p:cTn id="44" dur="500"/>
                                        <p:tgtEl>
                                          <p:spTgt spid="48"/>
                                        </p:tgtEl>
                                      </p:cBhvr>
                                    </p:animEffect>
                                  </p:childTnLst>
                                </p:cTn>
                              </p:par>
                            </p:childTnLst>
                          </p:cTn>
                        </p:par>
                        <p:par>
                          <p:cTn id="45" fill="hold">
                            <p:stCondLst>
                              <p:cond delay="500"/>
                            </p:stCondLst>
                            <p:childTnLst>
                              <p:par>
                                <p:cTn id="46" presetID="22" presetClass="entr" presetSubtype="4" fill="hold" grpId="0" nodeType="afterEffect">
                                  <p:stCondLst>
                                    <p:cond delay="0"/>
                                  </p:stCondLst>
                                  <p:childTnLst>
                                    <p:set>
                                      <p:cBhvr>
                                        <p:cTn id="47" dur="1" fill="hold">
                                          <p:stCondLst>
                                            <p:cond delay="0"/>
                                          </p:stCondLst>
                                        </p:cTn>
                                        <p:tgtEl>
                                          <p:spTgt spid="28696"/>
                                        </p:tgtEl>
                                        <p:attrNameLst>
                                          <p:attrName>style.visibility</p:attrName>
                                        </p:attrNameLst>
                                      </p:cBhvr>
                                      <p:to>
                                        <p:strVal val="visible"/>
                                      </p:to>
                                    </p:set>
                                    <p:animEffect transition="in" filter="wipe(down)">
                                      <p:cBhvr>
                                        <p:cTn id="48" dur="500"/>
                                        <p:tgtEl>
                                          <p:spTgt spid="28696"/>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dissolve">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28700"/>
                                        </p:tgtEl>
                                        <p:attrNameLst>
                                          <p:attrName>style.visibility</p:attrName>
                                        </p:attrNameLst>
                                      </p:cBhvr>
                                      <p:to>
                                        <p:strVal val="visible"/>
                                      </p:to>
                                    </p:set>
                                    <p:animEffect transition="in" filter="wipe(up)">
                                      <p:cBhvr>
                                        <p:cTn id="56" dur="500"/>
                                        <p:tgtEl>
                                          <p:spTgt spid="28700"/>
                                        </p:tgtEl>
                                      </p:cBhvr>
                                    </p:animEffect>
                                  </p:childTnLst>
                                </p:cTn>
                              </p:par>
                            </p:childTnLst>
                          </p:cTn>
                        </p:par>
                        <p:par>
                          <p:cTn id="57" fill="hold">
                            <p:stCondLst>
                              <p:cond delay="500"/>
                            </p:stCondLst>
                            <p:childTnLst>
                              <p:par>
                                <p:cTn id="58" presetID="9" presetClass="entr" presetSubtype="0" fill="hold" grpId="0" nodeType="after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dissolve">
                                      <p:cBhvr>
                                        <p:cTn id="60" dur="500"/>
                                        <p:tgtEl>
                                          <p:spTgt spid="59"/>
                                        </p:tgtEl>
                                      </p:cBhvr>
                                    </p:animEffect>
                                  </p:childTnLst>
                                </p:cTn>
                              </p:par>
                            </p:childTnLst>
                          </p:cTn>
                        </p:par>
                        <p:par>
                          <p:cTn id="61" fill="hold">
                            <p:stCondLst>
                              <p:cond delay="1000"/>
                            </p:stCondLst>
                            <p:childTnLst>
                              <p:par>
                                <p:cTn id="62" presetID="22" presetClass="entr" presetSubtype="2" fill="hold" nodeType="afterEffect">
                                  <p:stCondLst>
                                    <p:cond delay="1500"/>
                                  </p:stCondLst>
                                  <p:childTnLst>
                                    <p:set>
                                      <p:cBhvr>
                                        <p:cTn id="63" dur="1" fill="hold">
                                          <p:stCondLst>
                                            <p:cond delay="0"/>
                                          </p:stCondLst>
                                        </p:cTn>
                                        <p:tgtEl>
                                          <p:spTgt spid="28698"/>
                                        </p:tgtEl>
                                        <p:attrNameLst>
                                          <p:attrName>style.visibility</p:attrName>
                                        </p:attrNameLst>
                                      </p:cBhvr>
                                      <p:to>
                                        <p:strVal val="visible"/>
                                      </p:to>
                                    </p:set>
                                    <p:animEffect transition="in" filter="wipe(right)">
                                      <p:cBhvr>
                                        <p:cTn id="64" dur="500"/>
                                        <p:tgtEl>
                                          <p:spTgt spid="28698"/>
                                        </p:tgtEl>
                                      </p:cBhvr>
                                    </p:animEffect>
                                  </p:childTnLst>
                                </p:cTn>
                              </p:par>
                            </p:childTnLst>
                          </p:cTn>
                        </p:par>
                        <p:par>
                          <p:cTn id="65" fill="hold">
                            <p:stCondLst>
                              <p:cond delay="3000"/>
                            </p:stCondLst>
                            <p:childTnLst>
                              <p:par>
                                <p:cTn id="66" presetID="9" presetClass="entr" presetSubtype="0"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dissolve">
                                      <p:cBhvr>
                                        <p:cTn id="68" dur="500"/>
                                        <p:tgtEl>
                                          <p:spTgt spid="5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nodeType="click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right)">
                                      <p:cBhvr>
                                        <p:cTn id="73" dur="500"/>
                                        <p:tgtEl>
                                          <p:spTgt spid="61"/>
                                        </p:tgtEl>
                                      </p:cBhvr>
                                    </p:animEffect>
                                  </p:childTnLst>
                                </p:cTn>
                              </p:par>
                              <p:par>
                                <p:cTn id="74" presetID="22" presetClass="entr" presetSubtype="2" fill="hold"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right)">
                                      <p:cBhvr>
                                        <p:cTn id="76" dur="500"/>
                                        <p:tgtEl>
                                          <p:spTgt spid="12"/>
                                        </p:tgtEl>
                                      </p:cBhvr>
                                    </p:animEffect>
                                  </p:childTnLst>
                                </p:cTn>
                              </p:par>
                            </p:childTnLst>
                          </p:cTn>
                        </p:par>
                        <p:par>
                          <p:cTn id="77" fill="hold">
                            <p:stCondLst>
                              <p:cond delay="500"/>
                            </p:stCondLst>
                            <p:childTnLst>
                              <p:par>
                                <p:cTn id="78" presetID="9"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dissolve">
                                      <p:cBhvr>
                                        <p:cTn id="80" dur="500"/>
                                        <p:tgtEl>
                                          <p:spTgt spid="5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wipe(down)">
                                      <p:cBhvr>
                                        <p:cTn id="85" dur="500"/>
                                        <p:tgtEl>
                                          <p:spTgt spid="57"/>
                                        </p:tgtEl>
                                      </p:cBhvr>
                                    </p:animEffect>
                                  </p:childTnLst>
                                </p:cTn>
                              </p:par>
                            </p:childTnLst>
                          </p:cTn>
                        </p:par>
                        <p:par>
                          <p:cTn id="86" fill="hold">
                            <p:stCondLst>
                              <p:cond delay="500"/>
                            </p:stCondLst>
                            <p:childTnLst>
                              <p:par>
                                <p:cTn id="87" presetID="9"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dissolve">
                                      <p:cBhvr>
                                        <p:cTn id="89" dur="500"/>
                                        <p:tgtEl>
                                          <p:spTgt spid="56"/>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nodeType="clickEffect">
                                  <p:stCondLst>
                                    <p:cond delay="0"/>
                                  </p:stCondLst>
                                  <p:childTnLst>
                                    <p:set>
                                      <p:cBhvr>
                                        <p:cTn id="93" dur="1" fill="hold">
                                          <p:stCondLst>
                                            <p:cond delay="0"/>
                                          </p:stCondLst>
                                        </p:cTn>
                                        <p:tgtEl>
                                          <p:spTgt spid="28683"/>
                                        </p:tgtEl>
                                        <p:attrNameLst>
                                          <p:attrName>style.visibility</p:attrName>
                                        </p:attrNameLst>
                                      </p:cBhvr>
                                      <p:to>
                                        <p:strVal val="visible"/>
                                      </p:to>
                                    </p:set>
                                    <p:animEffect transition="in" filter="wipe(up)">
                                      <p:cBhvr>
                                        <p:cTn id="94" dur="500"/>
                                        <p:tgtEl>
                                          <p:spTgt spid="28683"/>
                                        </p:tgtEl>
                                      </p:cBhvr>
                                    </p:animEffect>
                                  </p:childTnLst>
                                </p:cTn>
                              </p:par>
                            </p:childTnLst>
                          </p:cTn>
                        </p:par>
                        <p:par>
                          <p:cTn id="95" fill="hold">
                            <p:stCondLst>
                              <p:cond delay="500"/>
                            </p:stCondLst>
                            <p:childTnLst>
                              <p:par>
                                <p:cTn id="96" presetID="1" presetClass="entr" presetSubtype="0" fill="hold" grpId="0" nodeType="afterEffect">
                                  <p:stCondLst>
                                    <p:cond delay="0"/>
                                  </p:stCondLst>
                                  <p:childTnLst>
                                    <p:set>
                                      <p:cBhvr>
                                        <p:cTn id="97" dur="1" fill="hold">
                                          <p:stCondLst>
                                            <p:cond delay="0"/>
                                          </p:stCondLst>
                                        </p:cTn>
                                        <p:tgtEl>
                                          <p:spTgt spid="28682"/>
                                        </p:tgtEl>
                                        <p:attrNameLst>
                                          <p:attrName>style.visibility</p:attrName>
                                        </p:attrNameLst>
                                      </p:cBhvr>
                                      <p:to>
                                        <p:strVal val="visible"/>
                                      </p:to>
                                    </p:set>
                                  </p:childTnLst>
                                </p:cTn>
                              </p:par>
                              <p:par>
                                <p:cTn id="98" presetID="9" presetClass="entr" presetSubtype="0" fill="hold" grpId="0" nodeType="with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dissolve">
                                      <p:cBhvr>
                                        <p:cTn id="100" dur="500"/>
                                        <p:tgtEl>
                                          <p:spTgt spid="5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up)">
                                      <p:cBhvr>
                                        <p:cTn id="105" dur="500"/>
                                        <p:tgtEl>
                                          <p:spTgt spid="30"/>
                                        </p:tgtEl>
                                      </p:cBhvr>
                                    </p:animEffect>
                                  </p:childTnLst>
                                </p:cTn>
                              </p:par>
                            </p:childTnLst>
                          </p:cTn>
                        </p:par>
                        <p:par>
                          <p:cTn id="106" fill="hold">
                            <p:stCondLst>
                              <p:cond delay="500"/>
                            </p:stCondLst>
                            <p:childTnLst>
                              <p:par>
                                <p:cTn id="107" presetID="9" presetClass="entr" presetSubtype="0" fill="hold" grpId="0" nodeType="after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dissolve">
                                      <p:cBhvr>
                                        <p:cTn id="109" dur="500"/>
                                        <p:tgtEl>
                                          <p:spTgt spid="54"/>
                                        </p:tgtEl>
                                      </p:cBhvr>
                                    </p:animEffect>
                                  </p:childTnLst>
                                </p:cTn>
                              </p:par>
                            </p:childTnLst>
                          </p:cTn>
                        </p:par>
                        <p:par>
                          <p:cTn id="110" fill="hold">
                            <p:stCondLst>
                              <p:cond delay="1000"/>
                            </p:stCondLst>
                            <p:childTnLst>
                              <p:par>
                                <p:cTn id="111" presetID="22" presetClass="entr" presetSubtype="2" fill="hold" nodeType="afterEffect">
                                  <p:stCondLst>
                                    <p:cond delay="0"/>
                                  </p:stCondLst>
                                  <p:childTnLst>
                                    <p:set>
                                      <p:cBhvr>
                                        <p:cTn id="112" dur="1" fill="hold">
                                          <p:stCondLst>
                                            <p:cond delay="0"/>
                                          </p:stCondLst>
                                        </p:cTn>
                                        <p:tgtEl>
                                          <p:spTgt spid="28689"/>
                                        </p:tgtEl>
                                        <p:attrNameLst>
                                          <p:attrName>style.visibility</p:attrName>
                                        </p:attrNameLst>
                                      </p:cBhvr>
                                      <p:to>
                                        <p:strVal val="visible"/>
                                      </p:to>
                                    </p:set>
                                    <p:animEffect transition="in" filter="wipe(right)">
                                      <p:cBhvr>
                                        <p:cTn id="113" dur="500"/>
                                        <p:tgtEl>
                                          <p:spTgt spid="28689"/>
                                        </p:tgtEl>
                                      </p:cBhvr>
                                    </p:animEffect>
                                  </p:childTnLst>
                                </p:cTn>
                              </p:par>
                            </p:childTnLst>
                          </p:cTn>
                        </p:par>
                        <p:par>
                          <p:cTn id="114" fill="hold">
                            <p:stCondLst>
                              <p:cond delay="1500"/>
                            </p:stCondLst>
                            <p:childTnLst>
                              <p:par>
                                <p:cTn id="115" presetID="9" presetClass="entr" presetSubtype="0" fill="hold" grpId="0" nodeType="afterEffect">
                                  <p:stCondLst>
                                    <p:cond delay="0"/>
                                  </p:stCondLst>
                                  <p:childTnLst>
                                    <p:set>
                                      <p:cBhvr>
                                        <p:cTn id="116" dur="1" fill="hold">
                                          <p:stCondLst>
                                            <p:cond delay="0"/>
                                          </p:stCondLst>
                                        </p:cTn>
                                        <p:tgtEl>
                                          <p:spTgt spid="28691"/>
                                        </p:tgtEl>
                                        <p:attrNameLst>
                                          <p:attrName>style.visibility</p:attrName>
                                        </p:attrNameLst>
                                      </p:cBhvr>
                                      <p:to>
                                        <p:strVal val="visible"/>
                                      </p:to>
                                    </p:set>
                                    <p:animEffect transition="in" filter="dissolve">
                                      <p:cBhvr>
                                        <p:cTn id="117" dur="500"/>
                                        <p:tgtEl>
                                          <p:spTgt spid="28691"/>
                                        </p:tgtEl>
                                      </p:cBhvr>
                                    </p:animEffect>
                                  </p:childTnLst>
                                </p:cTn>
                              </p:par>
                            </p:childTnLst>
                          </p:cTn>
                        </p:par>
                        <p:par>
                          <p:cTn id="118" fill="hold">
                            <p:stCondLst>
                              <p:cond delay="2000"/>
                            </p:stCondLst>
                            <p:childTnLst>
                              <p:par>
                                <p:cTn id="119" presetID="22" presetClass="entr" presetSubtype="4" fill="hold" nodeType="afterEffect">
                                  <p:stCondLst>
                                    <p:cond delay="0"/>
                                  </p:stCondLst>
                                  <p:childTnLst>
                                    <p:set>
                                      <p:cBhvr>
                                        <p:cTn id="120" dur="1" fill="hold">
                                          <p:stCondLst>
                                            <p:cond delay="0"/>
                                          </p:stCondLst>
                                        </p:cTn>
                                        <p:tgtEl>
                                          <p:spTgt spid="13"/>
                                        </p:tgtEl>
                                        <p:attrNameLst>
                                          <p:attrName>style.visibility</p:attrName>
                                        </p:attrNameLst>
                                      </p:cBhvr>
                                      <p:to>
                                        <p:strVal val="visible"/>
                                      </p:to>
                                    </p:set>
                                    <p:animEffect transition="in" filter="wipe(down)">
                                      <p:cBhvr>
                                        <p:cTn id="121" dur="500"/>
                                        <p:tgtEl>
                                          <p:spTgt spid="13"/>
                                        </p:tgtEl>
                                      </p:cBhvr>
                                    </p:animEffect>
                                  </p:childTnLst>
                                </p:cTn>
                              </p:par>
                            </p:childTnLst>
                          </p:cTn>
                        </p:par>
                        <p:par>
                          <p:cTn id="122" fill="hold">
                            <p:stCondLst>
                              <p:cond delay="2500"/>
                            </p:stCondLst>
                            <p:childTnLst>
                              <p:par>
                                <p:cTn id="123" presetID="9" presetClass="entr" presetSubtype="0"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dissolve">
                                      <p:cBhvr>
                                        <p:cTn id="125" dur="500"/>
                                        <p:tgtEl>
                                          <p:spTgt spid="55"/>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28693"/>
                                        </p:tgtEl>
                                        <p:attrNameLst>
                                          <p:attrName>style.visibility</p:attrName>
                                        </p:attrNameLst>
                                      </p:cBhvr>
                                      <p:to>
                                        <p:strVal val="visible"/>
                                      </p:to>
                                    </p:set>
                                  </p:childTnLst>
                                </p:cTn>
                              </p:par>
                            </p:childTnLst>
                          </p:cTn>
                        </p:par>
                        <p:par>
                          <p:cTn id="130" fill="hold">
                            <p:stCondLst>
                              <p:cond delay="0"/>
                            </p:stCondLst>
                            <p:childTnLst>
                              <p:par>
                                <p:cTn id="131" presetID="1" presetClass="entr" presetSubtype="0" fill="hold" grpId="0" nodeType="afterEffect">
                                  <p:stCondLst>
                                    <p:cond delay="0"/>
                                  </p:stCondLst>
                                  <p:childTnLst>
                                    <p:set>
                                      <p:cBhvr>
                                        <p:cTn id="132" dur="1" fill="hold">
                                          <p:stCondLst>
                                            <p:cond delay="0"/>
                                          </p:stCondLst>
                                        </p:cTn>
                                        <p:tgtEl>
                                          <p:spTgt spid="28694"/>
                                        </p:tgtEl>
                                        <p:attrNameLst>
                                          <p:attrName>style.visibility</p:attrName>
                                        </p:attrNameLst>
                                      </p:cBhvr>
                                      <p:to>
                                        <p:strVal val="visible"/>
                                      </p:to>
                                    </p:set>
                                  </p:childTnLst>
                                </p:cTn>
                              </p:par>
                            </p:childTnLst>
                          </p:cTn>
                        </p:par>
                        <p:par>
                          <p:cTn id="133" fill="hold">
                            <p:stCondLst>
                              <p:cond delay="0"/>
                            </p:stCondLst>
                            <p:childTnLst>
                              <p:par>
                                <p:cTn id="134" presetID="1" presetClass="entr" presetSubtype="0" fill="hold" grpId="0" nodeType="afterEffect">
                                  <p:stCondLst>
                                    <p:cond delay="0"/>
                                  </p:stCondLst>
                                  <p:childTnLst>
                                    <p:set>
                                      <p:cBhvr>
                                        <p:cTn id="135" dur="1" fill="hold">
                                          <p:stCondLst>
                                            <p:cond delay="0"/>
                                          </p:stCondLst>
                                        </p:cTn>
                                        <p:tgtEl>
                                          <p:spTgt spid="28695"/>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9" presetClass="entr" presetSubtype="0" fill="hold" grpId="0" nodeType="clickEffect">
                                  <p:stCondLst>
                                    <p:cond delay="0"/>
                                  </p:stCondLst>
                                  <p:childTnLst>
                                    <p:set>
                                      <p:cBhvr>
                                        <p:cTn id="139" dur="1" fill="hold">
                                          <p:stCondLst>
                                            <p:cond delay="0"/>
                                          </p:stCondLst>
                                        </p:cTn>
                                        <p:tgtEl>
                                          <p:spTgt spid="31"/>
                                        </p:tgtEl>
                                        <p:attrNameLst>
                                          <p:attrName>style.visibility</p:attrName>
                                        </p:attrNameLst>
                                      </p:cBhvr>
                                      <p:to>
                                        <p:strVal val="visible"/>
                                      </p:to>
                                    </p:set>
                                    <p:animEffect transition="in" filter="dissolve">
                                      <p:cBhvr>
                                        <p:cTn id="140" dur="500"/>
                                        <p:tgtEl>
                                          <p:spTgt spid="31"/>
                                        </p:tgtEl>
                                      </p:cBhvr>
                                    </p:animEffect>
                                  </p:childTnLst>
                                </p:cTn>
                              </p:par>
                            </p:childTnLst>
                          </p:cTn>
                        </p:par>
                      </p:childTnLst>
                    </p:cTn>
                  </p:par>
                  <p:par>
                    <p:cTn id="141" fill="hold">
                      <p:stCondLst>
                        <p:cond delay="indefinite"/>
                      </p:stCondLst>
                      <p:childTnLst>
                        <p:par>
                          <p:cTn id="142" fill="hold">
                            <p:stCondLst>
                              <p:cond delay="0"/>
                            </p:stCondLst>
                            <p:childTnLst>
                              <p:par>
                                <p:cTn id="143" presetID="9" presetClass="entr" presetSubtype="0" fill="hold" grpId="0" nodeType="clickEffect">
                                  <p:stCondLst>
                                    <p:cond delay="0"/>
                                  </p:stCondLst>
                                  <p:childTnLst>
                                    <p:set>
                                      <p:cBhvr>
                                        <p:cTn id="144" dur="1" fill="hold">
                                          <p:stCondLst>
                                            <p:cond delay="0"/>
                                          </p:stCondLst>
                                        </p:cTn>
                                        <p:tgtEl>
                                          <p:spTgt spid="28692"/>
                                        </p:tgtEl>
                                        <p:attrNameLst>
                                          <p:attrName>style.visibility</p:attrName>
                                        </p:attrNameLst>
                                      </p:cBhvr>
                                      <p:to>
                                        <p:strVal val="visible"/>
                                      </p:to>
                                    </p:set>
                                    <p:animEffect transition="in" filter="dissolve">
                                      <p:cBhvr>
                                        <p:cTn id="145" dur="500"/>
                                        <p:tgtEl>
                                          <p:spTgt spid="28692"/>
                                        </p:tgtEl>
                                      </p:cBhvr>
                                    </p:animEffect>
                                  </p:childTnLst>
                                </p:cTn>
                              </p:par>
                            </p:childTnLst>
                          </p:cTn>
                        </p:par>
                      </p:childTnLst>
                    </p:cTn>
                  </p:par>
                  <p:par>
                    <p:cTn id="146" fill="hold">
                      <p:stCondLst>
                        <p:cond delay="indefinite"/>
                      </p:stCondLst>
                      <p:childTnLst>
                        <p:par>
                          <p:cTn id="147" fill="hold">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28702"/>
                                        </p:tgtEl>
                                        <p:attrNameLst>
                                          <p:attrName>style.visibility</p:attrName>
                                        </p:attrNameLst>
                                      </p:cBhvr>
                                      <p:to>
                                        <p:strVal val="visible"/>
                                      </p:to>
                                    </p:set>
                                    <p:animEffect transition="in" filter="dissolve">
                                      <p:cBhvr>
                                        <p:cTn id="150" dur="500"/>
                                        <p:tgtEl>
                                          <p:spTgt spid="28702"/>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ntr" presetSubtype="0" fill="hold" grpId="0" nodeType="clickEffect">
                                  <p:stCondLst>
                                    <p:cond delay="0"/>
                                  </p:stCondLst>
                                  <p:childTnLst>
                                    <p:set>
                                      <p:cBhvr>
                                        <p:cTn id="154" dur="1" fill="hold">
                                          <p:stCondLst>
                                            <p:cond delay="0"/>
                                          </p:stCondLst>
                                        </p:cTn>
                                        <p:tgtEl>
                                          <p:spTgt spid="28703"/>
                                        </p:tgtEl>
                                        <p:attrNameLst>
                                          <p:attrName>style.visibility</p:attrName>
                                        </p:attrNameLst>
                                      </p:cBhvr>
                                      <p:to>
                                        <p:strVal val="visible"/>
                                      </p:to>
                                    </p:set>
                                    <p:animEffect transition="in" filter="dissolve">
                                      <p:cBhvr>
                                        <p:cTn id="155" dur="500"/>
                                        <p:tgtEl>
                                          <p:spTgt spid="28703"/>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mph" presetSubtype="2" fill="hold" grpId="1" nodeType="clickEffect">
                                  <p:stCondLst>
                                    <p:cond delay="0"/>
                                  </p:stCondLst>
                                  <p:childTnLst>
                                    <p:animClr clrSpc="rgb" dir="cw">
                                      <p:cBhvr override="childStyle">
                                        <p:cTn id="159" dur="2000" fill="hold"/>
                                        <p:tgtEl>
                                          <p:spTgt spid="55"/>
                                        </p:tgtEl>
                                        <p:attrNameLst>
                                          <p:attrName>style.color</p:attrName>
                                        </p:attrNameLst>
                                      </p:cBhvr>
                                      <p:to>
                                        <a:srgbClr val="E80880"/>
                                      </p:to>
                                    </p:animClr>
                                  </p:childTnLst>
                                </p:cTn>
                              </p:par>
                              <p:par>
                                <p:cTn id="160" presetID="3" presetClass="emph" presetSubtype="2" fill="hold" grpId="1" nodeType="withEffect">
                                  <p:stCondLst>
                                    <p:cond delay="0"/>
                                  </p:stCondLst>
                                  <p:childTnLst>
                                    <p:animClr clrSpc="rgb" dir="cw">
                                      <p:cBhvr override="childStyle">
                                        <p:cTn id="161" dur="2000" fill="hold"/>
                                        <p:tgtEl>
                                          <p:spTgt spid="56"/>
                                        </p:tgtEl>
                                        <p:attrNameLst>
                                          <p:attrName>style.color</p:attrName>
                                        </p:attrNameLst>
                                      </p:cBhvr>
                                      <p:to>
                                        <a:srgbClr val="E80880"/>
                                      </p:to>
                                    </p:animClr>
                                  </p:childTnLst>
                                </p:cTn>
                              </p:par>
                              <p:par>
                                <p:cTn id="162" presetID="3" presetClass="emph" presetSubtype="2" fill="hold" grpId="1" nodeType="withEffect">
                                  <p:stCondLst>
                                    <p:cond delay="0"/>
                                  </p:stCondLst>
                                  <p:childTnLst>
                                    <p:animClr clrSpc="rgb" dir="cw">
                                      <p:cBhvr override="childStyle">
                                        <p:cTn id="163" dur="2000" fill="hold"/>
                                        <p:tgtEl>
                                          <p:spTgt spid="47"/>
                                        </p:tgtEl>
                                        <p:attrNameLst>
                                          <p:attrName>style.color</p:attrName>
                                        </p:attrNameLst>
                                      </p:cBhvr>
                                      <p:to>
                                        <a:srgbClr val="E80880"/>
                                      </p:to>
                                    </p:animClr>
                                  </p:childTnLst>
                                </p:cTn>
                              </p:par>
                              <p:par>
                                <p:cTn id="164" presetID="3" presetClass="emph" presetSubtype="2" fill="hold" grpId="1" nodeType="withEffect">
                                  <p:stCondLst>
                                    <p:cond delay="0"/>
                                  </p:stCondLst>
                                  <p:childTnLst>
                                    <p:animClr clrSpc="rgb" dir="cw">
                                      <p:cBhvr override="childStyle">
                                        <p:cTn id="165" dur="2000" fill="hold"/>
                                        <p:tgtEl>
                                          <p:spTgt spid="28691"/>
                                        </p:tgtEl>
                                        <p:attrNameLst>
                                          <p:attrName>style.color</p:attrName>
                                        </p:attrNameLst>
                                      </p:cBhvr>
                                      <p:to>
                                        <a:srgbClr val="E80880"/>
                                      </p:to>
                                    </p:animClr>
                                  </p:childTnLst>
                                </p:cTn>
                              </p:par>
                              <p:par>
                                <p:cTn id="166" presetID="3" presetClass="emph" presetSubtype="2" fill="hold" grpId="1" nodeType="withEffect">
                                  <p:stCondLst>
                                    <p:cond delay="0"/>
                                  </p:stCondLst>
                                  <p:childTnLst>
                                    <p:animClr clrSpc="rgb" dir="cw">
                                      <p:cBhvr override="childStyle">
                                        <p:cTn id="167" dur="2000" fill="hold"/>
                                        <p:tgtEl>
                                          <p:spTgt spid="28692"/>
                                        </p:tgtEl>
                                        <p:attrNameLst>
                                          <p:attrName>style.color</p:attrName>
                                        </p:attrNameLst>
                                      </p:cBhvr>
                                      <p:to>
                                        <a:srgbClr val="E80880"/>
                                      </p:to>
                                    </p:animClr>
                                  </p:childTnLst>
                                </p:cTn>
                              </p:par>
                              <p:par>
                                <p:cTn id="168" presetID="3" presetClass="emph" presetSubtype="2" fill="hold" grpId="1" nodeType="withEffect">
                                  <p:stCondLst>
                                    <p:cond delay="0"/>
                                  </p:stCondLst>
                                  <p:childTnLst>
                                    <p:animClr clrSpc="rgb" dir="cw">
                                      <p:cBhvr override="childStyle">
                                        <p:cTn id="169" dur="2000" fill="hold"/>
                                        <p:tgtEl>
                                          <p:spTgt spid="28702"/>
                                        </p:tgtEl>
                                        <p:attrNameLst>
                                          <p:attrName>style.color</p:attrName>
                                        </p:attrNameLst>
                                      </p:cBhvr>
                                      <p:to>
                                        <a:srgbClr val="E80880"/>
                                      </p:to>
                                    </p:animClr>
                                  </p:childTnLst>
                                </p:cTn>
                              </p:par>
                              <p:par>
                                <p:cTn id="170" presetID="3" presetClass="emph" presetSubtype="2" fill="hold" grpId="1" nodeType="withEffect">
                                  <p:stCondLst>
                                    <p:cond delay="0"/>
                                  </p:stCondLst>
                                  <p:childTnLst>
                                    <p:animClr clrSpc="rgb" dir="cw">
                                      <p:cBhvr override="childStyle">
                                        <p:cTn id="171" dur="2000" fill="hold"/>
                                        <p:tgtEl>
                                          <p:spTgt spid="28703"/>
                                        </p:tgtEl>
                                        <p:attrNameLst>
                                          <p:attrName>style.color</p:attrName>
                                        </p:attrNameLst>
                                      </p:cBhvr>
                                      <p:to>
                                        <a:srgbClr val="E8088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41" grpId="0" uiExpand="1" build="p" bldLvl="2"/>
      <p:bldP spid="11" grpId="0" build="p"/>
      <p:bldP spid="14" grpId="0"/>
      <p:bldP spid="47" grpId="0" animBg="1"/>
      <p:bldP spid="47" grpId="1" animBg="1"/>
      <p:bldP spid="48" grpId="0" animBg="1"/>
      <p:bldP spid="51" grpId="0" animBg="1"/>
      <p:bldP spid="53" grpId="0" animBg="1"/>
      <p:bldP spid="54" grpId="0" animBg="1"/>
      <p:bldP spid="55" grpId="0" animBg="1"/>
      <p:bldP spid="55" grpId="1" animBg="1"/>
      <p:bldP spid="56" grpId="0" animBg="1"/>
      <p:bldP spid="56" grpId="1" animBg="1"/>
      <p:bldP spid="31" grpId="0"/>
      <p:bldP spid="59" grpId="0" animBg="1"/>
      <p:bldP spid="28682" grpId="0"/>
      <p:bldP spid="28691" grpId="0"/>
      <p:bldP spid="28691" grpId="1"/>
      <p:bldP spid="28692" grpId="0"/>
      <p:bldP spid="28692" grpId="1"/>
      <p:bldP spid="28693" grpId="0"/>
      <p:bldP spid="28694" grpId="0"/>
      <p:bldP spid="28695" grpId="0"/>
      <p:bldP spid="28696" grpId="0" animBg="1"/>
      <p:bldP spid="28697" grpId="0" animBg="1"/>
      <p:bldP spid="28702" grpId="0"/>
      <p:bldP spid="28702" grpId="1"/>
      <p:bldP spid="28703" grpId="0"/>
      <p:bldP spid="2870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ADD17-75AF-CE4A-7EDB-43C65F05DF4E}"/>
            </a:ext>
          </a:extLst>
        </p:cNvPr>
        <p:cNvGrpSpPr/>
        <p:nvPr/>
      </p:nvGrpSpPr>
      <p:grpSpPr>
        <a:xfrm>
          <a:off x="0" y="0"/>
          <a:ext cx="0" cy="0"/>
          <a:chOff x="0" y="0"/>
          <a:chExt cx="0" cy="0"/>
        </a:xfrm>
      </p:grpSpPr>
      <p:sp>
        <p:nvSpPr>
          <p:cNvPr id="46082" name="Rectangle 2">
            <a:extLst>
              <a:ext uri="{FF2B5EF4-FFF2-40B4-BE49-F238E27FC236}">
                <a16:creationId xmlns:a16="http://schemas.microsoft.com/office/drawing/2014/main" id="{D542A4F0-4CB0-4034-1EF4-D5B86A984C05}"/>
              </a:ext>
            </a:extLst>
          </p:cNvPr>
          <p:cNvSpPr>
            <a:spLocks noGrp="1" noChangeArrowheads="1"/>
          </p:cNvSpPr>
          <p:nvPr>
            <p:ph type="title"/>
          </p:nvPr>
        </p:nvSpPr>
        <p:spPr>
          <a:xfrm>
            <a:off x="1104207" y="763430"/>
            <a:ext cx="8610600" cy="1143000"/>
          </a:xfrm>
        </p:spPr>
        <p:txBody>
          <a:bodyPr/>
          <a:lstStyle/>
          <a:p>
            <a:pPr eaLnBrk="1" hangingPunct="1"/>
            <a:r>
              <a:rPr lang="en-US" altLang="en-US" sz="3200" b="1">
                <a:solidFill>
                  <a:srgbClr val="2FB0DC"/>
                </a:solidFill>
                <a:latin typeface="Helvetica" charset="0"/>
                <a:ea typeface="Helvetica" charset="0"/>
                <a:cs typeface="Helvetica" charset="0"/>
              </a:rPr>
              <a:t>Stage 3:  Regeneration of Ru 1,5-P</a:t>
            </a:r>
            <a:r>
              <a:rPr lang="en-US" altLang="en-US" sz="3200" b="1" baseline="-25000">
                <a:solidFill>
                  <a:srgbClr val="2FB0DC"/>
                </a:solidFill>
                <a:latin typeface="Helvetica" charset="0"/>
                <a:ea typeface="Helvetica" charset="0"/>
                <a:cs typeface="Helvetica" charset="0"/>
              </a:rPr>
              <a:t>2</a:t>
            </a:r>
          </a:p>
        </p:txBody>
      </p:sp>
      <p:sp>
        <p:nvSpPr>
          <p:cNvPr id="5" name="Line 4">
            <a:extLst>
              <a:ext uri="{FF2B5EF4-FFF2-40B4-BE49-F238E27FC236}">
                <a16:creationId xmlns:a16="http://schemas.microsoft.com/office/drawing/2014/main" id="{F5C6E642-5ED4-08E4-CCAA-70A1644737CD}"/>
              </a:ext>
            </a:extLst>
          </p:cNvPr>
          <p:cNvSpPr>
            <a:spLocks noChangeShapeType="1"/>
          </p:cNvSpPr>
          <p:nvPr/>
        </p:nvSpPr>
        <p:spPr bwMode="auto">
          <a:xfrm>
            <a:off x="381000" y="584692"/>
            <a:ext cx="8382000" cy="0"/>
          </a:xfrm>
          <a:prstGeom prst="line">
            <a:avLst/>
          </a:prstGeom>
          <a:noFill/>
          <a:ln w="57150" cmpd="thinThick">
            <a:solidFill>
              <a:srgbClr val="009999"/>
            </a:solidFill>
            <a:round/>
            <a:headEnd/>
            <a:tailEnd/>
          </a:ln>
          <a:extLst>
            <a:ext uri="{909E8E84-426E-40DD-AFC4-6F175D3DCCD1}">
              <a14:hiddenFill xmlns:a14="http://schemas.microsoft.com/office/drawing/2010/main">
                <a:noFill/>
              </a14:hiddenFill>
            </a:ext>
          </a:extLst>
        </p:spPr>
        <p:txBody>
          <a:bodyPr/>
          <a:lstStyle/>
          <a:p>
            <a:endParaRPr lang="en-US" sz="2000">
              <a:latin typeface="Helvetica" charset="0"/>
              <a:ea typeface="Helvetica" charset="0"/>
              <a:cs typeface="Helvetica" charset="0"/>
            </a:endParaRPr>
          </a:p>
        </p:txBody>
      </p:sp>
      <p:sp>
        <p:nvSpPr>
          <p:cNvPr id="6" name="Rectangle 5">
            <a:extLst>
              <a:ext uri="{FF2B5EF4-FFF2-40B4-BE49-F238E27FC236}">
                <a16:creationId xmlns:a16="http://schemas.microsoft.com/office/drawing/2014/main" id="{96B04223-58E0-7422-3A3A-8B0E76AC3FCC}"/>
              </a:ext>
            </a:extLst>
          </p:cNvPr>
          <p:cNvSpPr/>
          <p:nvPr/>
        </p:nvSpPr>
        <p:spPr bwMode="auto">
          <a:xfrm>
            <a:off x="0" y="-114003"/>
            <a:ext cx="9069387" cy="769441"/>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b="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b="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b="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b="1" kern="1200">
                <a:solidFill>
                  <a:schemeClr val="tx1"/>
                </a:solidFill>
                <a:latin typeface="Arial" charset="0"/>
                <a:ea typeface="ＭＳ Ｐゴシック" pitchFamily="34" charset="-128"/>
                <a:cs typeface="+mn-cs"/>
              </a:defRPr>
            </a:lvl5pPr>
            <a:lvl6pPr marL="2286000" algn="l" defTabSz="914400" rtl="0" eaLnBrk="1" latinLnBrk="0" hangingPunct="1">
              <a:defRPr b="1" kern="1200">
                <a:solidFill>
                  <a:schemeClr val="tx1"/>
                </a:solidFill>
                <a:latin typeface="Arial" charset="0"/>
                <a:ea typeface="ＭＳ Ｐゴシック" pitchFamily="34" charset="-128"/>
                <a:cs typeface="+mn-cs"/>
              </a:defRPr>
            </a:lvl6pPr>
            <a:lvl7pPr marL="2743200" algn="l" defTabSz="914400" rtl="0" eaLnBrk="1" latinLnBrk="0" hangingPunct="1">
              <a:defRPr b="1" kern="1200">
                <a:solidFill>
                  <a:schemeClr val="tx1"/>
                </a:solidFill>
                <a:latin typeface="Arial" charset="0"/>
                <a:ea typeface="ＭＳ Ｐゴシック" pitchFamily="34" charset="-128"/>
                <a:cs typeface="+mn-cs"/>
              </a:defRPr>
            </a:lvl7pPr>
            <a:lvl8pPr marL="3200400" algn="l" defTabSz="914400" rtl="0" eaLnBrk="1" latinLnBrk="0" hangingPunct="1">
              <a:defRPr b="1" kern="1200">
                <a:solidFill>
                  <a:schemeClr val="tx1"/>
                </a:solidFill>
                <a:latin typeface="Arial" charset="0"/>
                <a:ea typeface="ＭＳ Ｐゴシック" pitchFamily="34" charset="-128"/>
                <a:cs typeface="+mn-cs"/>
              </a:defRPr>
            </a:lvl8pPr>
            <a:lvl9pPr marL="3657600" algn="l" defTabSz="914400" rtl="0" eaLnBrk="1" latinLnBrk="0" hangingPunct="1">
              <a:defRPr b="1" kern="1200">
                <a:solidFill>
                  <a:schemeClr val="tx1"/>
                </a:solidFill>
                <a:latin typeface="Arial" charset="0"/>
                <a:ea typeface="ＭＳ Ｐゴシック" pitchFamily="34" charset="-128"/>
                <a:cs typeface="+mn-cs"/>
              </a:defRPr>
            </a:lvl9pPr>
          </a:lstStyle>
          <a:p>
            <a:pPr marL="731520" indent="-731520" algn="ctr" eaLnBrk="1" hangingPunct="1">
              <a:spcBef>
                <a:spcPct val="20000"/>
              </a:spcBef>
              <a:defRPr/>
            </a:pPr>
            <a:r>
              <a:rPr lang="en-US" sz="4400" dirty="0">
                <a:solidFill>
                  <a:srgbClr val="009999"/>
                </a:solidFill>
                <a:latin typeface="Helvetica" charset="0"/>
                <a:ea typeface="Helvetica" charset="0"/>
                <a:cs typeface="Helvetica" charset="0"/>
              </a:rPr>
              <a:t>Photosynthesis</a:t>
            </a:r>
          </a:p>
        </p:txBody>
      </p:sp>
      <p:sp>
        <p:nvSpPr>
          <p:cNvPr id="7" name="Rectangle 2">
            <a:extLst>
              <a:ext uri="{FF2B5EF4-FFF2-40B4-BE49-F238E27FC236}">
                <a16:creationId xmlns:a16="http://schemas.microsoft.com/office/drawing/2014/main" id="{0B4D0C93-39B5-BA6E-5D0C-4B58FED80866}"/>
              </a:ext>
            </a:extLst>
          </p:cNvPr>
          <p:cNvSpPr txBox="1">
            <a:spLocks noChangeArrowheads="1"/>
          </p:cNvSpPr>
          <p:nvPr/>
        </p:nvSpPr>
        <p:spPr bwMode="auto">
          <a:xfrm>
            <a:off x="-355600" y="565942"/>
            <a:ext cx="6799811" cy="58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rgbClr val="0000FF"/>
                </a:solidFill>
                <a:latin typeface="+mj-lt"/>
                <a:ea typeface="MS PGothic" pitchFamily="34" charset="-128"/>
                <a:cs typeface="ＭＳ Ｐゴシック" charset="-128"/>
              </a:defRPr>
            </a:lvl1pPr>
            <a:lvl2pPr algn="ctr" rtl="0" eaLnBrk="0" fontAlgn="base" hangingPunct="0">
              <a:spcBef>
                <a:spcPct val="0"/>
              </a:spcBef>
              <a:spcAft>
                <a:spcPct val="0"/>
              </a:spcAft>
              <a:defRPr sz="4000">
                <a:solidFill>
                  <a:srgbClr val="0000FF"/>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000">
                <a:solidFill>
                  <a:srgbClr val="0000FF"/>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000">
                <a:solidFill>
                  <a:srgbClr val="0000FF"/>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000">
                <a:solidFill>
                  <a:srgbClr val="0000FF"/>
                </a:solidFill>
                <a:latin typeface="Arial" charset="0"/>
                <a:ea typeface="MS PGothic" pitchFamily="34" charset="-128"/>
                <a:cs typeface="ＭＳ Ｐゴシック" charset="-128"/>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a:lstStyle>
          <a:p>
            <a:pPr eaLnBrk="1" hangingPunct="1"/>
            <a:r>
              <a:rPr lang="en-US" altLang="en-US" sz="3600" b="1" kern="0">
                <a:solidFill>
                  <a:srgbClr val="2FB0DC"/>
                </a:solidFill>
                <a:latin typeface="Helvetica" charset="0"/>
                <a:ea typeface="Helvetica" charset="0"/>
                <a:cs typeface="Helvetica" charset="0"/>
              </a:rPr>
              <a:t>Third Stage of Calvin Cycle</a:t>
            </a:r>
          </a:p>
        </p:txBody>
      </p:sp>
      <p:sp>
        <p:nvSpPr>
          <p:cNvPr id="8" name="Content Placeholder 1">
            <a:extLst>
              <a:ext uri="{FF2B5EF4-FFF2-40B4-BE49-F238E27FC236}">
                <a16:creationId xmlns:a16="http://schemas.microsoft.com/office/drawing/2014/main" id="{3B5D84B0-D0B1-D6A5-40C1-00BCEDE8C01D}"/>
              </a:ext>
            </a:extLst>
          </p:cNvPr>
          <p:cNvSpPr txBox="1">
            <a:spLocks/>
          </p:cNvSpPr>
          <p:nvPr/>
        </p:nvSpPr>
        <p:spPr bwMode="auto">
          <a:xfrm>
            <a:off x="210813" y="1623958"/>
            <a:ext cx="8552187" cy="1536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228600" indent="-228600">
              <a:buFontTx/>
              <a:buAutoNum type="arabicPeriod"/>
            </a:pPr>
            <a:r>
              <a:rPr lang="en-US" altLang="en-US" sz="1600" kern="0" dirty="0">
                <a:latin typeface="Helvetica" pitchFamily="2" charset="0"/>
                <a:ea typeface="Helvetica" charset="0"/>
                <a:cs typeface="Helvetica" charset="0"/>
              </a:rPr>
              <a:t>We have 3-carbon compounds and need 5-carbon compounds:  put 2 together to make 6 (stop at Fru6P), then can pull 2 carbons from 6 (leaving 4) and plus another 3-carbon compound make a 5-carbon sugar.  </a:t>
            </a:r>
          </a:p>
          <a:p>
            <a:pPr marL="0" indent="0">
              <a:buNone/>
            </a:pPr>
            <a:r>
              <a:rPr lang="en-US" altLang="en-US" sz="1600" kern="0" dirty="0">
                <a:latin typeface="Helvetica" pitchFamily="2" charset="0"/>
                <a:ea typeface="Helvetica" charset="0"/>
                <a:cs typeface="Helvetica" charset="0"/>
              </a:rPr>
              <a:t>DO THIS TWICE.  </a:t>
            </a:r>
          </a:p>
          <a:p>
            <a:pPr marL="0" indent="0">
              <a:buNone/>
            </a:pPr>
            <a:r>
              <a:rPr lang="en-US" altLang="en-US" sz="1600" kern="0" dirty="0">
                <a:latin typeface="Helvetica" pitchFamily="2" charset="0"/>
                <a:ea typeface="Helvetica" charset="0"/>
                <a:cs typeface="Helvetica" charset="0"/>
              </a:rPr>
              <a:t>Of the 12 GA3P, we have </a:t>
            </a:r>
            <a:r>
              <a:rPr lang="en-US" altLang="en-US" sz="1600" b="1" kern="0" dirty="0">
                <a:solidFill>
                  <a:srgbClr val="0432FF"/>
                </a:solidFill>
                <a:latin typeface="Helvetica" pitchFamily="2" charset="0"/>
                <a:ea typeface="Helvetica" charset="0"/>
                <a:cs typeface="Helvetica" charset="0"/>
              </a:rPr>
              <a:t>8</a:t>
            </a:r>
            <a:r>
              <a:rPr lang="en-US" altLang="en-US" sz="1600" kern="0" dirty="0">
                <a:latin typeface="Helvetica" pitchFamily="2" charset="0"/>
                <a:ea typeface="Helvetica" charset="0"/>
                <a:cs typeface="Helvetica" charset="0"/>
              </a:rPr>
              <a:t> for making </a:t>
            </a:r>
            <a:r>
              <a:rPr lang="en-US" altLang="en-US" sz="1600" kern="0" dirty="0">
                <a:solidFill>
                  <a:srgbClr val="00B0F0"/>
                </a:solidFill>
                <a:latin typeface="Helvetica" pitchFamily="2" charset="0"/>
                <a:ea typeface="Helvetica" charset="0"/>
                <a:cs typeface="Helvetica" charset="0"/>
              </a:rPr>
              <a:t>3 hexoses</a:t>
            </a:r>
            <a:r>
              <a:rPr lang="en-US" altLang="en-US" sz="1600" kern="0" dirty="0">
                <a:latin typeface="Helvetica" pitchFamily="2" charset="0"/>
                <a:ea typeface="Helvetica" charset="0"/>
                <a:cs typeface="Helvetica" charset="0"/>
              </a:rPr>
              <a:t> and </a:t>
            </a:r>
            <a:r>
              <a:rPr lang="en-US" altLang="en-US" sz="1600" kern="0" dirty="0">
                <a:solidFill>
                  <a:srgbClr val="FF0000"/>
                </a:solidFill>
                <a:latin typeface="Helvetica" pitchFamily="2" charset="0"/>
                <a:ea typeface="Helvetica" charset="0"/>
                <a:cs typeface="Helvetica" charset="0"/>
              </a:rPr>
              <a:t>2 DHAP</a:t>
            </a:r>
            <a:r>
              <a:rPr lang="en-US" altLang="en-US" sz="1600" kern="0" dirty="0">
                <a:latin typeface="Helvetica" pitchFamily="2" charset="0"/>
                <a:ea typeface="Helvetica" charset="0"/>
                <a:cs typeface="Helvetica" charset="0"/>
              </a:rPr>
              <a:t>, plus </a:t>
            </a:r>
            <a:r>
              <a:rPr lang="en-US" altLang="en-US" sz="1600" kern="0" dirty="0">
                <a:solidFill>
                  <a:srgbClr val="00B050"/>
                </a:solidFill>
                <a:latin typeface="Helvetica" pitchFamily="2" charset="0"/>
                <a:ea typeface="Helvetica" charset="0"/>
                <a:cs typeface="Helvetica" charset="0"/>
              </a:rPr>
              <a:t> </a:t>
            </a:r>
            <a:r>
              <a:rPr lang="en-US" altLang="en-US" sz="1600" b="1" kern="0" dirty="0">
                <a:solidFill>
                  <a:srgbClr val="00B050"/>
                </a:solidFill>
                <a:latin typeface="Helvetica" pitchFamily="2" charset="0"/>
                <a:ea typeface="Helvetica" charset="0"/>
                <a:cs typeface="Helvetica" charset="0"/>
              </a:rPr>
              <a:t>4</a:t>
            </a:r>
            <a:r>
              <a:rPr lang="en-US" altLang="en-US" sz="1600" kern="0" dirty="0">
                <a:solidFill>
                  <a:srgbClr val="00B050"/>
                </a:solidFill>
                <a:latin typeface="Helvetica" pitchFamily="2" charset="0"/>
                <a:ea typeface="Helvetica" charset="0"/>
                <a:cs typeface="Helvetica" charset="0"/>
              </a:rPr>
              <a:t> GA3P</a:t>
            </a:r>
            <a:r>
              <a:rPr lang="en-US" altLang="en-US" sz="1600" kern="0" dirty="0">
                <a:latin typeface="Helvetica" pitchFamily="2" charset="0"/>
                <a:ea typeface="Helvetica" charset="0"/>
                <a:cs typeface="Helvetica" charset="0"/>
              </a:rPr>
              <a:t> left</a:t>
            </a:r>
          </a:p>
          <a:p>
            <a:pPr marL="0" indent="0">
              <a:buNone/>
            </a:pPr>
            <a:r>
              <a:rPr lang="en-US" sz="1600" dirty="0">
                <a:latin typeface="Helvetica" pitchFamily="2" charset="0"/>
              </a:rPr>
              <a:t>The </a:t>
            </a:r>
            <a:r>
              <a:rPr lang="en-US" sz="1600" dirty="0">
                <a:solidFill>
                  <a:srgbClr val="E66F1E"/>
                </a:solidFill>
                <a:latin typeface="Helvetica" pitchFamily="2" charset="0"/>
              </a:rPr>
              <a:t>2 Fru6P</a:t>
            </a:r>
            <a:r>
              <a:rPr lang="en-US" sz="1600" dirty="0">
                <a:latin typeface="Helvetica" pitchFamily="2" charset="0"/>
              </a:rPr>
              <a:t>, plus </a:t>
            </a:r>
            <a:r>
              <a:rPr lang="en-US" sz="1600" dirty="0">
                <a:solidFill>
                  <a:srgbClr val="03A049"/>
                </a:solidFill>
                <a:latin typeface="Helvetica" pitchFamily="2" charset="0"/>
              </a:rPr>
              <a:t>2/4</a:t>
            </a:r>
            <a:r>
              <a:rPr lang="en-US" sz="1600" dirty="0">
                <a:latin typeface="Helvetica" pitchFamily="2" charset="0"/>
              </a:rPr>
              <a:t> </a:t>
            </a:r>
            <a:r>
              <a:rPr lang="en-US" sz="1600" dirty="0">
                <a:solidFill>
                  <a:srgbClr val="03A049"/>
                </a:solidFill>
                <a:latin typeface="Helvetica" pitchFamily="2" charset="0"/>
              </a:rPr>
              <a:t>GA3P</a:t>
            </a:r>
            <a:r>
              <a:rPr lang="en-US" sz="1600" dirty="0">
                <a:latin typeface="Helvetica" pitchFamily="2" charset="0"/>
              </a:rPr>
              <a:t> to make 2 5-carbon sugars (</a:t>
            </a:r>
            <a:r>
              <a:rPr lang="en-US" sz="1600" dirty="0">
                <a:solidFill>
                  <a:srgbClr val="A649EE"/>
                </a:solidFill>
                <a:latin typeface="Helvetica" pitchFamily="2" charset="0"/>
              </a:rPr>
              <a:t>Xyl5P</a:t>
            </a:r>
            <a:r>
              <a:rPr lang="en-US" sz="1600" dirty="0">
                <a:latin typeface="Helvetica" pitchFamily="2" charset="0"/>
              </a:rPr>
              <a:t>).</a:t>
            </a:r>
          </a:p>
        </p:txBody>
      </p:sp>
      <p:sp>
        <p:nvSpPr>
          <p:cNvPr id="24" name="Rectangle 23">
            <a:extLst>
              <a:ext uri="{FF2B5EF4-FFF2-40B4-BE49-F238E27FC236}">
                <a16:creationId xmlns:a16="http://schemas.microsoft.com/office/drawing/2014/main" id="{8D58B596-52DD-7D37-C315-5F34E7E4684B}"/>
              </a:ext>
            </a:extLst>
          </p:cNvPr>
          <p:cNvSpPr/>
          <p:nvPr/>
        </p:nvSpPr>
        <p:spPr>
          <a:xfrm>
            <a:off x="5216708" y="4508632"/>
            <a:ext cx="772997" cy="622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6E4D211-F3A6-ACF7-65AC-7355C9C78886}"/>
              </a:ext>
            </a:extLst>
          </p:cNvPr>
          <p:cNvSpPr txBox="1"/>
          <p:nvPr/>
        </p:nvSpPr>
        <p:spPr>
          <a:xfrm>
            <a:off x="537579" y="3446530"/>
            <a:ext cx="2704715" cy="461665"/>
          </a:xfrm>
          <a:prstGeom prst="rect">
            <a:avLst/>
          </a:prstGeom>
          <a:noFill/>
        </p:spPr>
        <p:txBody>
          <a:bodyPr wrap="none" rtlCol="0">
            <a:spAutoFit/>
          </a:bodyPr>
          <a:lstStyle/>
          <a:p>
            <a:r>
              <a:rPr lang="en-US" b="1" dirty="0">
                <a:latin typeface="Microsoft YaHei" charset="-122"/>
                <a:ea typeface="Microsoft YaHei" charset="-122"/>
                <a:cs typeface="Microsoft YaHei" charset="-122"/>
              </a:rPr>
              <a:t>From </a:t>
            </a:r>
            <a:r>
              <a:rPr lang="en-US" b="1" dirty="0">
                <a:solidFill>
                  <a:srgbClr val="6DC5EF"/>
                </a:solidFill>
                <a:latin typeface="Microsoft YaHei" charset="-122"/>
                <a:ea typeface="Microsoft YaHei" charset="-122"/>
                <a:cs typeface="Microsoft YaHei" charset="-122"/>
              </a:rPr>
              <a:t>4</a:t>
            </a:r>
            <a:r>
              <a:rPr lang="en-US" b="1" dirty="0">
                <a:solidFill>
                  <a:srgbClr val="0000FF"/>
                </a:solidFill>
                <a:latin typeface="Microsoft YaHei" charset="-122"/>
                <a:ea typeface="Microsoft YaHei" charset="-122"/>
                <a:cs typeface="Microsoft YaHei" charset="-122"/>
              </a:rPr>
              <a:t>/8</a:t>
            </a:r>
            <a:r>
              <a:rPr lang="en-US" b="1" dirty="0">
                <a:latin typeface="Microsoft YaHei" charset="-122"/>
                <a:ea typeface="Microsoft YaHei" charset="-122"/>
                <a:cs typeface="Microsoft YaHei" charset="-122"/>
              </a:rPr>
              <a:t> GA3P*</a:t>
            </a:r>
          </a:p>
        </p:txBody>
      </p:sp>
      <p:grpSp>
        <p:nvGrpSpPr>
          <p:cNvPr id="34" name="Group 33">
            <a:extLst>
              <a:ext uri="{FF2B5EF4-FFF2-40B4-BE49-F238E27FC236}">
                <a16:creationId xmlns:a16="http://schemas.microsoft.com/office/drawing/2014/main" id="{1D661C07-B1A2-5227-65BF-BCD5BF974D9F}"/>
              </a:ext>
            </a:extLst>
          </p:cNvPr>
          <p:cNvGrpSpPr/>
          <p:nvPr/>
        </p:nvGrpSpPr>
        <p:grpSpPr>
          <a:xfrm rot="983752">
            <a:off x="793739" y="3498556"/>
            <a:ext cx="909808" cy="1033442"/>
            <a:chOff x="2163351" y="3758648"/>
            <a:chExt cx="1242737" cy="1401758"/>
          </a:xfrm>
        </p:grpSpPr>
        <p:sp>
          <p:nvSpPr>
            <p:cNvPr id="35" name="Arc 34">
              <a:extLst>
                <a:ext uri="{FF2B5EF4-FFF2-40B4-BE49-F238E27FC236}">
                  <a16:creationId xmlns:a16="http://schemas.microsoft.com/office/drawing/2014/main" id="{5F018898-6FF5-F252-479F-A0D7F4F6160D}"/>
                </a:ext>
              </a:extLst>
            </p:cNvPr>
            <p:cNvSpPr/>
            <p:nvPr/>
          </p:nvSpPr>
          <p:spPr>
            <a:xfrm rot="15832420">
              <a:off x="2456259" y="4210576"/>
              <a:ext cx="656922" cy="1242737"/>
            </a:xfrm>
            <a:prstGeom prst="arc">
              <a:avLst>
                <a:gd name="adj1" fmla="val 16200000"/>
                <a:gd name="adj2" fmla="val 1112104"/>
              </a:avLst>
            </a:prstGeom>
            <a:ln w="38100">
              <a:solidFill>
                <a:srgbClr val="00A2EA"/>
              </a:solidFill>
              <a:head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Arc 35">
              <a:extLst>
                <a:ext uri="{FF2B5EF4-FFF2-40B4-BE49-F238E27FC236}">
                  <a16:creationId xmlns:a16="http://schemas.microsoft.com/office/drawing/2014/main" id="{20169A67-8C02-CEE0-2BE6-9281E475493E}"/>
                </a:ext>
              </a:extLst>
            </p:cNvPr>
            <p:cNvSpPr/>
            <p:nvPr/>
          </p:nvSpPr>
          <p:spPr>
            <a:xfrm rot="5400000">
              <a:off x="2490528" y="3798026"/>
              <a:ext cx="741527" cy="662772"/>
            </a:xfrm>
            <a:prstGeom prst="arc">
              <a:avLst>
                <a:gd name="adj1" fmla="val 16200000"/>
                <a:gd name="adj2" fmla="val 131251"/>
              </a:avLst>
            </a:prstGeom>
            <a:ln w="38100">
              <a:solidFill>
                <a:srgbClr val="00A2EA"/>
              </a:solidFill>
              <a:head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pic>
        <p:nvPicPr>
          <p:cNvPr id="43" name="Picture 42">
            <a:extLst>
              <a:ext uri="{FF2B5EF4-FFF2-40B4-BE49-F238E27FC236}">
                <a16:creationId xmlns:a16="http://schemas.microsoft.com/office/drawing/2014/main" id="{C5AA3060-79DE-AF9E-896E-F9CDECAB0E4E}"/>
              </a:ext>
            </a:extLst>
          </p:cNvPr>
          <p:cNvPicPr>
            <a:picLocks noChangeAspect="1"/>
          </p:cNvPicPr>
          <p:nvPr/>
        </p:nvPicPr>
        <p:blipFill rotWithShape="1">
          <a:blip r:embed="rId3">
            <a:extLst>
              <a:ext uri="{28A0092B-C50C-407E-A947-70E740481C1C}">
                <a14:useLocalDpi xmlns:a14="http://schemas.microsoft.com/office/drawing/2010/main" val="0"/>
              </a:ext>
            </a:extLst>
          </a:blip>
          <a:srcRect l="1899" t="3655" r="1487" b="14808"/>
          <a:stretch/>
        </p:blipFill>
        <p:spPr>
          <a:xfrm>
            <a:off x="78210" y="4275468"/>
            <a:ext cx="5094287" cy="1851785"/>
          </a:xfrm>
          <a:prstGeom prst="rect">
            <a:avLst/>
          </a:prstGeom>
        </p:spPr>
      </p:pic>
      <p:sp>
        <p:nvSpPr>
          <p:cNvPr id="44" name="TextBox 43">
            <a:extLst>
              <a:ext uri="{FF2B5EF4-FFF2-40B4-BE49-F238E27FC236}">
                <a16:creationId xmlns:a16="http://schemas.microsoft.com/office/drawing/2014/main" id="{375EFF3E-0E3E-4243-29B5-B5F5503B158E}"/>
              </a:ext>
            </a:extLst>
          </p:cNvPr>
          <p:cNvSpPr txBox="1"/>
          <p:nvPr/>
        </p:nvSpPr>
        <p:spPr>
          <a:xfrm>
            <a:off x="2150526" y="5510150"/>
            <a:ext cx="1029027" cy="230832"/>
          </a:xfrm>
          <a:prstGeom prst="rect">
            <a:avLst/>
          </a:prstGeom>
          <a:noFill/>
        </p:spPr>
        <p:txBody>
          <a:bodyPr wrap="square" rtlCol="0">
            <a:spAutoFit/>
          </a:bodyPr>
          <a:lstStyle/>
          <a:p>
            <a:r>
              <a:rPr lang="en-US" altLang="en-US" sz="900" b="1" err="1">
                <a:solidFill>
                  <a:srgbClr val="0A80D0"/>
                </a:solidFill>
                <a:latin typeface="Microsoft YaHei" charset="-122"/>
                <a:ea typeface="Microsoft YaHei" charset="-122"/>
                <a:cs typeface="Microsoft YaHei" charset="-122"/>
              </a:rPr>
              <a:t>transketolase</a:t>
            </a:r>
            <a:endParaRPr lang="en-US" sz="900" b="1">
              <a:solidFill>
                <a:srgbClr val="0A80D0"/>
              </a:solidFill>
              <a:latin typeface="Microsoft YaHei" charset="-122"/>
              <a:ea typeface="Microsoft YaHei" charset="-122"/>
              <a:cs typeface="Microsoft YaHei" charset="-122"/>
            </a:endParaRPr>
          </a:p>
        </p:txBody>
      </p:sp>
      <p:sp>
        <p:nvSpPr>
          <p:cNvPr id="45" name="TextBox 44">
            <a:extLst>
              <a:ext uri="{FF2B5EF4-FFF2-40B4-BE49-F238E27FC236}">
                <a16:creationId xmlns:a16="http://schemas.microsoft.com/office/drawing/2014/main" id="{CC1EF7CA-8AD4-0636-12C4-E72D6F177936}"/>
              </a:ext>
            </a:extLst>
          </p:cNvPr>
          <p:cNvSpPr txBox="1"/>
          <p:nvPr/>
        </p:nvSpPr>
        <p:spPr>
          <a:xfrm>
            <a:off x="361200" y="6035984"/>
            <a:ext cx="373820" cy="461665"/>
          </a:xfrm>
          <a:prstGeom prst="rect">
            <a:avLst/>
          </a:prstGeom>
          <a:noFill/>
        </p:spPr>
        <p:txBody>
          <a:bodyPr wrap="none" rtlCol="0">
            <a:spAutoFit/>
          </a:bodyPr>
          <a:lstStyle/>
          <a:p>
            <a:r>
              <a:rPr lang="en-US" b="1" dirty="0">
                <a:solidFill>
                  <a:srgbClr val="E66F1E"/>
                </a:solidFill>
                <a:latin typeface="Microsoft YaHei" charset="-122"/>
                <a:ea typeface="Microsoft YaHei" charset="-122"/>
                <a:cs typeface="Microsoft YaHei" charset="-122"/>
              </a:rPr>
              <a:t>2</a:t>
            </a:r>
          </a:p>
        </p:txBody>
      </p:sp>
      <p:sp>
        <p:nvSpPr>
          <p:cNvPr id="46" name="TextBox 45">
            <a:extLst>
              <a:ext uri="{FF2B5EF4-FFF2-40B4-BE49-F238E27FC236}">
                <a16:creationId xmlns:a16="http://schemas.microsoft.com/office/drawing/2014/main" id="{CEC4232E-A7FF-D3A6-9878-523ECECC1459}"/>
              </a:ext>
            </a:extLst>
          </p:cNvPr>
          <p:cNvSpPr txBox="1"/>
          <p:nvPr/>
        </p:nvSpPr>
        <p:spPr>
          <a:xfrm>
            <a:off x="1630439" y="6043519"/>
            <a:ext cx="373820" cy="461665"/>
          </a:xfrm>
          <a:prstGeom prst="rect">
            <a:avLst/>
          </a:prstGeom>
          <a:noFill/>
        </p:spPr>
        <p:txBody>
          <a:bodyPr wrap="none" rtlCol="0">
            <a:spAutoFit/>
          </a:bodyPr>
          <a:lstStyle/>
          <a:p>
            <a:r>
              <a:rPr lang="en-US" b="1">
                <a:solidFill>
                  <a:srgbClr val="03A049"/>
                </a:solidFill>
                <a:latin typeface="Microsoft YaHei" charset="-122"/>
                <a:ea typeface="Microsoft YaHei" charset="-122"/>
                <a:cs typeface="Microsoft YaHei" charset="-122"/>
              </a:rPr>
              <a:t>2</a:t>
            </a:r>
          </a:p>
        </p:txBody>
      </p:sp>
      <p:sp>
        <p:nvSpPr>
          <p:cNvPr id="47" name="TextBox 46">
            <a:extLst>
              <a:ext uri="{FF2B5EF4-FFF2-40B4-BE49-F238E27FC236}">
                <a16:creationId xmlns:a16="http://schemas.microsoft.com/office/drawing/2014/main" id="{A45AF9A4-36BD-287F-31AF-67F7D8C53CE8}"/>
              </a:ext>
            </a:extLst>
          </p:cNvPr>
          <p:cNvSpPr txBox="1"/>
          <p:nvPr/>
        </p:nvSpPr>
        <p:spPr>
          <a:xfrm>
            <a:off x="3102878" y="6051054"/>
            <a:ext cx="373820" cy="461665"/>
          </a:xfrm>
          <a:prstGeom prst="rect">
            <a:avLst/>
          </a:prstGeom>
          <a:noFill/>
        </p:spPr>
        <p:txBody>
          <a:bodyPr wrap="none" rtlCol="0">
            <a:spAutoFit/>
          </a:bodyPr>
          <a:lstStyle/>
          <a:p>
            <a:r>
              <a:rPr lang="en-US" b="1">
                <a:latin typeface="Microsoft YaHei" charset="-122"/>
                <a:ea typeface="Microsoft YaHei" charset="-122"/>
                <a:cs typeface="Microsoft YaHei" charset="-122"/>
              </a:rPr>
              <a:t>2</a:t>
            </a:r>
          </a:p>
        </p:txBody>
      </p:sp>
      <p:sp>
        <p:nvSpPr>
          <p:cNvPr id="48" name="TextBox 47">
            <a:extLst>
              <a:ext uri="{FF2B5EF4-FFF2-40B4-BE49-F238E27FC236}">
                <a16:creationId xmlns:a16="http://schemas.microsoft.com/office/drawing/2014/main" id="{1801D005-1A8B-A8EC-833C-ACD643950DAF}"/>
              </a:ext>
            </a:extLst>
          </p:cNvPr>
          <p:cNvSpPr txBox="1"/>
          <p:nvPr/>
        </p:nvSpPr>
        <p:spPr>
          <a:xfrm>
            <a:off x="4372117" y="6058589"/>
            <a:ext cx="373820" cy="461665"/>
          </a:xfrm>
          <a:prstGeom prst="rect">
            <a:avLst/>
          </a:prstGeom>
          <a:noFill/>
        </p:spPr>
        <p:txBody>
          <a:bodyPr wrap="none" rtlCol="0">
            <a:spAutoFit/>
          </a:bodyPr>
          <a:lstStyle/>
          <a:p>
            <a:r>
              <a:rPr lang="en-US" b="1">
                <a:solidFill>
                  <a:srgbClr val="A549ED"/>
                </a:solidFill>
                <a:latin typeface="Microsoft YaHei" charset="-122"/>
                <a:ea typeface="Microsoft YaHei" charset="-122"/>
                <a:cs typeface="Microsoft YaHei" charset="-122"/>
              </a:rPr>
              <a:t>2</a:t>
            </a:r>
          </a:p>
        </p:txBody>
      </p:sp>
      <p:sp>
        <p:nvSpPr>
          <p:cNvPr id="49" name="TextBox 48">
            <a:extLst>
              <a:ext uri="{FF2B5EF4-FFF2-40B4-BE49-F238E27FC236}">
                <a16:creationId xmlns:a16="http://schemas.microsoft.com/office/drawing/2014/main" id="{F4B51457-FB4C-ACD2-6C55-5A384AAD0C66}"/>
              </a:ext>
            </a:extLst>
          </p:cNvPr>
          <p:cNvSpPr txBox="1"/>
          <p:nvPr/>
        </p:nvSpPr>
        <p:spPr>
          <a:xfrm>
            <a:off x="5257313" y="6585663"/>
            <a:ext cx="4231169" cy="263389"/>
          </a:xfrm>
          <a:prstGeom prst="rect">
            <a:avLst/>
          </a:prstGeom>
          <a:noFill/>
        </p:spPr>
        <p:txBody>
          <a:bodyPr wrap="square" rtlCol="0">
            <a:spAutoFit/>
          </a:bodyPr>
          <a:lstStyle/>
          <a:p>
            <a:r>
              <a:rPr lang="en-US" sz="1100" b="1" dirty="0">
                <a:latin typeface="Helvetica" pitchFamily="2" charset="0"/>
              </a:rPr>
              <a:t>*the other </a:t>
            </a:r>
            <a:r>
              <a:rPr lang="en-US" sz="1100" b="1" dirty="0">
                <a:solidFill>
                  <a:srgbClr val="6DC5EF"/>
                </a:solidFill>
                <a:latin typeface="Helvetica" pitchFamily="2" charset="0"/>
              </a:rPr>
              <a:t>4</a:t>
            </a:r>
            <a:r>
              <a:rPr lang="en-US" sz="1100" b="1" dirty="0">
                <a:latin typeface="Helvetica" pitchFamily="2" charset="0"/>
              </a:rPr>
              <a:t> go to make </a:t>
            </a:r>
            <a:r>
              <a:rPr lang="en-US" sz="1100" b="1" dirty="0" err="1">
                <a:latin typeface="Helvetica" pitchFamily="2" charset="0"/>
              </a:rPr>
              <a:t>Glc</a:t>
            </a:r>
            <a:r>
              <a:rPr lang="en-US" sz="1100" b="1" dirty="0">
                <a:latin typeface="Helvetica" pitchFamily="2" charset="0"/>
              </a:rPr>
              <a:t>(1) and DHAP(</a:t>
            </a:r>
            <a:r>
              <a:rPr lang="en-US" sz="1100" b="1" dirty="0">
                <a:solidFill>
                  <a:srgbClr val="FF0000"/>
                </a:solidFill>
                <a:latin typeface="Helvetica" pitchFamily="2" charset="0"/>
              </a:rPr>
              <a:t>2</a:t>
            </a:r>
            <a:r>
              <a:rPr lang="en-US" sz="1100" b="1" dirty="0">
                <a:latin typeface="Helvetica" pitchFamily="2" charset="0"/>
              </a:rPr>
              <a:t>) </a:t>
            </a:r>
            <a:r>
              <a:rPr lang="en-US" sz="1100" b="1" dirty="0">
                <a:latin typeface="Helvetica" pitchFamily="2" charset="0"/>
                <a:ea typeface="Microsoft YaHei" charset="-122"/>
                <a:cs typeface="Microsoft YaHei" charset="-122"/>
                <a:sym typeface="Wingdings"/>
              </a:rPr>
              <a:t>use 6 </a:t>
            </a:r>
            <a:r>
              <a:rPr lang="en-US" sz="1100" b="1" dirty="0">
                <a:latin typeface="Helvetica" pitchFamily="2" charset="0"/>
                <a:ea typeface="Microsoft YaHei" charset="-122"/>
                <a:cs typeface="Microsoft YaHei" charset="-122"/>
              </a:rPr>
              <a:t>GA3P</a:t>
            </a:r>
          </a:p>
        </p:txBody>
      </p:sp>
      <p:sp>
        <p:nvSpPr>
          <p:cNvPr id="51" name="TextBox 50">
            <a:extLst>
              <a:ext uri="{FF2B5EF4-FFF2-40B4-BE49-F238E27FC236}">
                <a16:creationId xmlns:a16="http://schemas.microsoft.com/office/drawing/2014/main" id="{4A770749-85AC-AFBC-B7C2-CF8F99106785}"/>
              </a:ext>
            </a:extLst>
          </p:cNvPr>
          <p:cNvSpPr txBox="1"/>
          <p:nvPr/>
        </p:nvSpPr>
        <p:spPr>
          <a:xfrm>
            <a:off x="5430761" y="4509520"/>
            <a:ext cx="3205365" cy="461665"/>
          </a:xfrm>
          <a:prstGeom prst="rect">
            <a:avLst/>
          </a:prstGeom>
          <a:noFill/>
        </p:spPr>
        <p:txBody>
          <a:bodyPr wrap="none" rtlCol="0">
            <a:spAutoFit/>
          </a:bodyPr>
          <a:lstStyle/>
          <a:p>
            <a:r>
              <a:rPr lang="en-US" b="1" dirty="0">
                <a:solidFill>
                  <a:srgbClr val="6DC5EF"/>
                </a:solidFill>
                <a:latin typeface="Microsoft YaHei" charset="-122"/>
                <a:ea typeface="Microsoft YaHei" charset="-122"/>
                <a:cs typeface="Microsoft YaHei" charset="-122"/>
                <a:sym typeface="Wingdings"/>
              </a:rPr>
              <a:t>4</a:t>
            </a:r>
            <a:r>
              <a:rPr lang="en-US" b="1" dirty="0">
                <a:solidFill>
                  <a:srgbClr val="0000FF"/>
                </a:solidFill>
                <a:latin typeface="Microsoft YaHei" charset="-122"/>
                <a:ea typeface="Microsoft YaHei" charset="-122"/>
                <a:cs typeface="Microsoft YaHei" charset="-122"/>
                <a:sym typeface="Wingdings"/>
              </a:rPr>
              <a:t> </a:t>
            </a:r>
            <a:r>
              <a:rPr lang="en-US" b="1" dirty="0">
                <a:latin typeface="Microsoft YaHei" charset="-122"/>
                <a:ea typeface="Microsoft YaHei" charset="-122"/>
                <a:cs typeface="Microsoft YaHei" charset="-122"/>
              </a:rPr>
              <a:t>GA3P </a:t>
            </a:r>
            <a:r>
              <a:rPr lang="en-US" b="1" dirty="0">
                <a:latin typeface="Microsoft YaHei" charset="-122"/>
                <a:ea typeface="Microsoft YaHei" charset="-122"/>
                <a:cs typeface="Microsoft YaHei" charset="-122"/>
                <a:sym typeface="Wingdings"/>
              </a:rPr>
              <a:t> </a:t>
            </a:r>
            <a:r>
              <a:rPr lang="en-US" b="1" dirty="0">
                <a:solidFill>
                  <a:srgbClr val="E66F1E"/>
                </a:solidFill>
                <a:latin typeface="Microsoft YaHei" charset="-122"/>
                <a:ea typeface="Microsoft YaHei" charset="-122"/>
                <a:cs typeface="Microsoft YaHei" charset="-122"/>
                <a:sym typeface="Wingdings"/>
              </a:rPr>
              <a:t>2 Fru 6-P</a:t>
            </a:r>
            <a:endParaRPr lang="en-US" b="1" dirty="0">
              <a:solidFill>
                <a:srgbClr val="E66F1E"/>
              </a:solidFill>
              <a:latin typeface="Microsoft YaHei" charset="-122"/>
              <a:ea typeface="Microsoft YaHei" charset="-122"/>
              <a:cs typeface="Microsoft YaHei" charset="-122"/>
            </a:endParaRPr>
          </a:p>
        </p:txBody>
      </p:sp>
      <p:sp>
        <p:nvSpPr>
          <p:cNvPr id="20" name="Oval 19">
            <a:extLst>
              <a:ext uri="{FF2B5EF4-FFF2-40B4-BE49-F238E27FC236}">
                <a16:creationId xmlns:a16="http://schemas.microsoft.com/office/drawing/2014/main" id="{C873F43A-F156-D0DF-0E83-D7FAF46F104B}"/>
              </a:ext>
            </a:extLst>
          </p:cNvPr>
          <p:cNvSpPr/>
          <p:nvPr/>
        </p:nvSpPr>
        <p:spPr>
          <a:xfrm>
            <a:off x="2586830" y="4219364"/>
            <a:ext cx="1379568" cy="221069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AFDF477-1717-7DC2-0C23-C113257E59DD}"/>
              </a:ext>
            </a:extLst>
          </p:cNvPr>
          <p:cNvSpPr/>
          <p:nvPr/>
        </p:nvSpPr>
        <p:spPr>
          <a:xfrm rot="16200000">
            <a:off x="2428248" y="5155669"/>
            <a:ext cx="373734" cy="966069"/>
          </a:xfrm>
          <a:prstGeom prst="ellipse">
            <a:avLst/>
          </a:prstGeom>
          <a:noFill/>
          <a:ln w="28575">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9975EBE1-D8B8-C62C-9E8C-DF01D8D5EC53}"/>
              </a:ext>
            </a:extLst>
          </p:cNvPr>
          <p:cNvSpPr txBox="1"/>
          <p:nvPr/>
        </p:nvSpPr>
        <p:spPr>
          <a:xfrm>
            <a:off x="5430761" y="4867346"/>
            <a:ext cx="3187091" cy="461665"/>
          </a:xfrm>
          <a:prstGeom prst="rect">
            <a:avLst/>
          </a:prstGeom>
          <a:noFill/>
        </p:spPr>
        <p:txBody>
          <a:bodyPr wrap="none" rtlCol="0">
            <a:spAutoFit/>
          </a:bodyPr>
          <a:lstStyle/>
          <a:p>
            <a:r>
              <a:rPr lang="en-US" b="1" dirty="0">
                <a:solidFill>
                  <a:srgbClr val="03A049"/>
                </a:solidFill>
                <a:latin typeface="Microsoft YaHei" charset="-122"/>
                <a:ea typeface="Microsoft YaHei" charset="-122"/>
                <a:cs typeface="Microsoft YaHei" charset="-122"/>
                <a:sym typeface="Wingdings"/>
              </a:rPr>
              <a:t>2</a:t>
            </a:r>
            <a:r>
              <a:rPr lang="en-US" b="1" dirty="0">
                <a:solidFill>
                  <a:srgbClr val="0000FF"/>
                </a:solidFill>
                <a:latin typeface="Microsoft YaHei" charset="-122"/>
                <a:ea typeface="Microsoft YaHei" charset="-122"/>
                <a:cs typeface="Microsoft YaHei" charset="-122"/>
                <a:sym typeface="Wingdings"/>
              </a:rPr>
              <a:t> </a:t>
            </a:r>
            <a:r>
              <a:rPr lang="en-US" b="1" dirty="0">
                <a:latin typeface="Microsoft YaHei" charset="-122"/>
                <a:ea typeface="Microsoft YaHei" charset="-122"/>
                <a:cs typeface="Microsoft YaHei" charset="-122"/>
              </a:rPr>
              <a:t>GA3P </a:t>
            </a:r>
            <a:r>
              <a:rPr lang="en-US" b="1" dirty="0">
                <a:latin typeface="Microsoft YaHei" charset="-122"/>
                <a:ea typeface="Microsoft YaHei" charset="-122"/>
                <a:cs typeface="Microsoft YaHei" charset="-122"/>
                <a:sym typeface="Wingdings"/>
              </a:rPr>
              <a:t> </a:t>
            </a:r>
            <a:r>
              <a:rPr lang="en-US" b="1" dirty="0">
                <a:solidFill>
                  <a:srgbClr val="A549ED"/>
                </a:solidFill>
                <a:latin typeface="Microsoft YaHei" charset="-122"/>
                <a:ea typeface="Microsoft YaHei" charset="-122"/>
                <a:cs typeface="Microsoft YaHei" charset="-122"/>
                <a:sym typeface="Wingdings"/>
              </a:rPr>
              <a:t>2 </a:t>
            </a:r>
            <a:r>
              <a:rPr lang="en-US" b="1" dirty="0" err="1">
                <a:solidFill>
                  <a:srgbClr val="A549ED"/>
                </a:solidFill>
                <a:latin typeface="Microsoft YaHei" charset="-122"/>
                <a:ea typeface="Microsoft YaHei" charset="-122"/>
                <a:cs typeface="Microsoft YaHei" charset="-122"/>
                <a:sym typeface="Wingdings"/>
              </a:rPr>
              <a:t>Xyl</a:t>
            </a:r>
            <a:r>
              <a:rPr lang="en-US" b="1" dirty="0">
                <a:solidFill>
                  <a:srgbClr val="A549ED"/>
                </a:solidFill>
                <a:latin typeface="Microsoft YaHei" charset="-122"/>
                <a:ea typeface="Microsoft YaHei" charset="-122"/>
                <a:cs typeface="Microsoft YaHei" charset="-122"/>
                <a:sym typeface="Wingdings"/>
              </a:rPr>
              <a:t> 5-P</a:t>
            </a:r>
            <a:endParaRPr lang="en-US" b="1" dirty="0">
              <a:solidFill>
                <a:srgbClr val="A549ED"/>
              </a:solidFill>
              <a:latin typeface="Microsoft YaHei" charset="-122"/>
              <a:ea typeface="Microsoft YaHei" charset="-122"/>
              <a:cs typeface="Microsoft YaHei" charset="-122"/>
            </a:endParaRPr>
          </a:p>
        </p:txBody>
      </p:sp>
      <p:sp>
        <p:nvSpPr>
          <p:cNvPr id="53" name="Rectangle 52">
            <a:extLst>
              <a:ext uri="{FF2B5EF4-FFF2-40B4-BE49-F238E27FC236}">
                <a16:creationId xmlns:a16="http://schemas.microsoft.com/office/drawing/2014/main" id="{6F95BA71-BF3B-5325-0E07-8FB81FE26A98}"/>
              </a:ext>
            </a:extLst>
          </p:cNvPr>
          <p:cNvSpPr/>
          <p:nvPr/>
        </p:nvSpPr>
        <p:spPr>
          <a:xfrm>
            <a:off x="1236795" y="4186948"/>
            <a:ext cx="1171143" cy="22417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ECEF854-9419-8E93-CC1C-E3D9EFE78F4A}"/>
              </a:ext>
            </a:extLst>
          </p:cNvPr>
          <p:cNvSpPr/>
          <p:nvPr/>
        </p:nvSpPr>
        <p:spPr>
          <a:xfrm>
            <a:off x="2371676" y="4123249"/>
            <a:ext cx="2979713" cy="25735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805EF32-81AF-B65F-2D82-2706D70A0A72}"/>
              </a:ext>
            </a:extLst>
          </p:cNvPr>
          <p:cNvSpPr/>
          <p:nvPr/>
        </p:nvSpPr>
        <p:spPr>
          <a:xfrm>
            <a:off x="3990337" y="4372514"/>
            <a:ext cx="1261532" cy="2082800"/>
          </a:xfrm>
          <a:prstGeom prst="rect">
            <a:avLst/>
          </a:prstGeom>
          <a:no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1355E40-210A-29DD-FD30-0896437CEBD7}"/>
              </a:ext>
            </a:extLst>
          </p:cNvPr>
          <p:cNvSpPr txBox="1"/>
          <p:nvPr/>
        </p:nvSpPr>
        <p:spPr>
          <a:xfrm>
            <a:off x="7257288" y="5324709"/>
            <a:ext cx="1812099" cy="461665"/>
          </a:xfrm>
          <a:prstGeom prst="rect">
            <a:avLst/>
          </a:prstGeom>
          <a:noFill/>
        </p:spPr>
        <p:txBody>
          <a:bodyPr wrap="none" rtlCol="0">
            <a:spAutoFit/>
          </a:bodyPr>
          <a:lstStyle/>
          <a:p>
            <a:r>
              <a:rPr lang="en-US" b="1" dirty="0">
                <a:latin typeface="Microsoft YaHei" charset="-122"/>
                <a:ea typeface="Microsoft YaHei" charset="-122"/>
                <a:cs typeface="Microsoft YaHei" charset="-122"/>
                <a:sym typeface="Wingdings"/>
              </a:rPr>
              <a:t>+2 </a:t>
            </a:r>
            <a:r>
              <a:rPr lang="en-US" b="1" dirty="0" err="1">
                <a:latin typeface="Microsoft YaHei" charset="-122"/>
                <a:ea typeface="Microsoft YaHei" charset="-122"/>
                <a:cs typeface="Microsoft YaHei" charset="-122"/>
                <a:sym typeface="Wingdings"/>
              </a:rPr>
              <a:t>Ery</a:t>
            </a:r>
            <a:r>
              <a:rPr lang="en-US" b="1" dirty="0">
                <a:latin typeface="Microsoft YaHei" charset="-122"/>
                <a:ea typeface="Microsoft YaHei" charset="-122"/>
                <a:cs typeface="Microsoft YaHei" charset="-122"/>
                <a:sym typeface="Wingdings"/>
              </a:rPr>
              <a:t> 4-P</a:t>
            </a:r>
            <a:endParaRPr lang="en-US" b="1" dirty="0">
              <a:latin typeface="Microsoft YaHei" charset="-122"/>
              <a:ea typeface="Microsoft YaHei" charset="-122"/>
              <a:cs typeface="Microsoft YaHei" charset="-122"/>
            </a:endParaRPr>
          </a:p>
        </p:txBody>
      </p:sp>
      <p:sp>
        <p:nvSpPr>
          <p:cNvPr id="2" name="TextBox 1">
            <a:extLst>
              <a:ext uri="{FF2B5EF4-FFF2-40B4-BE49-F238E27FC236}">
                <a16:creationId xmlns:a16="http://schemas.microsoft.com/office/drawing/2014/main" id="{607336F2-8953-FAA2-8DB1-4F6F4DB33921}"/>
              </a:ext>
            </a:extLst>
          </p:cNvPr>
          <p:cNvSpPr txBox="1"/>
          <p:nvPr/>
        </p:nvSpPr>
        <p:spPr>
          <a:xfrm>
            <a:off x="5434573" y="5871274"/>
            <a:ext cx="1944828" cy="461665"/>
          </a:xfrm>
          <a:prstGeom prst="rect">
            <a:avLst/>
          </a:prstGeom>
          <a:noFill/>
        </p:spPr>
        <p:txBody>
          <a:bodyPr wrap="none" rtlCol="0">
            <a:spAutoFit/>
          </a:bodyPr>
          <a:lstStyle/>
          <a:p>
            <a:r>
              <a:rPr lang="en-US" b="1" dirty="0">
                <a:solidFill>
                  <a:srgbClr val="03A049"/>
                </a:solidFill>
                <a:latin typeface="Microsoft YaHei" charset="-122"/>
                <a:ea typeface="Microsoft YaHei" charset="-122"/>
                <a:cs typeface="Microsoft YaHei" charset="-122"/>
                <a:sym typeface="Wingdings"/>
              </a:rPr>
              <a:t>2</a:t>
            </a:r>
            <a:r>
              <a:rPr lang="en-US" b="1" dirty="0">
                <a:solidFill>
                  <a:srgbClr val="0000FF"/>
                </a:solidFill>
                <a:latin typeface="Microsoft YaHei" charset="-122"/>
                <a:ea typeface="Microsoft YaHei" charset="-122"/>
                <a:cs typeface="Microsoft YaHei" charset="-122"/>
                <a:sym typeface="Wingdings"/>
              </a:rPr>
              <a:t> </a:t>
            </a:r>
            <a:r>
              <a:rPr lang="en-US" b="1" dirty="0">
                <a:latin typeface="Microsoft YaHei" charset="-122"/>
                <a:ea typeface="Microsoft YaHei" charset="-122"/>
                <a:cs typeface="Microsoft YaHei" charset="-122"/>
              </a:rPr>
              <a:t>GA3P left</a:t>
            </a:r>
            <a:endParaRPr lang="en-US" b="1" dirty="0">
              <a:solidFill>
                <a:srgbClr val="A549ED"/>
              </a:solidFill>
              <a:latin typeface="Microsoft YaHei" charset="-122"/>
              <a:ea typeface="Microsoft YaHei" charset="-122"/>
              <a:cs typeface="Microsoft YaHei" charset="-122"/>
            </a:endParaRPr>
          </a:p>
        </p:txBody>
      </p:sp>
      <p:sp>
        <p:nvSpPr>
          <p:cNvPr id="4" name="TextBox 3">
            <a:extLst>
              <a:ext uri="{FF2B5EF4-FFF2-40B4-BE49-F238E27FC236}">
                <a16:creationId xmlns:a16="http://schemas.microsoft.com/office/drawing/2014/main" id="{C123D78C-696C-6CE3-2901-8BF6A64C1E9D}"/>
              </a:ext>
            </a:extLst>
          </p:cNvPr>
          <p:cNvSpPr txBox="1"/>
          <p:nvPr/>
        </p:nvSpPr>
        <p:spPr>
          <a:xfrm>
            <a:off x="5351390" y="3446530"/>
            <a:ext cx="3569804" cy="461665"/>
          </a:xfrm>
          <a:prstGeom prst="rect">
            <a:avLst/>
          </a:prstGeom>
          <a:noFill/>
        </p:spPr>
        <p:txBody>
          <a:bodyPr wrap="square">
            <a:spAutoFit/>
          </a:bodyPr>
          <a:lstStyle/>
          <a:p>
            <a:r>
              <a:rPr lang="en-US" sz="2400" b="1" dirty="0">
                <a:latin typeface="Helvetica" pitchFamily="2" charset="0"/>
                <a:ea typeface="Microsoft YaHei" charset="-122"/>
                <a:cs typeface="Microsoft YaHei" charset="-122"/>
                <a:sym typeface="Wingdings"/>
              </a:rPr>
              <a:t>12  use 6 </a:t>
            </a:r>
            <a:r>
              <a:rPr lang="en-US" sz="2400" b="1" dirty="0">
                <a:latin typeface="Helvetica" pitchFamily="2" charset="0"/>
                <a:ea typeface="Microsoft YaHei" charset="-122"/>
                <a:cs typeface="Microsoft YaHei" charset="-122"/>
              </a:rPr>
              <a:t>GA3P (</a:t>
            </a:r>
            <a:r>
              <a:rPr lang="en-US" sz="2400" b="1" dirty="0">
                <a:solidFill>
                  <a:srgbClr val="6DC5EF"/>
                </a:solidFill>
                <a:latin typeface="Helvetica" pitchFamily="2" charset="0"/>
                <a:ea typeface="Microsoft YaHei" charset="-122"/>
                <a:cs typeface="Microsoft YaHei" charset="-122"/>
              </a:rPr>
              <a:t>4</a:t>
            </a:r>
            <a:r>
              <a:rPr lang="en-US" sz="2400" b="1" dirty="0">
                <a:latin typeface="Helvetica" pitchFamily="2" charset="0"/>
                <a:ea typeface="Microsoft YaHei" charset="-122"/>
                <a:cs typeface="Microsoft YaHei" charset="-122"/>
              </a:rPr>
              <a:t>+</a:t>
            </a:r>
            <a:r>
              <a:rPr lang="en-US" sz="2400" b="1" dirty="0">
                <a:solidFill>
                  <a:srgbClr val="03A049"/>
                </a:solidFill>
                <a:latin typeface="Helvetica" pitchFamily="2" charset="0"/>
                <a:ea typeface="Microsoft YaHei" charset="-122"/>
                <a:cs typeface="Microsoft YaHei" charset="-122"/>
              </a:rPr>
              <a:t>2</a:t>
            </a:r>
            <a:r>
              <a:rPr lang="en-US" sz="2400" b="1" dirty="0">
                <a:latin typeface="Helvetica" pitchFamily="2" charset="0"/>
                <a:ea typeface="Microsoft YaHei" charset="-122"/>
                <a:cs typeface="Microsoft YaHei" charset="-122"/>
              </a:rPr>
              <a:t>)</a:t>
            </a:r>
            <a:endParaRPr lang="en-US" dirty="0"/>
          </a:p>
        </p:txBody>
      </p:sp>
    </p:spTree>
    <p:extLst>
      <p:ext uri="{BB962C8B-B14F-4D97-AF65-F5344CB8AC3E}">
        <p14:creationId xmlns:p14="http://schemas.microsoft.com/office/powerpoint/2010/main" val="423105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dissolve">
                                      <p:cBhvr>
                                        <p:cTn id="32" dur="500"/>
                                        <p:tgtEl>
                                          <p:spTgt spid="3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dissolve">
                                      <p:cBhvr>
                                        <p:cTn id="35" dur="500"/>
                                        <p:tgtEl>
                                          <p:spTgt spid="33"/>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dissolve">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dissolve">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grpId="0" nodeType="clickEffect">
                                  <p:stCondLst>
                                    <p:cond delay="0"/>
                                  </p:stCondLst>
                                  <p:childTnLst>
                                    <p:animEffect transition="out" filter="dissolve">
                                      <p:cBhvr>
                                        <p:cTn id="47" dur="500"/>
                                        <p:tgtEl>
                                          <p:spTgt spid="53"/>
                                        </p:tgtEl>
                                      </p:cBhvr>
                                    </p:animEffect>
                                    <p:set>
                                      <p:cBhvr>
                                        <p:cTn id="48" dur="1" fill="hold">
                                          <p:stCondLst>
                                            <p:cond delay="499"/>
                                          </p:stCondLst>
                                        </p:cTn>
                                        <p:tgtEl>
                                          <p:spTgt spid="5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dissolve">
                                      <p:cBhvr>
                                        <p:cTn id="53" dur="50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lt">
                                    <p:tmPct val="10000"/>
                                  </p:iterate>
                                  <p:childTnLst>
                                    <p:set>
                                      <p:cBhvr>
                                        <p:cTn id="57" dur="1" fill="hold">
                                          <p:stCondLst>
                                            <p:cond delay="0"/>
                                          </p:stCondLst>
                                        </p:cTn>
                                        <p:tgtEl>
                                          <p:spTgt spid="8">
                                            <p:txEl>
                                              <p:pRg st="3" end="3"/>
                                            </p:txEl>
                                          </p:spTgt>
                                        </p:tgtEl>
                                        <p:attrNameLst>
                                          <p:attrName>style.visibility</p:attrName>
                                        </p:attrNameLst>
                                      </p:cBhvr>
                                      <p:to>
                                        <p:strVal val="visible"/>
                                      </p:to>
                                    </p:set>
                                    <p:animEffect transition="in" filter="wipe(left)">
                                      <p:cBhvr>
                                        <p:cTn id="58" dur="500"/>
                                        <p:tgtEl>
                                          <p:spTgt spid="8">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xit" presetSubtype="0" fill="hold" grpId="0" nodeType="clickEffect">
                                  <p:stCondLst>
                                    <p:cond delay="0"/>
                                  </p:stCondLst>
                                  <p:childTnLst>
                                    <p:animEffect transition="out" filter="dissolve">
                                      <p:cBhvr>
                                        <p:cTn id="62" dur="500"/>
                                        <p:tgtEl>
                                          <p:spTgt spid="54"/>
                                        </p:tgtEl>
                                      </p:cBhvr>
                                    </p:animEffect>
                                    <p:set>
                                      <p:cBhvr>
                                        <p:cTn id="63" dur="1" fill="hold">
                                          <p:stCondLst>
                                            <p:cond delay="499"/>
                                          </p:stCondLst>
                                        </p:cTn>
                                        <p:tgtEl>
                                          <p:spTgt spid="5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dissolve">
                                      <p:cBhvr>
                                        <p:cTn id="68" dur="500"/>
                                        <p:tgtEl>
                                          <p:spTgt spid="44"/>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grpId="0" nodeType="click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heel(1)">
                                      <p:cBhvr>
                                        <p:cTn id="73" dur="2000"/>
                                        <p:tgtEl>
                                          <p:spTgt spid="55"/>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dissolve">
                                      <p:cBhvr>
                                        <p:cTn id="78" dur="500"/>
                                        <p:tgtEl>
                                          <p:spTgt spid="47"/>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dissolve">
                                      <p:cBhvr>
                                        <p:cTn id="83" dur="500"/>
                                        <p:tgtEl>
                                          <p:spTgt spid="48"/>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wheel(1)">
                                      <p:cBhvr>
                                        <p:cTn id="88" dur="2000"/>
                                        <p:tgtEl>
                                          <p:spTgt spid="25"/>
                                        </p:tgtEl>
                                      </p:cBhvr>
                                    </p:animEffect>
                                  </p:childTnLst>
                                </p:cTn>
                              </p:par>
                            </p:childTnLst>
                          </p:cTn>
                        </p:par>
                      </p:childTnLst>
                    </p:cTn>
                  </p:par>
                  <p:par>
                    <p:cTn id="89" fill="hold">
                      <p:stCondLst>
                        <p:cond delay="indefinite"/>
                      </p:stCondLst>
                      <p:childTnLst>
                        <p:par>
                          <p:cTn id="90" fill="hold">
                            <p:stCondLst>
                              <p:cond delay="0"/>
                            </p:stCondLst>
                            <p:childTnLst>
                              <p:par>
                                <p:cTn id="91" presetID="21" presetClass="entr" presetSubtype="1"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heel(1)">
                                      <p:cBhvr>
                                        <p:cTn id="93" dur="2000"/>
                                        <p:tgtEl>
                                          <p:spTgt spid="20"/>
                                        </p:tgtEl>
                                      </p:cBhvr>
                                    </p:animEffect>
                                  </p:childTnLst>
                                </p:cTn>
                              </p:par>
                              <p:par>
                                <p:cTn id="94" presetID="9" presetClass="entr" presetSubtype="0" fill="hold" nodeType="withEffect">
                                  <p:stCondLst>
                                    <p:cond delay="4000"/>
                                  </p:stCondLst>
                                  <p:childTnLst>
                                    <p:set>
                                      <p:cBhvr>
                                        <p:cTn id="95" dur="1" fill="hold">
                                          <p:stCondLst>
                                            <p:cond delay="0"/>
                                          </p:stCondLst>
                                        </p:cTn>
                                        <p:tgtEl>
                                          <p:spTgt spid="34"/>
                                        </p:tgtEl>
                                        <p:attrNameLst>
                                          <p:attrName>style.visibility</p:attrName>
                                        </p:attrNameLst>
                                      </p:cBhvr>
                                      <p:to>
                                        <p:strVal val="visible"/>
                                      </p:to>
                                    </p:set>
                                    <p:animEffect transition="in" filter="dissolve">
                                      <p:cBhvr>
                                        <p:cTn id="96" dur="4000"/>
                                        <p:tgtEl>
                                          <p:spTgt spid="34"/>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dissolve">
                                      <p:cBhvr>
                                        <p:cTn id="101" dur="500"/>
                                        <p:tgtEl>
                                          <p:spTgt spid="24"/>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Effect transition="in" filter="dissolve">
                                      <p:cBhvr>
                                        <p:cTn id="104" dur="500"/>
                                        <p:tgtEl>
                                          <p:spTgt spid="51"/>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dissolve">
                                      <p:cBhvr>
                                        <p:cTn id="107" dur="500"/>
                                        <p:tgtEl>
                                          <p:spTgt spid="52"/>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dissolve">
                                      <p:cBhvr>
                                        <p:cTn id="112" dur="500"/>
                                        <p:tgtEl>
                                          <p:spTgt spid="26"/>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2"/>
                                        </p:tgtEl>
                                        <p:attrNameLst>
                                          <p:attrName>style.visibility</p:attrName>
                                        </p:attrNameLst>
                                      </p:cBhvr>
                                      <p:to>
                                        <p:strVal val="visible"/>
                                      </p:to>
                                    </p:set>
                                    <p:animEffect transition="in" filter="dissolve">
                                      <p:cBhvr>
                                        <p:cTn id="1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p:bldP spid="24" grpId="0" animBg="1"/>
      <p:bldP spid="33" grpId="0"/>
      <p:bldP spid="44" grpId="0"/>
      <p:bldP spid="45" grpId="0"/>
      <p:bldP spid="46" grpId="0"/>
      <p:bldP spid="47" grpId="0"/>
      <p:bldP spid="48" grpId="0"/>
      <p:bldP spid="49" grpId="0"/>
      <p:bldP spid="51" grpId="0"/>
      <p:bldP spid="20" grpId="0" animBg="1"/>
      <p:bldP spid="25" grpId="0" animBg="1"/>
      <p:bldP spid="52" grpId="0"/>
      <p:bldP spid="53" grpId="0" animBg="1"/>
      <p:bldP spid="54" grpId="0" animBg="1"/>
      <p:bldP spid="55" grpId="0" animBg="1"/>
      <p:bldP spid="26" grpId="0"/>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4"/>
          <p:cNvSpPr>
            <a:spLocks noChangeShapeType="1"/>
          </p:cNvSpPr>
          <p:nvPr/>
        </p:nvSpPr>
        <p:spPr bwMode="auto">
          <a:xfrm>
            <a:off x="381000" y="758952"/>
            <a:ext cx="8382000" cy="0"/>
          </a:xfrm>
          <a:prstGeom prst="line">
            <a:avLst/>
          </a:prstGeom>
          <a:noFill/>
          <a:ln w="57150" cmpd="thinThick">
            <a:solidFill>
              <a:srgbClr val="009999"/>
            </a:solidFill>
            <a:round/>
            <a:headEnd/>
            <a:tailEnd/>
          </a:ln>
          <a:extLst>
            <a:ext uri="{909E8E84-426E-40DD-AFC4-6F175D3DCCD1}">
              <a14:hiddenFill xmlns:a14="http://schemas.microsoft.com/office/drawing/2010/main">
                <a:noFill/>
              </a14:hiddenFill>
            </a:ext>
          </a:extLst>
        </p:spPr>
        <p:txBody>
          <a:bodyPr/>
          <a:lstStyle/>
          <a:p>
            <a:endParaRPr lang="en-US" sz="2000">
              <a:latin typeface="Helvetica" charset="0"/>
              <a:ea typeface="Helvetica" charset="0"/>
              <a:cs typeface="Helvetica" charset="0"/>
            </a:endParaRPr>
          </a:p>
        </p:txBody>
      </p:sp>
      <p:sp>
        <p:nvSpPr>
          <p:cNvPr id="6" name="Rectangle 5"/>
          <p:cNvSpPr/>
          <p:nvPr/>
        </p:nvSpPr>
        <p:spPr bwMode="auto">
          <a:xfrm>
            <a:off x="0" y="-84023"/>
            <a:ext cx="9069387" cy="769441"/>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b="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b="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b="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b="1" kern="1200">
                <a:solidFill>
                  <a:schemeClr val="tx1"/>
                </a:solidFill>
                <a:latin typeface="Arial" charset="0"/>
                <a:ea typeface="ＭＳ Ｐゴシック" pitchFamily="34" charset="-128"/>
                <a:cs typeface="+mn-cs"/>
              </a:defRPr>
            </a:lvl5pPr>
            <a:lvl6pPr marL="2286000" algn="l" defTabSz="914400" rtl="0" eaLnBrk="1" latinLnBrk="0" hangingPunct="1">
              <a:defRPr b="1" kern="1200">
                <a:solidFill>
                  <a:schemeClr val="tx1"/>
                </a:solidFill>
                <a:latin typeface="Arial" charset="0"/>
                <a:ea typeface="ＭＳ Ｐゴシック" pitchFamily="34" charset="-128"/>
                <a:cs typeface="+mn-cs"/>
              </a:defRPr>
            </a:lvl6pPr>
            <a:lvl7pPr marL="2743200" algn="l" defTabSz="914400" rtl="0" eaLnBrk="1" latinLnBrk="0" hangingPunct="1">
              <a:defRPr b="1" kern="1200">
                <a:solidFill>
                  <a:schemeClr val="tx1"/>
                </a:solidFill>
                <a:latin typeface="Arial" charset="0"/>
                <a:ea typeface="ＭＳ Ｐゴシック" pitchFamily="34" charset="-128"/>
                <a:cs typeface="+mn-cs"/>
              </a:defRPr>
            </a:lvl7pPr>
            <a:lvl8pPr marL="3200400" algn="l" defTabSz="914400" rtl="0" eaLnBrk="1" latinLnBrk="0" hangingPunct="1">
              <a:defRPr b="1" kern="1200">
                <a:solidFill>
                  <a:schemeClr val="tx1"/>
                </a:solidFill>
                <a:latin typeface="Arial" charset="0"/>
                <a:ea typeface="ＭＳ Ｐゴシック" pitchFamily="34" charset="-128"/>
                <a:cs typeface="+mn-cs"/>
              </a:defRPr>
            </a:lvl8pPr>
            <a:lvl9pPr marL="3657600" algn="l" defTabSz="914400" rtl="0" eaLnBrk="1" latinLnBrk="0" hangingPunct="1">
              <a:defRPr b="1" kern="1200">
                <a:solidFill>
                  <a:schemeClr val="tx1"/>
                </a:solidFill>
                <a:latin typeface="Arial" charset="0"/>
                <a:ea typeface="ＭＳ Ｐゴシック" pitchFamily="34" charset="-128"/>
                <a:cs typeface="+mn-cs"/>
              </a:defRPr>
            </a:lvl9pPr>
          </a:lstStyle>
          <a:p>
            <a:pPr marL="731520" indent="-731520" algn="ctr" eaLnBrk="1" hangingPunct="1">
              <a:spcBef>
                <a:spcPct val="20000"/>
              </a:spcBef>
              <a:defRPr/>
            </a:pPr>
            <a:r>
              <a:rPr lang="en-US" sz="4400">
                <a:solidFill>
                  <a:srgbClr val="009999"/>
                </a:solidFill>
                <a:latin typeface="Helvetica" charset="0"/>
                <a:ea typeface="Helvetica" charset="0"/>
                <a:cs typeface="Helvetica" charset="0"/>
              </a:rPr>
              <a:t>Photosynthesis</a:t>
            </a:r>
          </a:p>
        </p:txBody>
      </p:sp>
      <p:sp>
        <p:nvSpPr>
          <p:cNvPr id="7" name="Rectangle 2"/>
          <p:cNvSpPr txBox="1">
            <a:spLocks noChangeArrowheads="1"/>
          </p:cNvSpPr>
          <p:nvPr/>
        </p:nvSpPr>
        <p:spPr bwMode="auto">
          <a:xfrm>
            <a:off x="0" y="-12704"/>
            <a:ext cx="1828800" cy="58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rgbClr val="0000FF"/>
                </a:solidFill>
                <a:latin typeface="+mj-lt"/>
                <a:ea typeface="MS PGothic" pitchFamily="34" charset="-128"/>
                <a:cs typeface="ＭＳ Ｐゴシック" charset="-128"/>
              </a:defRPr>
            </a:lvl1pPr>
            <a:lvl2pPr algn="ctr" rtl="0" eaLnBrk="0" fontAlgn="base" hangingPunct="0">
              <a:spcBef>
                <a:spcPct val="0"/>
              </a:spcBef>
              <a:spcAft>
                <a:spcPct val="0"/>
              </a:spcAft>
              <a:defRPr sz="4000">
                <a:solidFill>
                  <a:srgbClr val="0000FF"/>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000">
                <a:solidFill>
                  <a:srgbClr val="0000FF"/>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000">
                <a:solidFill>
                  <a:srgbClr val="0000FF"/>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000">
                <a:solidFill>
                  <a:srgbClr val="0000FF"/>
                </a:solidFill>
                <a:latin typeface="Arial" charset="0"/>
                <a:ea typeface="MS PGothic" pitchFamily="34" charset="-128"/>
                <a:cs typeface="ＭＳ Ｐゴシック" charset="-128"/>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a:lstStyle>
          <a:p>
            <a:pPr eaLnBrk="1" hangingPunct="1"/>
            <a:r>
              <a:rPr lang="en-US" altLang="en-US" sz="3600" b="1" kern="0">
                <a:solidFill>
                  <a:srgbClr val="2FB0DC"/>
                </a:solidFill>
                <a:latin typeface="Helvetica" charset="0"/>
                <a:ea typeface="Helvetica" charset="0"/>
                <a:cs typeface="Helvetica" charset="0"/>
              </a:rPr>
              <a:t>Stage 3</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55969" t="10068" r="22932" b="14808"/>
          <a:stretch/>
        </p:blipFill>
        <p:spPr>
          <a:xfrm>
            <a:off x="76378" y="944879"/>
            <a:ext cx="1112510" cy="1706153"/>
          </a:xfrm>
          <a:prstGeom prst="rect">
            <a:avLst/>
          </a:prstGeom>
        </p:spPr>
      </p:pic>
      <p:sp>
        <p:nvSpPr>
          <p:cNvPr id="2" name="TextBox 1"/>
          <p:cNvSpPr txBox="1"/>
          <p:nvPr/>
        </p:nvSpPr>
        <p:spPr>
          <a:xfrm>
            <a:off x="282990" y="2651032"/>
            <a:ext cx="373820" cy="461665"/>
          </a:xfrm>
          <a:prstGeom prst="rect">
            <a:avLst/>
          </a:prstGeom>
          <a:noFill/>
        </p:spPr>
        <p:txBody>
          <a:bodyPr wrap="none" rtlCol="0">
            <a:spAutoFit/>
          </a:bodyPr>
          <a:lstStyle/>
          <a:p>
            <a:r>
              <a:rPr lang="en-US" b="1">
                <a:latin typeface="Microsoft YaHei" charset="-122"/>
                <a:ea typeface="Microsoft YaHei" charset="-122"/>
                <a:cs typeface="Microsoft YaHei" charset="-122"/>
              </a:rPr>
              <a:t>2</a:t>
            </a:r>
          </a:p>
        </p:txBody>
      </p:sp>
      <p:sp>
        <p:nvSpPr>
          <p:cNvPr id="12" name="TextBox 11"/>
          <p:cNvSpPr txBox="1"/>
          <p:nvPr/>
        </p:nvSpPr>
        <p:spPr>
          <a:xfrm>
            <a:off x="1579054" y="2672896"/>
            <a:ext cx="373820" cy="461665"/>
          </a:xfrm>
          <a:prstGeom prst="rect">
            <a:avLst/>
          </a:prstGeom>
          <a:noFill/>
        </p:spPr>
        <p:txBody>
          <a:bodyPr wrap="none" rtlCol="0">
            <a:spAutoFit/>
          </a:bodyPr>
          <a:lstStyle/>
          <a:p>
            <a:r>
              <a:rPr lang="en-US" b="1" dirty="0">
                <a:solidFill>
                  <a:srgbClr val="FF0000"/>
                </a:solidFill>
                <a:latin typeface="Microsoft YaHei" charset="-122"/>
                <a:ea typeface="Microsoft YaHei" charset="-122"/>
                <a:cs typeface="Microsoft YaHei" charset="-122"/>
              </a:rPr>
              <a:t>2</a:t>
            </a:r>
          </a:p>
        </p:txBody>
      </p:sp>
      <p:sp>
        <p:nvSpPr>
          <p:cNvPr id="13" name="TextBox 12"/>
          <p:cNvSpPr txBox="1"/>
          <p:nvPr/>
        </p:nvSpPr>
        <p:spPr>
          <a:xfrm>
            <a:off x="4406529" y="3041958"/>
            <a:ext cx="373820" cy="461665"/>
          </a:xfrm>
          <a:prstGeom prst="rect">
            <a:avLst/>
          </a:prstGeom>
          <a:noFill/>
        </p:spPr>
        <p:txBody>
          <a:bodyPr wrap="none" rtlCol="0">
            <a:spAutoFit/>
          </a:bodyPr>
          <a:lstStyle/>
          <a:p>
            <a:r>
              <a:rPr lang="en-US" b="1" dirty="0">
                <a:latin typeface="Microsoft YaHei" charset="-122"/>
                <a:ea typeface="Microsoft YaHei" charset="-122"/>
                <a:cs typeface="Microsoft YaHei" charset="-122"/>
              </a:rPr>
              <a:t>2</a:t>
            </a: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373" t="625" b="9080"/>
          <a:stretch/>
        </p:blipFill>
        <p:spPr>
          <a:xfrm>
            <a:off x="552476" y="3512688"/>
            <a:ext cx="5323297" cy="3317987"/>
          </a:xfrm>
          <a:prstGeom prst="rect">
            <a:avLst/>
          </a:prstGeom>
        </p:spPr>
      </p:pic>
      <p:pic>
        <p:nvPicPr>
          <p:cNvPr id="22" name="Picture 21"/>
          <p:cNvPicPr>
            <a:picLocks noChangeAspect="1"/>
          </p:cNvPicPr>
          <p:nvPr/>
        </p:nvPicPr>
        <p:blipFill rotWithShape="1">
          <a:blip r:embed="rId5">
            <a:extLst>
              <a:ext uri="{28A0092B-C50C-407E-A947-70E740481C1C}">
                <a14:useLocalDpi xmlns:a14="http://schemas.microsoft.com/office/drawing/2010/main" val="0"/>
              </a:ext>
            </a:extLst>
          </a:blip>
          <a:srcRect l="2214" t="3813" r="1243" b="12421"/>
          <a:stretch/>
        </p:blipFill>
        <p:spPr>
          <a:xfrm>
            <a:off x="4169824" y="944879"/>
            <a:ext cx="4974176" cy="2040770"/>
          </a:xfrm>
          <a:prstGeom prst="rect">
            <a:avLst/>
          </a:prstGeom>
        </p:spPr>
      </p:pic>
      <p:sp>
        <p:nvSpPr>
          <p:cNvPr id="25" name="TextBox 24"/>
          <p:cNvSpPr txBox="1"/>
          <p:nvPr/>
        </p:nvSpPr>
        <p:spPr>
          <a:xfrm>
            <a:off x="5669975" y="3041958"/>
            <a:ext cx="373820" cy="461665"/>
          </a:xfrm>
          <a:prstGeom prst="rect">
            <a:avLst/>
          </a:prstGeom>
          <a:noFill/>
        </p:spPr>
        <p:txBody>
          <a:bodyPr wrap="none" rtlCol="0">
            <a:spAutoFit/>
          </a:bodyPr>
          <a:lstStyle/>
          <a:p>
            <a:r>
              <a:rPr lang="en-US" b="1" dirty="0">
                <a:solidFill>
                  <a:srgbClr val="03A049"/>
                </a:solidFill>
                <a:latin typeface="Microsoft YaHei" charset="-122"/>
                <a:ea typeface="Microsoft YaHei" charset="-122"/>
                <a:cs typeface="Microsoft YaHei" charset="-122"/>
              </a:rPr>
              <a:t>2</a:t>
            </a:r>
          </a:p>
        </p:txBody>
      </p:sp>
      <p:sp>
        <p:nvSpPr>
          <p:cNvPr id="26" name="TextBox 25"/>
          <p:cNvSpPr txBox="1"/>
          <p:nvPr/>
        </p:nvSpPr>
        <p:spPr>
          <a:xfrm>
            <a:off x="7095470" y="3041958"/>
            <a:ext cx="373820" cy="461665"/>
          </a:xfrm>
          <a:prstGeom prst="rect">
            <a:avLst/>
          </a:prstGeom>
          <a:noFill/>
        </p:spPr>
        <p:txBody>
          <a:bodyPr wrap="none" rtlCol="0">
            <a:spAutoFit/>
          </a:bodyPr>
          <a:lstStyle/>
          <a:p>
            <a:r>
              <a:rPr lang="en-US" b="1" dirty="0">
                <a:solidFill>
                  <a:srgbClr val="A549ED"/>
                </a:solidFill>
                <a:latin typeface="Microsoft YaHei" charset="-122"/>
                <a:ea typeface="Microsoft YaHei" charset="-122"/>
                <a:cs typeface="Microsoft YaHei" charset="-122"/>
              </a:rPr>
              <a:t>2</a:t>
            </a:r>
          </a:p>
        </p:txBody>
      </p:sp>
      <p:sp>
        <p:nvSpPr>
          <p:cNvPr id="27" name="TextBox 26"/>
          <p:cNvSpPr txBox="1"/>
          <p:nvPr/>
        </p:nvSpPr>
        <p:spPr>
          <a:xfrm>
            <a:off x="8358916" y="3041958"/>
            <a:ext cx="373820" cy="461665"/>
          </a:xfrm>
          <a:prstGeom prst="rect">
            <a:avLst/>
          </a:prstGeom>
          <a:noFill/>
        </p:spPr>
        <p:txBody>
          <a:bodyPr wrap="none" rtlCol="0">
            <a:spAutoFit/>
          </a:bodyPr>
          <a:lstStyle/>
          <a:p>
            <a:r>
              <a:rPr lang="en-US" b="1" dirty="0">
                <a:solidFill>
                  <a:srgbClr val="A549ED"/>
                </a:solidFill>
                <a:latin typeface="Microsoft YaHei" charset="-122"/>
                <a:ea typeface="Microsoft YaHei" charset="-122"/>
                <a:cs typeface="Microsoft YaHei" charset="-122"/>
              </a:rPr>
              <a:t>2</a:t>
            </a:r>
          </a:p>
        </p:txBody>
      </p:sp>
      <p:sp>
        <p:nvSpPr>
          <p:cNvPr id="28" name="TextBox 27"/>
          <p:cNvSpPr txBox="1"/>
          <p:nvPr/>
        </p:nvSpPr>
        <p:spPr>
          <a:xfrm>
            <a:off x="-13500" y="5471292"/>
            <a:ext cx="788999" cy="523220"/>
          </a:xfrm>
          <a:prstGeom prst="rect">
            <a:avLst/>
          </a:prstGeom>
          <a:noFill/>
        </p:spPr>
        <p:txBody>
          <a:bodyPr wrap="square" rtlCol="0">
            <a:spAutoFit/>
          </a:bodyPr>
          <a:lstStyle/>
          <a:p>
            <a:r>
              <a:rPr lang="en-US" sz="1400" b="1">
                <a:latin typeface="Microsoft YaHei" charset="-122"/>
                <a:ea typeface="Microsoft YaHei" charset="-122"/>
                <a:cs typeface="Microsoft YaHei" charset="-122"/>
              </a:rPr>
              <a:t>2 from Fru6-P</a:t>
            </a:r>
          </a:p>
        </p:txBody>
      </p:sp>
      <p:sp>
        <p:nvSpPr>
          <p:cNvPr id="29" name="TextBox 28"/>
          <p:cNvSpPr txBox="1"/>
          <p:nvPr/>
        </p:nvSpPr>
        <p:spPr>
          <a:xfrm>
            <a:off x="-18162" y="6318422"/>
            <a:ext cx="867545" cy="461665"/>
          </a:xfrm>
          <a:prstGeom prst="rect">
            <a:avLst/>
          </a:prstGeom>
          <a:noFill/>
        </p:spPr>
        <p:txBody>
          <a:bodyPr wrap="none" rtlCol="0">
            <a:spAutoFit/>
          </a:bodyPr>
          <a:lstStyle/>
          <a:p>
            <a:r>
              <a:rPr lang="en-US" sz="1400" b="1" dirty="0">
                <a:solidFill>
                  <a:srgbClr val="A549ED"/>
                </a:solidFill>
                <a:latin typeface="Microsoft YaHei" charset="-122"/>
                <a:ea typeface="Microsoft YaHei" charset="-122"/>
                <a:cs typeface="Microsoft YaHei" charset="-122"/>
              </a:rPr>
              <a:t>2+2=</a:t>
            </a:r>
            <a:r>
              <a:rPr lang="en-US" b="1" dirty="0">
                <a:solidFill>
                  <a:srgbClr val="A549ED"/>
                </a:solidFill>
                <a:latin typeface="Microsoft YaHei" charset="-122"/>
                <a:ea typeface="Microsoft YaHei" charset="-122"/>
                <a:cs typeface="Microsoft YaHei" charset="-122"/>
              </a:rPr>
              <a:t>4</a:t>
            </a:r>
            <a:endParaRPr lang="en-US" sz="1400" b="1" dirty="0">
              <a:solidFill>
                <a:srgbClr val="A549ED"/>
              </a:solidFill>
              <a:latin typeface="Microsoft YaHei" charset="-122"/>
              <a:ea typeface="Microsoft YaHei" charset="-122"/>
              <a:cs typeface="Microsoft YaHei" charset="-122"/>
            </a:endParaRPr>
          </a:p>
        </p:txBody>
      </p:sp>
      <p:sp>
        <p:nvSpPr>
          <p:cNvPr id="30" name="TextBox 29"/>
          <p:cNvSpPr txBox="1"/>
          <p:nvPr/>
        </p:nvSpPr>
        <p:spPr>
          <a:xfrm>
            <a:off x="3027214" y="6175404"/>
            <a:ext cx="373820" cy="461665"/>
          </a:xfrm>
          <a:prstGeom prst="rect">
            <a:avLst/>
          </a:prstGeom>
          <a:noFill/>
        </p:spPr>
        <p:txBody>
          <a:bodyPr wrap="none" rtlCol="0">
            <a:spAutoFit/>
          </a:bodyPr>
          <a:lstStyle/>
          <a:p>
            <a:r>
              <a:rPr lang="en-US" b="1">
                <a:solidFill>
                  <a:srgbClr val="FF0000"/>
                </a:solidFill>
                <a:latin typeface="Microsoft YaHei" charset="-122"/>
                <a:ea typeface="Microsoft YaHei" charset="-122"/>
                <a:cs typeface="Microsoft YaHei" charset="-122"/>
              </a:rPr>
              <a:t>6</a:t>
            </a:r>
          </a:p>
        </p:txBody>
      </p:sp>
      <p:sp>
        <p:nvSpPr>
          <p:cNvPr id="31" name="TextBox 30"/>
          <p:cNvSpPr txBox="1"/>
          <p:nvPr/>
        </p:nvSpPr>
        <p:spPr>
          <a:xfrm>
            <a:off x="5009767" y="6173679"/>
            <a:ext cx="373820" cy="461665"/>
          </a:xfrm>
          <a:prstGeom prst="rect">
            <a:avLst/>
          </a:prstGeom>
          <a:noFill/>
        </p:spPr>
        <p:txBody>
          <a:bodyPr wrap="none" rtlCol="0">
            <a:spAutoFit/>
          </a:bodyPr>
          <a:lstStyle/>
          <a:p>
            <a:r>
              <a:rPr lang="en-US" b="1">
                <a:solidFill>
                  <a:srgbClr val="FF0000"/>
                </a:solidFill>
                <a:latin typeface="Microsoft YaHei" charset="-122"/>
                <a:ea typeface="Microsoft YaHei" charset="-122"/>
                <a:cs typeface="Microsoft YaHei" charset="-122"/>
              </a:rPr>
              <a:t>6</a:t>
            </a:r>
          </a:p>
        </p:txBody>
      </p:sp>
      <p:pic>
        <p:nvPicPr>
          <p:cNvPr id="32" name="Picture 4" descr="An image depicting interconversion of the triose phosphates.&#10;To the left is dihydroxyacetone phosphate, where C bonds up to CH2OH and double bonds right to O (all in a pink box). C also bonds down to CH2OPO2 over 3[negative]. To the right are reversible arrows with triose phosphate isomerase in blue underneath the arrow pointing left. To the right of the arrows is glyceraldehyde 3-phosphate, where C double bonds up and left to O, bonds up and right to H and bonds down to HCOH (all in a pink box), which bonds down to CH2OPO2 over 3[negative]. Below all this and to the right is the equation: [delta]G’[degree sign] = 7.5 kj/mol."/>
          <p:cNvPicPr>
            <a:picLocks noChangeAspect="1"/>
          </p:cNvPicPr>
          <p:nvPr/>
        </p:nvPicPr>
        <p:blipFill rotWithShape="1">
          <a:blip r:embed="rId6">
            <a:alphaModFix/>
            <a:extLst>
              <a:ext uri="{28A0092B-C50C-407E-A947-70E740481C1C}">
                <a14:useLocalDpi xmlns:a14="http://schemas.microsoft.com/office/drawing/2010/main" val="0"/>
              </a:ext>
            </a:extLst>
          </a:blip>
          <a:srcRect t="9163" r="62572" b="26123"/>
          <a:stretch/>
        </p:blipFill>
        <p:spPr bwMode="auto">
          <a:xfrm>
            <a:off x="1128084" y="1067906"/>
            <a:ext cx="1298261" cy="113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descr="ee the source image"/>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5497" t="1507" r="63682" b="6969"/>
          <a:stretch/>
        </p:blipFill>
        <p:spPr bwMode="auto">
          <a:xfrm>
            <a:off x="2561208" y="960569"/>
            <a:ext cx="1187289" cy="177945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3722701" y="4301698"/>
            <a:ext cx="373820" cy="461665"/>
          </a:xfrm>
          <a:prstGeom prst="rect">
            <a:avLst/>
          </a:prstGeom>
          <a:noFill/>
        </p:spPr>
        <p:txBody>
          <a:bodyPr wrap="none" rtlCol="0">
            <a:spAutoFit/>
          </a:bodyPr>
          <a:lstStyle/>
          <a:p>
            <a:r>
              <a:rPr lang="en-US" b="1">
                <a:latin typeface="Microsoft YaHei" charset="-122"/>
                <a:ea typeface="Microsoft YaHei" charset="-122"/>
                <a:cs typeface="Microsoft YaHei" charset="-122"/>
              </a:rPr>
              <a:t>6</a:t>
            </a:r>
          </a:p>
        </p:txBody>
      </p:sp>
      <p:sp>
        <p:nvSpPr>
          <p:cNvPr id="3" name="TextBox 2"/>
          <p:cNvSpPr txBox="1"/>
          <p:nvPr/>
        </p:nvSpPr>
        <p:spPr>
          <a:xfrm>
            <a:off x="5875772" y="4483482"/>
            <a:ext cx="3268228" cy="2413481"/>
          </a:xfrm>
          <a:prstGeom prst="rect">
            <a:avLst/>
          </a:prstGeom>
          <a:noFill/>
        </p:spPr>
        <p:txBody>
          <a:bodyPr wrap="square" rtlCol="0">
            <a:spAutoFit/>
          </a:bodyPr>
          <a:lstStyle/>
          <a:p>
            <a:r>
              <a:rPr lang="en-US" altLang="en-US" sz="1400" err="1">
                <a:latin typeface="Helvetica" charset="0"/>
                <a:ea typeface="Helvetica" charset="0"/>
                <a:cs typeface="Helvetica" charset="0"/>
              </a:rPr>
              <a:t>Sedoheptulose</a:t>
            </a:r>
            <a:r>
              <a:rPr lang="en-US" altLang="en-US" sz="1400">
                <a:latin typeface="Helvetica" charset="0"/>
                <a:ea typeface="Helvetica" charset="0"/>
                <a:cs typeface="Helvetica" charset="0"/>
              </a:rPr>
              <a:t> 1,7-bisphosphate dephosphorylated to </a:t>
            </a:r>
            <a:r>
              <a:rPr lang="en-US" altLang="en-US" sz="1400" err="1">
                <a:latin typeface="Helvetica" charset="0"/>
                <a:ea typeface="Helvetica" charset="0"/>
                <a:cs typeface="Helvetica" charset="0"/>
              </a:rPr>
              <a:t>sedoheptulose</a:t>
            </a:r>
            <a:r>
              <a:rPr lang="en-US" altLang="en-US" sz="1400">
                <a:latin typeface="Helvetica" charset="0"/>
                <a:ea typeface="Helvetica" charset="0"/>
                <a:cs typeface="Helvetica" charset="0"/>
              </a:rPr>
              <a:t> 7-phosphate (S7P) via </a:t>
            </a:r>
            <a:r>
              <a:rPr lang="en-US" altLang="en-US" sz="1400" i="1" err="1">
                <a:solidFill>
                  <a:srgbClr val="0070C0"/>
                </a:solidFill>
                <a:latin typeface="Helvetica" charset="0"/>
                <a:ea typeface="Helvetica" charset="0"/>
                <a:cs typeface="Helvetica" charset="0"/>
              </a:rPr>
              <a:t>sedoheptulose</a:t>
            </a:r>
            <a:r>
              <a:rPr lang="en-US" altLang="en-US" sz="1400" i="1">
                <a:solidFill>
                  <a:srgbClr val="0070C0"/>
                </a:solidFill>
                <a:latin typeface="Helvetica" charset="0"/>
                <a:ea typeface="Helvetica" charset="0"/>
                <a:cs typeface="Helvetica" charset="0"/>
              </a:rPr>
              <a:t> 1,7-bisphosphatase</a:t>
            </a:r>
            <a:r>
              <a:rPr lang="en-US" altLang="en-US" sz="1400">
                <a:latin typeface="Helvetica" charset="0"/>
                <a:ea typeface="Helvetica" charset="0"/>
                <a:cs typeface="Helvetica" charset="0"/>
              </a:rPr>
              <a:t>  </a:t>
            </a:r>
          </a:p>
          <a:p>
            <a:pPr marL="400050" lvl="1" indent="-234950">
              <a:buFont typeface="Calibri" charset="0"/>
              <a:buChar char="–"/>
            </a:pPr>
            <a:r>
              <a:rPr lang="en-US" altLang="en-US" sz="1400">
                <a:solidFill>
                  <a:srgbClr val="0000FF"/>
                </a:solidFill>
                <a:latin typeface="Helvetica" charset="0"/>
                <a:ea typeface="Helvetica" charset="0"/>
                <a:cs typeface="Helvetica" charset="0"/>
              </a:rPr>
              <a:t> This enzyme is unique to plants. </a:t>
            </a:r>
          </a:p>
          <a:p>
            <a:pPr>
              <a:spcBef>
                <a:spcPts val="1275"/>
              </a:spcBef>
            </a:pPr>
            <a:r>
              <a:rPr lang="en-US" altLang="en-US" sz="1400">
                <a:latin typeface="Helvetica" charset="0"/>
                <a:ea typeface="Helvetica" charset="0"/>
                <a:cs typeface="Helvetica" charset="0"/>
              </a:rPr>
              <a:t>Finally, </a:t>
            </a:r>
            <a:r>
              <a:rPr lang="en-US" altLang="en-US" sz="1400" err="1">
                <a:latin typeface="Helvetica" charset="0"/>
                <a:ea typeface="Helvetica" charset="0"/>
                <a:cs typeface="Helvetica" charset="0"/>
              </a:rPr>
              <a:t>RuP</a:t>
            </a:r>
            <a:r>
              <a:rPr lang="en-US" altLang="en-US" sz="1400">
                <a:latin typeface="Helvetica" charset="0"/>
                <a:ea typeface="Helvetica" charset="0"/>
                <a:cs typeface="Helvetica" charset="0"/>
              </a:rPr>
              <a:t> phosphorylated to ribulose 1,5-bisphosphate</a:t>
            </a:r>
            <a:r>
              <a:rPr lang="en-US" altLang="en-US" sz="1400" b="1">
                <a:latin typeface="Helvetica" charset="0"/>
                <a:ea typeface="Helvetica" charset="0"/>
                <a:cs typeface="Helvetica" charset="0"/>
              </a:rPr>
              <a:t> </a:t>
            </a:r>
            <a:r>
              <a:rPr lang="en-US" altLang="en-US" sz="1400">
                <a:latin typeface="Helvetica" charset="0"/>
                <a:ea typeface="Helvetica" charset="0"/>
                <a:cs typeface="Helvetica" charset="0"/>
              </a:rPr>
              <a:t>by </a:t>
            </a:r>
            <a:r>
              <a:rPr lang="en-US" altLang="en-US" sz="1400" i="1" err="1">
                <a:solidFill>
                  <a:srgbClr val="0070C0"/>
                </a:solidFill>
                <a:latin typeface="Helvetica" charset="0"/>
                <a:ea typeface="Helvetica" charset="0"/>
                <a:cs typeface="Helvetica" charset="0"/>
              </a:rPr>
              <a:t>phosphoribulokinase</a:t>
            </a:r>
            <a:endParaRPr lang="en-US" altLang="en-US" sz="1400">
              <a:solidFill>
                <a:srgbClr val="0070C0"/>
              </a:solidFill>
              <a:latin typeface="Helvetica" charset="0"/>
              <a:ea typeface="Helvetica" charset="0"/>
              <a:cs typeface="Helvetica" charset="0"/>
            </a:endParaRPr>
          </a:p>
          <a:p>
            <a:pPr marL="458788" lvl="1" indent="-303213">
              <a:buFont typeface="Calibri" charset="0"/>
              <a:buChar char="–"/>
            </a:pPr>
            <a:r>
              <a:rPr lang="en-US" altLang="en-US" sz="1400">
                <a:solidFill>
                  <a:srgbClr val="0000FF"/>
                </a:solidFill>
                <a:latin typeface="Helvetica" charset="0"/>
                <a:ea typeface="Helvetica" charset="0"/>
                <a:cs typeface="Helvetica" charset="0"/>
              </a:rPr>
              <a:t>This enzyme is also unique to plants and regulated by NADPH</a:t>
            </a:r>
          </a:p>
        </p:txBody>
      </p:sp>
      <p:sp>
        <p:nvSpPr>
          <p:cNvPr id="4" name="TextBox 3"/>
          <p:cNvSpPr txBox="1"/>
          <p:nvPr/>
        </p:nvSpPr>
        <p:spPr>
          <a:xfrm>
            <a:off x="3508293" y="746583"/>
            <a:ext cx="1323061" cy="369332"/>
          </a:xfrm>
          <a:prstGeom prst="rect">
            <a:avLst/>
          </a:prstGeom>
          <a:noFill/>
        </p:spPr>
        <p:txBody>
          <a:bodyPr wrap="square" rtlCol="0">
            <a:spAutoFit/>
          </a:bodyPr>
          <a:lstStyle/>
          <a:p>
            <a:r>
              <a:rPr lang="en-US" altLang="en-US" sz="900" b="1" err="1">
                <a:solidFill>
                  <a:srgbClr val="0A80D0"/>
                </a:solidFill>
                <a:latin typeface="Microsoft YaHei" charset="-122"/>
                <a:ea typeface="Microsoft YaHei" charset="-122"/>
                <a:cs typeface="Microsoft YaHei" charset="-122"/>
              </a:rPr>
              <a:t>sedoheptulose</a:t>
            </a:r>
            <a:r>
              <a:rPr lang="en-US" altLang="en-US" sz="900" b="1">
                <a:solidFill>
                  <a:srgbClr val="0A80D0"/>
                </a:solidFill>
                <a:latin typeface="Microsoft YaHei" charset="-122"/>
                <a:ea typeface="Microsoft YaHei" charset="-122"/>
                <a:cs typeface="Microsoft YaHei" charset="-122"/>
              </a:rPr>
              <a:t> 1,7-bisphosphatase</a:t>
            </a:r>
            <a:endParaRPr lang="en-US" sz="900" b="1">
              <a:solidFill>
                <a:srgbClr val="0A80D0"/>
              </a:solidFill>
              <a:latin typeface="Microsoft YaHei" charset="-122"/>
              <a:ea typeface="Microsoft YaHei" charset="-122"/>
              <a:cs typeface="Microsoft YaHei" charset="-122"/>
            </a:endParaRPr>
          </a:p>
        </p:txBody>
      </p:sp>
      <p:sp>
        <p:nvSpPr>
          <p:cNvPr id="35" name="TextBox 34"/>
          <p:cNvSpPr txBox="1"/>
          <p:nvPr/>
        </p:nvSpPr>
        <p:spPr>
          <a:xfrm>
            <a:off x="1947055" y="781404"/>
            <a:ext cx="739467" cy="230832"/>
          </a:xfrm>
          <a:prstGeom prst="rect">
            <a:avLst/>
          </a:prstGeom>
          <a:noFill/>
        </p:spPr>
        <p:txBody>
          <a:bodyPr wrap="square" rtlCol="0">
            <a:spAutoFit/>
          </a:bodyPr>
          <a:lstStyle/>
          <a:p>
            <a:r>
              <a:rPr lang="en-US" altLang="en-US" sz="900" b="1">
                <a:solidFill>
                  <a:srgbClr val="0A80D0"/>
                </a:solidFill>
                <a:latin typeface="Microsoft YaHei" charset="-122"/>
                <a:ea typeface="Microsoft YaHei" charset="-122"/>
                <a:cs typeface="Microsoft YaHei" charset="-122"/>
              </a:rPr>
              <a:t>aldolase</a:t>
            </a:r>
            <a:endParaRPr lang="en-US" sz="900" b="1">
              <a:solidFill>
                <a:srgbClr val="0A80D0"/>
              </a:solidFill>
              <a:latin typeface="Microsoft YaHei" charset="-122"/>
              <a:ea typeface="Microsoft YaHei" charset="-122"/>
              <a:cs typeface="Microsoft YaHei" charset="-122"/>
            </a:endParaRPr>
          </a:p>
        </p:txBody>
      </p:sp>
      <p:grpSp>
        <p:nvGrpSpPr>
          <p:cNvPr id="11" name="Group 10"/>
          <p:cNvGrpSpPr/>
          <p:nvPr/>
        </p:nvGrpSpPr>
        <p:grpSpPr>
          <a:xfrm>
            <a:off x="1377899" y="944880"/>
            <a:ext cx="2206548" cy="955644"/>
            <a:chOff x="1377899" y="944880"/>
            <a:chExt cx="2206548" cy="955644"/>
          </a:xfrm>
        </p:grpSpPr>
        <p:sp>
          <p:nvSpPr>
            <p:cNvPr id="10" name="Rectangle 9"/>
            <p:cNvSpPr/>
            <p:nvPr/>
          </p:nvSpPr>
          <p:spPr>
            <a:xfrm>
              <a:off x="1377899" y="1595029"/>
              <a:ext cx="698170" cy="305495"/>
            </a:xfrm>
            <a:prstGeom prst="rect">
              <a:avLst/>
            </a:prstGeom>
            <a:solidFill>
              <a:srgbClr val="E66F1E">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2547566" y="944880"/>
              <a:ext cx="1036881" cy="665364"/>
            </a:xfrm>
            <a:prstGeom prst="rect">
              <a:avLst/>
            </a:prstGeom>
            <a:solidFill>
              <a:srgbClr val="E66F1E">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Rectangle 36"/>
          <p:cNvSpPr/>
          <p:nvPr/>
        </p:nvSpPr>
        <p:spPr>
          <a:xfrm>
            <a:off x="2148329" y="1340579"/>
            <a:ext cx="385596" cy="4555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134688" y="1451919"/>
            <a:ext cx="364202" cy="523220"/>
          </a:xfrm>
          <a:prstGeom prst="rect">
            <a:avLst/>
          </a:prstGeom>
          <a:noFill/>
        </p:spPr>
        <p:txBody>
          <a:bodyPr wrap="none" rtlCol="0">
            <a:spAutoFit/>
          </a:bodyPr>
          <a:lstStyle/>
          <a:p>
            <a:r>
              <a:rPr lang="en-US" sz="2800"/>
              <a:t>⇌</a:t>
            </a:r>
          </a:p>
        </p:txBody>
      </p:sp>
      <p:sp>
        <p:nvSpPr>
          <p:cNvPr id="39" name="TextBox 38"/>
          <p:cNvSpPr txBox="1"/>
          <p:nvPr/>
        </p:nvSpPr>
        <p:spPr>
          <a:xfrm>
            <a:off x="3695517" y="1451919"/>
            <a:ext cx="364202" cy="523220"/>
          </a:xfrm>
          <a:prstGeom prst="rect">
            <a:avLst/>
          </a:prstGeom>
          <a:noFill/>
        </p:spPr>
        <p:txBody>
          <a:bodyPr wrap="none" rtlCol="0">
            <a:spAutoFit/>
          </a:bodyPr>
          <a:lstStyle/>
          <a:p>
            <a:r>
              <a:rPr lang="en-US" sz="2800"/>
              <a:t>⇌</a:t>
            </a:r>
          </a:p>
        </p:txBody>
      </p:sp>
      <p:sp>
        <p:nvSpPr>
          <p:cNvPr id="8" name="Content Placeholder 1"/>
          <p:cNvSpPr txBox="1">
            <a:spLocks/>
          </p:cNvSpPr>
          <p:nvPr/>
        </p:nvSpPr>
        <p:spPr bwMode="auto">
          <a:xfrm>
            <a:off x="1726984" y="3437886"/>
            <a:ext cx="7417016" cy="99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altLang="en-US" sz="1400" kern="0" dirty="0">
                <a:latin typeface="Helvetica" charset="0"/>
                <a:ea typeface="Helvetica" charset="0"/>
                <a:cs typeface="Helvetica" charset="0"/>
              </a:rPr>
              <a:t>2.  We have two 4-carbon Ery 4-P and still have </a:t>
            </a:r>
            <a:r>
              <a:rPr lang="en-US" altLang="en-US" sz="1400" kern="0" dirty="0">
                <a:solidFill>
                  <a:srgbClr val="03A049"/>
                </a:solidFill>
                <a:latin typeface="Helvetica" charset="0"/>
                <a:ea typeface="Helvetica" charset="0"/>
                <a:cs typeface="Helvetica" charset="0"/>
              </a:rPr>
              <a:t>2 GA3Ps</a:t>
            </a:r>
            <a:r>
              <a:rPr lang="en-US" altLang="en-US" sz="1400" kern="0" dirty="0">
                <a:latin typeface="Helvetica" charset="0"/>
                <a:ea typeface="Helvetica" charset="0"/>
                <a:cs typeface="Helvetica" charset="0"/>
              </a:rPr>
              <a:t> and </a:t>
            </a:r>
            <a:r>
              <a:rPr lang="en-US" altLang="en-US" sz="1400" kern="0" dirty="0">
                <a:solidFill>
                  <a:srgbClr val="FF0000"/>
                </a:solidFill>
                <a:latin typeface="Helvetica" charset="0"/>
                <a:ea typeface="Helvetica" charset="0"/>
                <a:cs typeface="Helvetica" charset="0"/>
              </a:rPr>
              <a:t>2DHAP</a:t>
            </a:r>
            <a:r>
              <a:rPr lang="en-US" altLang="en-US" sz="1400" kern="0" dirty="0">
                <a:latin typeface="Helvetica" charset="0"/>
                <a:ea typeface="Helvetica" charset="0"/>
                <a:cs typeface="Helvetica" charset="0"/>
              </a:rPr>
              <a:t>.  Do aldol condensation with DHAP and Ery 4-P to get </a:t>
            </a:r>
            <a:r>
              <a:rPr lang="en-US" altLang="en-US" sz="1400" kern="0" dirty="0" err="1">
                <a:latin typeface="Helvetica" charset="0"/>
                <a:ea typeface="Helvetica" charset="0"/>
                <a:cs typeface="Helvetica" charset="0"/>
              </a:rPr>
              <a:t>Sedoheptulose</a:t>
            </a:r>
            <a:r>
              <a:rPr lang="en-US" altLang="en-US" sz="1400" kern="0" dirty="0">
                <a:latin typeface="Helvetica" charset="0"/>
                <a:ea typeface="Helvetica" charset="0"/>
                <a:cs typeface="Helvetica" charset="0"/>
              </a:rPr>
              <a:t> 1,7-bisphosphate (Sed 1,7-P</a:t>
            </a:r>
            <a:r>
              <a:rPr lang="en-US" altLang="en-US" sz="1400" kern="0" baseline="-25000" dirty="0">
                <a:latin typeface="Helvetica" charset="0"/>
                <a:ea typeface="Helvetica" charset="0"/>
                <a:cs typeface="Helvetica" charset="0"/>
              </a:rPr>
              <a:t>2</a:t>
            </a:r>
            <a:r>
              <a:rPr lang="en-US" altLang="en-US" sz="1400" kern="0" dirty="0">
                <a:latin typeface="Helvetica" charset="0"/>
                <a:ea typeface="Helvetica" charset="0"/>
                <a:cs typeface="Helvetica" charset="0"/>
              </a:rPr>
              <a:t>).</a:t>
            </a:r>
          </a:p>
          <a:p>
            <a:pPr marL="0" indent="0">
              <a:buNone/>
            </a:pPr>
            <a:r>
              <a:rPr lang="en-US" altLang="en-US" sz="1400" kern="0" dirty="0">
                <a:latin typeface="Helvetica" charset="0"/>
                <a:ea typeface="Helvetica" charset="0"/>
                <a:cs typeface="Helvetica" charset="0"/>
              </a:rPr>
              <a:t>3.  If Sed 1,7-P</a:t>
            </a:r>
            <a:r>
              <a:rPr lang="en-US" altLang="en-US" sz="1400" kern="0" baseline="-25000" dirty="0">
                <a:latin typeface="Helvetica" charset="0"/>
                <a:ea typeface="Helvetica" charset="0"/>
                <a:cs typeface="Helvetica" charset="0"/>
              </a:rPr>
              <a:t>2</a:t>
            </a:r>
            <a:r>
              <a:rPr lang="en-US" altLang="en-US" sz="1400" kern="0" dirty="0">
                <a:latin typeface="Helvetica" charset="0"/>
                <a:ea typeface="Helvetica" charset="0"/>
                <a:cs typeface="Helvetica" charset="0"/>
              </a:rPr>
              <a:t> loses the C7-phosphate, as a ketose, we can pull 2 carbons off and put on our remaining 2 aldoses (GA3P) using transketolase as we did with Fru 6P.</a:t>
            </a:r>
          </a:p>
        </p:txBody>
      </p:sp>
      <p:sp>
        <p:nvSpPr>
          <p:cNvPr id="40" name="TextBox 39"/>
          <p:cNvSpPr txBox="1"/>
          <p:nvPr/>
        </p:nvSpPr>
        <p:spPr>
          <a:xfrm>
            <a:off x="2733008" y="2685987"/>
            <a:ext cx="373820" cy="461665"/>
          </a:xfrm>
          <a:prstGeom prst="rect">
            <a:avLst/>
          </a:prstGeom>
          <a:noFill/>
        </p:spPr>
        <p:txBody>
          <a:bodyPr wrap="none" rtlCol="0">
            <a:spAutoFit/>
          </a:bodyPr>
          <a:lstStyle/>
          <a:p>
            <a:r>
              <a:rPr lang="en-US" b="1">
                <a:latin typeface="Microsoft YaHei" charset="-122"/>
                <a:ea typeface="Microsoft YaHei" charset="-122"/>
                <a:cs typeface="Microsoft YaHei" charset="-122"/>
              </a:rPr>
              <a:t>2</a:t>
            </a:r>
          </a:p>
        </p:txBody>
      </p:sp>
      <p:sp>
        <p:nvSpPr>
          <p:cNvPr id="38" name="Rectangle 37"/>
          <p:cNvSpPr/>
          <p:nvPr/>
        </p:nvSpPr>
        <p:spPr>
          <a:xfrm>
            <a:off x="5211724" y="800844"/>
            <a:ext cx="1239876" cy="22417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6445118" y="822556"/>
            <a:ext cx="2698882" cy="22417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6106301" y="790872"/>
            <a:ext cx="1029027" cy="230832"/>
          </a:xfrm>
          <a:prstGeom prst="rect">
            <a:avLst/>
          </a:prstGeom>
          <a:noFill/>
        </p:spPr>
        <p:txBody>
          <a:bodyPr wrap="square" rtlCol="0">
            <a:spAutoFit/>
          </a:bodyPr>
          <a:lstStyle/>
          <a:p>
            <a:r>
              <a:rPr lang="en-US" altLang="en-US" sz="900" b="1" err="1">
                <a:solidFill>
                  <a:srgbClr val="0A80D0"/>
                </a:solidFill>
                <a:latin typeface="Microsoft YaHei" charset="-122"/>
                <a:ea typeface="Microsoft YaHei" charset="-122"/>
                <a:cs typeface="Microsoft YaHei" charset="-122"/>
              </a:rPr>
              <a:t>transketolase</a:t>
            </a:r>
            <a:endParaRPr lang="en-US" sz="900" b="1">
              <a:solidFill>
                <a:srgbClr val="0A80D0"/>
              </a:solidFill>
              <a:latin typeface="Microsoft YaHei" charset="-122"/>
              <a:ea typeface="Microsoft YaHei" charset="-122"/>
              <a:cs typeface="Microsoft YaHei" charset="-122"/>
            </a:endParaRPr>
          </a:p>
        </p:txBody>
      </p:sp>
      <p:sp>
        <p:nvSpPr>
          <p:cNvPr id="43" name="TextBox 42">
            <a:extLst>
              <a:ext uri="{FF2B5EF4-FFF2-40B4-BE49-F238E27FC236}">
                <a16:creationId xmlns:a16="http://schemas.microsoft.com/office/drawing/2014/main" id="{3ACE48C7-28FB-1B4B-9D5C-A1B1160988CC}"/>
              </a:ext>
            </a:extLst>
          </p:cNvPr>
          <p:cNvSpPr txBox="1"/>
          <p:nvPr/>
        </p:nvSpPr>
        <p:spPr>
          <a:xfrm>
            <a:off x="-18162" y="5932957"/>
            <a:ext cx="788999" cy="523220"/>
          </a:xfrm>
          <a:prstGeom prst="rect">
            <a:avLst/>
          </a:prstGeom>
          <a:noFill/>
        </p:spPr>
        <p:txBody>
          <a:bodyPr wrap="square" rtlCol="0">
            <a:spAutoFit/>
          </a:bodyPr>
          <a:lstStyle/>
          <a:p>
            <a:r>
              <a:rPr lang="en-US" sz="1400" b="1">
                <a:latin typeface="Microsoft YaHei" charset="-122"/>
                <a:ea typeface="Microsoft YaHei" charset="-122"/>
                <a:cs typeface="Microsoft YaHei" charset="-122"/>
              </a:rPr>
              <a:t>2 from Ery4-P</a:t>
            </a:r>
          </a:p>
        </p:txBody>
      </p:sp>
      <p:sp>
        <p:nvSpPr>
          <p:cNvPr id="44" name="Rectangle 43">
            <a:extLst>
              <a:ext uri="{FF2B5EF4-FFF2-40B4-BE49-F238E27FC236}">
                <a16:creationId xmlns:a16="http://schemas.microsoft.com/office/drawing/2014/main" id="{3F5343FF-D6C0-4C4A-88D3-4D413AB9D405}"/>
              </a:ext>
            </a:extLst>
          </p:cNvPr>
          <p:cNvSpPr/>
          <p:nvPr/>
        </p:nvSpPr>
        <p:spPr>
          <a:xfrm>
            <a:off x="3696261" y="4388594"/>
            <a:ext cx="2179509" cy="22417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B741231-1C24-1F1D-1CE9-3AF97CC397D0}"/>
              </a:ext>
            </a:extLst>
          </p:cNvPr>
          <p:cNvSpPr/>
          <p:nvPr/>
        </p:nvSpPr>
        <p:spPr>
          <a:xfrm>
            <a:off x="1865189" y="4483482"/>
            <a:ext cx="1785512" cy="16901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Arc 44">
            <a:extLst>
              <a:ext uri="{FF2B5EF4-FFF2-40B4-BE49-F238E27FC236}">
                <a16:creationId xmlns:a16="http://schemas.microsoft.com/office/drawing/2014/main" id="{FCFC81FC-BB3A-6242-864D-CFE1F066CF77}"/>
              </a:ext>
            </a:extLst>
          </p:cNvPr>
          <p:cNvSpPr/>
          <p:nvPr/>
        </p:nvSpPr>
        <p:spPr>
          <a:xfrm rot="4427528" flipH="1">
            <a:off x="2783538" y="-1009754"/>
            <a:ext cx="1878326" cy="6892782"/>
          </a:xfrm>
          <a:prstGeom prst="arc">
            <a:avLst>
              <a:gd name="adj1" fmla="val 16277430"/>
              <a:gd name="adj2" fmla="val 5723621"/>
            </a:avLst>
          </a:prstGeom>
          <a:ln w="50800">
            <a:solidFill>
              <a:srgbClr val="C00000"/>
            </a:solidFill>
            <a:prstDash val="sysDot"/>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Arc 45">
            <a:extLst>
              <a:ext uri="{FF2B5EF4-FFF2-40B4-BE49-F238E27FC236}">
                <a16:creationId xmlns:a16="http://schemas.microsoft.com/office/drawing/2014/main" id="{4402708B-D31A-1944-89EE-D8CA8443CD06}"/>
              </a:ext>
            </a:extLst>
          </p:cNvPr>
          <p:cNvSpPr/>
          <p:nvPr/>
        </p:nvSpPr>
        <p:spPr>
          <a:xfrm rot="3523444">
            <a:off x="3376450" y="-164033"/>
            <a:ext cx="2010652" cy="8853576"/>
          </a:xfrm>
          <a:prstGeom prst="arc">
            <a:avLst>
              <a:gd name="adj1" fmla="val 16475534"/>
              <a:gd name="adj2" fmla="val 4631631"/>
            </a:avLst>
          </a:prstGeom>
          <a:ln w="50800">
            <a:solidFill>
              <a:srgbClr val="C00000"/>
            </a:solidFill>
            <a:prstDash val="sysDot"/>
            <a:headEnd type="none"/>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AFB3A9E4-B43F-FD1E-A91C-20847CC21E2E}"/>
              </a:ext>
            </a:extLst>
          </p:cNvPr>
          <p:cNvSpPr txBox="1"/>
          <p:nvPr/>
        </p:nvSpPr>
        <p:spPr>
          <a:xfrm>
            <a:off x="258813" y="4133536"/>
            <a:ext cx="373820" cy="461665"/>
          </a:xfrm>
          <a:prstGeom prst="rect">
            <a:avLst/>
          </a:prstGeom>
          <a:noFill/>
        </p:spPr>
        <p:txBody>
          <a:bodyPr wrap="none" rtlCol="0">
            <a:spAutoFit/>
          </a:bodyPr>
          <a:lstStyle/>
          <a:p>
            <a:r>
              <a:rPr lang="en-US" b="1" dirty="0">
                <a:solidFill>
                  <a:srgbClr val="A549ED"/>
                </a:solidFill>
                <a:latin typeface="Microsoft YaHei" charset="-122"/>
                <a:ea typeface="Microsoft YaHei" charset="-122"/>
                <a:cs typeface="Microsoft YaHei" charset="-122"/>
              </a:rPr>
              <a:t>2</a:t>
            </a:r>
          </a:p>
        </p:txBody>
      </p:sp>
      <p:pic>
        <p:nvPicPr>
          <p:cNvPr id="19" name="Picture 18" descr="A yellow sign with black text&#10;&#10;AI-generated content may be incorrect.">
            <a:extLst>
              <a:ext uri="{FF2B5EF4-FFF2-40B4-BE49-F238E27FC236}">
                <a16:creationId xmlns:a16="http://schemas.microsoft.com/office/drawing/2014/main" id="{114D34AC-2F5E-6E4B-D3BF-1FAAD8432DA5}"/>
              </a:ext>
            </a:extLst>
          </p:cNvPr>
          <p:cNvPicPr>
            <a:picLocks noChangeAspect="1"/>
          </p:cNvPicPr>
          <p:nvPr/>
        </p:nvPicPr>
        <p:blipFill>
          <a:blip r:embed="rId9"/>
          <a:stretch>
            <a:fillRect/>
          </a:stretch>
        </p:blipFill>
        <p:spPr>
          <a:xfrm>
            <a:off x="6894368" y="25738"/>
            <a:ext cx="2128557" cy="790075"/>
          </a:xfrm>
          <a:prstGeom prst="rect">
            <a:avLst/>
          </a:prstGeom>
        </p:spPr>
      </p:pic>
    </p:spTree>
    <p:extLst>
      <p:ext uri="{BB962C8B-B14F-4D97-AF65-F5344CB8AC3E}">
        <p14:creationId xmlns:p14="http://schemas.microsoft.com/office/powerpoint/2010/main" val="130846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dissolve">
                                      <p:cBhvr>
                                        <p:cTn id="27" dur="500"/>
                                        <p:tgtEl>
                                          <p:spTgt spid="3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ssolv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1746"/>
                                        </p:tgtEl>
                                        <p:attrNameLst>
                                          <p:attrName>style.visibility</p:attrName>
                                        </p:attrNameLst>
                                      </p:cBhvr>
                                      <p:to>
                                        <p:strVal val="visible"/>
                                      </p:to>
                                    </p:set>
                                    <p:animEffect transition="in" filter="dissolve">
                                      <p:cBhvr>
                                        <p:cTn id="35" dur="500"/>
                                        <p:tgtEl>
                                          <p:spTgt spid="3174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ssolv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dissolve">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dissolve">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lt">
                                    <p:tmPct val="10000"/>
                                  </p:iterate>
                                  <p:childTnLst>
                                    <p:set>
                                      <p:cBhvr>
                                        <p:cTn id="59" dur="1" fill="hold">
                                          <p:stCondLst>
                                            <p:cond delay="0"/>
                                          </p:stCondLst>
                                        </p:cTn>
                                        <p:tgtEl>
                                          <p:spTgt spid="3">
                                            <p:txEl>
                                              <p:pRg st="0" end="0"/>
                                            </p:txEl>
                                          </p:spTgt>
                                        </p:tgtEl>
                                        <p:attrNameLst>
                                          <p:attrName>style.visibility</p:attrName>
                                        </p:attrNameLst>
                                      </p:cBhvr>
                                      <p:to>
                                        <p:strVal val="visible"/>
                                      </p:to>
                                    </p:set>
                                    <p:animEffect transition="in" filter="wipe(left)">
                                      <p:cBhvr>
                                        <p:cTn id="60" dur="500"/>
                                        <p:tgtEl>
                                          <p:spTgt spid="3">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lt">
                                    <p:tmPct val="10000"/>
                                  </p:iterate>
                                  <p:childTnLst>
                                    <p:set>
                                      <p:cBhvr>
                                        <p:cTn id="64" dur="1" fill="hold">
                                          <p:stCondLst>
                                            <p:cond delay="0"/>
                                          </p:stCondLst>
                                        </p:cTn>
                                        <p:tgtEl>
                                          <p:spTgt spid="3">
                                            <p:txEl>
                                              <p:pRg st="1" end="1"/>
                                            </p:txEl>
                                          </p:spTgt>
                                        </p:tgtEl>
                                        <p:attrNameLst>
                                          <p:attrName>style.visibility</p:attrName>
                                        </p:attrNameLst>
                                      </p:cBhvr>
                                      <p:to>
                                        <p:strVal val="visible"/>
                                      </p:to>
                                    </p:set>
                                    <p:animEffect transition="in" filter="wipe(left)">
                                      <p:cBhvr>
                                        <p:cTn id="65" dur="500"/>
                                        <p:tgtEl>
                                          <p:spTgt spid="3">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dissolve">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dissolve">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8">
                                            <p:txEl>
                                              <p:pRg st="1" end="1"/>
                                            </p:txEl>
                                          </p:spTgt>
                                        </p:tgtEl>
                                        <p:attrNameLst>
                                          <p:attrName>style.visibility</p:attrName>
                                        </p:attrNameLst>
                                      </p:cBhvr>
                                      <p:to>
                                        <p:strVal val="visible"/>
                                      </p:to>
                                    </p:set>
                                    <p:animEffect transition="in" filter="wipe(left)">
                                      <p:cBhvr>
                                        <p:cTn id="80" dur="500"/>
                                        <p:tgtEl>
                                          <p:spTgt spid="8">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xit" presetSubtype="0" fill="hold" grpId="0" nodeType="clickEffect">
                                  <p:stCondLst>
                                    <p:cond delay="0"/>
                                  </p:stCondLst>
                                  <p:childTnLst>
                                    <p:animEffect transition="out" filter="dissolve">
                                      <p:cBhvr>
                                        <p:cTn id="84" dur="500"/>
                                        <p:tgtEl>
                                          <p:spTgt spid="38"/>
                                        </p:tgtEl>
                                      </p:cBhvr>
                                    </p:animEffect>
                                    <p:set>
                                      <p:cBhvr>
                                        <p:cTn id="85" dur="1" fill="hold">
                                          <p:stCondLst>
                                            <p:cond delay="499"/>
                                          </p:stCondLst>
                                        </p:cTn>
                                        <p:tgtEl>
                                          <p:spTgt spid="38"/>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dissolve">
                                      <p:cBhvr>
                                        <p:cTn id="90" dur="500"/>
                                        <p:tgtEl>
                                          <p:spTgt spid="25"/>
                                        </p:tgtEl>
                                      </p:cBhvr>
                                    </p:animEffect>
                                  </p:childTnLst>
                                </p:cTn>
                              </p:par>
                            </p:childTnLst>
                          </p:cTn>
                        </p:par>
                      </p:childTnLst>
                    </p:cTn>
                  </p:par>
                  <p:par>
                    <p:cTn id="91" fill="hold">
                      <p:stCondLst>
                        <p:cond delay="indefinite"/>
                      </p:stCondLst>
                      <p:childTnLst>
                        <p:par>
                          <p:cTn id="92" fill="hold">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dissolve">
                                      <p:cBhvr>
                                        <p:cTn id="95" dur="500"/>
                                        <p:tgtEl>
                                          <p:spTgt spid="33"/>
                                        </p:tgtEl>
                                      </p:cBhvr>
                                    </p:animEffect>
                                  </p:childTnLst>
                                </p:cTn>
                              </p:par>
                              <p:par>
                                <p:cTn id="96" presetID="9" presetClass="exit" presetSubtype="0" fill="hold" grpId="0" nodeType="withEffect">
                                  <p:stCondLst>
                                    <p:cond delay="0"/>
                                  </p:stCondLst>
                                  <p:childTnLst>
                                    <p:animEffect transition="out" filter="dissolve">
                                      <p:cBhvr>
                                        <p:cTn id="97" dur="500"/>
                                        <p:tgtEl>
                                          <p:spTgt spid="41"/>
                                        </p:tgtEl>
                                      </p:cBhvr>
                                    </p:animEffect>
                                    <p:set>
                                      <p:cBhvr>
                                        <p:cTn id="98" dur="1" fill="hold">
                                          <p:stCondLst>
                                            <p:cond delay="499"/>
                                          </p:stCondLst>
                                        </p:cTn>
                                        <p:tgtEl>
                                          <p:spTgt spid="41"/>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dissolve">
                                      <p:cBhvr>
                                        <p:cTn id="103" dur="500"/>
                                        <p:tgtEl>
                                          <p:spTgt spid="26"/>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dissolve">
                                      <p:cBhvr>
                                        <p:cTn id="108" dur="500"/>
                                        <p:tgtEl>
                                          <p:spTgt spid="27"/>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nodeType="click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dissolve">
                                      <p:cBhvr>
                                        <p:cTn id="113" dur="500"/>
                                        <p:tgtEl>
                                          <p:spTgt spid="16"/>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2" fill="hold" grpId="0" nodeType="click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wipe(right)">
                                      <p:cBhvr>
                                        <p:cTn id="118" dur="500"/>
                                        <p:tgtEl>
                                          <p:spTgt spid="45"/>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ntr" presetSubtype="0" fill="hold" grpId="0" nodeType="click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dissolve">
                                      <p:cBhvr>
                                        <p:cTn id="123" dur="500"/>
                                        <p:tgtEl>
                                          <p:spTgt spid="14"/>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2" fill="hold" grpId="0" nodeType="click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wipe(right)">
                                      <p:cBhvr>
                                        <p:cTn id="128" dur="500"/>
                                        <p:tgtEl>
                                          <p:spTgt spid="46"/>
                                        </p:tgtEl>
                                      </p:cBhvr>
                                    </p:animEffect>
                                  </p:childTnLst>
                                </p:cTn>
                              </p:par>
                            </p:childTnLst>
                          </p:cTn>
                        </p:par>
                      </p:childTnLst>
                    </p:cTn>
                  </p:par>
                  <p:par>
                    <p:cTn id="129" fill="hold">
                      <p:stCondLst>
                        <p:cond delay="indefinite"/>
                      </p:stCondLst>
                      <p:childTnLst>
                        <p:par>
                          <p:cTn id="130" fill="hold">
                            <p:stCondLst>
                              <p:cond delay="0"/>
                            </p:stCondLst>
                            <p:childTnLst>
                              <p:par>
                                <p:cTn id="131" presetID="9" presetClass="entr" presetSubtype="0" fill="hold" grpId="0" nodeType="click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dissolve">
                                      <p:cBhvr>
                                        <p:cTn id="133" dur="500"/>
                                        <p:tgtEl>
                                          <p:spTgt spid="43"/>
                                        </p:tgtEl>
                                      </p:cBhvr>
                                    </p:animEffect>
                                  </p:childTnLst>
                                </p:cTn>
                              </p:par>
                            </p:childTnLst>
                          </p:cTn>
                        </p:par>
                      </p:childTnLst>
                    </p:cTn>
                  </p:par>
                  <p:par>
                    <p:cTn id="134" fill="hold">
                      <p:stCondLst>
                        <p:cond delay="indefinite"/>
                      </p:stCondLst>
                      <p:childTnLst>
                        <p:par>
                          <p:cTn id="135" fill="hold">
                            <p:stCondLst>
                              <p:cond delay="0"/>
                            </p:stCondLst>
                            <p:childTnLst>
                              <p:par>
                                <p:cTn id="136" presetID="9" presetClass="entr" presetSubtype="0" fill="hold" grpId="0" nodeType="clickEffect">
                                  <p:stCondLst>
                                    <p:cond delay="0"/>
                                  </p:stCondLst>
                                  <p:childTnLst>
                                    <p:set>
                                      <p:cBhvr>
                                        <p:cTn id="137" dur="1" fill="hold">
                                          <p:stCondLst>
                                            <p:cond delay="0"/>
                                          </p:stCondLst>
                                        </p:cTn>
                                        <p:tgtEl>
                                          <p:spTgt spid="28"/>
                                        </p:tgtEl>
                                        <p:attrNameLst>
                                          <p:attrName>style.visibility</p:attrName>
                                        </p:attrNameLst>
                                      </p:cBhvr>
                                      <p:to>
                                        <p:strVal val="visible"/>
                                      </p:to>
                                    </p:set>
                                    <p:animEffect transition="in" filter="dissolve">
                                      <p:cBhvr>
                                        <p:cTn id="138" dur="500"/>
                                        <p:tgtEl>
                                          <p:spTgt spid="28"/>
                                        </p:tgtEl>
                                      </p:cBhvr>
                                    </p:animEffect>
                                  </p:childTnLst>
                                </p:cTn>
                              </p:par>
                            </p:childTnLst>
                          </p:cTn>
                        </p:par>
                      </p:childTnLst>
                    </p:cTn>
                  </p:par>
                  <p:par>
                    <p:cTn id="139" fill="hold">
                      <p:stCondLst>
                        <p:cond delay="indefinite"/>
                      </p:stCondLst>
                      <p:childTnLst>
                        <p:par>
                          <p:cTn id="140" fill="hold">
                            <p:stCondLst>
                              <p:cond delay="0"/>
                            </p:stCondLst>
                            <p:childTnLst>
                              <p:par>
                                <p:cTn id="141" presetID="9" presetClass="entr" presetSubtype="0" fill="hold" grpId="0" nodeType="clickEffect">
                                  <p:stCondLst>
                                    <p:cond delay="0"/>
                                  </p:stCondLst>
                                  <p:childTnLst>
                                    <p:set>
                                      <p:cBhvr>
                                        <p:cTn id="142" dur="1" fill="hold">
                                          <p:stCondLst>
                                            <p:cond delay="0"/>
                                          </p:stCondLst>
                                        </p:cTn>
                                        <p:tgtEl>
                                          <p:spTgt spid="29"/>
                                        </p:tgtEl>
                                        <p:attrNameLst>
                                          <p:attrName>style.visibility</p:attrName>
                                        </p:attrNameLst>
                                      </p:cBhvr>
                                      <p:to>
                                        <p:strVal val="visible"/>
                                      </p:to>
                                    </p:set>
                                    <p:animEffect transition="in" filter="dissolve">
                                      <p:cBhvr>
                                        <p:cTn id="143" dur="500"/>
                                        <p:tgtEl>
                                          <p:spTgt spid="29"/>
                                        </p:tgtEl>
                                      </p:cBhvr>
                                    </p:animEffect>
                                  </p:childTnLst>
                                </p:cTn>
                              </p:par>
                            </p:childTnLst>
                          </p:cTn>
                        </p:par>
                      </p:childTnLst>
                    </p:cTn>
                  </p:par>
                  <p:par>
                    <p:cTn id="144" fill="hold">
                      <p:stCondLst>
                        <p:cond delay="indefinite"/>
                      </p:stCondLst>
                      <p:childTnLst>
                        <p:par>
                          <p:cTn id="145" fill="hold">
                            <p:stCondLst>
                              <p:cond delay="0"/>
                            </p:stCondLst>
                            <p:childTnLst>
                              <p:par>
                                <p:cTn id="146" presetID="9" presetClass="exit" presetSubtype="0" fill="hold" grpId="0" nodeType="clickEffect">
                                  <p:stCondLst>
                                    <p:cond delay="0"/>
                                  </p:stCondLst>
                                  <p:childTnLst>
                                    <p:animEffect transition="out" filter="dissolve">
                                      <p:cBhvr>
                                        <p:cTn id="147" dur="500"/>
                                        <p:tgtEl>
                                          <p:spTgt spid="20"/>
                                        </p:tgtEl>
                                      </p:cBhvr>
                                    </p:animEffect>
                                    <p:set>
                                      <p:cBhvr>
                                        <p:cTn id="148" dur="1" fill="hold">
                                          <p:stCondLst>
                                            <p:cond delay="499"/>
                                          </p:stCondLst>
                                        </p:cTn>
                                        <p:tgtEl>
                                          <p:spTgt spid="20"/>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9" presetClass="entr" presetSubtype="0" fill="hold" grpId="0" nodeType="clickEffect">
                                  <p:stCondLst>
                                    <p:cond delay="0"/>
                                  </p:stCondLst>
                                  <p:childTnLst>
                                    <p:set>
                                      <p:cBhvr>
                                        <p:cTn id="152" dur="1" fill="hold">
                                          <p:stCondLst>
                                            <p:cond delay="0"/>
                                          </p:stCondLst>
                                        </p:cTn>
                                        <p:tgtEl>
                                          <p:spTgt spid="30"/>
                                        </p:tgtEl>
                                        <p:attrNameLst>
                                          <p:attrName>style.visibility</p:attrName>
                                        </p:attrNameLst>
                                      </p:cBhvr>
                                      <p:to>
                                        <p:strVal val="visible"/>
                                      </p:to>
                                    </p:set>
                                    <p:animEffect transition="in" filter="dissolve">
                                      <p:cBhvr>
                                        <p:cTn id="153" dur="500"/>
                                        <p:tgtEl>
                                          <p:spTgt spid="30"/>
                                        </p:tgtEl>
                                      </p:cBhvr>
                                    </p:animEffect>
                                  </p:childTnLst>
                                </p:cTn>
                              </p:par>
                            </p:childTnLst>
                          </p:cTn>
                        </p:par>
                      </p:childTnLst>
                    </p:cTn>
                  </p:par>
                  <p:par>
                    <p:cTn id="154" fill="hold">
                      <p:stCondLst>
                        <p:cond delay="indefinite"/>
                      </p:stCondLst>
                      <p:childTnLst>
                        <p:par>
                          <p:cTn id="155" fill="hold">
                            <p:stCondLst>
                              <p:cond delay="0"/>
                            </p:stCondLst>
                            <p:childTnLst>
                              <p:par>
                                <p:cTn id="156" presetID="9" presetClass="exit" presetSubtype="0" fill="hold" grpId="0" nodeType="clickEffect">
                                  <p:stCondLst>
                                    <p:cond delay="0"/>
                                  </p:stCondLst>
                                  <p:childTnLst>
                                    <p:animEffect transition="out" filter="dissolve">
                                      <p:cBhvr>
                                        <p:cTn id="157" dur="500"/>
                                        <p:tgtEl>
                                          <p:spTgt spid="44"/>
                                        </p:tgtEl>
                                      </p:cBhvr>
                                    </p:animEffect>
                                    <p:set>
                                      <p:cBhvr>
                                        <p:cTn id="158" dur="1" fill="hold">
                                          <p:stCondLst>
                                            <p:cond delay="499"/>
                                          </p:stCondLst>
                                        </p:cTn>
                                        <p:tgtEl>
                                          <p:spTgt spid="44"/>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9" presetClass="entr" presetSubtype="0" fill="hold" grpId="0" nodeType="clickEffect">
                                  <p:stCondLst>
                                    <p:cond delay="0"/>
                                  </p:stCondLst>
                                  <p:childTnLst>
                                    <p:set>
                                      <p:cBhvr>
                                        <p:cTn id="162" dur="1" fill="hold">
                                          <p:stCondLst>
                                            <p:cond delay="0"/>
                                          </p:stCondLst>
                                        </p:cTn>
                                        <p:tgtEl>
                                          <p:spTgt spid="34"/>
                                        </p:tgtEl>
                                        <p:attrNameLst>
                                          <p:attrName>style.visibility</p:attrName>
                                        </p:attrNameLst>
                                      </p:cBhvr>
                                      <p:to>
                                        <p:strVal val="visible"/>
                                      </p:to>
                                    </p:set>
                                    <p:animEffect transition="in" filter="dissolve">
                                      <p:cBhvr>
                                        <p:cTn id="163" dur="500"/>
                                        <p:tgtEl>
                                          <p:spTgt spid="34"/>
                                        </p:tgtEl>
                                      </p:cBhvr>
                                    </p:animEffect>
                                  </p:childTnLst>
                                </p:cTn>
                              </p:par>
                            </p:childTnLst>
                          </p:cTn>
                        </p:par>
                      </p:childTnLst>
                    </p:cTn>
                  </p:par>
                  <p:par>
                    <p:cTn id="164" fill="hold">
                      <p:stCondLst>
                        <p:cond delay="indefinite"/>
                      </p:stCondLst>
                      <p:childTnLst>
                        <p:par>
                          <p:cTn id="165" fill="hold">
                            <p:stCondLst>
                              <p:cond delay="0"/>
                            </p:stCondLst>
                            <p:childTnLst>
                              <p:par>
                                <p:cTn id="166" presetID="9" presetClass="entr" presetSubtype="0" fill="hold" grpId="0" nodeType="clickEffect">
                                  <p:stCondLst>
                                    <p:cond delay="0"/>
                                  </p:stCondLst>
                                  <p:childTnLst>
                                    <p:set>
                                      <p:cBhvr>
                                        <p:cTn id="167" dur="1" fill="hold">
                                          <p:stCondLst>
                                            <p:cond delay="0"/>
                                          </p:stCondLst>
                                        </p:cTn>
                                        <p:tgtEl>
                                          <p:spTgt spid="31"/>
                                        </p:tgtEl>
                                        <p:attrNameLst>
                                          <p:attrName>style.visibility</p:attrName>
                                        </p:attrNameLst>
                                      </p:cBhvr>
                                      <p:to>
                                        <p:strVal val="visible"/>
                                      </p:to>
                                    </p:set>
                                    <p:animEffect transition="in" filter="dissolve">
                                      <p:cBhvr>
                                        <p:cTn id="168" dur="500"/>
                                        <p:tgtEl>
                                          <p:spTgt spid="31"/>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iterate type="lt">
                                    <p:tmPct val="10000"/>
                                  </p:iterate>
                                  <p:childTnLst>
                                    <p:set>
                                      <p:cBhvr>
                                        <p:cTn id="172" dur="1" fill="hold">
                                          <p:stCondLst>
                                            <p:cond delay="0"/>
                                          </p:stCondLst>
                                        </p:cTn>
                                        <p:tgtEl>
                                          <p:spTgt spid="3">
                                            <p:txEl>
                                              <p:pRg st="2" end="2"/>
                                            </p:txEl>
                                          </p:spTgt>
                                        </p:tgtEl>
                                        <p:attrNameLst>
                                          <p:attrName>style.visibility</p:attrName>
                                        </p:attrNameLst>
                                      </p:cBhvr>
                                      <p:to>
                                        <p:strVal val="visible"/>
                                      </p:to>
                                    </p:set>
                                    <p:animEffect transition="in" filter="wipe(left)">
                                      <p:cBhvr>
                                        <p:cTn id="173" dur="500"/>
                                        <p:tgtEl>
                                          <p:spTgt spid="3">
                                            <p:txEl>
                                              <p:pRg st="2" end="2"/>
                                            </p:txEl>
                                          </p:spTgt>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iterate type="lt">
                                    <p:tmPct val="10000"/>
                                  </p:iterate>
                                  <p:childTnLst>
                                    <p:set>
                                      <p:cBhvr>
                                        <p:cTn id="177" dur="1" fill="hold">
                                          <p:stCondLst>
                                            <p:cond delay="0"/>
                                          </p:stCondLst>
                                        </p:cTn>
                                        <p:tgtEl>
                                          <p:spTgt spid="3">
                                            <p:txEl>
                                              <p:pRg st="3" end="3"/>
                                            </p:txEl>
                                          </p:spTgt>
                                        </p:tgtEl>
                                        <p:attrNameLst>
                                          <p:attrName>style.visibility</p:attrName>
                                        </p:attrNameLst>
                                      </p:cBhvr>
                                      <p:to>
                                        <p:strVal val="visible"/>
                                      </p:to>
                                    </p:set>
                                    <p:animEffect transition="in" filter="wipe(left)">
                                      <p:cBhvr>
                                        <p:cTn id="17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5" grpId="0"/>
      <p:bldP spid="26" grpId="0"/>
      <p:bldP spid="27" grpId="0"/>
      <p:bldP spid="28" grpId="0"/>
      <p:bldP spid="29" grpId="0"/>
      <p:bldP spid="30" grpId="0"/>
      <p:bldP spid="31" grpId="0"/>
      <p:bldP spid="34" grpId="0"/>
      <p:bldP spid="3" grpId="0" uiExpand="1" build="p" bldLvl="2"/>
      <p:bldP spid="4" grpId="0"/>
      <p:bldP spid="35" grpId="0"/>
      <p:bldP spid="21" grpId="0"/>
      <p:bldP spid="39" grpId="0"/>
      <p:bldP spid="8" grpId="0"/>
      <p:bldP spid="40" grpId="0"/>
      <p:bldP spid="38" grpId="0" animBg="1"/>
      <p:bldP spid="41" grpId="0" animBg="1"/>
      <p:bldP spid="33" grpId="0"/>
      <p:bldP spid="43" grpId="0"/>
      <p:bldP spid="44" grpId="0" animBg="1"/>
      <p:bldP spid="20" grpId="0" animBg="1"/>
      <p:bldP spid="45" grpId="0" animBg="1"/>
      <p:bldP spid="46"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28600" y="0"/>
            <a:ext cx="8610600" cy="68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lgn="ctr" eaLnBrk="1" hangingPunct="1"/>
            <a:r>
              <a:rPr lang="en-US" altLang="en-US" sz="8800" b="1" dirty="0">
                <a:solidFill>
                  <a:srgbClr val="FF5050"/>
                </a:solidFill>
                <a:latin typeface="Helvetica" charset="0"/>
                <a:ea typeface="Helvetica" charset="0"/>
                <a:cs typeface="Helvetica" charset="0"/>
              </a:rPr>
              <a:t>Pentose Phosphate Pathway</a:t>
            </a:r>
          </a:p>
        </p:txBody>
      </p:sp>
      <p:sp>
        <p:nvSpPr>
          <p:cNvPr id="7" name="Line 4"/>
          <p:cNvSpPr>
            <a:spLocks noChangeShapeType="1"/>
          </p:cNvSpPr>
          <p:nvPr/>
        </p:nvSpPr>
        <p:spPr bwMode="auto">
          <a:xfrm>
            <a:off x="287338" y="4226299"/>
            <a:ext cx="8229600" cy="0"/>
          </a:xfrm>
          <a:prstGeom prst="line">
            <a:avLst/>
          </a:prstGeom>
          <a:noFill/>
          <a:ln w="57150" cmpd="thinThick">
            <a:solidFill>
              <a:srgbClr val="FF5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TextBox 34"/>
          <p:cNvSpPr txBox="1"/>
          <p:nvPr/>
        </p:nvSpPr>
        <p:spPr>
          <a:xfrm>
            <a:off x="381000" y="5002604"/>
            <a:ext cx="8199087" cy="1323439"/>
          </a:xfrm>
          <a:prstGeom prst="rect">
            <a:avLst/>
          </a:prstGeom>
          <a:noFill/>
          <a:ln w="19050">
            <a:noFill/>
          </a:ln>
        </p:spPr>
        <p:txBody>
          <a:bodyPr wrap="square" rtlCol="0">
            <a:spAutoFit/>
          </a:bodyPr>
          <a:lstStyle/>
          <a:p>
            <a:pPr algn="ctr"/>
            <a:r>
              <a:rPr lang="en-US" sz="4000" b="1" u="sng" dirty="0">
                <a:solidFill>
                  <a:srgbClr val="0000FF"/>
                </a:solidFill>
                <a:latin typeface="Microsoft YaHei" charset="-122"/>
                <a:ea typeface="Microsoft YaHei" charset="-122"/>
                <a:cs typeface="Microsoft YaHei" charset="-122"/>
              </a:rPr>
              <a:t>Providing reduced electrons and ribose</a:t>
            </a:r>
          </a:p>
        </p:txBody>
      </p:sp>
    </p:spTree>
    <p:extLst>
      <p:ext uri="{BB962C8B-B14F-4D97-AF65-F5344CB8AC3E}">
        <p14:creationId xmlns:p14="http://schemas.microsoft.com/office/powerpoint/2010/main" val="142319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lum contrast="40000"/>
            <a:extLst>
              <a:ext uri="{28A0092B-C50C-407E-A947-70E740481C1C}">
                <a14:useLocalDpi xmlns:a14="http://schemas.microsoft.com/office/drawing/2010/main" val="0"/>
              </a:ext>
            </a:extLst>
          </a:blip>
          <a:srcRect t="54767"/>
          <a:stretch/>
        </p:blipFill>
        <p:spPr>
          <a:xfrm rot="10800000">
            <a:off x="3588774" y="4761312"/>
            <a:ext cx="4038223" cy="187442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1304" y="3004737"/>
            <a:ext cx="5832581" cy="1721885"/>
          </a:xfrm>
          <a:prstGeom prst="rect">
            <a:avLst/>
          </a:prstGeom>
        </p:spPr>
      </p:pic>
      <p:pic>
        <p:nvPicPr>
          <p:cNvPr id="16" name="Picture 5" descr="An illustration of the mechanism of isocitrate dehydrogenase.  The isocitrate molecule begins with COO- bonding down to CH2, which bonds down to C. C bonds left to H and right to (in red box) C, which double bonds up and right to O and bonds down and right to O-. The first C also bonds down to C, which bonds right to H (in blue box) and left to HO (where H is in a blue box) and down to C, which double bonds down and left to O and down and right to O-. A black arrow is pointed right to the oxalosuccinate molecule, and identified as isocitrate dehydrogenase (in blue). Above the arrow is another arrow curving up with NAD9P)+ pointing to NAD(P)H + H+ (where the Hs are in a blue box). This is step 1: isocitrate is oxidized by hydride transfer to NAD+ or NADP+ (depending on the isocitrate dehydrogenase isozyme). The oxalosuccinate chain looks exactly like the isocitrate molecule, but the second C double bonds to O, instead of H (in blue box). There are red arrows pointing from the bonding lines to the right and left of O in the red box. An arrow also start on the right bonding line of the first C and points to the bonding line between the two Cs. An arrow also points right and down from the double-bonded O to Mn2+. An arrow also goes up and right to Mn2+ from O- at the bottom of the molecule. This molecule is in brackets. To the right of the oxalosuccinate chain is another arrow black arrow point right. One top of that arrow, another arrow jets up, pointing to CO2 (red box). Step 2: Decarboxylation is facilitated by electron withdrawal by the adjacent carbonyl and coordinated Mn2+.  The third molecule begins with COO-, which bonds down to CH2, which bonds down to C. C bonds left to H and double bonds down to C, which bonds right to O- and down to C. C double bonds down and left to O and down and right to O. A red wavy arrow points from the double bond lines between the Cs and points to H+. The Os to the right of the two bottom Cs also both point to Mn2+ (as described above). To the right of this molecule is a black arrow pointing to the alpha-ketoglutarate molecule. Step 3: Rearrangement of the enol intermediate generates alpha-ketoglutarate. The alpha-ketoglutarate begins with COO-, which bonds down to CH2, which bonds down to C. C bonds both left and right to H and bonds down to C, which double bonds right to O and bonds down to C. C double bonds down and left to O and bonds down and right to O-. ">
            <a:extLst>
              <a:ext uri="{FF2B5EF4-FFF2-40B4-BE49-F238E27FC236}">
                <a16:creationId xmlns:a16="http://schemas.microsoft.com/office/drawing/2014/main" id="{7B913BB7-96EA-C04B-A3AC-92F845B1BD1F}"/>
              </a:ext>
            </a:extLst>
          </p:cNvPr>
          <p:cNvPicPr>
            <a:picLocks noChangeAspect="1"/>
          </p:cNvPicPr>
          <p:nvPr/>
        </p:nvPicPr>
        <p:blipFill rotWithShape="1">
          <a:blip r:embed="rId4">
            <a:extLst>
              <a:ext uri="{28A0092B-C50C-407E-A947-70E740481C1C}">
                <a14:useLocalDpi xmlns:a14="http://schemas.microsoft.com/office/drawing/2010/main" val="0"/>
              </a:ext>
            </a:extLst>
          </a:blip>
          <a:srcRect b="16310"/>
          <a:stretch/>
        </p:blipFill>
        <p:spPr bwMode="auto">
          <a:xfrm>
            <a:off x="6407391" y="1700382"/>
            <a:ext cx="2550109" cy="84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F7D39449-3C69-694C-8F88-A7890922DB50}"/>
              </a:ext>
            </a:extLst>
          </p:cNvPr>
          <p:cNvGrpSpPr/>
          <p:nvPr/>
        </p:nvGrpSpPr>
        <p:grpSpPr>
          <a:xfrm>
            <a:off x="2419201" y="71849"/>
            <a:ext cx="6656552" cy="1192294"/>
            <a:chOff x="2044092" y="-1932637"/>
            <a:chExt cx="6656552" cy="1192294"/>
          </a:xfrm>
        </p:grpSpPr>
        <p:pic>
          <p:nvPicPr>
            <p:cNvPr id="15" name="Picture 2" descr="https://upload.wikimedia.org/wikipedia/commons/thumb/8/8e/Ox_Pentose_phosphate_pathway.svg/1920px-Ox_Pentose_phosphate_pathway.svg.png">
              <a:extLst>
                <a:ext uri="{FF2B5EF4-FFF2-40B4-BE49-F238E27FC236}">
                  <a16:creationId xmlns:a16="http://schemas.microsoft.com/office/drawing/2014/main" id="{97501672-A5C7-4246-9296-263D387E1D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4092" y="-1932637"/>
              <a:ext cx="5476568" cy="119229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ee the source image">
              <a:extLst>
                <a:ext uri="{FF2B5EF4-FFF2-40B4-BE49-F238E27FC236}">
                  <a16:creationId xmlns:a16="http://schemas.microsoft.com/office/drawing/2014/main" id="{A8CA18CC-273E-3D4B-B5E5-6A848CFA105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7957" b="15114"/>
            <a:stretch/>
          </p:blipFill>
          <p:spPr bwMode="auto">
            <a:xfrm>
              <a:off x="7934583" y="-1803929"/>
              <a:ext cx="766061" cy="82721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A38F8D0C-AF05-9E4C-B5AF-28B69B3A9714}"/>
                </a:ext>
              </a:extLst>
            </p:cNvPr>
            <p:cNvCxnSpPr>
              <a:cxnSpLocks/>
            </p:cNvCxnSpPr>
            <p:nvPr/>
          </p:nvCxnSpPr>
          <p:spPr>
            <a:xfrm>
              <a:off x="7323810" y="-1403165"/>
              <a:ext cx="724815" cy="0"/>
            </a:xfrm>
            <a:prstGeom prst="straightConnector1">
              <a:avLst/>
            </a:prstGeom>
            <a:ln w="9525">
              <a:solidFill>
                <a:schemeClr val="tx1"/>
              </a:solidFill>
              <a:tailEnd type="stealth" w="sm" len="med"/>
            </a:ln>
            <a:effectLst/>
          </p:spPr>
          <p:style>
            <a:lnRef idx="2">
              <a:schemeClr val="accent1"/>
            </a:lnRef>
            <a:fillRef idx="0">
              <a:schemeClr val="accent1"/>
            </a:fillRef>
            <a:effectRef idx="1">
              <a:schemeClr val="accent1"/>
            </a:effectRef>
            <a:fontRef idx="minor">
              <a:schemeClr val="tx1"/>
            </a:fontRef>
          </p:style>
        </p:cxnSp>
      </p:grpSp>
      <p:sp>
        <p:nvSpPr>
          <p:cNvPr id="7" name="TextBox 6">
            <a:extLst>
              <a:ext uri="{FF2B5EF4-FFF2-40B4-BE49-F238E27FC236}">
                <a16:creationId xmlns:a16="http://schemas.microsoft.com/office/drawing/2014/main" id="{430474C3-E3CC-7240-A33F-71737A35B6B9}"/>
              </a:ext>
            </a:extLst>
          </p:cNvPr>
          <p:cNvSpPr txBox="1"/>
          <p:nvPr/>
        </p:nvSpPr>
        <p:spPr>
          <a:xfrm>
            <a:off x="8567519" y="1064088"/>
            <a:ext cx="234360" cy="200055"/>
          </a:xfrm>
          <a:prstGeom prst="rect">
            <a:avLst/>
          </a:prstGeom>
          <a:noFill/>
        </p:spPr>
        <p:txBody>
          <a:bodyPr wrap="none" rtlCol="0">
            <a:spAutoFit/>
          </a:bodyPr>
          <a:lstStyle/>
          <a:p>
            <a:r>
              <a:rPr lang="en-US" sz="700" dirty="0">
                <a:latin typeface="Helvetica" pitchFamily="2" charset="0"/>
              </a:rPr>
              <a:t>5</a:t>
            </a:r>
            <a:endParaRPr lang="en-US" sz="800" dirty="0">
              <a:latin typeface="Helvetica" pitchFamily="2" charset="0"/>
            </a:endParaRPr>
          </a:p>
        </p:txBody>
      </p:sp>
      <p:sp>
        <p:nvSpPr>
          <p:cNvPr id="2" name="TextBox 1">
            <a:extLst>
              <a:ext uri="{FF2B5EF4-FFF2-40B4-BE49-F238E27FC236}">
                <a16:creationId xmlns:a16="http://schemas.microsoft.com/office/drawing/2014/main" id="{7B026099-C6F5-F1A6-4ED2-9F7B0CA806F1}"/>
              </a:ext>
            </a:extLst>
          </p:cNvPr>
          <p:cNvSpPr txBox="1"/>
          <p:nvPr/>
        </p:nvSpPr>
        <p:spPr>
          <a:xfrm>
            <a:off x="3914111" y="1354086"/>
            <a:ext cx="3825086" cy="307777"/>
          </a:xfrm>
          <a:prstGeom prst="rect">
            <a:avLst/>
          </a:prstGeom>
          <a:noFill/>
        </p:spPr>
        <p:txBody>
          <a:bodyPr wrap="none" rtlCol="0">
            <a:spAutoFit/>
          </a:bodyPr>
          <a:lstStyle/>
          <a:p>
            <a:r>
              <a:rPr lang="en-US" sz="1400" b="1" dirty="0">
                <a:solidFill>
                  <a:srgbClr val="F48ACD"/>
                </a:solidFill>
                <a:latin typeface="Microsoft New Tai Lue" panose="020B0502040204020203" pitchFamily="34" charset="0"/>
                <a:cs typeface="Microsoft New Tai Lue" panose="020B0502040204020203" pitchFamily="34" charset="0"/>
              </a:rPr>
              <a:t>Overall, 4 steps of oxidative branch of PPP </a:t>
            </a:r>
          </a:p>
        </p:txBody>
      </p:sp>
      <p:sp>
        <p:nvSpPr>
          <p:cNvPr id="4" name="Rounded Rectangle 3">
            <a:extLst>
              <a:ext uri="{FF2B5EF4-FFF2-40B4-BE49-F238E27FC236}">
                <a16:creationId xmlns:a16="http://schemas.microsoft.com/office/drawing/2014/main" id="{615AB46C-F6BA-87AD-B128-B95BCCE74231}"/>
              </a:ext>
            </a:extLst>
          </p:cNvPr>
          <p:cNvSpPr/>
          <p:nvPr/>
        </p:nvSpPr>
        <p:spPr>
          <a:xfrm>
            <a:off x="2419201" y="71849"/>
            <a:ext cx="6656552" cy="1192294"/>
          </a:xfrm>
          <a:prstGeom prst="roundRect">
            <a:avLst/>
          </a:prstGeom>
          <a:noFill/>
          <a:ln w="38100">
            <a:solidFill>
              <a:srgbClr val="FF00E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10450582-8355-DB52-EE9B-10BAB7959EB8}"/>
              </a:ext>
            </a:extLst>
          </p:cNvPr>
          <p:cNvPicPr>
            <a:picLocks noChangeAspect="1"/>
          </p:cNvPicPr>
          <p:nvPr/>
        </p:nvPicPr>
        <p:blipFill>
          <a:blip r:embed="rId7"/>
          <a:srcRect l="3555"/>
          <a:stretch>
            <a:fillRect/>
          </a:stretch>
        </p:blipFill>
        <p:spPr>
          <a:xfrm>
            <a:off x="-7664" y="-18094"/>
            <a:ext cx="2585219" cy="6858000"/>
          </a:xfrm>
          <a:prstGeom prst="rect">
            <a:avLst/>
          </a:prstGeom>
        </p:spPr>
      </p:pic>
      <p:sp>
        <p:nvSpPr>
          <p:cNvPr id="14" name="Rectangle 2"/>
          <p:cNvSpPr txBox="1">
            <a:spLocks noChangeArrowheads="1"/>
          </p:cNvSpPr>
          <p:nvPr/>
        </p:nvSpPr>
        <p:spPr bwMode="auto">
          <a:xfrm>
            <a:off x="1911038" y="5547123"/>
            <a:ext cx="1508875" cy="33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lgn="ctr" eaLnBrk="1" hangingPunct="1"/>
            <a:r>
              <a:rPr lang="en-US" altLang="en-US" sz="1600" b="1" dirty="0">
                <a:solidFill>
                  <a:srgbClr val="2FB0DC"/>
                </a:solidFill>
                <a:latin typeface="Lucida Handwriting" charset="0"/>
                <a:ea typeface="Lucida Handwriting" charset="0"/>
                <a:cs typeface="Lucida Handwriting" charset="0"/>
              </a:rPr>
              <a:t>Mechanism</a:t>
            </a:r>
            <a:endParaRPr lang="en-US" altLang="en-US" sz="2000" b="1" dirty="0">
              <a:solidFill>
                <a:srgbClr val="2FB0DC"/>
              </a:solidFill>
              <a:latin typeface="Lucida Handwriting" charset="0"/>
              <a:ea typeface="Lucida Handwriting" charset="0"/>
              <a:cs typeface="Lucida Handwriting" charset="0"/>
            </a:endParaRPr>
          </a:p>
        </p:txBody>
      </p:sp>
      <p:sp>
        <p:nvSpPr>
          <p:cNvPr id="25" name="Rectangle 2">
            <a:extLst>
              <a:ext uri="{FF2B5EF4-FFF2-40B4-BE49-F238E27FC236}">
                <a16:creationId xmlns:a16="http://schemas.microsoft.com/office/drawing/2014/main" id="{234F93CD-CF3E-71A1-E6D1-324EE00342E5}"/>
              </a:ext>
            </a:extLst>
          </p:cNvPr>
          <p:cNvSpPr txBox="1">
            <a:spLocks noChangeArrowheads="1"/>
          </p:cNvSpPr>
          <p:nvPr/>
        </p:nvSpPr>
        <p:spPr bwMode="auto">
          <a:xfrm>
            <a:off x="1911038" y="4254340"/>
            <a:ext cx="1508875" cy="33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lgn="ctr" eaLnBrk="1" hangingPunct="1"/>
            <a:r>
              <a:rPr lang="en-US" altLang="en-US" sz="1600" b="1" dirty="0">
                <a:solidFill>
                  <a:srgbClr val="2FB0DC"/>
                </a:solidFill>
                <a:latin typeface="Lucida Handwriting" charset="0"/>
                <a:ea typeface="Lucida Handwriting" charset="0"/>
                <a:cs typeface="Lucida Handwriting" charset="0"/>
              </a:rPr>
              <a:t>Mechanism</a:t>
            </a:r>
            <a:endParaRPr lang="en-US" altLang="en-US" sz="2000" b="1" dirty="0">
              <a:solidFill>
                <a:srgbClr val="2FB0DC"/>
              </a:solidFill>
              <a:latin typeface="Lucida Handwriting" charset="0"/>
              <a:ea typeface="Lucida Handwriting" charset="0"/>
              <a:cs typeface="Lucida Handwriting" charset="0"/>
            </a:endParaRPr>
          </a:p>
        </p:txBody>
      </p:sp>
      <p:sp>
        <p:nvSpPr>
          <p:cNvPr id="26" name="Rectangle 2">
            <a:extLst>
              <a:ext uri="{FF2B5EF4-FFF2-40B4-BE49-F238E27FC236}">
                <a16:creationId xmlns:a16="http://schemas.microsoft.com/office/drawing/2014/main" id="{30F976F0-01E5-C79A-CBBD-93A06FC1D6F3}"/>
              </a:ext>
            </a:extLst>
          </p:cNvPr>
          <p:cNvSpPr txBox="1">
            <a:spLocks noChangeArrowheads="1"/>
          </p:cNvSpPr>
          <p:nvPr/>
        </p:nvSpPr>
        <p:spPr bwMode="auto">
          <a:xfrm>
            <a:off x="5989408" y="2612656"/>
            <a:ext cx="3275177" cy="33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algn="ctr" eaLnBrk="1" hangingPunct="1"/>
            <a:r>
              <a:rPr lang="en-US" altLang="en-US" sz="1000" b="1" dirty="0">
                <a:solidFill>
                  <a:srgbClr val="2FB0DC"/>
                </a:solidFill>
                <a:latin typeface="Lucida Handwriting" charset="0"/>
                <a:ea typeface="Lucida Handwriting" charset="0"/>
                <a:cs typeface="Lucida Handwriting" charset="0"/>
              </a:rPr>
              <a:t>Mechanism much like that of isocitrate dehydrogenase</a:t>
            </a:r>
            <a:endParaRPr lang="en-US" altLang="en-US" sz="1100" b="1" dirty="0">
              <a:solidFill>
                <a:srgbClr val="2FB0DC"/>
              </a:solidFill>
              <a:latin typeface="Lucida Handwriting" charset="0"/>
              <a:ea typeface="Lucida Handwriting" charset="0"/>
              <a:cs typeface="Lucida Handwriting" charset="0"/>
            </a:endParaRPr>
          </a:p>
        </p:txBody>
      </p:sp>
    </p:spTree>
    <p:extLst>
      <p:ext uri="{BB962C8B-B14F-4D97-AF65-F5344CB8AC3E}">
        <p14:creationId xmlns:p14="http://schemas.microsoft.com/office/powerpoint/2010/main" val="1904797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pic>
        <p:nvPicPr>
          <p:cNvPr id="82949" name="Picture 5" descr="In image (a), on the top left, there is a pink box with ribose 5-phosphate. Below that box are reversible arrows with isomerase in blue on the left. Below these are another set of reversible arrows with epimerase in blue, which points to xylulose 5-phosphate. To the right of these sets of arrows, is a curved arrow pointing from the pink box down and up to sedoheptulose 7-phosphate. Below that, another curved arrow points from xylulose 5-phosphate up and around down to glyceraldehyde 3-phosphate. In the arc is transketolase in blue. From sedoheptulose 7-phosphate is a curved arrow pointing right and up to fructose 6-phosphate, which has an arrow to the right pointing right to glucose 6-phosphate in a blue box. Another curved arrow below the one just discussed points from glyceraldehyde 3-phosphate down and right to erythrose 4-phosphate. In the arc is transaldolase in blue. Below and to the right is another curved arrow pointing from erythrose 4-phosphate to fructose 6-phosphate. Below that is another curved arrow pointing from xylulose 5-phosphate to glyceraldehyde 3-phosphate. In the arc is tranketolase in blue. From glyceraldehyde 3-phosphate, there are three successive arrows pointing up to fructose 6-phosphate. To the right of the first arrow is triose phosphate isomerase in blue. The next has aldolase in blue, and the third is fructose 1,6-bisphosphatase in blue. An up arrow points from fructose 6-phosphate up to the blue box with glucose 6-phosphate."/>
          <p:cNvPicPr>
            <a:picLocks noChangeAspect="1"/>
          </p:cNvPicPr>
          <p:nvPr/>
        </p:nvPicPr>
        <p:blipFill rotWithShape="1">
          <a:blip r:embed="rId3">
            <a:extLst>
              <a:ext uri="{28A0092B-C50C-407E-A947-70E740481C1C}">
                <a14:useLocalDpi xmlns:a14="http://schemas.microsoft.com/office/drawing/2010/main" val="0"/>
              </a:ext>
            </a:extLst>
          </a:blip>
          <a:srcRect t="22937" b="7981"/>
          <a:stretch/>
        </p:blipFill>
        <p:spPr bwMode="auto">
          <a:xfrm>
            <a:off x="457200" y="833288"/>
            <a:ext cx="8585714" cy="4122174"/>
          </a:xfrm>
          <a:prstGeom prst="rect">
            <a:avLst/>
          </a:prstGeom>
          <a:solidFill>
            <a:schemeClr val="accent1">
              <a:lumMod val="75000"/>
              <a:alpha val="24000"/>
            </a:schemeClr>
          </a:solidFill>
          <a:ln>
            <a:noFill/>
          </a:ln>
        </p:spPr>
      </p:pic>
      <p:sp>
        <p:nvSpPr>
          <p:cNvPr id="6" name="Rectangle 1026"/>
          <p:cNvSpPr txBox="1">
            <a:spLocks noChangeArrowheads="1"/>
          </p:cNvSpPr>
          <p:nvPr/>
        </p:nvSpPr>
        <p:spPr>
          <a:xfrm>
            <a:off x="0" y="0"/>
            <a:ext cx="9144000" cy="685800"/>
          </a:xfrm>
          <a:prstGeom prst="rect">
            <a:avLst/>
          </a:prstGeom>
        </p:spPr>
        <p:txBody>
          <a:bodyPr/>
          <a:lstStyle>
            <a:lvl1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a:lstStyle>
          <a:p>
            <a:pPr eaLnBrk="1" hangingPunct="1"/>
            <a:r>
              <a:rPr lang="en-US" altLang="en-US" sz="3600" kern="0" dirty="0">
                <a:solidFill>
                  <a:srgbClr val="FF5050"/>
                </a:solidFill>
                <a:latin typeface="Helvetica" charset="0"/>
                <a:ea typeface="Helvetica" charset="0"/>
                <a:cs typeface="Helvetica" charset="0"/>
              </a:rPr>
              <a:t>Pentose Phosphate Pathway</a:t>
            </a:r>
          </a:p>
        </p:txBody>
      </p:sp>
      <p:sp>
        <p:nvSpPr>
          <p:cNvPr id="7" name="Line 4"/>
          <p:cNvSpPr>
            <a:spLocks noChangeShapeType="1"/>
          </p:cNvSpPr>
          <p:nvPr/>
        </p:nvSpPr>
        <p:spPr bwMode="auto">
          <a:xfrm>
            <a:off x="457200" y="634184"/>
            <a:ext cx="8229600" cy="0"/>
          </a:xfrm>
          <a:prstGeom prst="line">
            <a:avLst/>
          </a:prstGeom>
          <a:noFill/>
          <a:ln w="57150" cmpd="thinThick">
            <a:solidFill>
              <a:srgbClr val="FF5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TextBox 37">
            <a:extLst>
              <a:ext uri="{FF2B5EF4-FFF2-40B4-BE49-F238E27FC236}">
                <a16:creationId xmlns:a16="http://schemas.microsoft.com/office/drawing/2014/main" id="{E47F8A4F-04F3-6B41-A2FA-73C2843E48E6}"/>
              </a:ext>
            </a:extLst>
          </p:cNvPr>
          <p:cNvSpPr txBox="1"/>
          <p:nvPr/>
        </p:nvSpPr>
        <p:spPr>
          <a:xfrm>
            <a:off x="5820908" y="790543"/>
            <a:ext cx="1003024" cy="338554"/>
          </a:xfrm>
          <a:prstGeom prst="rect">
            <a:avLst/>
          </a:prstGeom>
          <a:noFill/>
        </p:spPr>
        <p:txBody>
          <a:bodyPr wrap="square" rtlCol="0">
            <a:spAutoFit/>
          </a:bodyPr>
          <a:lstStyle/>
          <a:p>
            <a:r>
              <a:rPr lang="en-US" sz="800" b="1" dirty="0">
                <a:solidFill>
                  <a:srgbClr val="0B7FD2"/>
                </a:solidFill>
                <a:latin typeface="Microsoft YaHei" panose="020B0503020204020204" pitchFamily="34" charset="-122"/>
                <a:ea typeface="Microsoft YaHei" panose="020B0503020204020204" pitchFamily="34" charset="-122"/>
              </a:rPr>
              <a:t>Phosphohexose isomerase</a:t>
            </a:r>
          </a:p>
        </p:txBody>
      </p:sp>
      <p:sp>
        <p:nvSpPr>
          <p:cNvPr id="82946" name="Rectangle 1026"/>
          <p:cNvSpPr txBox="1">
            <a:spLocks noChangeArrowheads="1"/>
          </p:cNvSpPr>
          <p:nvPr/>
        </p:nvSpPr>
        <p:spPr bwMode="auto">
          <a:xfrm>
            <a:off x="2027361" y="5341007"/>
            <a:ext cx="5249910" cy="845574"/>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400">
                <a:solidFill>
                  <a:schemeClr val="tx1"/>
                </a:solidFill>
                <a:latin typeface="Times New Roman" charset="0"/>
                <a:ea typeface="MS PGothic" charset="-128"/>
              </a:defRPr>
            </a:lvl1pPr>
            <a:lvl2pPr marL="742950" indent="-285750">
              <a:defRPr sz="2400">
                <a:solidFill>
                  <a:schemeClr val="tx1"/>
                </a:solidFill>
                <a:latin typeface="Times New Roman" charset="0"/>
                <a:ea typeface="MS PGothic" charset="-128"/>
              </a:defRPr>
            </a:lvl2pPr>
            <a:lvl3pPr marL="1143000" indent="-228600">
              <a:defRPr sz="2400">
                <a:solidFill>
                  <a:schemeClr val="tx1"/>
                </a:solidFill>
                <a:latin typeface="Times New Roman" charset="0"/>
                <a:ea typeface="MS PGothic" charset="-128"/>
              </a:defRPr>
            </a:lvl3pPr>
            <a:lvl4pPr marL="1600200" indent="-228600">
              <a:defRPr sz="2400">
                <a:solidFill>
                  <a:schemeClr val="tx1"/>
                </a:solidFill>
                <a:latin typeface="Times New Roman" charset="0"/>
                <a:ea typeface="MS PGothic" charset="-128"/>
              </a:defRPr>
            </a:lvl4pPr>
            <a:lvl5pPr marL="2057400" indent="-228600">
              <a:defRPr sz="2400">
                <a:solidFill>
                  <a:schemeClr val="tx1"/>
                </a:solidFill>
                <a:latin typeface="Times New Roman" charset="0"/>
                <a:ea typeface="MS PGothic" charset="-128"/>
              </a:defRPr>
            </a:lvl5pPr>
            <a:lvl6pPr marL="2514600" indent="-228600" eaLnBrk="0" fontAlgn="base" hangingPunct="0">
              <a:spcBef>
                <a:spcPct val="0"/>
              </a:spcBef>
              <a:spcAft>
                <a:spcPct val="0"/>
              </a:spcAft>
              <a:defRPr sz="2400">
                <a:solidFill>
                  <a:schemeClr val="tx1"/>
                </a:solidFill>
                <a:latin typeface="Times New Roman" charset="0"/>
                <a:ea typeface="MS PGothic" charset="-128"/>
              </a:defRPr>
            </a:lvl6pPr>
            <a:lvl7pPr marL="2971800" indent="-228600" eaLnBrk="0" fontAlgn="base" hangingPunct="0">
              <a:spcBef>
                <a:spcPct val="0"/>
              </a:spcBef>
              <a:spcAft>
                <a:spcPct val="0"/>
              </a:spcAft>
              <a:defRPr sz="2400">
                <a:solidFill>
                  <a:schemeClr val="tx1"/>
                </a:solidFill>
                <a:latin typeface="Times New Roman" charset="0"/>
                <a:ea typeface="MS PGothic" charset="-128"/>
              </a:defRPr>
            </a:lvl7pPr>
            <a:lvl8pPr marL="3429000" indent="-228600" eaLnBrk="0" fontAlgn="base" hangingPunct="0">
              <a:spcBef>
                <a:spcPct val="0"/>
              </a:spcBef>
              <a:spcAft>
                <a:spcPct val="0"/>
              </a:spcAft>
              <a:defRPr sz="2400">
                <a:solidFill>
                  <a:schemeClr val="tx1"/>
                </a:solidFill>
                <a:latin typeface="Times New Roman" charset="0"/>
                <a:ea typeface="MS PGothic" charset="-128"/>
              </a:defRPr>
            </a:lvl8pPr>
            <a:lvl9pPr marL="3886200" indent="-228600" eaLnBrk="0" fontAlgn="base" hangingPunct="0">
              <a:spcBef>
                <a:spcPct val="0"/>
              </a:spcBef>
              <a:spcAft>
                <a:spcPct val="0"/>
              </a:spcAft>
              <a:defRPr sz="2400">
                <a:solidFill>
                  <a:schemeClr val="tx1"/>
                </a:solidFill>
                <a:latin typeface="Times New Roman" charset="0"/>
                <a:ea typeface="MS PGothic" charset="-128"/>
              </a:defRPr>
            </a:lvl9pPr>
          </a:lstStyle>
          <a:p>
            <a:pPr eaLnBrk="1" hangingPunct="1"/>
            <a:r>
              <a:rPr lang="en-US" altLang="en-US" dirty="0">
                <a:solidFill>
                  <a:srgbClr val="2FB0DC"/>
                </a:solidFill>
                <a:latin typeface="Helvetica" charset="0"/>
                <a:ea typeface="Helvetica" charset="0"/>
                <a:cs typeface="Helvetica" charset="0"/>
              </a:rPr>
              <a:t>Non-oxidative Phase</a:t>
            </a:r>
          </a:p>
          <a:p>
            <a:pPr eaLnBrk="1" hangingPunct="1"/>
            <a:r>
              <a:rPr lang="en-US" altLang="en-US" dirty="0">
                <a:solidFill>
                  <a:srgbClr val="2FB0DC"/>
                </a:solidFill>
                <a:latin typeface="Helvetica" charset="0"/>
                <a:ea typeface="Helvetica" charset="0"/>
                <a:cs typeface="Helvetica" charset="0"/>
              </a:rPr>
              <a:t>Interconverts Rib 5-P to form </a:t>
            </a:r>
            <a:r>
              <a:rPr lang="en-US" altLang="en-US" dirty="0" err="1">
                <a:solidFill>
                  <a:srgbClr val="2FB0DC"/>
                </a:solidFill>
                <a:latin typeface="Helvetica" charset="0"/>
                <a:ea typeface="Helvetica" charset="0"/>
                <a:cs typeface="Helvetica" charset="0"/>
              </a:rPr>
              <a:t>Glc</a:t>
            </a:r>
            <a:r>
              <a:rPr lang="en-US" altLang="en-US" dirty="0">
                <a:solidFill>
                  <a:srgbClr val="2FB0DC"/>
                </a:solidFill>
                <a:latin typeface="Helvetica" charset="0"/>
                <a:ea typeface="Helvetica" charset="0"/>
                <a:cs typeface="Helvetica" charset="0"/>
              </a:rPr>
              <a:t> 6-P</a:t>
            </a:r>
          </a:p>
        </p:txBody>
      </p:sp>
      <p:sp>
        <p:nvSpPr>
          <p:cNvPr id="2" name="TextBox 1"/>
          <p:cNvSpPr txBox="1"/>
          <p:nvPr/>
        </p:nvSpPr>
        <p:spPr>
          <a:xfrm>
            <a:off x="8087522" y="967254"/>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2" name="TextBox 11"/>
          <p:cNvSpPr txBox="1"/>
          <p:nvPr/>
        </p:nvSpPr>
        <p:spPr>
          <a:xfrm>
            <a:off x="977640" y="2964929"/>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3" name="TextBox 12"/>
          <p:cNvSpPr txBox="1"/>
          <p:nvPr/>
        </p:nvSpPr>
        <p:spPr>
          <a:xfrm>
            <a:off x="3070655" y="686927"/>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4" name="TextBox 13"/>
          <p:cNvSpPr txBox="1"/>
          <p:nvPr/>
        </p:nvSpPr>
        <p:spPr>
          <a:xfrm>
            <a:off x="4951210" y="689492"/>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5" name="TextBox 14"/>
          <p:cNvSpPr txBox="1"/>
          <p:nvPr/>
        </p:nvSpPr>
        <p:spPr>
          <a:xfrm>
            <a:off x="8087522" y="2586598"/>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16" name="TextBox 15"/>
          <p:cNvSpPr txBox="1"/>
          <p:nvPr/>
        </p:nvSpPr>
        <p:spPr>
          <a:xfrm>
            <a:off x="4758812" y="2964928"/>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7" name="TextBox 16"/>
          <p:cNvSpPr txBox="1"/>
          <p:nvPr/>
        </p:nvSpPr>
        <p:spPr>
          <a:xfrm>
            <a:off x="3043780" y="2974286"/>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8" name="TextBox 17"/>
          <p:cNvSpPr txBox="1"/>
          <p:nvPr/>
        </p:nvSpPr>
        <p:spPr>
          <a:xfrm>
            <a:off x="1062685" y="586944"/>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19" name="TextBox 18"/>
          <p:cNvSpPr txBox="1"/>
          <p:nvPr/>
        </p:nvSpPr>
        <p:spPr>
          <a:xfrm>
            <a:off x="8087522" y="4514034"/>
            <a:ext cx="869149" cy="307777"/>
          </a:xfrm>
          <a:prstGeom prst="rect">
            <a:avLst/>
          </a:prstGeom>
          <a:noFill/>
        </p:spPr>
        <p:txBody>
          <a:bodyPr wrap="none" rtlCol="0">
            <a:spAutoFit/>
          </a:bodyPr>
          <a:lstStyle/>
          <a:p>
            <a:r>
              <a:rPr lang="en-US" sz="1400" b="1" dirty="0">
                <a:solidFill>
                  <a:schemeClr val="accent1"/>
                </a:solidFill>
                <a:latin typeface="Helvetica" charset="0"/>
                <a:ea typeface="Helvetica" charset="0"/>
                <a:cs typeface="Helvetica" charset="0"/>
              </a:rPr>
              <a:t>(aldose)</a:t>
            </a:r>
          </a:p>
        </p:txBody>
      </p:sp>
      <p:sp>
        <p:nvSpPr>
          <p:cNvPr id="21" name="TextBox 20"/>
          <p:cNvSpPr txBox="1"/>
          <p:nvPr/>
        </p:nvSpPr>
        <p:spPr>
          <a:xfrm>
            <a:off x="5083404" y="4575329"/>
            <a:ext cx="869149" cy="307777"/>
          </a:xfrm>
          <a:prstGeom prst="rect">
            <a:avLst/>
          </a:prstGeom>
          <a:noFill/>
        </p:spPr>
        <p:txBody>
          <a:bodyPr wrap="none" rtlCol="0">
            <a:spAutoFit/>
          </a:bodyPr>
          <a:lstStyle/>
          <a:p>
            <a:r>
              <a:rPr lang="en-US" sz="1400" b="1">
                <a:solidFill>
                  <a:schemeClr val="accent1"/>
                </a:solidFill>
                <a:latin typeface="Helvetica" charset="0"/>
                <a:ea typeface="Helvetica" charset="0"/>
                <a:cs typeface="Helvetica" charset="0"/>
              </a:rPr>
              <a:t>(ketose</a:t>
            </a:r>
            <a:r>
              <a:rPr lang="en-US" sz="1400" b="1" dirty="0">
                <a:solidFill>
                  <a:schemeClr val="accent1"/>
                </a:solidFill>
                <a:latin typeface="Helvetica" charset="0"/>
                <a:ea typeface="Helvetica" charset="0"/>
                <a:cs typeface="Helvetica" charset="0"/>
              </a:rPr>
              <a:t>)</a:t>
            </a:r>
          </a:p>
        </p:txBody>
      </p:sp>
      <p:sp>
        <p:nvSpPr>
          <p:cNvPr id="4" name="TextBox 3"/>
          <p:cNvSpPr txBox="1"/>
          <p:nvPr/>
        </p:nvSpPr>
        <p:spPr>
          <a:xfrm>
            <a:off x="1160968" y="1919338"/>
            <a:ext cx="687689" cy="246221"/>
          </a:xfrm>
          <a:prstGeom prst="rect">
            <a:avLst/>
          </a:prstGeom>
          <a:solidFill>
            <a:schemeClr val="bg1"/>
          </a:solidFill>
        </p:spPr>
        <p:txBody>
          <a:bodyPr wrap="none" lIns="0" tIns="0" rIns="0" bIns="0" rtlCol="0">
            <a:spAutoFit/>
          </a:bodyPr>
          <a:lstStyle/>
          <a:p>
            <a:r>
              <a:rPr lang="en-US" sz="1600" b="1" dirty="0">
                <a:latin typeface="Microsoft YaHei" charset="-122"/>
                <a:ea typeface="Microsoft YaHei" charset="-122"/>
                <a:cs typeface="Microsoft YaHei" charset="-122"/>
              </a:rPr>
              <a:t>Ru 5-P</a:t>
            </a:r>
          </a:p>
        </p:txBody>
      </p:sp>
      <p:sp>
        <p:nvSpPr>
          <p:cNvPr id="24" name="TextBox 23"/>
          <p:cNvSpPr txBox="1"/>
          <p:nvPr/>
        </p:nvSpPr>
        <p:spPr>
          <a:xfrm>
            <a:off x="2245166" y="1647896"/>
            <a:ext cx="612668" cy="338554"/>
          </a:xfrm>
          <a:prstGeom prst="rect">
            <a:avLst/>
          </a:prstGeom>
          <a:noFill/>
        </p:spPr>
        <p:txBody>
          <a:bodyPr wrap="none" rtlCol="0">
            <a:spAutoFit/>
          </a:bodyPr>
          <a:lstStyle/>
          <a:p>
            <a:r>
              <a:rPr lang="en-US" sz="1600" b="1">
                <a:latin typeface="Microsoft YaHei" charset="-122"/>
                <a:ea typeface="Microsoft YaHei" charset="-122"/>
                <a:cs typeface="Microsoft YaHei" charset="-122"/>
              </a:rPr>
              <a:t>2C′s</a:t>
            </a:r>
            <a:endParaRPr lang="en-US" sz="1600" b="1" dirty="0">
              <a:latin typeface="Microsoft YaHei" charset="-122"/>
              <a:ea typeface="Microsoft YaHei" charset="-122"/>
              <a:cs typeface="Microsoft YaHei" charset="-122"/>
            </a:endParaRPr>
          </a:p>
        </p:txBody>
      </p:sp>
      <p:sp>
        <p:nvSpPr>
          <p:cNvPr id="25" name="TextBox 24"/>
          <p:cNvSpPr txBox="1"/>
          <p:nvPr/>
        </p:nvSpPr>
        <p:spPr>
          <a:xfrm>
            <a:off x="6010279" y="3267121"/>
            <a:ext cx="612668" cy="338554"/>
          </a:xfrm>
          <a:prstGeom prst="rect">
            <a:avLst/>
          </a:prstGeom>
          <a:noFill/>
        </p:spPr>
        <p:txBody>
          <a:bodyPr wrap="none" rtlCol="0">
            <a:spAutoFit/>
          </a:bodyPr>
          <a:lstStyle/>
          <a:p>
            <a:r>
              <a:rPr lang="en-US" sz="1600" b="1">
                <a:latin typeface="Microsoft YaHei" charset="-122"/>
                <a:ea typeface="Microsoft YaHei" charset="-122"/>
                <a:cs typeface="Microsoft YaHei" charset="-122"/>
              </a:rPr>
              <a:t>2C′s</a:t>
            </a:r>
            <a:endParaRPr lang="en-US" sz="1600" b="1" dirty="0">
              <a:latin typeface="Microsoft YaHei" charset="-122"/>
              <a:ea typeface="Microsoft YaHei" charset="-122"/>
              <a:cs typeface="Microsoft YaHei" charset="-122"/>
            </a:endParaRPr>
          </a:p>
        </p:txBody>
      </p:sp>
      <p:sp>
        <p:nvSpPr>
          <p:cNvPr id="26" name="TextBox 25"/>
          <p:cNvSpPr txBox="1"/>
          <p:nvPr/>
        </p:nvSpPr>
        <p:spPr>
          <a:xfrm>
            <a:off x="4338542" y="1637185"/>
            <a:ext cx="612668" cy="338554"/>
          </a:xfrm>
          <a:prstGeom prst="rect">
            <a:avLst/>
          </a:prstGeom>
          <a:noFill/>
        </p:spPr>
        <p:txBody>
          <a:bodyPr wrap="none" rtlCol="0">
            <a:spAutoFit/>
          </a:bodyPr>
          <a:lstStyle/>
          <a:p>
            <a:r>
              <a:rPr lang="en-US" sz="1600" b="1">
                <a:latin typeface="Microsoft YaHei" charset="-122"/>
                <a:ea typeface="Microsoft YaHei" charset="-122"/>
                <a:cs typeface="Microsoft YaHei" charset="-122"/>
              </a:rPr>
              <a:t>3C′s</a:t>
            </a:r>
            <a:endParaRPr lang="en-US" sz="1600" b="1" dirty="0">
              <a:latin typeface="Microsoft YaHei" charset="-122"/>
              <a:ea typeface="Microsoft YaHei" charset="-122"/>
              <a:cs typeface="Microsoft YaHei" charset="-122"/>
            </a:endParaRPr>
          </a:p>
        </p:txBody>
      </p:sp>
      <p:sp>
        <p:nvSpPr>
          <p:cNvPr id="23" name="Rectangle 22"/>
          <p:cNvSpPr/>
          <p:nvPr/>
        </p:nvSpPr>
        <p:spPr>
          <a:xfrm>
            <a:off x="1685827" y="1504391"/>
            <a:ext cx="1643539" cy="940262"/>
          </a:xfrm>
          <a:custGeom>
            <a:avLst/>
            <a:gdLst>
              <a:gd name="connsiteX0" fmla="*/ 0 w 1643483"/>
              <a:gd name="connsiteY0" fmla="*/ 0 h 940262"/>
              <a:gd name="connsiteX1" fmla="*/ 1643483 w 1643483"/>
              <a:gd name="connsiteY1" fmla="*/ 0 h 940262"/>
              <a:gd name="connsiteX2" fmla="*/ 1643483 w 1643483"/>
              <a:gd name="connsiteY2" fmla="*/ 940262 h 940262"/>
              <a:gd name="connsiteX3" fmla="*/ 0 w 1643483"/>
              <a:gd name="connsiteY3" fmla="*/ 940262 h 940262"/>
              <a:gd name="connsiteX4" fmla="*/ 0 w 1643483"/>
              <a:gd name="connsiteY4" fmla="*/ 0 h 940262"/>
              <a:gd name="connsiteX0" fmla="*/ 6 w 1643489"/>
              <a:gd name="connsiteY0" fmla="*/ 0 h 940262"/>
              <a:gd name="connsiteX1" fmla="*/ 1643489 w 1643489"/>
              <a:gd name="connsiteY1" fmla="*/ 0 h 940262"/>
              <a:gd name="connsiteX2" fmla="*/ 1643489 w 1643489"/>
              <a:gd name="connsiteY2" fmla="*/ 940262 h 940262"/>
              <a:gd name="connsiteX3" fmla="*/ 6 w 1643489"/>
              <a:gd name="connsiteY3" fmla="*/ 940262 h 940262"/>
              <a:gd name="connsiteX4" fmla="*/ 260910 w 1643489"/>
              <a:gd name="connsiteY4" fmla="*/ 412899 h 940262"/>
              <a:gd name="connsiteX5" fmla="*/ 6 w 1643489"/>
              <a:gd name="connsiteY5" fmla="*/ 0 h 940262"/>
              <a:gd name="connsiteX0" fmla="*/ 56 w 1643539"/>
              <a:gd name="connsiteY0" fmla="*/ 0 h 940262"/>
              <a:gd name="connsiteX1" fmla="*/ 1643539 w 1643539"/>
              <a:gd name="connsiteY1" fmla="*/ 0 h 940262"/>
              <a:gd name="connsiteX2" fmla="*/ 1643539 w 1643539"/>
              <a:gd name="connsiteY2" fmla="*/ 940262 h 940262"/>
              <a:gd name="connsiteX3" fmla="*/ 56 w 1643539"/>
              <a:gd name="connsiteY3" fmla="*/ 940262 h 940262"/>
              <a:gd name="connsiteX4" fmla="*/ 260960 w 1643539"/>
              <a:gd name="connsiteY4" fmla="*/ 412899 h 940262"/>
              <a:gd name="connsiteX5" fmla="*/ 56 w 1643539"/>
              <a:gd name="connsiteY5" fmla="*/ 0 h 94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3539" h="940262">
                <a:moveTo>
                  <a:pt x="56" y="0"/>
                </a:moveTo>
                <a:lnTo>
                  <a:pt x="1643539" y="0"/>
                </a:lnTo>
                <a:lnTo>
                  <a:pt x="1643539" y="940262"/>
                </a:lnTo>
                <a:lnTo>
                  <a:pt x="56" y="940262"/>
                </a:lnTo>
                <a:cubicBezTo>
                  <a:pt x="-1466" y="777584"/>
                  <a:pt x="26508" y="772222"/>
                  <a:pt x="260960" y="412899"/>
                </a:cubicBezTo>
                <a:lnTo>
                  <a:pt x="5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707282" y="689595"/>
            <a:ext cx="1631259" cy="2547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3854282" y="1466678"/>
            <a:ext cx="1596068" cy="9402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745503" y="733040"/>
            <a:ext cx="1378534" cy="26019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5821671" y="783672"/>
            <a:ext cx="3221243" cy="780380"/>
          </a:xfrm>
          <a:custGeom>
            <a:avLst/>
            <a:gdLst>
              <a:gd name="connsiteX0" fmla="*/ 0 w 3016848"/>
              <a:gd name="connsiteY0" fmla="*/ 0 h 780380"/>
              <a:gd name="connsiteX1" fmla="*/ 3016848 w 3016848"/>
              <a:gd name="connsiteY1" fmla="*/ 0 h 780380"/>
              <a:gd name="connsiteX2" fmla="*/ 3016848 w 3016848"/>
              <a:gd name="connsiteY2" fmla="*/ 780380 h 780380"/>
              <a:gd name="connsiteX3" fmla="*/ 0 w 3016848"/>
              <a:gd name="connsiteY3" fmla="*/ 780380 h 780380"/>
              <a:gd name="connsiteX4" fmla="*/ 0 w 3016848"/>
              <a:gd name="connsiteY4" fmla="*/ 0 h 780380"/>
              <a:gd name="connsiteX0" fmla="*/ 0 w 3188970"/>
              <a:gd name="connsiteY0" fmla="*/ 43031 h 780380"/>
              <a:gd name="connsiteX1" fmla="*/ 3188970 w 3188970"/>
              <a:gd name="connsiteY1" fmla="*/ 0 h 780380"/>
              <a:gd name="connsiteX2" fmla="*/ 3188970 w 3188970"/>
              <a:gd name="connsiteY2" fmla="*/ 780380 h 780380"/>
              <a:gd name="connsiteX3" fmla="*/ 172122 w 3188970"/>
              <a:gd name="connsiteY3" fmla="*/ 780380 h 780380"/>
              <a:gd name="connsiteX4" fmla="*/ 0 w 3188970"/>
              <a:gd name="connsiteY4" fmla="*/ 43031 h 780380"/>
              <a:gd name="connsiteX0" fmla="*/ 0 w 3188970"/>
              <a:gd name="connsiteY0" fmla="*/ 43031 h 780380"/>
              <a:gd name="connsiteX1" fmla="*/ 3188970 w 3188970"/>
              <a:gd name="connsiteY1" fmla="*/ 0 h 780380"/>
              <a:gd name="connsiteX2" fmla="*/ 3188970 w 3188970"/>
              <a:gd name="connsiteY2" fmla="*/ 780380 h 780380"/>
              <a:gd name="connsiteX3" fmla="*/ 172122 w 3188970"/>
              <a:gd name="connsiteY3" fmla="*/ 780380 h 780380"/>
              <a:gd name="connsiteX4" fmla="*/ 0 w 3188970"/>
              <a:gd name="connsiteY4" fmla="*/ 43031 h 780380"/>
              <a:gd name="connsiteX0" fmla="*/ 0 w 3221243"/>
              <a:gd name="connsiteY0" fmla="*/ 64546 h 780380"/>
              <a:gd name="connsiteX1" fmla="*/ 3221243 w 3221243"/>
              <a:gd name="connsiteY1" fmla="*/ 0 h 780380"/>
              <a:gd name="connsiteX2" fmla="*/ 3221243 w 3221243"/>
              <a:gd name="connsiteY2" fmla="*/ 780380 h 780380"/>
              <a:gd name="connsiteX3" fmla="*/ 204395 w 3221243"/>
              <a:gd name="connsiteY3" fmla="*/ 780380 h 780380"/>
              <a:gd name="connsiteX4" fmla="*/ 0 w 3221243"/>
              <a:gd name="connsiteY4" fmla="*/ 64546 h 780380"/>
              <a:gd name="connsiteX0" fmla="*/ 0 w 3221243"/>
              <a:gd name="connsiteY0" fmla="*/ 64546 h 780380"/>
              <a:gd name="connsiteX1" fmla="*/ 3221243 w 3221243"/>
              <a:gd name="connsiteY1" fmla="*/ 0 h 780380"/>
              <a:gd name="connsiteX2" fmla="*/ 3221243 w 3221243"/>
              <a:gd name="connsiteY2" fmla="*/ 780380 h 780380"/>
              <a:gd name="connsiteX3" fmla="*/ 204395 w 3221243"/>
              <a:gd name="connsiteY3" fmla="*/ 780380 h 780380"/>
              <a:gd name="connsiteX4" fmla="*/ 0 w 3221243"/>
              <a:gd name="connsiteY4" fmla="*/ 64546 h 78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1243" h="780380">
                <a:moveTo>
                  <a:pt x="0" y="64546"/>
                </a:moveTo>
                <a:lnTo>
                  <a:pt x="3221243" y="0"/>
                </a:lnTo>
                <a:lnTo>
                  <a:pt x="3221243" y="780380"/>
                </a:lnTo>
                <a:lnTo>
                  <a:pt x="204395" y="780380"/>
                </a:lnTo>
                <a:cubicBezTo>
                  <a:pt x="147021" y="534597"/>
                  <a:pt x="325269" y="760581"/>
                  <a:pt x="0" y="6454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7145436" y="1562134"/>
            <a:ext cx="1811235" cy="9310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865129" y="4089233"/>
            <a:ext cx="1354801" cy="7938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5231189" y="3029049"/>
            <a:ext cx="1976241" cy="1346453"/>
          </a:xfrm>
          <a:custGeom>
            <a:avLst/>
            <a:gdLst>
              <a:gd name="connsiteX0" fmla="*/ 0 w 1914247"/>
              <a:gd name="connsiteY0" fmla="*/ 0 h 1037655"/>
              <a:gd name="connsiteX1" fmla="*/ 1914247 w 1914247"/>
              <a:gd name="connsiteY1" fmla="*/ 0 h 1037655"/>
              <a:gd name="connsiteX2" fmla="*/ 1914247 w 1914247"/>
              <a:gd name="connsiteY2" fmla="*/ 1037655 h 1037655"/>
              <a:gd name="connsiteX3" fmla="*/ 0 w 1914247"/>
              <a:gd name="connsiteY3" fmla="*/ 1037655 h 1037655"/>
              <a:gd name="connsiteX4" fmla="*/ 0 w 1914247"/>
              <a:gd name="connsiteY4" fmla="*/ 0 h 1037655"/>
              <a:gd name="connsiteX0" fmla="*/ 314633 w 1914247"/>
              <a:gd name="connsiteY0" fmla="*/ 49162 h 1037655"/>
              <a:gd name="connsiteX1" fmla="*/ 1914247 w 1914247"/>
              <a:gd name="connsiteY1" fmla="*/ 0 h 1037655"/>
              <a:gd name="connsiteX2" fmla="*/ 1914247 w 1914247"/>
              <a:gd name="connsiteY2" fmla="*/ 1037655 h 1037655"/>
              <a:gd name="connsiteX3" fmla="*/ 0 w 1914247"/>
              <a:gd name="connsiteY3" fmla="*/ 1037655 h 1037655"/>
              <a:gd name="connsiteX4" fmla="*/ 314633 w 1914247"/>
              <a:gd name="connsiteY4" fmla="*/ 49162 h 1037655"/>
              <a:gd name="connsiteX0" fmla="*/ 317808 w 1914247"/>
              <a:gd name="connsiteY0" fmla="*/ 20587 h 1037655"/>
              <a:gd name="connsiteX1" fmla="*/ 1914247 w 1914247"/>
              <a:gd name="connsiteY1" fmla="*/ 0 h 1037655"/>
              <a:gd name="connsiteX2" fmla="*/ 1914247 w 1914247"/>
              <a:gd name="connsiteY2" fmla="*/ 1037655 h 1037655"/>
              <a:gd name="connsiteX3" fmla="*/ 0 w 1914247"/>
              <a:gd name="connsiteY3" fmla="*/ 1037655 h 1037655"/>
              <a:gd name="connsiteX4" fmla="*/ 317808 w 1914247"/>
              <a:gd name="connsiteY4" fmla="*/ 20587 h 1037655"/>
              <a:gd name="connsiteX0" fmla="*/ 317808 w 1976241"/>
              <a:gd name="connsiteY0" fmla="*/ 20587 h 1318400"/>
              <a:gd name="connsiteX1" fmla="*/ 1914247 w 1976241"/>
              <a:gd name="connsiteY1" fmla="*/ 0 h 1318400"/>
              <a:gd name="connsiteX2" fmla="*/ 1976241 w 1976241"/>
              <a:gd name="connsiteY2" fmla="*/ 1318400 h 1318400"/>
              <a:gd name="connsiteX3" fmla="*/ 0 w 1976241"/>
              <a:gd name="connsiteY3" fmla="*/ 1037655 h 1318400"/>
              <a:gd name="connsiteX4" fmla="*/ 317808 w 1976241"/>
              <a:gd name="connsiteY4" fmla="*/ 20587 h 13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241" h="1318400">
                <a:moveTo>
                  <a:pt x="317808" y="20587"/>
                </a:moveTo>
                <a:lnTo>
                  <a:pt x="1914247" y="0"/>
                </a:lnTo>
                <a:lnTo>
                  <a:pt x="1976241" y="1318400"/>
                </a:lnTo>
                <a:lnTo>
                  <a:pt x="0" y="1037655"/>
                </a:lnTo>
                <a:lnTo>
                  <a:pt x="317808" y="2058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6204951" y="2493909"/>
            <a:ext cx="2837964" cy="2433186"/>
          </a:xfrm>
          <a:custGeom>
            <a:avLst/>
            <a:gdLst>
              <a:gd name="connsiteX0" fmla="*/ 0 w 2456924"/>
              <a:gd name="connsiteY0" fmla="*/ 0 h 2409938"/>
              <a:gd name="connsiteX1" fmla="*/ 2456924 w 2456924"/>
              <a:gd name="connsiteY1" fmla="*/ 0 h 2409938"/>
              <a:gd name="connsiteX2" fmla="*/ 2456924 w 2456924"/>
              <a:gd name="connsiteY2" fmla="*/ 2409938 h 2409938"/>
              <a:gd name="connsiteX3" fmla="*/ 0 w 2456924"/>
              <a:gd name="connsiteY3" fmla="*/ 2409938 h 2409938"/>
              <a:gd name="connsiteX4" fmla="*/ 0 w 2456924"/>
              <a:gd name="connsiteY4" fmla="*/ 0 h 2409938"/>
              <a:gd name="connsiteX0" fmla="*/ 5 w 2456929"/>
              <a:gd name="connsiteY0" fmla="*/ 0 h 2409938"/>
              <a:gd name="connsiteX1" fmla="*/ 2456929 w 2456929"/>
              <a:gd name="connsiteY1" fmla="*/ 0 h 2409938"/>
              <a:gd name="connsiteX2" fmla="*/ 2456929 w 2456929"/>
              <a:gd name="connsiteY2" fmla="*/ 2409938 h 2409938"/>
              <a:gd name="connsiteX3" fmla="*/ 5 w 2456929"/>
              <a:gd name="connsiteY3" fmla="*/ 2409938 h 2409938"/>
              <a:gd name="connsiteX4" fmla="*/ 674971 w 2456929"/>
              <a:gd name="connsiteY4" fmla="*/ 1225684 h 2409938"/>
              <a:gd name="connsiteX5" fmla="*/ 5 w 2456929"/>
              <a:gd name="connsiteY5" fmla="*/ 0 h 2409938"/>
              <a:gd name="connsiteX0" fmla="*/ 5 w 2456929"/>
              <a:gd name="connsiteY0" fmla="*/ 0 h 2409938"/>
              <a:gd name="connsiteX1" fmla="*/ 2456929 w 2456929"/>
              <a:gd name="connsiteY1" fmla="*/ 0 h 2409938"/>
              <a:gd name="connsiteX2" fmla="*/ 2456929 w 2456929"/>
              <a:gd name="connsiteY2" fmla="*/ 2409938 h 2409938"/>
              <a:gd name="connsiteX3" fmla="*/ 5 w 2456929"/>
              <a:gd name="connsiteY3" fmla="*/ 2409938 h 2409938"/>
              <a:gd name="connsiteX4" fmla="*/ 674971 w 2456929"/>
              <a:gd name="connsiteY4" fmla="*/ 1225684 h 2409938"/>
              <a:gd name="connsiteX5" fmla="*/ 5 w 2456929"/>
              <a:gd name="connsiteY5" fmla="*/ 0 h 2409938"/>
              <a:gd name="connsiteX0" fmla="*/ 5 w 2456929"/>
              <a:gd name="connsiteY0" fmla="*/ 0 h 2409938"/>
              <a:gd name="connsiteX1" fmla="*/ 2456929 w 2456929"/>
              <a:gd name="connsiteY1" fmla="*/ 0 h 2409938"/>
              <a:gd name="connsiteX2" fmla="*/ 2456929 w 2456929"/>
              <a:gd name="connsiteY2" fmla="*/ 2409938 h 2409938"/>
              <a:gd name="connsiteX3" fmla="*/ 5 w 2456929"/>
              <a:gd name="connsiteY3" fmla="*/ 2409938 h 2409938"/>
              <a:gd name="connsiteX4" fmla="*/ 674971 w 2456929"/>
              <a:gd name="connsiteY4" fmla="*/ 1225684 h 2409938"/>
              <a:gd name="connsiteX5" fmla="*/ 5 w 2456929"/>
              <a:gd name="connsiteY5" fmla="*/ 0 h 2409938"/>
              <a:gd name="connsiteX0" fmla="*/ 224729 w 2681653"/>
              <a:gd name="connsiteY0" fmla="*/ 0 h 2433186"/>
              <a:gd name="connsiteX1" fmla="*/ 2681653 w 2681653"/>
              <a:gd name="connsiteY1" fmla="*/ 0 h 2433186"/>
              <a:gd name="connsiteX2" fmla="*/ 2681653 w 2681653"/>
              <a:gd name="connsiteY2" fmla="*/ 2409938 h 2433186"/>
              <a:gd name="connsiteX3" fmla="*/ 3 w 2681653"/>
              <a:gd name="connsiteY3" fmla="*/ 2433186 h 2433186"/>
              <a:gd name="connsiteX4" fmla="*/ 899695 w 2681653"/>
              <a:gd name="connsiteY4" fmla="*/ 1225684 h 2433186"/>
              <a:gd name="connsiteX5" fmla="*/ 224729 w 2681653"/>
              <a:gd name="connsiteY5" fmla="*/ 0 h 2433186"/>
              <a:gd name="connsiteX0" fmla="*/ 239587 w 2696511"/>
              <a:gd name="connsiteY0" fmla="*/ 0 h 2433186"/>
              <a:gd name="connsiteX1" fmla="*/ 2696511 w 2696511"/>
              <a:gd name="connsiteY1" fmla="*/ 0 h 2433186"/>
              <a:gd name="connsiteX2" fmla="*/ 2696511 w 2696511"/>
              <a:gd name="connsiteY2" fmla="*/ 2409938 h 2433186"/>
              <a:gd name="connsiteX3" fmla="*/ 14861 w 2696511"/>
              <a:gd name="connsiteY3" fmla="*/ 2433186 h 2433186"/>
              <a:gd name="connsiteX4" fmla="*/ 914553 w 2696511"/>
              <a:gd name="connsiteY4" fmla="*/ 1225684 h 2433186"/>
              <a:gd name="connsiteX5" fmla="*/ 239587 w 2696511"/>
              <a:gd name="connsiteY5" fmla="*/ 0 h 2433186"/>
              <a:gd name="connsiteX0" fmla="*/ 238808 w 2695732"/>
              <a:gd name="connsiteY0" fmla="*/ 0 h 2433186"/>
              <a:gd name="connsiteX1" fmla="*/ 2695732 w 2695732"/>
              <a:gd name="connsiteY1" fmla="*/ 0 h 2433186"/>
              <a:gd name="connsiteX2" fmla="*/ 2695732 w 2695732"/>
              <a:gd name="connsiteY2" fmla="*/ 2409938 h 2433186"/>
              <a:gd name="connsiteX3" fmla="*/ 14082 w 2695732"/>
              <a:gd name="connsiteY3" fmla="*/ 2433186 h 2433186"/>
              <a:gd name="connsiteX4" fmla="*/ 913774 w 2695732"/>
              <a:gd name="connsiteY4" fmla="*/ 1225684 h 2433186"/>
              <a:gd name="connsiteX5" fmla="*/ 238808 w 2695732"/>
              <a:gd name="connsiteY5" fmla="*/ 0 h 2433186"/>
              <a:gd name="connsiteX0" fmla="*/ 238775 w 2695699"/>
              <a:gd name="connsiteY0" fmla="*/ 0 h 2433186"/>
              <a:gd name="connsiteX1" fmla="*/ 2695699 w 2695699"/>
              <a:gd name="connsiteY1" fmla="*/ 0 h 2433186"/>
              <a:gd name="connsiteX2" fmla="*/ 2695699 w 2695699"/>
              <a:gd name="connsiteY2" fmla="*/ 2409938 h 2433186"/>
              <a:gd name="connsiteX3" fmla="*/ 14049 w 2695699"/>
              <a:gd name="connsiteY3" fmla="*/ 2433186 h 2433186"/>
              <a:gd name="connsiteX4" fmla="*/ 913741 w 2695699"/>
              <a:gd name="connsiteY4" fmla="*/ 1225684 h 2433186"/>
              <a:gd name="connsiteX5" fmla="*/ 238775 w 2695699"/>
              <a:gd name="connsiteY5" fmla="*/ 0 h 2433186"/>
              <a:gd name="connsiteX0" fmla="*/ 224726 w 2681650"/>
              <a:gd name="connsiteY0" fmla="*/ 0 h 2433186"/>
              <a:gd name="connsiteX1" fmla="*/ 2681650 w 2681650"/>
              <a:gd name="connsiteY1" fmla="*/ 0 h 2433186"/>
              <a:gd name="connsiteX2" fmla="*/ 2681650 w 2681650"/>
              <a:gd name="connsiteY2" fmla="*/ 2409938 h 2433186"/>
              <a:gd name="connsiteX3" fmla="*/ 0 w 2681650"/>
              <a:gd name="connsiteY3" fmla="*/ 2433186 h 2433186"/>
              <a:gd name="connsiteX4" fmla="*/ 899692 w 2681650"/>
              <a:gd name="connsiteY4" fmla="*/ 1225684 h 2433186"/>
              <a:gd name="connsiteX5" fmla="*/ 224726 w 2681650"/>
              <a:gd name="connsiteY5" fmla="*/ 0 h 2433186"/>
              <a:gd name="connsiteX0" fmla="*/ 291912 w 2748836"/>
              <a:gd name="connsiteY0" fmla="*/ 0 h 2433186"/>
              <a:gd name="connsiteX1" fmla="*/ 2748836 w 2748836"/>
              <a:gd name="connsiteY1" fmla="*/ 0 h 2433186"/>
              <a:gd name="connsiteX2" fmla="*/ 2748836 w 2748836"/>
              <a:gd name="connsiteY2" fmla="*/ 2409938 h 2433186"/>
              <a:gd name="connsiteX3" fmla="*/ 67186 w 2748836"/>
              <a:gd name="connsiteY3" fmla="*/ 2433186 h 2433186"/>
              <a:gd name="connsiteX4" fmla="*/ 897368 w 2748836"/>
              <a:gd name="connsiteY4" fmla="*/ 1830584 h 2433186"/>
              <a:gd name="connsiteX5" fmla="*/ 966878 w 2748836"/>
              <a:gd name="connsiteY5" fmla="*/ 1225684 h 2433186"/>
              <a:gd name="connsiteX6" fmla="*/ 291912 w 2748836"/>
              <a:gd name="connsiteY6" fmla="*/ 0 h 2433186"/>
              <a:gd name="connsiteX0" fmla="*/ 381040 w 2837964"/>
              <a:gd name="connsiteY0" fmla="*/ 0 h 2433186"/>
              <a:gd name="connsiteX1" fmla="*/ 2837964 w 2837964"/>
              <a:gd name="connsiteY1" fmla="*/ 0 h 2433186"/>
              <a:gd name="connsiteX2" fmla="*/ 2837964 w 2837964"/>
              <a:gd name="connsiteY2" fmla="*/ 2409938 h 2433186"/>
              <a:gd name="connsiteX3" fmla="*/ 156314 w 2837964"/>
              <a:gd name="connsiteY3" fmla="*/ 2433186 h 2433186"/>
              <a:gd name="connsiteX4" fmla="*/ 986496 w 2837964"/>
              <a:gd name="connsiteY4" fmla="*/ 1830584 h 2433186"/>
              <a:gd name="connsiteX5" fmla="*/ 1056006 w 2837964"/>
              <a:gd name="connsiteY5" fmla="*/ 1225684 h 2433186"/>
              <a:gd name="connsiteX6" fmla="*/ 381040 w 2837964"/>
              <a:gd name="connsiteY6" fmla="*/ 0 h 2433186"/>
              <a:gd name="connsiteX0" fmla="*/ 381040 w 2837964"/>
              <a:gd name="connsiteY0" fmla="*/ 0 h 2433186"/>
              <a:gd name="connsiteX1" fmla="*/ 2837964 w 2837964"/>
              <a:gd name="connsiteY1" fmla="*/ 0 h 2433186"/>
              <a:gd name="connsiteX2" fmla="*/ 2837964 w 2837964"/>
              <a:gd name="connsiteY2" fmla="*/ 2409938 h 2433186"/>
              <a:gd name="connsiteX3" fmla="*/ 156314 w 2837964"/>
              <a:gd name="connsiteY3" fmla="*/ 2433186 h 2433186"/>
              <a:gd name="connsiteX4" fmla="*/ 986496 w 2837964"/>
              <a:gd name="connsiteY4" fmla="*/ 1851210 h 2433186"/>
              <a:gd name="connsiteX5" fmla="*/ 1056006 w 2837964"/>
              <a:gd name="connsiteY5" fmla="*/ 1225684 h 2433186"/>
              <a:gd name="connsiteX6" fmla="*/ 381040 w 2837964"/>
              <a:gd name="connsiteY6" fmla="*/ 0 h 2433186"/>
              <a:gd name="connsiteX0" fmla="*/ 381040 w 2837964"/>
              <a:gd name="connsiteY0" fmla="*/ 0 h 2433186"/>
              <a:gd name="connsiteX1" fmla="*/ 2837964 w 2837964"/>
              <a:gd name="connsiteY1" fmla="*/ 0 h 2433186"/>
              <a:gd name="connsiteX2" fmla="*/ 2837964 w 2837964"/>
              <a:gd name="connsiteY2" fmla="*/ 2409938 h 2433186"/>
              <a:gd name="connsiteX3" fmla="*/ 156314 w 2837964"/>
              <a:gd name="connsiteY3" fmla="*/ 2433186 h 2433186"/>
              <a:gd name="connsiteX4" fmla="*/ 986496 w 2837964"/>
              <a:gd name="connsiteY4" fmla="*/ 1851210 h 2433186"/>
              <a:gd name="connsiteX5" fmla="*/ 1056006 w 2837964"/>
              <a:gd name="connsiteY5" fmla="*/ 1225684 h 2433186"/>
              <a:gd name="connsiteX6" fmla="*/ 381040 w 2837964"/>
              <a:gd name="connsiteY6" fmla="*/ 0 h 2433186"/>
              <a:gd name="connsiteX0" fmla="*/ 381040 w 2837964"/>
              <a:gd name="connsiteY0" fmla="*/ 0 h 2433186"/>
              <a:gd name="connsiteX1" fmla="*/ 2837964 w 2837964"/>
              <a:gd name="connsiteY1" fmla="*/ 0 h 2433186"/>
              <a:gd name="connsiteX2" fmla="*/ 2837964 w 2837964"/>
              <a:gd name="connsiteY2" fmla="*/ 2409938 h 2433186"/>
              <a:gd name="connsiteX3" fmla="*/ 156314 w 2837964"/>
              <a:gd name="connsiteY3" fmla="*/ 2433186 h 2433186"/>
              <a:gd name="connsiteX4" fmla="*/ 986496 w 2837964"/>
              <a:gd name="connsiteY4" fmla="*/ 1851210 h 2433186"/>
              <a:gd name="connsiteX5" fmla="*/ 1056006 w 2837964"/>
              <a:gd name="connsiteY5" fmla="*/ 1225684 h 2433186"/>
              <a:gd name="connsiteX6" fmla="*/ 381040 w 2837964"/>
              <a:gd name="connsiteY6" fmla="*/ 0 h 2433186"/>
              <a:gd name="connsiteX0" fmla="*/ 381040 w 2837964"/>
              <a:gd name="connsiteY0" fmla="*/ 0 h 2433186"/>
              <a:gd name="connsiteX1" fmla="*/ 2837964 w 2837964"/>
              <a:gd name="connsiteY1" fmla="*/ 0 h 2433186"/>
              <a:gd name="connsiteX2" fmla="*/ 2837964 w 2837964"/>
              <a:gd name="connsiteY2" fmla="*/ 2409938 h 2433186"/>
              <a:gd name="connsiteX3" fmla="*/ 156314 w 2837964"/>
              <a:gd name="connsiteY3" fmla="*/ 2433186 h 2433186"/>
              <a:gd name="connsiteX4" fmla="*/ 986496 w 2837964"/>
              <a:gd name="connsiteY4" fmla="*/ 1851210 h 2433186"/>
              <a:gd name="connsiteX5" fmla="*/ 1056006 w 2837964"/>
              <a:gd name="connsiteY5" fmla="*/ 1225684 h 2433186"/>
              <a:gd name="connsiteX6" fmla="*/ 381040 w 2837964"/>
              <a:gd name="connsiteY6" fmla="*/ 0 h 2433186"/>
              <a:gd name="connsiteX0" fmla="*/ 381040 w 2837964"/>
              <a:gd name="connsiteY0" fmla="*/ 0 h 2433186"/>
              <a:gd name="connsiteX1" fmla="*/ 2837964 w 2837964"/>
              <a:gd name="connsiteY1" fmla="*/ 0 h 2433186"/>
              <a:gd name="connsiteX2" fmla="*/ 2837964 w 2837964"/>
              <a:gd name="connsiteY2" fmla="*/ 2409938 h 2433186"/>
              <a:gd name="connsiteX3" fmla="*/ 156314 w 2837964"/>
              <a:gd name="connsiteY3" fmla="*/ 2433186 h 2433186"/>
              <a:gd name="connsiteX4" fmla="*/ 986496 w 2837964"/>
              <a:gd name="connsiteY4" fmla="*/ 1851210 h 2433186"/>
              <a:gd name="connsiteX5" fmla="*/ 1056006 w 2837964"/>
              <a:gd name="connsiteY5" fmla="*/ 1225684 h 2433186"/>
              <a:gd name="connsiteX6" fmla="*/ 814616 w 2837964"/>
              <a:gd name="connsiteY6" fmla="*/ 623989 h 2433186"/>
              <a:gd name="connsiteX7" fmla="*/ 381040 w 2837964"/>
              <a:gd name="connsiteY7" fmla="*/ 0 h 2433186"/>
              <a:gd name="connsiteX0" fmla="*/ 381040 w 2837964"/>
              <a:gd name="connsiteY0" fmla="*/ 0 h 2433186"/>
              <a:gd name="connsiteX1" fmla="*/ 2837964 w 2837964"/>
              <a:gd name="connsiteY1" fmla="*/ 0 h 2433186"/>
              <a:gd name="connsiteX2" fmla="*/ 2837964 w 2837964"/>
              <a:gd name="connsiteY2" fmla="*/ 2409938 h 2433186"/>
              <a:gd name="connsiteX3" fmla="*/ 156314 w 2837964"/>
              <a:gd name="connsiteY3" fmla="*/ 2433186 h 2433186"/>
              <a:gd name="connsiteX4" fmla="*/ 986496 w 2837964"/>
              <a:gd name="connsiteY4" fmla="*/ 1851210 h 2433186"/>
              <a:gd name="connsiteX5" fmla="*/ 1056006 w 2837964"/>
              <a:gd name="connsiteY5" fmla="*/ 1225684 h 2433186"/>
              <a:gd name="connsiteX6" fmla="*/ 814616 w 2837964"/>
              <a:gd name="connsiteY6" fmla="*/ 623989 h 2433186"/>
              <a:gd name="connsiteX7" fmla="*/ 381040 w 2837964"/>
              <a:gd name="connsiteY7" fmla="*/ 0 h 243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7964" h="2433186">
                <a:moveTo>
                  <a:pt x="381040" y="0"/>
                </a:moveTo>
                <a:lnTo>
                  <a:pt x="2837964" y="0"/>
                </a:lnTo>
                <a:lnTo>
                  <a:pt x="2837964" y="2409938"/>
                </a:lnTo>
                <a:lnTo>
                  <a:pt x="156314" y="2433186"/>
                </a:lnTo>
                <a:cubicBezTo>
                  <a:pt x="-178046" y="2335481"/>
                  <a:pt x="-9101" y="1925269"/>
                  <a:pt x="986496" y="1851210"/>
                </a:cubicBezTo>
                <a:cubicBezTo>
                  <a:pt x="1043630" y="1649960"/>
                  <a:pt x="1131133" y="1529636"/>
                  <a:pt x="1056006" y="1225684"/>
                </a:cubicBezTo>
                <a:cubicBezTo>
                  <a:pt x="1009599" y="1011980"/>
                  <a:pt x="927110" y="828270"/>
                  <a:pt x="814616" y="623989"/>
                </a:cubicBezTo>
                <a:cubicBezTo>
                  <a:pt x="530242" y="460959"/>
                  <a:pt x="26055" y="94831"/>
                  <a:pt x="38104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ontent Placeholder 2"/>
          <p:cNvSpPr txBox="1">
            <a:spLocks/>
          </p:cNvSpPr>
          <p:nvPr/>
        </p:nvSpPr>
        <p:spPr bwMode="auto">
          <a:xfrm>
            <a:off x="-56842" y="6271056"/>
            <a:ext cx="9087158" cy="56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Calibri" pitchFamily="34" charset="0"/>
                <a:ea typeface="MS PGothic" pitchFamily="34" charset="-128"/>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S PGothic" pitchFamily="34" charset="-128"/>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174625" indent="-174625">
              <a:spcBef>
                <a:spcPts val="0"/>
              </a:spcBef>
            </a:pPr>
            <a:r>
              <a:rPr lang="en-US" altLang="en-US" sz="1600" kern="0" dirty="0">
                <a:latin typeface="Helvetica" charset="0"/>
                <a:ea typeface="Helvetica" charset="0"/>
                <a:cs typeface="Helvetica" charset="0"/>
              </a:rPr>
              <a:t>Complete conversion of ribose-5-phosphate to glucose-6-phosphate requires 6 Rib 5-P (30 carbons) to make 5 </a:t>
            </a:r>
            <a:r>
              <a:rPr lang="en-US" altLang="en-US" sz="1600" kern="0" dirty="0" err="1">
                <a:latin typeface="Helvetica" charset="0"/>
                <a:ea typeface="Helvetica" charset="0"/>
                <a:cs typeface="Helvetica" charset="0"/>
              </a:rPr>
              <a:t>Glc</a:t>
            </a:r>
            <a:r>
              <a:rPr lang="en-US" altLang="en-US" sz="1600" kern="0" dirty="0">
                <a:latin typeface="Helvetica" charset="0"/>
                <a:ea typeface="Helvetica" charset="0"/>
                <a:cs typeface="Helvetica" charset="0"/>
              </a:rPr>
              <a:t> 6-P (30 carbons).</a:t>
            </a:r>
          </a:p>
        </p:txBody>
      </p:sp>
      <p:sp>
        <p:nvSpPr>
          <p:cNvPr id="36" name="Rectangle 35">
            <a:extLst>
              <a:ext uri="{FF2B5EF4-FFF2-40B4-BE49-F238E27FC236}">
                <a16:creationId xmlns:a16="http://schemas.microsoft.com/office/drawing/2014/main" id="{14916494-08EA-4249-9290-D566236ACB10}"/>
              </a:ext>
            </a:extLst>
          </p:cNvPr>
          <p:cNvSpPr/>
          <p:nvPr/>
        </p:nvSpPr>
        <p:spPr>
          <a:xfrm>
            <a:off x="7256384" y="3038068"/>
            <a:ext cx="1887616" cy="1346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8F637E0-3C10-5BC4-AB22-D2755D59DD76}"/>
              </a:ext>
            </a:extLst>
          </p:cNvPr>
          <p:cNvSpPr txBox="1"/>
          <p:nvPr/>
        </p:nvSpPr>
        <p:spPr>
          <a:xfrm>
            <a:off x="106058" y="2567384"/>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4</a:t>
            </a:r>
          </a:p>
        </p:txBody>
      </p:sp>
      <p:sp>
        <p:nvSpPr>
          <p:cNvPr id="10" name="TextBox 9">
            <a:extLst>
              <a:ext uri="{FF2B5EF4-FFF2-40B4-BE49-F238E27FC236}">
                <a16:creationId xmlns:a16="http://schemas.microsoft.com/office/drawing/2014/main" id="{97C64CAC-F755-0039-57A3-C2ACAB5DDCB9}"/>
              </a:ext>
            </a:extLst>
          </p:cNvPr>
          <p:cNvSpPr txBox="1"/>
          <p:nvPr/>
        </p:nvSpPr>
        <p:spPr>
          <a:xfrm>
            <a:off x="151778" y="975985"/>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2</a:t>
            </a:r>
          </a:p>
        </p:txBody>
      </p:sp>
      <p:sp>
        <p:nvSpPr>
          <p:cNvPr id="20" name="TextBox 19">
            <a:extLst>
              <a:ext uri="{FF2B5EF4-FFF2-40B4-BE49-F238E27FC236}">
                <a16:creationId xmlns:a16="http://schemas.microsoft.com/office/drawing/2014/main" id="{9794DAED-B54B-4868-5174-4DA189859008}"/>
              </a:ext>
            </a:extLst>
          </p:cNvPr>
          <p:cNvSpPr txBox="1"/>
          <p:nvPr/>
        </p:nvSpPr>
        <p:spPr>
          <a:xfrm>
            <a:off x="106058" y="1843576"/>
            <a:ext cx="373820" cy="461665"/>
          </a:xfrm>
          <a:prstGeom prst="rect">
            <a:avLst/>
          </a:prstGeom>
          <a:noFill/>
        </p:spPr>
        <p:txBody>
          <a:bodyPr wrap="none" rtlCol="0">
            <a:spAutoFit/>
          </a:bodyPr>
          <a:lstStyle/>
          <a:p>
            <a:r>
              <a:rPr lang="en-US" b="1" dirty="0">
                <a:solidFill>
                  <a:srgbClr val="0432FF"/>
                </a:solidFill>
                <a:latin typeface="Microsoft YaHei" charset="-122"/>
                <a:ea typeface="Microsoft YaHei" charset="-122"/>
                <a:cs typeface="Microsoft YaHei" charset="-122"/>
              </a:rPr>
              <a:t>6</a:t>
            </a:r>
          </a:p>
        </p:txBody>
      </p:sp>
      <p:sp>
        <p:nvSpPr>
          <p:cNvPr id="37" name="TextBox 36">
            <a:extLst>
              <a:ext uri="{FF2B5EF4-FFF2-40B4-BE49-F238E27FC236}">
                <a16:creationId xmlns:a16="http://schemas.microsoft.com/office/drawing/2014/main" id="{E67FE9A7-3578-8BFA-98C1-8A591DF8C588}"/>
              </a:ext>
            </a:extLst>
          </p:cNvPr>
          <p:cNvSpPr txBox="1"/>
          <p:nvPr/>
        </p:nvSpPr>
        <p:spPr>
          <a:xfrm rot="5400000">
            <a:off x="69859" y="2170890"/>
            <a:ext cx="486030" cy="461665"/>
          </a:xfrm>
          <a:prstGeom prst="rect">
            <a:avLst/>
          </a:prstGeom>
          <a:noFill/>
        </p:spPr>
        <p:txBody>
          <a:bodyPr wrap="none" rtlCol="0">
            <a:spAutoFit/>
          </a:bodyPr>
          <a:lstStyle/>
          <a:p>
            <a:r>
              <a:rPr lang="en-US" dirty="0">
                <a:sym typeface="Wingdings" pitchFamily="2" charset="2"/>
              </a:rPr>
              <a:t></a:t>
            </a:r>
            <a:endParaRPr lang="en-US" dirty="0"/>
          </a:p>
        </p:txBody>
      </p:sp>
      <p:sp>
        <p:nvSpPr>
          <p:cNvPr id="39" name="TextBox 38">
            <a:extLst>
              <a:ext uri="{FF2B5EF4-FFF2-40B4-BE49-F238E27FC236}">
                <a16:creationId xmlns:a16="http://schemas.microsoft.com/office/drawing/2014/main" id="{258BC57D-8C17-C4EF-1642-10361DD16DAF}"/>
              </a:ext>
            </a:extLst>
          </p:cNvPr>
          <p:cNvSpPr txBox="1"/>
          <p:nvPr/>
        </p:nvSpPr>
        <p:spPr>
          <a:xfrm rot="16200000">
            <a:off x="78615" y="1449833"/>
            <a:ext cx="486030" cy="461665"/>
          </a:xfrm>
          <a:prstGeom prst="rect">
            <a:avLst/>
          </a:prstGeom>
          <a:noFill/>
        </p:spPr>
        <p:txBody>
          <a:bodyPr wrap="none" rtlCol="0">
            <a:spAutoFit/>
          </a:bodyPr>
          <a:lstStyle/>
          <a:p>
            <a:r>
              <a:rPr lang="en-US" dirty="0">
                <a:sym typeface="Wingdings" pitchFamily="2" charset="2"/>
              </a:rPr>
              <a:t></a:t>
            </a:r>
            <a:endParaRPr lang="en-US" dirty="0"/>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9966"/>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62137</TotalTime>
  <Words>1431</Words>
  <Application>Microsoft Macintosh PowerPoint</Application>
  <PresentationFormat>On-screen Show (4:3)</PresentationFormat>
  <Paragraphs>368</Paragraphs>
  <Slides>16</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.AppleSystemUIFont</vt:lpstr>
      <vt:lpstr>Microsoft YaHei</vt:lpstr>
      <vt:lpstr>Arial</vt:lpstr>
      <vt:lpstr>Calibri</vt:lpstr>
      <vt:lpstr>Helvetica</vt:lpstr>
      <vt:lpstr>Lucida Handwriting</vt:lpstr>
      <vt:lpstr>Microsoft New Tai Lue</vt:lpstr>
      <vt:lpstr>Microsoft Tai Le</vt:lpstr>
      <vt:lpstr>Times New Roman</vt:lpstr>
      <vt:lpstr>Wingdings</vt:lpstr>
      <vt:lpstr>Default Design</vt:lpstr>
      <vt:lpstr>PowerPoint Presentation</vt:lpstr>
      <vt:lpstr>The Three Stages of the Calvin Cycle of CO2 Assimilation</vt:lpstr>
      <vt:lpstr>PowerPoint Presentation</vt:lpstr>
      <vt:lpstr>The Three Stages of the Calvin Cycle of CO2 Assimilation</vt:lpstr>
      <vt:lpstr>Stage 3:  Regeneration of Ru 1,5-P2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UCSB</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Glucose Utilization and Biosynthesis</dc:title>
  <dc:subject/>
  <dc:creator>Kalju Kahn, UCSB</dc:creator>
  <cp:keywords/>
  <dc:description>Lehninger Textbook</dc:description>
  <cp:lastModifiedBy>Bae, So Young</cp:lastModifiedBy>
  <cp:revision>472</cp:revision>
  <cp:lastPrinted>2026-04-06T14:11:12Z</cp:lastPrinted>
  <dcterms:created xsi:type="dcterms:W3CDTF">2005-09-06T11:30:07Z</dcterms:created>
  <dcterms:modified xsi:type="dcterms:W3CDTF">2026-04-10T00:48:11Z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questId">
    <vt:lpwstr>af922645-ceb6-4242-bdb4-8d259f4bcebf</vt:lpwstr>
  </property>
  <property fmtid="{D5CDD505-2E9C-101B-9397-08002B2CF9AE}" pid="3" name="RequestDate">
    <vt:lpwstr>11/24/2019 7:21:20 PM</vt:lpwstr>
  </property>
</Properties>
</file>