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handoutMasterIdLst>
    <p:handoutMasterId r:id="rId10"/>
  </p:handoutMasterIdLst>
  <p:sldIdLst>
    <p:sldId id="427" r:id="rId2"/>
    <p:sldId id="689" r:id="rId3"/>
    <p:sldId id="456" r:id="rId4"/>
    <p:sldId id="601" r:id="rId5"/>
    <p:sldId id="716" r:id="rId6"/>
    <p:sldId id="717" r:id="rId7"/>
    <p:sldId id="715" r:id="rId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Times New Roman"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Times New Roman"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Times New Roman"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Times New Roman" charset="0"/>
        <a:ea typeface="MS PGothic" charset="-128"/>
        <a:cs typeface="+mn-cs"/>
      </a:defRPr>
    </a:lvl5pPr>
    <a:lvl6pPr marL="2286000" algn="l" defTabSz="914400" rtl="0" eaLnBrk="1" latinLnBrk="0" hangingPunct="1">
      <a:defRPr sz="2400" kern="1200">
        <a:solidFill>
          <a:schemeClr val="tx1"/>
        </a:solidFill>
        <a:latin typeface="Times New Roman" charset="0"/>
        <a:ea typeface="MS PGothic" charset="-128"/>
        <a:cs typeface="+mn-cs"/>
      </a:defRPr>
    </a:lvl6pPr>
    <a:lvl7pPr marL="2743200" algn="l" defTabSz="914400" rtl="0" eaLnBrk="1" latinLnBrk="0" hangingPunct="1">
      <a:defRPr sz="2400" kern="1200">
        <a:solidFill>
          <a:schemeClr val="tx1"/>
        </a:solidFill>
        <a:latin typeface="Times New Roman" charset="0"/>
        <a:ea typeface="MS PGothic" charset="-128"/>
        <a:cs typeface="+mn-cs"/>
      </a:defRPr>
    </a:lvl7pPr>
    <a:lvl8pPr marL="3200400" algn="l" defTabSz="914400" rtl="0" eaLnBrk="1" latinLnBrk="0" hangingPunct="1">
      <a:defRPr sz="2400" kern="1200">
        <a:solidFill>
          <a:schemeClr val="tx1"/>
        </a:solidFill>
        <a:latin typeface="Times New Roman" charset="0"/>
        <a:ea typeface="MS PGothic" charset="-128"/>
        <a:cs typeface="+mn-cs"/>
      </a:defRPr>
    </a:lvl8pPr>
    <a:lvl9pPr marL="3657600" algn="l" defTabSz="914400" rtl="0" eaLnBrk="1" latinLnBrk="0" hangingPunct="1">
      <a:defRPr sz="2400" kern="1200">
        <a:solidFill>
          <a:schemeClr val="tx1"/>
        </a:solidFill>
        <a:latin typeface="Times New Roman"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80880"/>
    <a:srgbClr val="E76600"/>
    <a:srgbClr val="DC5427"/>
    <a:srgbClr val="E4260B"/>
    <a:srgbClr val="9437FF"/>
    <a:srgbClr val="0096FF"/>
    <a:srgbClr val="E03C00"/>
    <a:srgbClr val="EB0A00"/>
    <a:srgbClr val="FF0000"/>
    <a:srgbClr val="D1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67"/>
    <p:restoredTop sz="93439" autoAdjust="0"/>
  </p:normalViewPr>
  <p:slideViewPr>
    <p:cSldViewPr snapToGrid="0">
      <p:cViewPr varScale="1">
        <p:scale>
          <a:sx n="130" d="100"/>
          <a:sy n="130" d="100"/>
        </p:scale>
        <p:origin x="34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charset="0"/>
                <a:ea typeface="ＭＳ Ｐゴシック" charset="-128"/>
                <a:cs typeface="+mn-cs"/>
              </a:defRPr>
            </a:lvl1pPr>
          </a:lstStyle>
          <a:p>
            <a:pPr>
              <a:defRPr/>
            </a:pPr>
            <a:endParaRPr lang="en-US"/>
          </a:p>
        </p:txBody>
      </p:sp>
      <p:sp>
        <p:nvSpPr>
          <p:cNvPr id="1843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charset="0"/>
                <a:ea typeface="ＭＳ Ｐゴシック" charset="-128"/>
                <a:cs typeface="+mn-cs"/>
              </a:defRPr>
            </a:lvl1pPr>
          </a:lstStyle>
          <a:p>
            <a:pPr>
              <a:defRPr/>
            </a:pPr>
            <a:endParaRPr lang="en-US"/>
          </a:p>
        </p:txBody>
      </p:sp>
      <p:sp>
        <p:nvSpPr>
          <p:cNvPr id="1843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charset="0"/>
                <a:ea typeface="ＭＳ Ｐゴシック" charset="-128"/>
                <a:cs typeface="+mn-cs"/>
              </a:defRPr>
            </a:lvl1pPr>
          </a:lstStyle>
          <a:p>
            <a:pPr>
              <a:defRPr/>
            </a:pPr>
            <a:endParaRPr lang="en-US"/>
          </a:p>
        </p:txBody>
      </p:sp>
      <p:sp>
        <p:nvSpPr>
          <p:cNvPr id="1843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9092E0E-1916-5D48-9ABF-54701A407943}" type="slidenum">
              <a:rPr lang="en-US" altLang="en-US"/>
              <a:pPr/>
              <a:t>‹#›</a:t>
            </a:fld>
            <a:endParaRPr lang="en-US" altLang="en-US"/>
          </a:p>
        </p:txBody>
      </p:sp>
    </p:spTree>
    <p:extLst>
      <p:ext uri="{BB962C8B-B14F-4D97-AF65-F5344CB8AC3E}">
        <p14:creationId xmlns:p14="http://schemas.microsoft.com/office/powerpoint/2010/main" val="529966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128"/>
                <a:cs typeface="+mn-cs"/>
              </a:defRPr>
            </a:lvl1pPr>
          </a:lstStyle>
          <a:p>
            <a:pPr>
              <a:defRPr/>
            </a:pPr>
            <a:endParaRPr lang="en-US"/>
          </a:p>
        </p:txBody>
      </p:sp>
      <p:sp>
        <p:nvSpPr>
          <p:cNvPr id="114691" name="Rectangle 3"/>
          <p:cNvSpPr>
            <a:spLocks noGrp="1" noChangeArrowheads="1"/>
          </p:cNvSpPr>
          <p:nvPr>
            <p:ph type="dt" idx="1"/>
          </p:nvPr>
        </p:nvSpPr>
        <p:spPr bwMode="auto">
          <a:xfrm>
            <a:off x="411480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128"/>
                <a:cs typeface="+mn-cs"/>
              </a:defRPr>
            </a:lvl1pPr>
          </a:lstStyle>
          <a:p>
            <a:pPr>
              <a:defRPr/>
            </a:pPr>
            <a:endParaRPr lang="en-US"/>
          </a:p>
        </p:txBody>
      </p:sp>
      <p:sp>
        <p:nvSpPr>
          <p:cNvPr id="94212"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14693" name="Rectangle 5"/>
          <p:cNvSpPr>
            <a:spLocks noGrp="1" noChangeArrowheads="1"/>
          </p:cNvSpPr>
          <p:nvPr>
            <p:ph type="body" sz="quarter" idx="3"/>
          </p:nvPr>
        </p:nvSpPr>
        <p:spPr bwMode="auto">
          <a:xfrm>
            <a:off x="990600" y="4572000"/>
            <a:ext cx="53340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4694" name="Rectangle 6"/>
          <p:cNvSpPr>
            <a:spLocks noGrp="1" noChangeArrowheads="1"/>
          </p:cNvSpPr>
          <p:nvPr>
            <p:ph type="ftr" sz="quarter" idx="4"/>
          </p:nvPr>
        </p:nvSpPr>
        <p:spPr bwMode="auto">
          <a:xfrm>
            <a:off x="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128"/>
                <a:cs typeface="+mn-cs"/>
              </a:defRPr>
            </a:lvl1pPr>
          </a:lstStyle>
          <a:p>
            <a:pPr>
              <a:defRPr/>
            </a:pPr>
            <a:endParaRPr lang="en-US"/>
          </a:p>
        </p:txBody>
      </p:sp>
      <p:sp>
        <p:nvSpPr>
          <p:cNvPr id="114695" name="Rectangle 7"/>
          <p:cNvSpPr>
            <a:spLocks noGrp="1" noChangeArrowheads="1"/>
          </p:cNvSpPr>
          <p:nvPr>
            <p:ph type="sldNum" sz="quarter" idx="5"/>
          </p:nvPr>
        </p:nvSpPr>
        <p:spPr bwMode="auto">
          <a:xfrm>
            <a:off x="411480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4BBBE67E-1416-EB45-8937-BBB48F1CBEBE}" type="slidenum">
              <a:rPr lang="en-US" altLang="en-US"/>
              <a:pPr/>
              <a:t>‹#›</a:t>
            </a:fld>
            <a:endParaRPr lang="en-US" altLang="en-US"/>
          </a:p>
        </p:txBody>
      </p:sp>
    </p:spTree>
    <p:extLst>
      <p:ext uri="{BB962C8B-B14F-4D97-AF65-F5344CB8AC3E}">
        <p14:creationId xmlns:p14="http://schemas.microsoft.com/office/powerpoint/2010/main" val="8212296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BBE67E-1416-EB45-8937-BBB48F1CBEBE}" type="slidenum">
              <a:rPr lang="en-US" altLang="en-US" smtClean="0"/>
              <a:pPr/>
              <a:t>1</a:t>
            </a:fld>
            <a:endParaRPr lang="en-US" altLang="en-US"/>
          </a:p>
        </p:txBody>
      </p:sp>
    </p:spTree>
    <p:extLst>
      <p:ext uri="{BB962C8B-B14F-4D97-AF65-F5344CB8AC3E}">
        <p14:creationId xmlns:p14="http://schemas.microsoft.com/office/powerpoint/2010/main" val="681462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42B87789-75FC-6A4F-B3E1-BA7F4075916E}" type="slidenum">
              <a:rPr lang="en-US" altLang="en-US" sz="1200"/>
              <a:pPr/>
              <a:t>2</a:t>
            </a:fld>
            <a:endParaRPr lang="en-US" altLang="en-US" sz="1200"/>
          </a:p>
        </p:txBody>
      </p:sp>
      <p:sp>
        <p:nvSpPr>
          <p:cNvPr id="118787" name="Rectangle 2"/>
          <p:cNvSpPr>
            <a:spLocks noGrp="1" noRot="1" noChangeAspect="1" noChangeArrowheads="1" noTextEdit="1"/>
          </p:cNvSpPr>
          <p:nvPr>
            <p:ph type="sldImg"/>
          </p:nvPr>
        </p:nvSpPr>
        <p:spPr>
          <a:xfrm>
            <a:off x="1257300" y="720725"/>
            <a:ext cx="4800600" cy="3600450"/>
          </a:xfrm>
          <a:ln/>
        </p:spPr>
      </p:sp>
      <p:sp>
        <p:nvSpPr>
          <p:cNvPr id="11878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MECHANISM FIGURE 20–34 First stage of CO</a:t>
            </a:r>
            <a:r>
              <a:rPr lang="en-US" altLang="en-US" b="1" baseline="-25000">
                <a:ea typeface="MS PGothic" charset="-128"/>
              </a:rPr>
              <a:t>2</a:t>
            </a:r>
            <a:r>
              <a:rPr lang="en-US" altLang="en-US" b="1">
                <a:ea typeface="MS PGothic" charset="-128"/>
              </a:rPr>
              <a:t> assimilation: rubisco's carboxylase activity. </a:t>
            </a:r>
            <a:r>
              <a:rPr lang="en-US" altLang="en-US">
                <a:ea typeface="MS PGothic" charset="-128"/>
              </a:rPr>
              <a:t>The CO</a:t>
            </a:r>
            <a:r>
              <a:rPr lang="en-US" altLang="en-US" baseline="-25000">
                <a:ea typeface="MS PGothic" charset="-128"/>
              </a:rPr>
              <a:t>2</a:t>
            </a:r>
            <a:r>
              <a:rPr lang="en-US" altLang="en-US">
                <a:ea typeface="MS PGothic" charset="-128"/>
              </a:rPr>
              <a:t>-fixation reaction is catalyzed by ribulose 1,5-bisphosphate carboxylase/oxygenase (rubisco). The overall reaction accomplishes the combination of one CO</a:t>
            </a:r>
            <a:r>
              <a:rPr lang="en-US" altLang="en-US" baseline="-25000">
                <a:ea typeface="MS PGothic" charset="-128"/>
              </a:rPr>
              <a:t>2</a:t>
            </a:r>
            <a:r>
              <a:rPr lang="en-US" altLang="en-US">
                <a:ea typeface="MS PGothic" charset="-128"/>
              </a:rPr>
              <a:t> and one ribulose 1,5-bisphosphate to form two molecules of 3-phosphoglycerate, one of which contains the carbon atom from CO</a:t>
            </a:r>
            <a:r>
              <a:rPr lang="en-US" altLang="en-US" baseline="-25000">
                <a:ea typeface="MS PGothic" charset="-128"/>
              </a:rPr>
              <a:t>2</a:t>
            </a:r>
            <a:r>
              <a:rPr lang="en-US" altLang="en-US">
                <a:ea typeface="MS PGothic" charset="-128"/>
              </a:rPr>
              <a:t> (red). Additional proton transfers (not shown), involving Lys</a:t>
            </a:r>
            <a:r>
              <a:rPr lang="en-US" altLang="en-US" baseline="30000">
                <a:ea typeface="MS PGothic" charset="-128"/>
              </a:rPr>
              <a:t>201</a:t>
            </a:r>
            <a:r>
              <a:rPr lang="en-US" altLang="en-US">
                <a:ea typeface="MS PGothic" charset="-128"/>
              </a:rPr>
              <a:t>, Lys</a:t>
            </a:r>
            <a:r>
              <a:rPr lang="en-US" altLang="en-US" baseline="30000">
                <a:ea typeface="MS PGothic" charset="-128"/>
              </a:rPr>
              <a:t>175</a:t>
            </a:r>
            <a:r>
              <a:rPr lang="en-US" altLang="en-US">
                <a:ea typeface="MS PGothic" charset="-128"/>
              </a:rPr>
              <a:t>, and His</a:t>
            </a:r>
            <a:r>
              <a:rPr lang="en-US" altLang="en-US" baseline="30000">
                <a:ea typeface="MS PGothic" charset="-128"/>
              </a:rPr>
              <a:t>294</a:t>
            </a:r>
            <a:r>
              <a:rPr lang="en-US" altLang="en-US">
                <a:ea typeface="MS PGothic" charset="-128"/>
              </a:rPr>
              <a:t>, occur in several of these steps.</a:t>
            </a:r>
            <a:endParaRPr lang="en-US" altLang="en-US">
              <a:latin typeface="Arial" charset="0"/>
              <a:ea typeface="MS PGothic" charset="-128"/>
            </a:endParaRPr>
          </a:p>
        </p:txBody>
      </p:sp>
    </p:spTree>
    <p:extLst>
      <p:ext uri="{BB962C8B-B14F-4D97-AF65-F5344CB8AC3E}">
        <p14:creationId xmlns:p14="http://schemas.microsoft.com/office/powerpoint/2010/main" val="1596532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BF34D697-3D19-4740-8A1C-170D6CBF3A3D}" type="slidenum">
              <a:rPr lang="en-US" altLang="en-US" sz="1200"/>
              <a:pPr/>
              <a:t>3</a:t>
            </a:fld>
            <a:endParaRPr lang="en-US" altLang="en-US" sz="1200"/>
          </a:p>
        </p:txBody>
      </p:sp>
      <p:sp>
        <p:nvSpPr>
          <p:cNvPr id="117763" name="Rectangle 2"/>
          <p:cNvSpPr>
            <a:spLocks noGrp="1" noRot="1" noChangeAspect="1" noChangeArrowheads="1" noTextEdit="1"/>
          </p:cNvSpPr>
          <p:nvPr>
            <p:ph type="sldImg"/>
          </p:nvPr>
        </p:nvSpPr>
        <p:spPr>
          <a:xfrm>
            <a:off x="1257300" y="720725"/>
            <a:ext cx="4800600" cy="3600450"/>
          </a:xfrm>
          <a:ln/>
        </p:spPr>
      </p:sp>
      <p:sp>
        <p:nvSpPr>
          <p:cNvPr id="11776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ea typeface="MS PGothic" charset="-128"/>
              </a:rPr>
              <a:t>FIGURE 20–33 Central role of Mg</a:t>
            </a:r>
            <a:r>
              <a:rPr lang="en-US" altLang="en-US" b="1" baseline="30000" dirty="0">
                <a:ea typeface="MS PGothic" charset="-128"/>
              </a:rPr>
              <a:t>2+</a:t>
            </a:r>
            <a:r>
              <a:rPr lang="en-US" altLang="en-US" b="1" dirty="0">
                <a:ea typeface="MS PGothic" charset="-128"/>
              </a:rPr>
              <a:t> in the catalytic mechanism of rubisco. </a:t>
            </a:r>
            <a:r>
              <a:rPr lang="en-US" altLang="en-US" dirty="0">
                <a:ea typeface="MS PGothic" charset="-128"/>
              </a:rPr>
              <a:t>(Derived from PDB ID 1RXO) Mg</a:t>
            </a:r>
            <a:r>
              <a:rPr lang="en-US" altLang="en-US" baseline="30000" dirty="0">
                <a:ea typeface="MS PGothic" charset="-128"/>
              </a:rPr>
              <a:t>2+</a:t>
            </a:r>
            <a:r>
              <a:rPr lang="en-US" altLang="en-US" dirty="0">
                <a:ea typeface="MS PGothic" charset="-128"/>
              </a:rPr>
              <a:t> is coordinated in a roughly octahedral complex with six oxygen atoms: one oxygen in the carbamate on Lys</a:t>
            </a:r>
            <a:r>
              <a:rPr lang="en-US" altLang="en-US" baseline="30000" dirty="0">
                <a:ea typeface="MS PGothic" charset="-128"/>
              </a:rPr>
              <a:t>201</a:t>
            </a:r>
            <a:r>
              <a:rPr lang="en-US" altLang="en-US" dirty="0">
                <a:ea typeface="MS PGothic" charset="-128"/>
              </a:rPr>
              <a:t>; two in the carboxyl groups of Glu</a:t>
            </a:r>
            <a:r>
              <a:rPr lang="en-US" altLang="en-US" baseline="30000" dirty="0">
                <a:ea typeface="MS PGothic" charset="-128"/>
              </a:rPr>
              <a:t>204</a:t>
            </a:r>
            <a:r>
              <a:rPr lang="en-US" altLang="en-US" dirty="0">
                <a:ea typeface="MS PGothic" charset="-128"/>
              </a:rPr>
              <a:t> and Asp</a:t>
            </a:r>
            <a:r>
              <a:rPr lang="en-US" altLang="en-US" baseline="30000" dirty="0">
                <a:ea typeface="MS PGothic" charset="-128"/>
              </a:rPr>
              <a:t>203</a:t>
            </a:r>
            <a:r>
              <a:rPr lang="en-US" altLang="en-US" dirty="0">
                <a:ea typeface="MS PGothic" charset="-128"/>
              </a:rPr>
              <a:t>; two at C-2 and C-3 of the substrate, ribulose 1,5-bisphosphate; and one in the other substrate, CO2. A water molecule occupies the CO</a:t>
            </a:r>
            <a:r>
              <a:rPr lang="en-US" altLang="en-US" baseline="-25000" dirty="0">
                <a:ea typeface="MS PGothic" charset="-128"/>
              </a:rPr>
              <a:t>2</a:t>
            </a:r>
            <a:r>
              <a:rPr lang="en-US" altLang="en-US" dirty="0">
                <a:ea typeface="MS PGothic" charset="-128"/>
              </a:rPr>
              <a:t>-binding site in this crystal structure. In this figure a CO</a:t>
            </a:r>
            <a:r>
              <a:rPr lang="en-US" altLang="en-US" baseline="-25000" dirty="0">
                <a:ea typeface="MS PGothic" charset="-128"/>
              </a:rPr>
              <a:t>2</a:t>
            </a:r>
            <a:r>
              <a:rPr lang="en-US" altLang="en-US" dirty="0">
                <a:ea typeface="MS PGothic" charset="-128"/>
              </a:rPr>
              <a:t> molecule is modeled in its place. (Residue numbers refer to the spinach enzyme.)</a:t>
            </a:r>
          </a:p>
          <a:p>
            <a:endParaRPr lang="en-US" altLang="en-US" dirty="0">
              <a:latin typeface="Arial" charset="0"/>
              <a:ea typeface="MS PGothic" charset="-128"/>
            </a:endParaRPr>
          </a:p>
          <a:p>
            <a:r>
              <a:rPr lang="en-US" altLang="en-US" dirty="0">
                <a:latin typeface="Arial" charset="0"/>
                <a:ea typeface="MS PGothic" charset="-128"/>
              </a:rPr>
              <a:t>C2-reduced</a:t>
            </a:r>
            <a:r>
              <a:rPr lang="en-US" altLang="en-US" baseline="0" dirty="0">
                <a:latin typeface="Arial" charset="0"/>
                <a:ea typeface="MS PGothic" charset="-128"/>
              </a:rPr>
              <a:t> to OH</a:t>
            </a:r>
          </a:p>
          <a:p>
            <a:r>
              <a:rPr lang="en-US" altLang="en-US" baseline="0" dirty="0">
                <a:latin typeface="Arial" charset="0"/>
                <a:ea typeface="MS PGothic" charset="-128"/>
              </a:rPr>
              <a:t>“CO2” reduced to COO</a:t>
            </a:r>
          </a:p>
          <a:p>
            <a:r>
              <a:rPr lang="en-US" altLang="en-US" baseline="0" dirty="0">
                <a:latin typeface="Arial" charset="0"/>
                <a:ea typeface="MS PGothic" charset="-128"/>
              </a:rPr>
              <a:t>C3 oxidized from OH to COO</a:t>
            </a:r>
          </a:p>
          <a:p>
            <a:endParaRPr lang="en-US" altLang="en-US" baseline="0" dirty="0">
              <a:latin typeface="Arial" charset="0"/>
              <a:ea typeface="MS PGothic" charset="-128"/>
            </a:endParaRPr>
          </a:p>
          <a:p>
            <a:endParaRPr lang="en-US" altLang="en-US" baseline="0" dirty="0">
              <a:latin typeface="Arial" charset="0"/>
              <a:ea typeface="MS PGothic"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1" dirty="0">
                <a:ea typeface="MS PGothic" charset="-128"/>
              </a:rPr>
              <a:t>FIGURE 20–35 Role of rubisco </a:t>
            </a:r>
            <a:r>
              <a:rPr lang="en-US" altLang="en-US" b="1" dirty="0" err="1">
                <a:ea typeface="MS PGothic" charset="-128"/>
              </a:rPr>
              <a:t>activase</a:t>
            </a:r>
            <a:r>
              <a:rPr lang="en-US" altLang="en-US" b="1" dirty="0">
                <a:ea typeface="MS PGothic" charset="-128"/>
              </a:rPr>
              <a:t> in the </a:t>
            </a:r>
            <a:r>
              <a:rPr lang="en-US" altLang="en-US" b="1" dirty="0" err="1">
                <a:ea typeface="MS PGothic" charset="-128"/>
              </a:rPr>
              <a:t>carbamoylation</a:t>
            </a:r>
            <a:r>
              <a:rPr lang="en-US" altLang="en-US" b="1" dirty="0">
                <a:ea typeface="MS PGothic" charset="-128"/>
              </a:rPr>
              <a:t> of Lys</a:t>
            </a:r>
            <a:r>
              <a:rPr lang="en-US" altLang="en-US" b="1" baseline="30000" dirty="0">
                <a:ea typeface="MS PGothic" charset="-128"/>
              </a:rPr>
              <a:t>201</a:t>
            </a:r>
            <a:r>
              <a:rPr lang="en-US" altLang="en-US" b="1" dirty="0">
                <a:ea typeface="MS PGothic" charset="-128"/>
              </a:rPr>
              <a:t> of rubisco. </a:t>
            </a:r>
            <a:r>
              <a:rPr lang="en-US" altLang="en-US" dirty="0">
                <a:ea typeface="MS PGothic" charset="-128"/>
              </a:rPr>
              <a:t>When the substrate ribulose 1,5-bisphosphate is bound to the active site, Lys</a:t>
            </a:r>
            <a:r>
              <a:rPr lang="en-US" altLang="en-US" baseline="30000" dirty="0">
                <a:ea typeface="MS PGothic" charset="-128"/>
              </a:rPr>
              <a:t>201</a:t>
            </a:r>
            <a:r>
              <a:rPr lang="en-US" altLang="en-US" dirty="0">
                <a:ea typeface="MS PGothic" charset="-128"/>
              </a:rPr>
              <a:t> is not accessible. Rubisco </a:t>
            </a:r>
            <a:r>
              <a:rPr lang="en-US" altLang="en-US" dirty="0" err="1">
                <a:ea typeface="MS PGothic" charset="-128"/>
              </a:rPr>
              <a:t>activase</a:t>
            </a:r>
            <a:r>
              <a:rPr lang="en-US" altLang="en-US" dirty="0">
                <a:ea typeface="MS PGothic" charset="-128"/>
              </a:rPr>
              <a:t> couples ATP hydrolysis to expulsion of the bound sugar bisphosphate, exposing Lys</a:t>
            </a:r>
            <a:r>
              <a:rPr lang="en-US" altLang="en-US" baseline="30000" dirty="0">
                <a:ea typeface="MS PGothic" charset="-128"/>
              </a:rPr>
              <a:t>201</a:t>
            </a:r>
            <a:r>
              <a:rPr lang="en-US" altLang="en-US" dirty="0">
                <a:ea typeface="MS PGothic" charset="-128"/>
              </a:rPr>
              <a:t>; this Lys residue can now be </a:t>
            </a:r>
            <a:r>
              <a:rPr lang="en-US" altLang="en-US" dirty="0" err="1">
                <a:ea typeface="MS PGothic" charset="-128"/>
              </a:rPr>
              <a:t>carbamoylated</a:t>
            </a:r>
            <a:r>
              <a:rPr lang="en-US" altLang="en-US" dirty="0">
                <a:ea typeface="MS PGothic" charset="-128"/>
              </a:rPr>
              <a:t> with CO</a:t>
            </a:r>
            <a:r>
              <a:rPr lang="en-US" altLang="en-US" baseline="-25000" dirty="0">
                <a:ea typeface="MS PGothic" charset="-128"/>
              </a:rPr>
              <a:t>2</a:t>
            </a:r>
            <a:r>
              <a:rPr lang="en-US" altLang="en-US" dirty="0">
                <a:ea typeface="MS PGothic" charset="-128"/>
              </a:rPr>
              <a:t> in a reaction that is apparently not enzyme-mediated. Mg</a:t>
            </a:r>
            <a:r>
              <a:rPr lang="en-US" altLang="en-US" baseline="30000" dirty="0">
                <a:ea typeface="MS PGothic" charset="-128"/>
              </a:rPr>
              <a:t>2+</a:t>
            </a:r>
            <a:r>
              <a:rPr lang="en-US" altLang="en-US" dirty="0">
                <a:ea typeface="MS PGothic" charset="-128"/>
              </a:rPr>
              <a:t> is attracted to and binds to the negatively charged carbamoyl-Lys, and the enzyme is thus activated.</a:t>
            </a:r>
            <a:endParaRPr lang="en-US" altLang="en-US" dirty="0">
              <a:latin typeface="Arial" charset="0"/>
              <a:ea typeface="MS PGothic" charset="-128"/>
            </a:endParaRPr>
          </a:p>
          <a:p>
            <a:endParaRPr lang="en-US" altLang="en-US" dirty="0">
              <a:latin typeface="Arial" charset="0"/>
              <a:ea typeface="MS PGothic" charset="-128"/>
            </a:endParaRPr>
          </a:p>
        </p:txBody>
      </p:sp>
    </p:spTree>
    <p:extLst>
      <p:ext uri="{BB962C8B-B14F-4D97-AF65-F5344CB8AC3E}">
        <p14:creationId xmlns:p14="http://schemas.microsoft.com/office/powerpoint/2010/main" val="458897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42B87789-75FC-6A4F-B3E1-BA7F4075916E}" type="slidenum">
              <a:rPr lang="en-US" altLang="en-US" sz="1200"/>
              <a:pPr/>
              <a:t>4</a:t>
            </a:fld>
            <a:endParaRPr lang="en-US" altLang="en-US" sz="1200"/>
          </a:p>
        </p:txBody>
      </p:sp>
      <p:sp>
        <p:nvSpPr>
          <p:cNvPr id="118787" name="Rectangle 2"/>
          <p:cNvSpPr>
            <a:spLocks noGrp="1" noRot="1" noChangeAspect="1" noChangeArrowheads="1" noTextEdit="1"/>
          </p:cNvSpPr>
          <p:nvPr>
            <p:ph type="sldImg"/>
          </p:nvPr>
        </p:nvSpPr>
        <p:spPr>
          <a:xfrm>
            <a:off x="1257300" y="720725"/>
            <a:ext cx="4800600" cy="3600450"/>
          </a:xfrm>
          <a:ln/>
        </p:spPr>
      </p:sp>
      <p:sp>
        <p:nvSpPr>
          <p:cNvPr id="11878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MECHANISM FIGURE 20–34 First stage of CO</a:t>
            </a:r>
            <a:r>
              <a:rPr lang="en-US" altLang="en-US" b="1" baseline="-25000">
                <a:ea typeface="MS PGothic" charset="-128"/>
              </a:rPr>
              <a:t>2</a:t>
            </a:r>
            <a:r>
              <a:rPr lang="en-US" altLang="en-US" b="1">
                <a:ea typeface="MS PGothic" charset="-128"/>
              </a:rPr>
              <a:t> assimilation: rubisco's carboxylase activity. </a:t>
            </a:r>
            <a:r>
              <a:rPr lang="en-US" altLang="en-US">
                <a:ea typeface="MS PGothic" charset="-128"/>
              </a:rPr>
              <a:t>The CO</a:t>
            </a:r>
            <a:r>
              <a:rPr lang="en-US" altLang="en-US" baseline="-25000">
                <a:ea typeface="MS PGothic" charset="-128"/>
              </a:rPr>
              <a:t>2</a:t>
            </a:r>
            <a:r>
              <a:rPr lang="en-US" altLang="en-US">
                <a:ea typeface="MS PGothic" charset="-128"/>
              </a:rPr>
              <a:t>-fixation reaction is catalyzed by ribulose 1,5-bisphosphate carboxylase/oxygenase (rubisco). The overall reaction accomplishes the combination of one CO</a:t>
            </a:r>
            <a:r>
              <a:rPr lang="en-US" altLang="en-US" baseline="-25000">
                <a:ea typeface="MS PGothic" charset="-128"/>
              </a:rPr>
              <a:t>2</a:t>
            </a:r>
            <a:r>
              <a:rPr lang="en-US" altLang="en-US">
                <a:ea typeface="MS PGothic" charset="-128"/>
              </a:rPr>
              <a:t> and one ribulose 1,5-bisphosphate to form two molecules of 3-phosphoglycerate, one of which contains the carbon atom from CO</a:t>
            </a:r>
            <a:r>
              <a:rPr lang="en-US" altLang="en-US" baseline="-25000">
                <a:ea typeface="MS PGothic" charset="-128"/>
              </a:rPr>
              <a:t>2</a:t>
            </a:r>
            <a:r>
              <a:rPr lang="en-US" altLang="en-US">
                <a:ea typeface="MS PGothic" charset="-128"/>
              </a:rPr>
              <a:t> (red). Additional proton transfers (not shown), involving Lys</a:t>
            </a:r>
            <a:r>
              <a:rPr lang="en-US" altLang="en-US" baseline="30000">
                <a:ea typeface="MS PGothic" charset="-128"/>
              </a:rPr>
              <a:t>201</a:t>
            </a:r>
            <a:r>
              <a:rPr lang="en-US" altLang="en-US">
                <a:ea typeface="MS PGothic" charset="-128"/>
              </a:rPr>
              <a:t>, Lys</a:t>
            </a:r>
            <a:r>
              <a:rPr lang="en-US" altLang="en-US" baseline="30000">
                <a:ea typeface="MS PGothic" charset="-128"/>
              </a:rPr>
              <a:t>175</a:t>
            </a:r>
            <a:r>
              <a:rPr lang="en-US" altLang="en-US">
                <a:ea typeface="MS PGothic" charset="-128"/>
              </a:rPr>
              <a:t>, and His</a:t>
            </a:r>
            <a:r>
              <a:rPr lang="en-US" altLang="en-US" baseline="30000">
                <a:ea typeface="MS PGothic" charset="-128"/>
              </a:rPr>
              <a:t>294</a:t>
            </a:r>
            <a:r>
              <a:rPr lang="en-US" altLang="en-US">
                <a:ea typeface="MS PGothic" charset="-128"/>
              </a:rPr>
              <a:t>, occur in several of these steps.</a:t>
            </a:r>
            <a:endParaRPr lang="en-US" altLang="en-US">
              <a:latin typeface="Arial" charset="0"/>
              <a:ea typeface="MS PGothic" charset="-128"/>
            </a:endParaRPr>
          </a:p>
        </p:txBody>
      </p:sp>
    </p:spTree>
    <p:extLst>
      <p:ext uri="{BB962C8B-B14F-4D97-AF65-F5344CB8AC3E}">
        <p14:creationId xmlns:p14="http://schemas.microsoft.com/office/powerpoint/2010/main" val="13326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42B87789-75FC-6A4F-B3E1-BA7F4075916E}" type="slidenum">
              <a:rPr lang="en-US" altLang="en-US" sz="1200"/>
              <a:pPr/>
              <a:t>5</a:t>
            </a:fld>
            <a:endParaRPr lang="en-US" altLang="en-US" sz="1200"/>
          </a:p>
        </p:txBody>
      </p:sp>
      <p:sp>
        <p:nvSpPr>
          <p:cNvPr id="118787" name="Rectangle 2"/>
          <p:cNvSpPr>
            <a:spLocks noGrp="1" noRot="1" noChangeAspect="1" noChangeArrowheads="1" noTextEdit="1"/>
          </p:cNvSpPr>
          <p:nvPr>
            <p:ph type="sldImg"/>
          </p:nvPr>
        </p:nvSpPr>
        <p:spPr>
          <a:xfrm>
            <a:off x="1257300" y="720725"/>
            <a:ext cx="4800600" cy="3600450"/>
          </a:xfrm>
          <a:ln/>
        </p:spPr>
      </p:sp>
      <p:sp>
        <p:nvSpPr>
          <p:cNvPr id="11878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MECHANISM FIGURE 20–34 First stage of CO</a:t>
            </a:r>
            <a:r>
              <a:rPr lang="en-US" altLang="en-US" b="1" baseline="-25000">
                <a:ea typeface="MS PGothic" charset="-128"/>
              </a:rPr>
              <a:t>2</a:t>
            </a:r>
            <a:r>
              <a:rPr lang="en-US" altLang="en-US" b="1">
                <a:ea typeface="MS PGothic" charset="-128"/>
              </a:rPr>
              <a:t> assimilation: rubisco's carboxylase activity. </a:t>
            </a:r>
            <a:r>
              <a:rPr lang="en-US" altLang="en-US">
                <a:ea typeface="MS PGothic" charset="-128"/>
              </a:rPr>
              <a:t>The CO</a:t>
            </a:r>
            <a:r>
              <a:rPr lang="en-US" altLang="en-US" baseline="-25000">
                <a:ea typeface="MS PGothic" charset="-128"/>
              </a:rPr>
              <a:t>2</a:t>
            </a:r>
            <a:r>
              <a:rPr lang="en-US" altLang="en-US">
                <a:ea typeface="MS PGothic" charset="-128"/>
              </a:rPr>
              <a:t>-fixation reaction is catalyzed by ribulose 1,5-bisphosphate carboxylase/oxygenase (rubisco). The overall reaction accomplishes the combination of one CO</a:t>
            </a:r>
            <a:r>
              <a:rPr lang="en-US" altLang="en-US" baseline="-25000">
                <a:ea typeface="MS PGothic" charset="-128"/>
              </a:rPr>
              <a:t>2</a:t>
            </a:r>
            <a:r>
              <a:rPr lang="en-US" altLang="en-US">
                <a:ea typeface="MS PGothic" charset="-128"/>
              </a:rPr>
              <a:t> and one ribulose 1,5-bisphosphate to form two molecules of 3-phosphoglycerate, one of which contains the carbon atom from CO</a:t>
            </a:r>
            <a:r>
              <a:rPr lang="en-US" altLang="en-US" baseline="-25000">
                <a:ea typeface="MS PGothic" charset="-128"/>
              </a:rPr>
              <a:t>2</a:t>
            </a:r>
            <a:r>
              <a:rPr lang="en-US" altLang="en-US">
                <a:ea typeface="MS PGothic" charset="-128"/>
              </a:rPr>
              <a:t> (red). Additional proton transfers (not shown), involving Lys</a:t>
            </a:r>
            <a:r>
              <a:rPr lang="en-US" altLang="en-US" baseline="30000">
                <a:ea typeface="MS PGothic" charset="-128"/>
              </a:rPr>
              <a:t>201</a:t>
            </a:r>
            <a:r>
              <a:rPr lang="en-US" altLang="en-US">
                <a:ea typeface="MS PGothic" charset="-128"/>
              </a:rPr>
              <a:t>, Lys</a:t>
            </a:r>
            <a:r>
              <a:rPr lang="en-US" altLang="en-US" baseline="30000">
                <a:ea typeface="MS PGothic" charset="-128"/>
              </a:rPr>
              <a:t>175</a:t>
            </a:r>
            <a:r>
              <a:rPr lang="en-US" altLang="en-US">
                <a:ea typeface="MS PGothic" charset="-128"/>
              </a:rPr>
              <a:t>, and His</a:t>
            </a:r>
            <a:r>
              <a:rPr lang="en-US" altLang="en-US" baseline="30000">
                <a:ea typeface="MS PGothic" charset="-128"/>
              </a:rPr>
              <a:t>294</a:t>
            </a:r>
            <a:r>
              <a:rPr lang="en-US" altLang="en-US">
                <a:ea typeface="MS PGothic" charset="-128"/>
              </a:rPr>
              <a:t>, occur in several of these steps.</a:t>
            </a:r>
            <a:endParaRPr lang="en-US" altLang="en-US">
              <a:latin typeface="Arial" charset="0"/>
              <a:ea typeface="MS PGothic" charset="-128"/>
            </a:endParaRPr>
          </a:p>
        </p:txBody>
      </p:sp>
    </p:spTree>
    <p:extLst>
      <p:ext uri="{BB962C8B-B14F-4D97-AF65-F5344CB8AC3E}">
        <p14:creationId xmlns:p14="http://schemas.microsoft.com/office/powerpoint/2010/main" val="1569572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42B87789-75FC-6A4F-B3E1-BA7F4075916E}" type="slidenum">
              <a:rPr lang="en-US" altLang="en-US" sz="1200"/>
              <a:pPr/>
              <a:t>6</a:t>
            </a:fld>
            <a:endParaRPr lang="en-US" altLang="en-US" sz="1200"/>
          </a:p>
        </p:txBody>
      </p:sp>
      <p:sp>
        <p:nvSpPr>
          <p:cNvPr id="118787" name="Rectangle 2"/>
          <p:cNvSpPr>
            <a:spLocks noGrp="1" noRot="1" noChangeAspect="1" noChangeArrowheads="1" noTextEdit="1"/>
          </p:cNvSpPr>
          <p:nvPr>
            <p:ph type="sldImg"/>
          </p:nvPr>
        </p:nvSpPr>
        <p:spPr>
          <a:xfrm>
            <a:off x="1257300" y="720725"/>
            <a:ext cx="4800600" cy="3600450"/>
          </a:xfrm>
          <a:ln/>
        </p:spPr>
      </p:sp>
      <p:sp>
        <p:nvSpPr>
          <p:cNvPr id="11878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MECHANISM FIGURE 20–34 First stage of CO</a:t>
            </a:r>
            <a:r>
              <a:rPr lang="en-US" altLang="en-US" b="1" baseline="-25000">
                <a:ea typeface="MS PGothic" charset="-128"/>
              </a:rPr>
              <a:t>2</a:t>
            </a:r>
            <a:r>
              <a:rPr lang="en-US" altLang="en-US" b="1">
                <a:ea typeface="MS PGothic" charset="-128"/>
              </a:rPr>
              <a:t> assimilation: rubisco's carboxylase activity. </a:t>
            </a:r>
            <a:r>
              <a:rPr lang="en-US" altLang="en-US">
                <a:ea typeface="MS PGothic" charset="-128"/>
              </a:rPr>
              <a:t>The CO</a:t>
            </a:r>
            <a:r>
              <a:rPr lang="en-US" altLang="en-US" baseline="-25000">
                <a:ea typeface="MS PGothic" charset="-128"/>
              </a:rPr>
              <a:t>2</a:t>
            </a:r>
            <a:r>
              <a:rPr lang="en-US" altLang="en-US">
                <a:ea typeface="MS PGothic" charset="-128"/>
              </a:rPr>
              <a:t>-fixation reaction is catalyzed by ribulose 1,5-bisphosphate carboxylase/oxygenase (rubisco). The overall reaction accomplishes the combination of one CO</a:t>
            </a:r>
            <a:r>
              <a:rPr lang="en-US" altLang="en-US" baseline="-25000">
                <a:ea typeface="MS PGothic" charset="-128"/>
              </a:rPr>
              <a:t>2</a:t>
            </a:r>
            <a:r>
              <a:rPr lang="en-US" altLang="en-US">
                <a:ea typeface="MS PGothic" charset="-128"/>
              </a:rPr>
              <a:t> and one ribulose 1,5-bisphosphate to form two molecules of 3-phosphoglycerate, one of which contains the carbon atom from CO</a:t>
            </a:r>
            <a:r>
              <a:rPr lang="en-US" altLang="en-US" baseline="-25000">
                <a:ea typeface="MS PGothic" charset="-128"/>
              </a:rPr>
              <a:t>2</a:t>
            </a:r>
            <a:r>
              <a:rPr lang="en-US" altLang="en-US">
                <a:ea typeface="MS PGothic" charset="-128"/>
              </a:rPr>
              <a:t> (red). Additional proton transfers (not shown), involving Lys</a:t>
            </a:r>
            <a:r>
              <a:rPr lang="en-US" altLang="en-US" baseline="30000">
                <a:ea typeface="MS PGothic" charset="-128"/>
              </a:rPr>
              <a:t>201</a:t>
            </a:r>
            <a:r>
              <a:rPr lang="en-US" altLang="en-US">
                <a:ea typeface="MS PGothic" charset="-128"/>
              </a:rPr>
              <a:t>, Lys</a:t>
            </a:r>
            <a:r>
              <a:rPr lang="en-US" altLang="en-US" baseline="30000">
                <a:ea typeface="MS PGothic" charset="-128"/>
              </a:rPr>
              <a:t>175</a:t>
            </a:r>
            <a:r>
              <a:rPr lang="en-US" altLang="en-US">
                <a:ea typeface="MS PGothic" charset="-128"/>
              </a:rPr>
              <a:t>, and His</a:t>
            </a:r>
            <a:r>
              <a:rPr lang="en-US" altLang="en-US" baseline="30000">
                <a:ea typeface="MS PGothic" charset="-128"/>
              </a:rPr>
              <a:t>294</a:t>
            </a:r>
            <a:r>
              <a:rPr lang="en-US" altLang="en-US">
                <a:ea typeface="MS PGothic" charset="-128"/>
              </a:rPr>
              <a:t>, occur in several of these steps.</a:t>
            </a:r>
            <a:endParaRPr lang="en-US" altLang="en-US">
              <a:latin typeface="Arial" charset="0"/>
              <a:ea typeface="MS PGothic" charset="-128"/>
            </a:endParaRPr>
          </a:p>
        </p:txBody>
      </p:sp>
    </p:spTree>
    <p:extLst>
      <p:ext uri="{BB962C8B-B14F-4D97-AF65-F5344CB8AC3E}">
        <p14:creationId xmlns:p14="http://schemas.microsoft.com/office/powerpoint/2010/main" val="145831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42B87789-75FC-6A4F-B3E1-BA7F4075916E}" type="slidenum">
              <a:rPr lang="en-US" altLang="en-US" sz="1200"/>
              <a:pPr/>
              <a:t>7</a:t>
            </a:fld>
            <a:endParaRPr lang="en-US" altLang="en-US" sz="1200"/>
          </a:p>
        </p:txBody>
      </p:sp>
      <p:sp>
        <p:nvSpPr>
          <p:cNvPr id="118787" name="Rectangle 2"/>
          <p:cNvSpPr>
            <a:spLocks noGrp="1" noRot="1" noChangeAspect="1" noChangeArrowheads="1" noTextEdit="1"/>
          </p:cNvSpPr>
          <p:nvPr>
            <p:ph type="sldImg"/>
          </p:nvPr>
        </p:nvSpPr>
        <p:spPr>
          <a:xfrm>
            <a:off x="1257300" y="720725"/>
            <a:ext cx="4800600" cy="3600450"/>
          </a:xfrm>
          <a:ln/>
        </p:spPr>
      </p:sp>
      <p:sp>
        <p:nvSpPr>
          <p:cNvPr id="11878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MECHANISM FIGURE 20–34 First stage of CO</a:t>
            </a:r>
            <a:r>
              <a:rPr lang="en-US" altLang="en-US" b="1" baseline="-25000">
                <a:ea typeface="MS PGothic" charset="-128"/>
              </a:rPr>
              <a:t>2</a:t>
            </a:r>
            <a:r>
              <a:rPr lang="en-US" altLang="en-US" b="1">
                <a:ea typeface="MS PGothic" charset="-128"/>
              </a:rPr>
              <a:t> assimilation: rubisco's carboxylase activity. </a:t>
            </a:r>
            <a:r>
              <a:rPr lang="en-US" altLang="en-US">
                <a:ea typeface="MS PGothic" charset="-128"/>
              </a:rPr>
              <a:t>The CO</a:t>
            </a:r>
            <a:r>
              <a:rPr lang="en-US" altLang="en-US" baseline="-25000">
                <a:ea typeface="MS PGothic" charset="-128"/>
              </a:rPr>
              <a:t>2</a:t>
            </a:r>
            <a:r>
              <a:rPr lang="en-US" altLang="en-US">
                <a:ea typeface="MS PGothic" charset="-128"/>
              </a:rPr>
              <a:t>-fixation reaction is catalyzed by ribulose 1,5-bisphosphate carboxylase/oxygenase (rubisco). The overall reaction accomplishes the combination of one CO</a:t>
            </a:r>
            <a:r>
              <a:rPr lang="en-US" altLang="en-US" baseline="-25000">
                <a:ea typeface="MS PGothic" charset="-128"/>
              </a:rPr>
              <a:t>2</a:t>
            </a:r>
            <a:r>
              <a:rPr lang="en-US" altLang="en-US">
                <a:ea typeface="MS PGothic" charset="-128"/>
              </a:rPr>
              <a:t> and one ribulose 1,5-bisphosphate to form two molecules of 3-phosphoglycerate, one of which contains the carbon atom from CO</a:t>
            </a:r>
            <a:r>
              <a:rPr lang="en-US" altLang="en-US" baseline="-25000">
                <a:ea typeface="MS PGothic" charset="-128"/>
              </a:rPr>
              <a:t>2</a:t>
            </a:r>
            <a:r>
              <a:rPr lang="en-US" altLang="en-US">
                <a:ea typeface="MS PGothic" charset="-128"/>
              </a:rPr>
              <a:t> (red). Additional proton transfers (not shown), involving Lys</a:t>
            </a:r>
            <a:r>
              <a:rPr lang="en-US" altLang="en-US" baseline="30000">
                <a:ea typeface="MS PGothic" charset="-128"/>
              </a:rPr>
              <a:t>201</a:t>
            </a:r>
            <a:r>
              <a:rPr lang="en-US" altLang="en-US">
                <a:ea typeface="MS PGothic" charset="-128"/>
              </a:rPr>
              <a:t>, Lys</a:t>
            </a:r>
            <a:r>
              <a:rPr lang="en-US" altLang="en-US" baseline="30000">
                <a:ea typeface="MS PGothic" charset="-128"/>
              </a:rPr>
              <a:t>175</a:t>
            </a:r>
            <a:r>
              <a:rPr lang="en-US" altLang="en-US">
                <a:ea typeface="MS PGothic" charset="-128"/>
              </a:rPr>
              <a:t>, and His</a:t>
            </a:r>
            <a:r>
              <a:rPr lang="en-US" altLang="en-US" baseline="30000">
                <a:ea typeface="MS PGothic" charset="-128"/>
              </a:rPr>
              <a:t>294</a:t>
            </a:r>
            <a:r>
              <a:rPr lang="en-US" altLang="en-US">
                <a:ea typeface="MS PGothic" charset="-128"/>
              </a:rPr>
              <a:t>, occur in several of these steps.</a:t>
            </a:r>
            <a:endParaRPr lang="en-US" altLang="en-US">
              <a:latin typeface="Arial" charset="0"/>
              <a:ea typeface="MS PGothic" charset="-128"/>
            </a:endParaRPr>
          </a:p>
        </p:txBody>
      </p:sp>
    </p:spTree>
    <p:extLst>
      <p:ext uri="{BB962C8B-B14F-4D97-AF65-F5344CB8AC3E}">
        <p14:creationId xmlns:p14="http://schemas.microsoft.com/office/powerpoint/2010/main" val="3827606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ga-IE"/>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7A8326B-BE48-3549-8297-6A781A752FCA}" type="slidenum">
              <a:rPr lang="en-US" altLang="en-US"/>
              <a:pPr/>
              <a:t>‹#›</a:t>
            </a:fld>
            <a:endParaRPr lang="en-US" altLang="en-US"/>
          </a:p>
        </p:txBody>
      </p:sp>
    </p:spTree>
    <p:extLst>
      <p:ext uri="{BB962C8B-B14F-4D97-AF65-F5344CB8AC3E}">
        <p14:creationId xmlns:p14="http://schemas.microsoft.com/office/powerpoint/2010/main" val="295110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772400" cy="1143000"/>
          </a:xfrm>
        </p:spPr>
        <p:txBody>
          <a:bodyPr/>
          <a:lstStyle>
            <a:lvl1pPr>
              <a:defRPr>
                <a:solidFill>
                  <a:srgbClr val="0070C0"/>
                </a:solidFill>
              </a:defRPr>
            </a:lvl1pPr>
          </a:lstStyle>
          <a:p>
            <a:r>
              <a:rPr lang="ga-IE" dirty="0"/>
              <a:t>Click to edit Master title style</a:t>
            </a:r>
            <a:endParaRPr lang="en-US" dirty="0"/>
          </a:p>
        </p:txBody>
      </p:sp>
      <p:sp>
        <p:nvSpPr>
          <p:cNvPr id="3" name="Content Placeholder 2"/>
          <p:cNvSpPr>
            <a:spLocks noGrp="1"/>
          </p:cNvSpPr>
          <p:nvPr>
            <p:ph idx="1"/>
          </p:nvPr>
        </p:nvSpPr>
        <p:spPr/>
        <p:txBody>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52D8C4C-0FC1-7D40-A7C7-FD9A73B90F32}" type="slidenum">
              <a:rPr lang="en-US" altLang="en-US"/>
              <a:pPr/>
              <a:t>‹#›</a:t>
            </a:fld>
            <a:endParaRPr lang="en-US" altLang="en-US"/>
          </a:p>
        </p:txBody>
      </p:sp>
    </p:spTree>
    <p:extLst>
      <p:ext uri="{BB962C8B-B14F-4D97-AF65-F5344CB8AC3E}">
        <p14:creationId xmlns:p14="http://schemas.microsoft.com/office/powerpoint/2010/main" val="1374432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ga-IE"/>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71F3CEB-4805-984C-BDBE-632C00C9C6B8}" type="slidenum">
              <a:rPr lang="en-US" altLang="en-US"/>
              <a:pPr/>
              <a:t>‹#›</a:t>
            </a:fld>
            <a:endParaRPr lang="en-US" altLang="en-US"/>
          </a:p>
        </p:txBody>
      </p:sp>
    </p:spTree>
    <p:extLst>
      <p:ext uri="{BB962C8B-B14F-4D97-AF65-F5344CB8AC3E}">
        <p14:creationId xmlns:p14="http://schemas.microsoft.com/office/powerpoint/2010/main" val="1751995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655D6B5-D85E-104A-B07C-E90B170B01AA}" type="slidenum">
              <a:rPr lang="en-US" altLang="en-US"/>
              <a:pPr/>
              <a:t>‹#›</a:t>
            </a:fld>
            <a:endParaRPr lang="en-US" altLang="en-US"/>
          </a:p>
        </p:txBody>
      </p:sp>
    </p:spTree>
    <p:extLst>
      <p:ext uri="{BB962C8B-B14F-4D97-AF65-F5344CB8AC3E}">
        <p14:creationId xmlns:p14="http://schemas.microsoft.com/office/powerpoint/2010/main" val="1648202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841AD03E-9FD0-2349-9901-23290790945E}" type="slidenum">
              <a:rPr lang="en-US" altLang="en-US"/>
              <a:pPr/>
              <a:t>‹#›</a:t>
            </a:fld>
            <a:endParaRPr lang="en-US" altLang="en-US"/>
          </a:p>
        </p:txBody>
      </p:sp>
    </p:spTree>
    <p:extLst>
      <p:ext uri="{BB962C8B-B14F-4D97-AF65-F5344CB8AC3E}">
        <p14:creationId xmlns:p14="http://schemas.microsoft.com/office/powerpoint/2010/main" val="943888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1224EB46-D1D7-5D45-8C39-011B435EF008}" type="slidenum">
              <a:rPr lang="en-US" altLang="en-US"/>
              <a:pPr/>
              <a:t>‹#›</a:t>
            </a:fld>
            <a:endParaRPr lang="en-US" altLang="en-US"/>
          </a:p>
        </p:txBody>
      </p:sp>
    </p:spTree>
    <p:extLst>
      <p:ext uri="{BB962C8B-B14F-4D97-AF65-F5344CB8AC3E}">
        <p14:creationId xmlns:p14="http://schemas.microsoft.com/office/powerpoint/2010/main" val="47055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C78F28B-B71A-4647-8A41-D9A5A683E157}" type="slidenum">
              <a:rPr lang="en-US" altLang="en-US"/>
              <a:pPr/>
              <a:t>‹#›</a:t>
            </a:fld>
            <a:endParaRPr lang="en-US" altLang="en-US"/>
          </a:p>
        </p:txBody>
      </p:sp>
    </p:spTree>
    <p:extLst>
      <p:ext uri="{BB962C8B-B14F-4D97-AF65-F5344CB8AC3E}">
        <p14:creationId xmlns:p14="http://schemas.microsoft.com/office/powerpoint/2010/main" val="1572609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F72C45B-0CB0-C841-BBA9-8A7E165CBAE9}" type="slidenum">
              <a:rPr lang="en-US" altLang="en-US"/>
              <a:pPr/>
              <a:t>‹#›</a:t>
            </a:fld>
            <a:endParaRPr lang="en-US" altLang="en-US"/>
          </a:p>
        </p:txBody>
      </p:sp>
    </p:spTree>
    <p:extLst>
      <p:ext uri="{BB962C8B-B14F-4D97-AF65-F5344CB8AC3E}">
        <p14:creationId xmlns:p14="http://schemas.microsoft.com/office/powerpoint/2010/main" val="1761211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67FEDCC-7EAC-964A-89FD-6A541F3999C5}" type="slidenum">
              <a:rPr lang="en-US" altLang="en-US"/>
              <a:pPr/>
              <a:t>‹#›</a:t>
            </a:fld>
            <a:endParaRPr lang="en-US" altLang="en-US"/>
          </a:p>
        </p:txBody>
      </p:sp>
    </p:spTree>
    <p:extLst>
      <p:ext uri="{BB962C8B-B14F-4D97-AF65-F5344CB8AC3E}">
        <p14:creationId xmlns:p14="http://schemas.microsoft.com/office/powerpoint/2010/main" val="1906456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B8AA087-BFCF-1545-9671-1743A7973581}" type="slidenum">
              <a:rPr lang="en-US" altLang="en-US"/>
              <a:pPr/>
              <a:t>‹#›</a:t>
            </a:fld>
            <a:endParaRPr lang="en-US" altLang="en-US"/>
          </a:p>
        </p:txBody>
      </p:sp>
    </p:spTree>
    <p:extLst>
      <p:ext uri="{BB962C8B-B14F-4D97-AF65-F5344CB8AC3E}">
        <p14:creationId xmlns:p14="http://schemas.microsoft.com/office/powerpoint/2010/main" val="1351961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6E9EDAD-73C3-A146-B1BF-E6B5F9740845}" type="slidenum">
              <a:rPr lang="en-US" altLang="en-US"/>
              <a:pPr/>
              <a:t>‹#›</a:t>
            </a:fld>
            <a:endParaRPr lang="en-US" altLang="en-US"/>
          </a:p>
        </p:txBody>
      </p:sp>
    </p:spTree>
    <p:extLst>
      <p:ext uri="{BB962C8B-B14F-4D97-AF65-F5344CB8AC3E}">
        <p14:creationId xmlns:p14="http://schemas.microsoft.com/office/powerpoint/2010/main" val="2048113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ga-IE"/>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B13FEB6D-A6D2-BE44-95E8-0A2A0E9C9AFB}" type="slidenum">
              <a:rPr lang="en-US" altLang="en-US"/>
              <a:pPr/>
              <a:t>‹#›</a:t>
            </a:fld>
            <a:endParaRPr lang="en-US" altLang="en-US"/>
          </a:p>
        </p:txBody>
      </p:sp>
    </p:spTree>
    <p:extLst>
      <p:ext uri="{BB962C8B-B14F-4D97-AF65-F5344CB8AC3E}">
        <p14:creationId xmlns:p14="http://schemas.microsoft.com/office/powerpoint/2010/main" val="627241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ga-IE"/>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E4B30A6-453D-7F4D-93AE-E57A8C704A4A}" type="slidenum">
              <a:rPr lang="en-US" altLang="en-US"/>
              <a:pPr/>
              <a:t>‹#›</a:t>
            </a:fld>
            <a:endParaRPr lang="en-US" altLang="en-US"/>
          </a:p>
        </p:txBody>
      </p:sp>
    </p:spTree>
    <p:extLst>
      <p:ext uri="{BB962C8B-B14F-4D97-AF65-F5344CB8AC3E}">
        <p14:creationId xmlns:p14="http://schemas.microsoft.com/office/powerpoint/2010/main" val="5791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128"/>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128"/>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B8E8DD3-3D90-E84F-87AE-8E6199FB957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000">
          <a:solidFill>
            <a:srgbClr val="0000FF"/>
          </a:solidFill>
          <a:latin typeface="+mj-lt"/>
          <a:ea typeface="MS PGothic" pitchFamily="34" charset="-128"/>
          <a:cs typeface="ＭＳ Ｐゴシック" charset="-128"/>
        </a:defRPr>
      </a:lvl1pPr>
      <a:lvl2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2pPr>
      <a:lvl3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3pPr>
      <a:lvl4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4pPr>
      <a:lvl5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tiff"/><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tiff"/><Relationship Id="rId4" Type="http://schemas.openxmlformats.org/officeDocument/2006/relationships/image" Target="../media/image13.tiff"/></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6.tiff"/><Relationship Id="rId4" Type="http://schemas.openxmlformats.org/officeDocument/2006/relationships/image" Target="../media/image15.tiff"/></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proteopedia.org/wiki/images/5/5a/1rcx.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1688" y="2346426"/>
            <a:ext cx="3701108" cy="3701108"/>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F35FFA2F-1FCE-2E4B-83ED-A7B145FFF55E}"/>
              </a:ext>
            </a:extLst>
          </p:cNvPr>
          <p:cNvSpPr>
            <a:spLocks noGrp="1"/>
          </p:cNvSpPr>
          <p:nvPr>
            <p:ph idx="1"/>
          </p:nvPr>
        </p:nvSpPr>
        <p:spPr>
          <a:xfrm>
            <a:off x="523624" y="681646"/>
            <a:ext cx="7772400" cy="1498600"/>
          </a:xfrm>
        </p:spPr>
        <p:txBody>
          <a:bodyPr/>
          <a:lstStyle/>
          <a:p>
            <a:pPr marL="457200" lvl="1" indent="0" algn="ctr">
              <a:buNone/>
            </a:pPr>
            <a:r>
              <a:rPr lang="en-US" sz="9600" b="1" dirty="0">
                <a:ln w="22225">
                  <a:solidFill>
                    <a:schemeClr val="accent2"/>
                  </a:solidFill>
                  <a:prstDash val="solid"/>
                </a:ln>
                <a:solidFill>
                  <a:srgbClr val="C00000"/>
                </a:solidFill>
              </a:rPr>
              <a:t>RUBISCO</a:t>
            </a:r>
            <a:endParaRPr lang="en-US" sz="9600" b="1" dirty="0">
              <a:solidFill>
                <a:srgbClr val="C00000"/>
              </a:solidFill>
            </a:endParaRPr>
          </a:p>
        </p:txBody>
      </p:sp>
      <p:sp>
        <p:nvSpPr>
          <p:cNvPr id="2" name="TextBox 1">
            <a:extLst>
              <a:ext uri="{FF2B5EF4-FFF2-40B4-BE49-F238E27FC236}">
                <a16:creationId xmlns:a16="http://schemas.microsoft.com/office/drawing/2014/main" id="{0D4BEAEA-D17A-1A46-804D-D118B0FD34D3}"/>
              </a:ext>
            </a:extLst>
          </p:cNvPr>
          <p:cNvSpPr txBox="1"/>
          <p:nvPr/>
        </p:nvSpPr>
        <p:spPr>
          <a:xfrm>
            <a:off x="847403" y="6228376"/>
            <a:ext cx="8259097" cy="523220"/>
          </a:xfrm>
          <a:prstGeom prst="rect">
            <a:avLst/>
          </a:prstGeom>
          <a:noFill/>
        </p:spPr>
        <p:txBody>
          <a:bodyPr wrap="square" rtlCol="0">
            <a:spAutoFit/>
          </a:bodyPr>
          <a:lstStyle/>
          <a:p>
            <a:r>
              <a:rPr lang="en-US" sz="1400" dirty="0"/>
              <a:t>There are several slides, most of which were shown in class, but the animation for some has been included.  Some of the slides try to show all the steps, while others concentrate on some steps and delete others.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2"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anim calcmode="lin" valueType="num">
                                      <p:cBhvr>
                                        <p:cTn id="8" dur="2000" fill="hold"/>
                                        <p:tgtEl>
                                          <p:spTgt spid="8">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8">
                                            <p:txEl>
                                              <p:pRg st="0" end="0"/>
                                            </p:txEl>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6" presetClass="emph" presetSubtype="0" fill="hold" grpId="3" nodeType="afterEffect">
                                  <p:stCondLst>
                                    <p:cond delay="0"/>
                                  </p:stCondLst>
                                  <p:childTnLst>
                                    <p:animScale>
                                      <p:cBhvr>
                                        <p:cTn id="13" dur="2000" fill="hold"/>
                                        <p:tgtEl>
                                          <p:spTgt spid="8">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2" build="p"/>
      <p:bldP spid="8" grpId="3"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FDF65651-24D4-194D-930F-E8D4F426A582}"/>
              </a:ext>
            </a:extLst>
          </p:cNvPr>
          <p:cNvGrpSpPr/>
          <p:nvPr/>
        </p:nvGrpSpPr>
        <p:grpSpPr>
          <a:xfrm>
            <a:off x="177957" y="1544871"/>
            <a:ext cx="8788083" cy="4235983"/>
            <a:chOff x="177957" y="1655711"/>
            <a:chExt cx="8788083" cy="4235983"/>
          </a:xfrm>
        </p:grpSpPr>
        <p:pic>
          <p:nvPicPr>
            <p:cNvPr id="23" name="Picture 22">
              <a:extLst>
                <a:ext uri="{FF2B5EF4-FFF2-40B4-BE49-F238E27FC236}">
                  <a16:creationId xmlns:a16="http://schemas.microsoft.com/office/drawing/2014/main" id="{CD44E8DE-ABA2-BC4C-96DA-428507A55012}"/>
                </a:ext>
              </a:extLst>
            </p:cNvPr>
            <p:cNvPicPr>
              <a:picLocks noChangeAspect="1"/>
            </p:cNvPicPr>
            <p:nvPr/>
          </p:nvPicPr>
          <p:blipFill>
            <a:blip r:embed="rId3"/>
            <a:stretch>
              <a:fillRect/>
            </a:stretch>
          </p:blipFill>
          <p:spPr>
            <a:xfrm>
              <a:off x="177957" y="1655711"/>
              <a:ext cx="8788083" cy="4235983"/>
            </a:xfrm>
            <a:prstGeom prst="rect">
              <a:avLst/>
            </a:prstGeom>
          </p:spPr>
        </p:pic>
        <p:sp>
          <p:nvSpPr>
            <p:cNvPr id="43" name="Rectangle 42">
              <a:extLst>
                <a:ext uri="{FF2B5EF4-FFF2-40B4-BE49-F238E27FC236}">
                  <a16:creationId xmlns:a16="http://schemas.microsoft.com/office/drawing/2014/main" id="{0E897C4E-77C2-9C47-8FB6-2870631BA711}"/>
                </a:ext>
              </a:extLst>
            </p:cNvPr>
            <p:cNvSpPr/>
            <p:nvPr/>
          </p:nvSpPr>
          <p:spPr>
            <a:xfrm rot="203342">
              <a:off x="4866898" y="2240183"/>
              <a:ext cx="235327" cy="601436"/>
            </a:xfrm>
            <a:custGeom>
              <a:avLst/>
              <a:gdLst>
                <a:gd name="connsiteX0" fmla="*/ 0 w 235327"/>
                <a:gd name="connsiteY0" fmla="*/ 0 h 512536"/>
                <a:gd name="connsiteX1" fmla="*/ 235327 w 235327"/>
                <a:gd name="connsiteY1" fmla="*/ 0 h 512536"/>
                <a:gd name="connsiteX2" fmla="*/ 235327 w 235327"/>
                <a:gd name="connsiteY2" fmla="*/ 512536 h 512536"/>
                <a:gd name="connsiteX3" fmla="*/ 0 w 235327"/>
                <a:gd name="connsiteY3" fmla="*/ 512536 h 512536"/>
                <a:gd name="connsiteX4" fmla="*/ 0 w 235327"/>
                <a:gd name="connsiteY4" fmla="*/ 0 h 512536"/>
                <a:gd name="connsiteX0" fmla="*/ 0 w 235327"/>
                <a:gd name="connsiteY0" fmla="*/ 0 h 601436"/>
                <a:gd name="connsiteX1" fmla="*/ 235327 w 235327"/>
                <a:gd name="connsiteY1" fmla="*/ 0 h 601436"/>
                <a:gd name="connsiteX2" fmla="*/ 168652 w 235327"/>
                <a:gd name="connsiteY2" fmla="*/ 601436 h 601436"/>
                <a:gd name="connsiteX3" fmla="*/ 0 w 235327"/>
                <a:gd name="connsiteY3" fmla="*/ 512536 h 601436"/>
                <a:gd name="connsiteX4" fmla="*/ 0 w 235327"/>
                <a:gd name="connsiteY4" fmla="*/ 0 h 601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327" h="601436">
                  <a:moveTo>
                    <a:pt x="0" y="0"/>
                  </a:moveTo>
                  <a:lnTo>
                    <a:pt x="235327" y="0"/>
                  </a:lnTo>
                  <a:lnTo>
                    <a:pt x="168652" y="601436"/>
                  </a:lnTo>
                  <a:lnTo>
                    <a:pt x="0" y="512536"/>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2">
              <a:extLst>
                <a:ext uri="{FF2B5EF4-FFF2-40B4-BE49-F238E27FC236}">
                  <a16:creationId xmlns:a16="http://schemas.microsoft.com/office/drawing/2014/main" id="{2AEAE4BB-6CB7-A341-A7DE-753BCD4BD937}"/>
                </a:ext>
              </a:extLst>
            </p:cNvPr>
            <p:cNvSpPr/>
            <p:nvPr/>
          </p:nvSpPr>
          <p:spPr>
            <a:xfrm rot="11111507">
              <a:off x="4648199" y="2767562"/>
              <a:ext cx="384335" cy="556249"/>
            </a:xfrm>
            <a:custGeom>
              <a:avLst/>
              <a:gdLst>
                <a:gd name="connsiteX0" fmla="*/ 0 w 235327"/>
                <a:gd name="connsiteY0" fmla="*/ 0 h 512536"/>
                <a:gd name="connsiteX1" fmla="*/ 235327 w 235327"/>
                <a:gd name="connsiteY1" fmla="*/ 0 h 512536"/>
                <a:gd name="connsiteX2" fmla="*/ 235327 w 235327"/>
                <a:gd name="connsiteY2" fmla="*/ 512536 h 512536"/>
                <a:gd name="connsiteX3" fmla="*/ 0 w 235327"/>
                <a:gd name="connsiteY3" fmla="*/ 512536 h 512536"/>
                <a:gd name="connsiteX4" fmla="*/ 0 w 235327"/>
                <a:gd name="connsiteY4" fmla="*/ 0 h 512536"/>
                <a:gd name="connsiteX0" fmla="*/ 0 w 235327"/>
                <a:gd name="connsiteY0" fmla="*/ 0 h 601436"/>
                <a:gd name="connsiteX1" fmla="*/ 235327 w 235327"/>
                <a:gd name="connsiteY1" fmla="*/ 0 h 601436"/>
                <a:gd name="connsiteX2" fmla="*/ 168652 w 235327"/>
                <a:gd name="connsiteY2" fmla="*/ 601436 h 601436"/>
                <a:gd name="connsiteX3" fmla="*/ 0 w 235327"/>
                <a:gd name="connsiteY3" fmla="*/ 512536 h 601436"/>
                <a:gd name="connsiteX4" fmla="*/ 0 w 235327"/>
                <a:gd name="connsiteY4" fmla="*/ 0 h 601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327" h="601436">
                  <a:moveTo>
                    <a:pt x="0" y="0"/>
                  </a:moveTo>
                  <a:lnTo>
                    <a:pt x="235327" y="0"/>
                  </a:lnTo>
                  <a:lnTo>
                    <a:pt x="168652" y="601436"/>
                  </a:lnTo>
                  <a:lnTo>
                    <a:pt x="0" y="512536"/>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5" name="Picture 24">
            <a:extLst>
              <a:ext uri="{FF2B5EF4-FFF2-40B4-BE49-F238E27FC236}">
                <a16:creationId xmlns:a16="http://schemas.microsoft.com/office/drawing/2014/main" id="{EA64B17D-4C7B-AB45-A8F5-3C506BFF6D34}"/>
              </a:ext>
            </a:extLst>
          </p:cNvPr>
          <p:cNvPicPr>
            <a:picLocks noChangeAspect="1"/>
          </p:cNvPicPr>
          <p:nvPr/>
        </p:nvPicPr>
        <p:blipFill>
          <a:blip r:embed="rId4"/>
          <a:stretch>
            <a:fillRect/>
          </a:stretch>
        </p:blipFill>
        <p:spPr>
          <a:xfrm>
            <a:off x="481913" y="-7171882"/>
            <a:ext cx="8180173" cy="6439012"/>
          </a:xfrm>
          <a:prstGeom prst="rect">
            <a:avLst/>
          </a:prstGeom>
        </p:spPr>
      </p:pic>
      <p:pic>
        <p:nvPicPr>
          <p:cNvPr id="28" name="Picture 27">
            <a:extLst>
              <a:ext uri="{FF2B5EF4-FFF2-40B4-BE49-F238E27FC236}">
                <a16:creationId xmlns:a16="http://schemas.microsoft.com/office/drawing/2014/main" id="{68A2BE35-DA0C-A041-85C0-5E928753A9BF}"/>
              </a:ext>
            </a:extLst>
          </p:cNvPr>
          <p:cNvPicPr>
            <a:picLocks noChangeAspect="1"/>
          </p:cNvPicPr>
          <p:nvPr/>
        </p:nvPicPr>
        <p:blipFill>
          <a:blip r:embed="rId5"/>
          <a:stretch>
            <a:fillRect/>
          </a:stretch>
        </p:blipFill>
        <p:spPr>
          <a:xfrm>
            <a:off x="123984" y="4108576"/>
            <a:ext cx="5956300" cy="2514600"/>
          </a:xfrm>
          <a:prstGeom prst="rect">
            <a:avLst/>
          </a:prstGeom>
          <a:ln>
            <a:solidFill>
              <a:srgbClr val="92D050"/>
            </a:solidFill>
          </a:ln>
          <a:effectLst>
            <a:outerShdw blurRad="50800" dist="38100" dir="2700000" algn="tl" rotWithShape="0">
              <a:prstClr val="black">
                <a:alpha val="40000"/>
              </a:prstClr>
            </a:outerShdw>
          </a:effectLst>
        </p:spPr>
      </p:pic>
      <p:sp>
        <p:nvSpPr>
          <p:cNvPr id="31" name="Title 1">
            <a:extLst>
              <a:ext uri="{FF2B5EF4-FFF2-40B4-BE49-F238E27FC236}">
                <a16:creationId xmlns:a16="http://schemas.microsoft.com/office/drawing/2014/main" id="{5A902C80-4BA0-304C-9066-31CAD5D772F4}"/>
              </a:ext>
            </a:extLst>
          </p:cNvPr>
          <p:cNvSpPr txBox="1">
            <a:spLocks/>
          </p:cNvSpPr>
          <p:nvPr/>
        </p:nvSpPr>
        <p:spPr bwMode="auto">
          <a:xfrm>
            <a:off x="-61494" y="291311"/>
            <a:ext cx="3598060"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rgbClr val="0000FF"/>
                </a:solidFill>
                <a:latin typeface="+mj-lt"/>
                <a:ea typeface="MS PGothic" pitchFamily="34" charset="-128"/>
                <a:cs typeface="ＭＳ Ｐゴシック" charset="-128"/>
              </a:defRPr>
            </a:lvl1pPr>
            <a:lvl2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2pPr>
            <a:lvl3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3pPr>
            <a:lvl4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4pPr>
            <a:lvl5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r>
              <a:rPr lang="en-US" altLang="en-US" sz="2000" b="1" kern="0" dirty="0">
                <a:solidFill>
                  <a:srgbClr val="2FB0DC"/>
                </a:solidFill>
                <a:latin typeface="Helvetica" charset="0"/>
                <a:ea typeface="Helvetica" charset="0"/>
                <a:cs typeface="Helvetica" charset="0"/>
              </a:rPr>
              <a:t>RUBISCO</a:t>
            </a:r>
          </a:p>
          <a:p>
            <a:r>
              <a:rPr lang="en-US" altLang="en-US" sz="2000" dirty="0">
                <a:solidFill>
                  <a:srgbClr val="C00000"/>
                </a:solidFill>
                <a:latin typeface="Helvetica" charset="0"/>
                <a:ea typeface="Helvetica" charset="0"/>
                <a:cs typeface="Helvetica" charset="0"/>
              </a:rPr>
              <a:t>(Ribulose 1,5-bisphosphate carboxylase/oxygenase)</a:t>
            </a:r>
            <a:br>
              <a:rPr lang="en-US" altLang="en-US" sz="2000" b="1" kern="0" dirty="0">
                <a:solidFill>
                  <a:srgbClr val="2FB0DC"/>
                </a:solidFill>
                <a:latin typeface="Helvetica" charset="0"/>
                <a:ea typeface="Helvetica" charset="0"/>
                <a:cs typeface="Helvetica" charset="0"/>
              </a:rPr>
            </a:br>
            <a:r>
              <a:rPr lang="en-US" altLang="en-US" sz="2000" b="1" kern="0" dirty="0">
                <a:solidFill>
                  <a:srgbClr val="2FB0DC"/>
                </a:solidFill>
                <a:latin typeface="Helvetica" charset="0"/>
                <a:ea typeface="Helvetica" charset="0"/>
                <a:cs typeface="Helvetica" charset="0"/>
              </a:rPr>
              <a:t>Carboxylase</a:t>
            </a:r>
            <a:br>
              <a:rPr lang="en-US" altLang="en-US" sz="2000" b="1" kern="0" dirty="0">
                <a:solidFill>
                  <a:srgbClr val="2FB0DC"/>
                </a:solidFill>
                <a:latin typeface="Helvetica" charset="0"/>
                <a:ea typeface="Helvetica" charset="0"/>
                <a:cs typeface="Helvetica" charset="0"/>
              </a:rPr>
            </a:br>
            <a:r>
              <a:rPr lang="en-US" altLang="en-US" sz="2000" b="1" kern="0" dirty="0">
                <a:solidFill>
                  <a:srgbClr val="2FB0DC"/>
                </a:solidFill>
                <a:latin typeface="Apple Chancery" panose="03020702040506060504" pitchFamily="66" charset="-79"/>
                <a:ea typeface="Helvetica" charset="0"/>
                <a:cs typeface="Apple Chancery" panose="03020702040506060504" pitchFamily="66" charset="-79"/>
              </a:rPr>
              <a:t>Mechanism</a:t>
            </a:r>
            <a:endParaRPr lang="en-US" altLang="en-US" sz="2000" b="1" kern="0" dirty="0">
              <a:solidFill>
                <a:srgbClr val="2FB0DC"/>
              </a:solidFill>
              <a:latin typeface="Helvetica" charset="0"/>
              <a:ea typeface="Helvetica" charset="0"/>
              <a:cs typeface="Helvetica" charset="0"/>
            </a:endParaRPr>
          </a:p>
        </p:txBody>
      </p:sp>
      <p:sp>
        <p:nvSpPr>
          <p:cNvPr id="32" name="TextBox 31">
            <a:extLst>
              <a:ext uri="{FF2B5EF4-FFF2-40B4-BE49-F238E27FC236}">
                <a16:creationId xmlns:a16="http://schemas.microsoft.com/office/drawing/2014/main" id="{EC75C9F2-A195-3C4E-8112-0C9F9E021997}"/>
              </a:ext>
            </a:extLst>
          </p:cNvPr>
          <p:cNvSpPr txBox="1"/>
          <p:nvPr/>
        </p:nvSpPr>
        <p:spPr>
          <a:xfrm>
            <a:off x="3319561" y="8899"/>
            <a:ext cx="5700452" cy="584775"/>
          </a:xfrm>
          <a:prstGeom prst="rect">
            <a:avLst/>
          </a:prstGeom>
          <a:noFill/>
        </p:spPr>
        <p:txBody>
          <a:bodyPr wrap="square" rtlCol="0">
            <a:spAutoFit/>
          </a:bodyPr>
          <a:lstStyle/>
          <a:p>
            <a:pPr marL="171450" indent="-158750">
              <a:buFont typeface="Arial" panose="020B0604020202020204" pitchFamily="34" charset="0"/>
              <a:buChar char="•"/>
            </a:pPr>
            <a:r>
              <a:rPr lang="en-US" sz="1600" b="1" dirty="0">
                <a:latin typeface="Microsoft Tai Le" panose="020B0502040204020203" pitchFamily="34" charset="0"/>
                <a:cs typeface="Microsoft Tai Le" panose="020B0502040204020203" pitchFamily="34" charset="0"/>
              </a:rPr>
              <a:t>The first catalytic intermediate is the </a:t>
            </a:r>
            <a:r>
              <a:rPr lang="en-US" sz="1600" b="1" dirty="0" err="1">
                <a:latin typeface="Microsoft Tai Le" panose="020B0502040204020203" pitchFamily="34" charset="0"/>
                <a:cs typeface="Microsoft Tai Le" panose="020B0502040204020203" pitchFamily="34" charset="0"/>
              </a:rPr>
              <a:t>endiolate</a:t>
            </a:r>
            <a:r>
              <a:rPr lang="en-US" sz="1600" b="1" dirty="0">
                <a:latin typeface="Microsoft Tai Le" panose="020B0502040204020203" pitchFamily="34" charset="0"/>
                <a:cs typeface="Microsoft Tai Le" panose="020B0502040204020203" pitchFamily="34" charset="0"/>
              </a:rPr>
              <a:t> formation</a:t>
            </a:r>
          </a:p>
        </p:txBody>
      </p:sp>
      <p:sp>
        <p:nvSpPr>
          <p:cNvPr id="12" name="Parallelogram 11">
            <a:extLst>
              <a:ext uri="{FF2B5EF4-FFF2-40B4-BE49-F238E27FC236}">
                <a16:creationId xmlns:a16="http://schemas.microsoft.com/office/drawing/2014/main" id="{239C2439-F9C7-1647-BA49-0EB413BBD80F}"/>
              </a:ext>
            </a:extLst>
          </p:cNvPr>
          <p:cNvSpPr/>
          <p:nvPr/>
        </p:nvSpPr>
        <p:spPr>
          <a:xfrm flipH="1">
            <a:off x="661986" y="5183355"/>
            <a:ext cx="1375473" cy="365041"/>
          </a:xfrm>
          <a:custGeom>
            <a:avLst/>
            <a:gdLst>
              <a:gd name="connsiteX0" fmla="*/ 0 w 1351660"/>
              <a:gd name="connsiteY0" fmla="*/ 365041 h 365041"/>
              <a:gd name="connsiteX1" fmla="*/ 320648 w 1351660"/>
              <a:gd name="connsiteY1" fmla="*/ 0 h 365041"/>
              <a:gd name="connsiteX2" fmla="*/ 1351660 w 1351660"/>
              <a:gd name="connsiteY2" fmla="*/ 0 h 365041"/>
              <a:gd name="connsiteX3" fmla="*/ 1031012 w 1351660"/>
              <a:gd name="connsiteY3" fmla="*/ 365041 h 365041"/>
              <a:gd name="connsiteX4" fmla="*/ 0 w 1351660"/>
              <a:gd name="connsiteY4" fmla="*/ 365041 h 365041"/>
              <a:gd name="connsiteX0" fmla="*/ 0 w 1375473"/>
              <a:gd name="connsiteY0" fmla="*/ 365041 h 365041"/>
              <a:gd name="connsiteX1" fmla="*/ 320648 w 1375473"/>
              <a:gd name="connsiteY1" fmla="*/ 0 h 365041"/>
              <a:gd name="connsiteX2" fmla="*/ 1375473 w 1375473"/>
              <a:gd name="connsiteY2" fmla="*/ 152400 h 365041"/>
              <a:gd name="connsiteX3" fmla="*/ 1031012 w 1375473"/>
              <a:gd name="connsiteY3" fmla="*/ 365041 h 365041"/>
              <a:gd name="connsiteX4" fmla="*/ 0 w 1375473"/>
              <a:gd name="connsiteY4" fmla="*/ 365041 h 365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473" h="365041">
                <a:moveTo>
                  <a:pt x="0" y="365041"/>
                </a:moveTo>
                <a:lnTo>
                  <a:pt x="320648" y="0"/>
                </a:lnTo>
                <a:lnTo>
                  <a:pt x="1375473" y="152400"/>
                </a:lnTo>
                <a:lnTo>
                  <a:pt x="1031012" y="365041"/>
                </a:lnTo>
                <a:lnTo>
                  <a:pt x="0" y="365041"/>
                </a:lnTo>
                <a:close/>
              </a:path>
            </a:pathLst>
          </a:custGeom>
          <a:gradFill flip="none" rotWithShape="1">
            <a:gsLst>
              <a:gs pos="0">
                <a:schemeClr val="accent5">
                  <a:lumMod val="75000"/>
                  <a:alpha val="35000"/>
                </a:schemeClr>
              </a:gs>
              <a:gs pos="48000">
                <a:schemeClr val="accent5">
                  <a:lumMod val="40000"/>
                  <a:lumOff val="60000"/>
                  <a:alpha val="24000"/>
                </a:schemeClr>
              </a:gs>
              <a:gs pos="100000">
                <a:schemeClr val="accent5">
                  <a:lumMod val="20000"/>
                  <a:lumOff val="80000"/>
                  <a:alpha val="12000"/>
                </a:schemeClr>
              </a:gs>
            </a:gsLst>
            <a:lin ang="16200000" scaled="1"/>
            <a:tileRect/>
          </a:gradFill>
          <a:ln w="63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4AB2EA2-9784-714E-9DCF-A59BB135B3FF}"/>
              </a:ext>
            </a:extLst>
          </p:cNvPr>
          <p:cNvSpPr txBox="1"/>
          <p:nvPr/>
        </p:nvSpPr>
        <p:spPr>
          <a:xfrm>
            <a:off x="948638" y="5826743"/>
            <a:ext cx="550151" cy="184666"/>
          </a:xfrm>
          <a:prstGeom prst="rect">
            <a:avLst/>
          </a:prstGeom>
          <a:noFill/>
        </p:spPr>
        <p:txBody>
          <a:bodyPr wrap="none" rtlCol="0">
            <a:spAutoFit/>
          </a:bodyPr>
          <a:lstStyle/>
          <a:p>
            <a:r>
              <a:rPr lang="en-US" sz="600" dirty="0">
                <a:solidFill>
                  <a:srgbClr val="00B050"/>
                </a:solidFill>
                <a:latin typeface="Helvetica" pitchFamily="2" charset="0"/>
              </a:rPr>
              <a:t>carbamate</a:t>
            </a:r>
          </a:p>
        </p:txBody>
      </p:sp>
      <p:sp>
        <p:nvSpPr>
          <p:cNvPr id="33" name="TextBox 32">
            <a:extLst>
              <a:ext uri="{FF2B5EF4-FFF2-40B4-BE49-F238E27FC236}">
                <a16:creationId xmlns:a16="http://schemas.microsoft.com/office/drawing/2014/main" id="{61EA6543-5649-B848-A326-5BBA4F2FBE25}"/>
              </a:ext>
            </a:extLst>
          </p:cNvPr>
          <p:cNvSpPr txBox="1"/>
          <p:nvPr/>
        </p:nvSpPr>
        <p:spPr>
          <a:xfrm>
            <a:off x="1359615" y="5524069"/>
            <a:ext cx="399468" cy="215444"/>
          </a:xfrm>
          <a:prstGeom prst="rect">
            <a:avLst/>
          </a:prstGeom>
          <a:noFill/>
        </p:spPr>
        <p:txBody>
          <a:bodyPr wrap="none" rtlCol="0">
            <a:spAutoFit/>
          </a:bodyPr>
          <a:lstStyle/>
          <a:p>
            <a:r>
              <a:rPr lang="en-US" sz="800" dirty="0">
                <a:solidFill>
                  <a:srgbClr val="E76600"/>
                </a:solidFill>
                <a:latin typeface="Helvetica" pitchFamily="2" charset="0"/>
              </a:rPr>
              <a:t>&lt;2 </a:t>
            </a:r>
            <a:r>
              <a:rPr lang="en-US" sz="800" dirty="0" err="1">
                <a:solidFill>
                  <a:srgbClr val="E76600"/>
                </a:solidFill>
                <a:latin typeface="Helvetica" pitchFamily="2" charset="0"/>
              </a:rPr>
              <a:t>Å</a:t>
            </a:r>
            <a:endParaRPr lang="en-US" sz="800" dirty="0">
              <a:solidFill>
                <a:srgbClr val="E76600"/>
              </a:solidFill>
              <a:latin typeface="Helvetica" pitchFamily="2" charset="0"/>
            </a:endParaRPr>
          </a:p>
        </p:txBody>
      </p:sp>
      <p:cxnSp>
        <p:nvCxnSpPr>
          <p:cNvPr id="35" name="Straight Connector 34">
            <a:extLst>
              <a:ext uri="{FF2B5EF4-FFF2-40B4-BE49-F238E27FC236}">
                <a16:creationId xmlns:a16="http://schemas.microsoft.com/office/drawing/2014/main" id="{62B6AA36-653A-C74A-9ED9-851E3F6295B3}"/>
              </a:ext>
            </a:extLst>
          </p:cNvPr>
          <p:cNvCxnSpPr>
            <a:cxnSpLocks/>
          </p:cNvCxnSpPr>
          <p:nvPr/>
        </p:nvCxnSpPr>
        <p:spPr>
          <a:xfrm>
            <a:off x="1651000" y="5719021"/>
            <a:ext cx="386459" cy="107722"/>
          </a:xfrm>
          <a:prstGeom prst="line">
            <a:avLst/>
          </a:prstGeom>
          <a:ln>
            <a:solidFill>
              <a:srgbClr val="FFC000"/>
            </a:solidFill>
            <a:prstDash val="sysDot"/>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19D03657-E1DE-204B-87C6-FF8DCA259426}"/>
              </a:ext>
            </a:extLst>
          </p:cNvPr>
          <p:cNvSpPr txBox="1"/>
          <p:nvPr/>
        </p:nvSpPr>
        <p:spPr>
          <a:xfrm>
            <a:off x="2066872" y="2947341"/>
            <a:ext cx="759182" cy="246221"/>
          </a:xfrm>
          <a:prstGeom prst="rect">
            <a:avLst/>
          </a:prstGeom>
          <a:solidFill>
            <a:schemeClr val="bg1"/>
          </a:solidFill>
        </p:spPr>
        <p:txBody>
          <a:bodyPr wrap="none" lIns="0" rtlCol="0">
            <a:spAutoFit/>
          </a:bodyPr>
          <a:lstStyle/>
          <a:p>
            <a:r>
              <a:rPr lang="en-US" sz="1000" dirty="0">
                <a:solidFill>
                  <a:srgbClr val="00B050"/>
                </a:solidFill>
                <a:latin typeface="Helvetica" pitchFamily="2" charset="0"/>
              </a:rPr>
              <a:t>:Carbamate</a:t>
            </a:r>
          </a:p>
        </p:txBody>
      </p:sp>
      <p:sp>
        <p:nvSpPr>
          <p:cNvPr id="37" name="TextBox 36">
            <a:extLst>
              <a:ext uri="{FF2B5EF4-FFF2-40B4-BE49-F238E27FC236}">
                <a16:creationId xmlns:a16="http://schemas.microsoft.com/office/drawing/2014/main" id="{6ADCC70C-515E-FC43-BE13-F33D864D0D5B}"/>
              </a:ext>
            </a:extLst>
          </p:cNvPr>
          <p:cNvSpPr txBox="1"/>
          <p:nvPr/>
        </p:nvSpPr>
        <p:spPr>
          <a:xfrm>
            <a:off x="3586163" y="3487376"/>
            <a:ext cx="1544012" cy="461665"/>
          </a:xfrm>
          <a:prstGeom prst="rect">
            <a:avLst/>
          </a:prstGeom>
          <a:noFill/>
        </p:spPr>
        <p:txBody>
          <a:bodyPr wrap="none" rtlCol="0">
            <a:spAutoFit/>
          </a:bodyPr>
          <a:lstStyle/>
          <a:p>
            <a:r>
              <a:rPr lang="en-US" b="1" dirty="0" err="1">
                <a:latin typeface="Microsoft Tai Le" panose="020B0502040204020203" pitchFamily="34" charset="0"/>
                <a:cs typeface="Microsoft Tai Le" panose="020B0502040204020203" pitchFamily="34" charset="0"/>
              </a:rPr>
              <a:t>endiolate</a:t>
            </a:r>
            <a:endParaRPr lang="en-US" dirty="0"/>
          </a:p>
        </p:txBody>
      </p:sp>
      <p:sp>
        <p:nvSpPr>
          <p:cNvPr id="41" name="Parallelogram 11">
            <a:extLst>
              <a:ext uri="{FF2B5EF4-FFF2-40B4-BE49-F238E27FC236}">
                <a16:creationId xmlns:a16="http://schemas.microsoft.com/office/drawing/2014/main" id="{54336636-445F-0E48-BB60-4A30163FB808}"/>
              </a:ext>
            </a:extLst>
          </p:cNvPr>
          <p:cNvSpPr/>
          <p:nvPr/>
        </p:nvSpPr>
        <p:spPr>
          <a:xfrm flipH="1">
            <a:off x="3586163" y="5269081"/>
            <a:ext cx="1375473" cy="279316"/>
          </a:xfrm>
          <a:custGeom>
            <a:avLst/>
            <a:gdLst>
              <a:gd name="connsiteX0" fmla="*/ 0 w 1351660"/>
              <a:gd name="connsiteY0" fmla="*/ 365041 h 365041"/>
              <a:gd name="connsiteX1" fmla="*/ 320648 w 1351660"/>
              <a:gd name="connsiteY1" fmla="*/ 0 h 365041"/>
              <a:gd name="connsiteX2" fmla="*/ 1351660 w 1351660"/>
              <a:gd name="connsiteY2" fmla="*/ 0 h 365041"/>
              <a:gd name="connsiteX3" fmla="*/ 1031012 w 1351660"/>
              <a:gd name="connsiteY3" fmla="*/ 365041 h 365041"/>
              <a:gd name="connsiteX4" fmla="*/ 0 w 1351660"/>
              <a:gd name="connsiteY4" fmla="*/ 365041 h 365041"/>
              <a:gd name="connsiteX0" fmla="*/ 0 w 1375473"/>
              <a:gd name="connsiteY0" fmla="*/ 365041 h 365041"/>
              <a:gd name="connsiteX1" fmla="*/ 320648 w 1375473"/>
              <a:gd name="connsiteY1" fmla="*/ 0 h 365041"/>
              <a:gd name="connsiteX2" fmla="*/ 1375473 w 1375473"/>
              <a:gd name="connsiteY2" fmla="*/ 152400 h 365041"/>
              <a:gd name="connsiteX3" fmla="*/ 1031012 w 1375473"/>
              <a:gd name="connsiteY3" fmla="*/ 365041 h 365041"/>
              <a:gd name="connsiteX4" fmla="*/ 0 w 1375473"/>
              <a:gd name="connsiteY4" fmla="*/ 365041 h 365041"/>
              <a:gd name="connsiteX0" fmla="*/ 0 w 1375473"/>
              <a:gd name="connsiteY0" fmla="*/ 279316 h 279316"/>
              <a:gd name="connsiteX1" fmla="*/ 296835 w 1375473"/>
              <a:gd name="connsiteY1" fmla="*/ 0 h 279316"/>
              <a:gd name="connsiteX2" fmla="*/ 1375473 w 1375473"/>
              <a:gd name="connsiteY2" fmla="*/ 66675 h 279316"/>
              <a:gd name="connsiteX3" fmla="*/ 1031012 w 1375473"/>
              <a:gd name="connsiteY3" fmla="*/ 279316 h 279316"/>
              <a:gd name="connsiteX4" fmla="*/ 0 w 1375473"/>
              <a:gd name="connsiteY4" fmla="*/ 279316 h 279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473" h="279316">
                <a:moveTo>
                  <a:pt x="0" y="279316"/>
                </a:moveTo>
                <a:lnTo>
                  <a:pt x="296835" y="0"/>
                </a:lnTo>
                <a:lnTo>
                  <a:pt x="1375473" y="66675"/>
                </a:lnTo>
                <a:lnTo>
                  <a:pt x="1031012" y="279316"/>
                </a:lnTo>
                <a:lnTo>
                  <a:pt x="0" y="279316"/>
                </a:lnTo>
                <a:close/>
              </a:path>
            </a:pathLst>
          </a:custGeom>
          <a:gradFill flip="none" rotWithShape="1">
            <a:gsLst>
              <a:gs pos="0">
                <a:schemeClr val="accent5">
                  <a:lumMod val="75000"/>
                  <a:alpha val="35000"/>
                </a:schemeClr>
              </a:gs>
              <a:gs pos="48000">
                <a:schemeClr val="accent5">
                  <a:lumMod val="40000"/>
                  <a:lumOff val="60000"/>
                  <a:alpha val="24000"/>
                </a:schemeClr>
              </a:gs>
              <a:gs pos="100000">
                <a:schemeClr val="accent5">
                  <a:lumMod val="20000"/>
                  <a:lumOff val="80000"/>
                  <a:alpha val="12000"/>
                </a:schemeClr>
              </a:gs>
            </a:gsLst>
            <a:lin ang="16200000" scaled="1"/>
            <a:tileRect/>
          </a:gradFill>
          <a:ln w="63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84CAFF57-28B5-974F-8B8A-6B4D0200A904}"/>
              </a:ext>
            </a:extLst>
          </p:cNvPr>
          <p:cNvSpPr txBox="1"/>
          <p:nvPr/>
        </p:nvSpPr>
        <p:spPr>
          <a:xfrm>
            <a:off x="948638" y="6615072"/>
            <a:ext cx="978153" cy="307777"/>
          </a:xfrm>
          <a:prstGeom prst="rect">
            <a:avLst/>
          </a:prstGeom>
          <a:noFill/>
        </p:spPr>
        <p:txBody>
          <a:bodyPr wrap="none" rtlCol="0">
            <a:spAutoFit/>
          </a:bodyPr>
          <a:lstStyle/>
          <a:p>
            <a:r>
              <a:rPr lang="en-US" sz="1400" b="1" dirty="0" err="1">
                <a:latin typeface="Microsoft Tai Le" panose="020B0502040204020203" pitchFamily="34" charset="0"/>
                <a:cs typeface="Microsoft Tai Le" panose="020B0502040204020203" pitchFamily="34" charset="0"/>
              </a:rPr>
              <a:t>endiolate</a:t>
            </a:r>
            <a:endParaRPr lang="en-US" sz="1400" dirty="0"/>
          </a:p>
        </p:txBody>
      </p:sp>
      <p:sp>
        <p:nvSpPr>
          <p:cNvPr id="46" name="TextBox 45">
            <a:extLst>
              <a:ext uri="{FF2B5EF4-FFF2-40B4-BE49-F238E27FC236}">
                <a16:creationId xmlns:a16="http://schemas.microsoft.com/office/drawing/2014/main" id="{746FF874-257B-6448-8A91-43D5A8E58458}"/>
              </a:ext>
            </a:extLst>
          </p:cNvPr>
          <p:cNvSpPr txBox="1"/>
          <p:nvPr/>
        </p:nvSpPr>
        <p:spPr>
          <a:xfrm>
            <a:off x="5213726" y="3193562"/>
            <a:ext cx="928459" cy="400110"/>
          </a:xfrm>
          <a:prstGeom prst="rect">
            <a:avLst/>
          </a:prstGeom>
          <a:noFill/>
        </p:spPr>
        <p:txBody>
          <a:bodyPr wrap="none" rtlCol="0">
            <a:spAutoFit/>
          </a:bodyPr>
          <a:lstStyle/>
          <a:p>
            <a:r>
              <a:rPr lang="en-US" sz="2000" b="1" dirty="0">
                <a:solidFill>
                  <a:srgbClr val="00B050"/>
                </a:solidFill>
                <a:latin typeface="Microsoft Tai Le" panose="020B0502040204020203" pitchFamily="34" charset="0"/>
                <a:cs typeface="Microsoft Tai Le" panose="020B0502040204020203" pitchFamily="34" charset="0"/>
              </a:rPr>
              <a:t>:His</a:t>
            </a:r>
            <a:r>
              <a:rPr lang="en-US" sz="2000" b="1" baseline="30000" dirty="0">
                <a:solidFill>
                  <a:srgbClr val="00B050"/>
                </a:solidFill>
                <a:latin typeface="Microsoft Tai Le" panose="020B0502040204020203" pitchFamily="34" charset="0"/>
                <a:cs typeface="Microsoft Tai Le" panose="020B0502040204020203" pitchFamily="34" charset="0"/>
              </a:rPr>
              <a:t>294</a:t>
            </a:r>
            <a:endParaRPr lang="en-US" sz="2000" baseline="30000" dirty="0">
              <a:solidFill>
                <a:srgbClr val="00B050"/>
              </a:solidFill>
            </a:endParaRPr>
          </a:p>
        </p:txBody>
      </p:sp>
      <p:sp>
        <p:nvSpPr>
          <p:cNvPr id="42" name="Arc 41">
            <a:extLst>
              <a:ext uri="{FF2B5EF4-FFF2-40B4-BE49-F238E27FC236}">
                <a16:creationId xmlns:a16="http://schemas.microsoft.com/office/drawing/2014/main" id="{85FF9FBF-4411-764E-8507-5BC8A93BB2FD}"/>
              </a:ext>
            </a:extLst>
          </p:cNvPr>
          <p:cNvSpPr/>
          <p:nvPr/>
        </p:nvSpPr>
        <p:spPr>
          <a:xfrm rot="20607068">
            <a:off x="4921059" y="3148591"/>
            <a:ext cx="377830" cy="429789"/>
          </a:xfrm>
          <a:prstGeom prst="arc">
            <a:avLst>
              <a:gd name="adj1" fmla="val 11642173"/>
              <a:gd name="adj2" fmla="val 0"/>
            </a:avLst>
          </a:prstGeom>
          <a:ln w="12700">
            <a:solidFill>
              <a:schemeClr val="tx1"/>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 name="TextBox 50">
            <a:extLst>
              <a:ext uri="{FF2B5EF4-FFF2-40B4-BE49-F238E27FC236}">
                <a16:creationId xmlns:a16="http://schemas.microsoft.com/office/drawing/2014/main" id="{9A59D4E1-A9A1-274F-8599-15B89D3B2782}"/>
              </a:ext>
            </a:extLst>
          </p:cNvPr>
          <p:cNvSpPr txBox="1"/>
          <p:nvPr/>
        </p:nvSpPr>
        <p:spPr>
          <a:xfrm>
            <a:off x="5075437" y="2143181"/>
            <a:ext cx="923651" cy="246221"/>
          </a:xfrm>
          <a:prstGeom prst="rect">
            <a:avLst/>
          </a:prstGeom>
          <a:solidFill>
            <a:schemeClr val="bg1"/>
          </a:solidFill>
        </p:spPr>
        <p:txBody>
          <a:bodyPr wrap="none" rtlCol="0">
            <a:spAutoFit/>
          </a:bodyPr>
          <a:lstStyle/>
          <a:p>
            <a:r>
              <a:rPr lang="en-US" sz="1000" dirty="0">
                <a:solidFill>
                  <a:srgbClr val="00B050"/>
                </a:solidFill>
                <a:latin typeface="Helvetica" pitchFamily="2" charset="0"/>
              </a:rPr>
              <a:t>H-carbamate</a:t>
            </a:r>
          </a:p>
        </p:txBody>
      </p:sp>
      <p:sp>
        <p:nvSpPr>
          <p:cNvPr id="52" name="Arc 51">
            <a:extLst>
              <a:ext uri="{FF2B5EF4-FFF2-40B4-BE49-F238E27FC236}">
                <a16:creationId xmlns:a16="http://schemas.microsoft.com/office/drawing/2014/main" id="{22A513A8-D579-AC42-B9D6-757664501CE0}"/>
              </a:ext>
            </a:extLst>
          </p:cNvPr>
          <p:cNvSpPr/>
          <p:nvPr/>
        </p:nvSpPr>
        <p:spPr>
          <a:xfrm rot="1996886" flipH="1">
            <a:off x="4877599" y="1850578"/>
            <a:ext cx="270406" cy="429789"/>
          </a:xfrm>
          <a:prstGeom prst="arc">
            <a:avLst>
              <a:gd name="adj1" fmla="val 11642173"/>
              <a:gd name="adj2" fmla="val 0"/>
            </a:avLst>
          </a:prstGeom>
          <a:ln w="12700">
            <a:solidFill>
              <a:schemeClr val="tx1"/>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Arc 52">
            <a:extLst>
              <a:ext uri="{FF2B5EF4-FFF2-40B4-BE49-F238E27FC236}">
                <a16:creationId xmlns:a16="http://schemas.microsoft.com/office/drawing/2014/main" id="{4A58E997-D35A-5A49-8835-817B12689D53}"/>
              </a:ext>
            </a:extLst>
          </p:cNvPr>
          <p:cNvSpPr/>
          <p:nvPr/>
        </p:nvSpPr>
        <p:spPr>
          <a:xfrm rot="1996886" flipH="1">
            <a:off x="5216640" y="2097593"/>
            <a:ext cx="107977" cy="222824"/>
          </a:xfrm>
          <a:prstGeom prst="arc">
            <a:avLst>
              <a:gd name="adj1" fmla="val 11642173"/>
              <a:gd name="adj2" fmla="val 0"/>
            </a:avLst>
          </a:prstGeom>
          <a:ln w="12700">
            <a:solidFill>
              <a:schemeClr val="tx1"/>
            </a:solidFill>
            <a:headEnd type="triangle" w="sm" len="sm"/>
            <a:tailEnd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TextBox 44">
            <a:extLst>
              <a:ext uri="{FF2B5EF4-FFF2-40B4-BE49-F238E27FC236}">
                <a16:creationId xmlns:a16="http://schemas.microsoft.com/office/drawing/2014/main" id="{9ACD7158-BCF3-664C-A6D2-9DB6913C6434}"/>
              </a:ext>
            </a:extLst>
          </p:cNvPr>
          <p:cNvSpPr txBox="1"/>
          <p:nvPr/>
        </p:nvSpPr>
        <p:spPr>
          <a:xfrm>
            <a:off x="5530093" y="2765129"/>
            <a:ext cx="1086042" cy="338554"/>
          </a:xfrm>
          <a:prstGeom prst="rect">
            <a:avLst/>
          </a:prstGeom>
          <a:noFill/>
        </p:spPr>
        <p:txBody>
          <a:bodyPr wrap="square" rtlCol="0">
            <a:spAutoFit/>
          </a:bodyPr>
          <a:lstStyle/>
          <a:p>
            <a:r>
              <a:rPr lang="en-US" sz="800" b="1" dirty="0" err="1">
                <a:latin typeface="Microsoft Tai Le" panose="020B0502040204020203" pitchFamily="34" charset="0"/>
                <a:cs typeface="Microsoft Tai Le" panose="020B0502040204020203" pitchFamily="34" charset="0"/>
              </a:rPr>
              <a:t>Tautomerization</a:t>
            </a:r>
            <a:r>
              <a:rPr lang="en-US" sz="800" b="1" dirty="0">
                <a:latin typeface="Microsoft Tai Le" panose="020B0502040204020203" pitchFamily="34" charset="0"/>
                <a:cs typeface="Microsoft Tai Le" panose="020B0502040204020203" pitchFamily="34" charset="0"/>
              </a:rPr>
              <a:t> &amp; CO</a:t>
            </a:r>
            <a:r>
              <a:rPr lang="en-US" sz="800" b="1" baseline="-25000" dirty="0">
                <a:latin typeface="Microsoft Tai Le" panose="020B0502040204020203" pitchFamily="34" charset="0"/>
                <a:cs typeface="Microsoft Tai Le" panose="020B0502040204020203" pitchFamily="34" charset="0"/>
              </a:rPr>
              <a:t>2</a:t>
            </a:r>
            <a:r>
              <a:rPr lang="en-US" sz="800" b="1" dirty="0">
                <a:latin typeface="Microsoft Tai Le" panose="020B0502040204020203" pitchFamily="34" charset="0"/>
                <a:cs typeface="Microsoft Tai Le" panose="020B0502040204020203" pitchFamily="34" charset="0"/>
              </a:rPr>
              <a:t> binding</a:t>
            </a:r>
            <a:endParaRPr lang="en-US" sz="800" dirty="0"/>
          </a:p>
        </p:txBody>
      </p:sp>
      <p:sp>
        <p:nvSpPr>
          <p:cNvPr id="48" name="TextBox 47">
            <a:extLst>
              <a:ext uri="{FF2B5EF4-FFF2-40B4-BE49-F238E27FC236}">
                <a16:creationId xmlns:a16="http://schemas.microsoft.com/office/drawing/2014/main" id="{F80E4188-2B26-7C45-85F2-DBBF3D19D49E}"/>
              </a:ext>
            </a:extLst>
          </p:cNvPr>
          <p:cNvSpPr txBox="1"/>
          <p:nvPr/>
        </p:nvSpPr>
        <p:spPr>
          <a:xfrm>
            <a:off x="37227" y="3708466"/>
            <a:ext cx="3227545" cy="400110"/>
          </a:xfrm>
          <a:prstGeom prst="rect">
            <a:avLst/>
          </a:prstGeom>
          <a:noFill/>
        </p:spPr>
        <p:txBody>
          <a:bodyPr wrap="square" rtlCol="0">
            <a:spAutoFit/>
          </a:bodyPr>
          <a:lstStyle/>
          <a:p>
            <a:r>
              <a:rPr lang="en-US" sz="1000" dirty="0">
                <a:solidFill>
                  <a:srgbClr val="00B0F0"/>
                </a:solidFill>
                <a:latin typeface="Chalkboard" panose="03050602040202020205" pitchFamily="66" charset="77"/>
              </a:rPr>
              <a:t>This graphic shows how close the carbamate is to both the C2 and C3 carbons</a:t>
            </a:r>
          </a:p>
        </p:txBody>
      </p:sp>
      <p:sp>
        <p:nvSpPr>
          <p:cNvPr id="55" name="TextBox 54">
            <a:extLst>
              <a:ext uri="{FF2B5EF4-FFF2-40B4-BE49-F238E27FC236}">
                <a16:creationId xmlns:a16="http://schemas.microsoft.com/office/drawing/2014/main" id="{917EE919-024C-9547-885B-91B4832F3C35}"/>
              </a:ext>
            </a:extLst>
          </p:cNvPr>
          <p:cNvSpPr txBox="1"/>
          <p:nvPr/>
        </p:nvSpPr>
        <p:spPr>
          <a:xfrm>
            <a:off x="6839151" y="6140920"/>
            <a:ext cx="1822935" cy="461665"/>
          </a:xfrm>
          <a:prstGeom prst="rect">
            <a:avLst/>
          </a:prstGeom>
          <a:noFill/>
        </p:spPr>
        <p:txBody>
          <a:bodyPr wrap="none" rtlCol="0">
            <a:spAutoFit/>
          </a:bodyPr>
          <a:lstStyle/>
          <a:p>
            <a:r>
              <a:rPr lang="en-US" b="1" dirty="0">
                <a:latin typeface="Symbol" pitchFamily="2" charset="2"/>
                <a:cs typeface="Microsoft Tai Le" panose="020B0502040204020203" pitchFamily="34" charset="0"/>
              </a:rPr>
              <a:t>b</a:t>
            </a:r>
            <a:r>
              <a:rPr lang="en-US" b="1" dirty="0">
                <a:latin typeface="Microsoft Tai Le" panose="020B0502040204020203" pitchFamily="34" charset="0"/>
                <a:cs typeface="Microsoft Tai Le" panose="020B0502040204020203" pitchFamily="34" charset="0"/>
              </a:rPr>
              <a:t>-keto acid</a:t>
            </a:r>
            <a:endParaRPr lang="en-US" dirty="0"/>
          </a:p>
        </p:txBody>
      </p:sp>
      <p:sp>
        <p:nvSpPr>
          <p:cNvPr id="56" name="Arc 55">
            <a:extLst>
              <a:ext uri="{FF2B5EF4-FFF2-40B4-BE49-F238E27FC236}">
                <a16:creationId xmlns:a16="http://schemas.microsoft.com/office/drawing/2014/main" id="{F5670C38-7C03-3E48-B58F-CC962DC2B38C}"/>
              </a:ext>
            </a:extLst>
          </p:cNvPr>
          <p:cNvSpPr/>
          <p:nvPr/>
        </p:nvSpPr>
        <p:spPr>
          <a:xfrm rot="4593099">
            <a:off x="4629418" y="5178469"/>
            <a:ext cx="256061" cy="244888"/>
          </a:xfrm>
          <a:prstGeom prst="arc">
            <a:avLst>
              <a:gd name="adj1" fmla="val 1164217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Arc 56">
            <a:extLst>
              <a:ext uri="{FF2B5EF4-FFF2-40B4-BE49-F238E27FC236}">
                <a16:creationId xmlns:a16="http://schemas.microsoft.com/office/drawing/2014/main" id="{35C112C1-4248-D54B-96C0-70CA989D29AE}"/>
              </a:ext>
            </a:extLst>
          </p:cNvPr>
          <p:cNvSpPr/>
          <p:nvPr/>
        </p:nvSpPr>
        <p:spPr>
          <a:xfrm rot="17067793" flipV="1">
            <a:off x="4970621" y="5479479"/>
            <a:ext cx="176639" cy="196347"/>
          </a:xfrm>
          <a:prstGeom prst="arc">
            <a:avLst>
              <a:gd name="adj1" fmla="val 997783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Arc 57">
            <a:extLst>
              <a:ext uri="{FF2B5EF4-FFF2-40B4-BE49-F238E27FC236}">
                <a16:creationId xmlns:a16="http://schemas.microsoft.com/office/drawing/2014/main" id="{84E3305E-1E8D-6B4B-A5AF-A2E4A6B82808}"/>
              </a:ext>
            </a:extLst>
          </p:cNvPr>
          <p:cNvSpPr/>
          <p:nvPr/>
        </p:nvSpPr>
        <p:spPr>
          <a:xfrm rot="6187566" flipV="1">
            <a:off x="4526319" y="5717345"/>
            <a:ext cx="437303" cy="247894"/>
          </a:xfrm>
          <a:prstGeom prst="arc">
            <a:avLst>
              <a:gd name="adj1" fmla="val 12150529"/>
              <a:gd name="adj2" fmla="val 21067693"/>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4" name="Straight Arrow Connector 53">
            <a:extLst>
              <a:ext uri="{FF2B5EF4-FFF2-40B4-BE49-F238E27FC236}">
                <a16:creationId xmlns:a16="http://schemas.microsoft.com/office/drawing/2014/main" id="{C24320D8-4EB4-B044-8378-0B64F81FB05A}"/>
              </a:ext>
            </a:extLst>
          </p:cNvPr>
          <p:cNvCxnSpPr/>
          <p:nvPr/>
        </p:nvCxnSpPr>
        <p:spPr>
          <a:xfrm>
            <a:off x="5662918" y="5417763"/>
            <a:ext cx="834731" cy="0"/>
          </a:xfrm>
          <a:prstGeom prst="straightConnector1">
            <a:avLst/>
          </a:prstGeom>
          <a:ln>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727CDA12-F7FC-A64B-B9ED-CC7EDE815C82}"/>
              </a:ext>
            </a:extLst>
          </p:cNvPr>
          <p:cNvCxnSpPr>
            <a:cxnSpLocks/>
          </p:cNvCxnSpPr>
          <p:nvPr/>
        </p:nvCxnSpPr>
        <p:spPr>
          <a:xfrm flipH="1">
            <a:off x="1479739" y="5771951"/>
            <a:ext cx="93262" cy="229983"/>
          </a:xfrm>
          <a:prstGeom prst="line">
            <a:avLst/>
          </a:prstGeom>
          <a:ln>
            <a:solidFill>
              <a:srgbClr val="FFC000"/>
            </a:solidFill>
            <a:prstDash val="sysDot"/>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684706E1-8CAE-D648-9697-075D17368385}"/>
              </a:ext>
            </a:extLst>
          </p:cNvPr>
          <p:cNvSpPr txBox="1"/>
          <p:nvPr/>
        </p:nvSpPr>
        <p:spPr>
          <a:xfrm>
            <a:off x="3319561" y="1016176"/>
            <a:ext cx="5700452" cy="584775"/>
          </a:xfrm>
          <a:prstGeom prst="rect">
            <a:avLst/>
          </a:prstGeom>
          <a:noFill/>
        </p:spPr>
        <p:txBody>
          <a:bodyPr wrap="square" rtlCol="0">
            <a:spAutoFit/>
          </a:bodyPr>
          <a:lstStyle/>
          <a:p>
            <a:pPr marL="171450" indent="-158750">
              <a:buFont typeface="Arial" panose="020B0604020202020204" pitchFamily="34" charset="0"/>
              <a:buChar char="•"/>
            </a:pPr>
            <a:r>
              <a:rPr lang="en-US" sz="1600" b="1" dirty="0">
                <a:latin typeface="Microsoft Tai Le" panose="020B0502040204020203" pitchFamily="34" charset="0"/>
                <a:cs typeface="Microsoft Tai Le" panose="020B0502040204020203" pitchFamily="34" charset="0"/>
              </a:rPr>
              <a:t>Immediately after CO</a:t>
            </a:r>
            <a:r>
              <a:rPr lang="en-US" sz="1600" b="1" baseline="-25000" dirty="0">
                <a:latin typeface="Microsoft Tai Le" panose="020B0502040204020203" pitchFamily="34" charset="0"/>
                <a:cs typeface="Microsoft Tai Le" panose="020B0502040204020203" pitchFamily="34" charset="0"/>
              </a:rPr>
              <a:t>2</a:t>
            </a:r>
            <a:r>
              <a:rPr lang="en-US" sz="1600" b="1" dirty="0">
                <a:latin typeface="Microsoft Tai Le" panose="020B0502040204020203" pitchFamily="34" charset="0"/>
                <a:cs typeface="Microsoft Tai Le" panose="020B0502040204020203" pitchFamily="34" charset="0"/>
              </a:rPr>
              <a:t> binding, the nucleophilic attack by the </a:t>
            </a:r>
            <a:r>
              <a:rPr lang="en-US" sz="1600" b="1" dirty="0">
                <a:solidFill>
                  <a:srgbClr val="FF0000"/>
                </a:solidFill>
                <a:latin typeface="Microsoft Tai Le" panose="020B0502040204020203" pitchFamily="34" charset="0"/>
                <a:cs typeface="Microsoft Tai Le" panose="020B0502040204020203" pitchFamily="34" charset="0"/>
              </a:rPr>
              <a:t>C2-</a:t>
            </a:r>
            <a:r>
              <a:rPr lang="en-US" sz="1600" b="1" dirty="0">
                <a:latin typeface="Microsoft Tai Le" panose="020B0502040204020203" pitchFamily="34" charset="0"/>
                <a:cs typeface="Microsoft Tai Le" panose="020B0502040204020203" pitchFamily="34" charset="0"/>
              </a:rPr>
              <a:t>enol forms the </a:t>
            </a:r>
            <a:r>
              <a:rPr lang="en-US" sz="1600" b="1" dirty="0">
                <a:latin typeface="Symbol" pitchFamily="2" charset="2"/>
                <a:cs typeface="Microsoft Tai Le" panose="020B0502040204020203" pitchFamily="34" charset="0"/>
              </a:rPr>
              <a:t>b</a:t>
            </a:r>
            <a:r>
              <a:rPr lang="en-US" sz="1600" b="1" dirty="0">
                <a:latin typeface="Microsoft Tai Le" panose="020B0502040204020203" pitchFamily="34" charset="0"/>
                <a:cs typeface="Microsoft Tai Le" panose="020B0502040204020203" pitchFamily="34" charset="0"/>
              </a:rPr>
              <a:t>-keto acid intermediate</a:t>
            </a:r>
          </a:p>
        </p:txBody>
      </p:sp>
      <p:sp>
        <p:nvSpPr>
          <p:cNvPr id="63" name="TextBox 62">
            <a:extLst>
              <a:ext uri="{FF2B5EF4-FFF2-40B4-BE49-F238E27FC236}">
                <a16:creationId xmlns:a16="http://schemas.microsoft.com/office/drawing/2014/main" id="{5EE5DE5A-2D6D-5446-BCC7-504BCAE248EA}"/>
              </a:ext>
            </a:extLst>
          </p:cNvPr>
          <p:cNvSpPr txBox="1"/>
          <p:nvPr/>
        </p:nvSpPr>
        <p:spPr>
          <a:xfrm>
            <a:off x="8147278" y="5702574"/>
            <a:ext cx="752129" cy="338554"/>
          </a:xfrm>
          <a:prstGeom prst="rect">
            <a:avLst/>
          </a:prstGeom>
          <a:noFill/>
        </p:spPr>
        <p:txBody>
          <a:bodyPr wrap="none" rtlCol="0">
            <a:sp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Mg</a:t>
            </a:r>
            <a:r>
              <a:rPr lang="en-US" sz="1600" baseline="30000" dirty="0">
                <a:latin typeface="Helvetica Neue" panose="02000503000000020004" pitchFamily="2" charset="0"/>
                <a:ea typeface="Helvetica Neue" panose="02000503000000020004" pitchFamily="2" charset="0"/>
                <a:cs typeface="Helvetica Neue" panose="02000503000000020004" pitchFamily="2" charset="0"/>
              </a:rPr>
              <a:t>⊕⊕</a:t>
            </a:r>
          </a:p>
        </p:txBody>
      </p:sp>
      <p:cxnSp>
        <p:nvCxnSpPr>
          <p:cNvPr id="66" name="Straight Connector 65">
            <a:extLst>
              <a:ext uri="{FF2B5EF4-FFF2-40B4-BE49-F238E27FC236}">
                <a16:creationId xmlns:a16="http://schemas.microsoft.com/office/drawing/2014/main" id="{7A8EC1D1-CD59-D042-B3CF-5330A54D59FC}"/>
              </a:ext>
            </a:extLst>
          </p:cNvPr>
          <p:cNvCxnSpPr>
            <a:cxnSpLocks/>
          </p:cNvCxnSpPr>
          <p:nvPr/>
        </p:nvCxnSpPr>
        <p:spPr>
          <a:xfrm>
            <a:off x="8249035" y="4918352"/>
            <a:ext cx="148840" cy="853599"/>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BDBEC5DD-C11D-9D45-88F7-B1A3DBC3C20E}"/>
              </a:ext>
            </a:extLst>
          </p:cNvPr>
          <p:cNvCxnSpPr>
            <a:cxnSpLocks/>
          </p:cNvCxnSpPr>
          <p:nvPr/>
        </p:nvCxnSpPr>
        <p:spPr>
          <a:xfrm flipH="1">
            <a:off x="8451848" y="5398594"/>
            <a:ext cx="81269" cy="38226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4AADAC7A-41A1-A647-9601-23757CAFA52D}"/>
              </a:ext>
            </a:extLst>
          </p:cNvPr>
          <p:cNvCxnSpPr>
            <a:cxnSpLocks/>
          </p:cNvCxnSpPr>
          <p:nvPr/>
        </p:nvCxnSpPr>
        <p:spPr>
          <a:xfrm>
            <a:off x="7816112" y="5656685"/>
            <a:ext cx="470638" cy="113072"/>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9CA5C64C-FE76-0248-8799-0C854AC21173}"/>
              </a:ext>
            </a:extLst>
          </p:cNvPr>
          <p:cNvSpPr txBox="1"/>
          <p:nvPr/>
        </p:nvSpPr>
        <p:spPr>
          <a:xfrm>
            <a:off x="3318625" y="521653"/>
            <a:ext cx="5700452" cy="584775"/>
          </a:xfrm>
          <a:prstGeom prst="rect">
            <a:avLst/>
          </a:prstGeom>
          <a:noFill/>
        </p:spPr>
        <p:txBody>
          <a:bodyPr wrap="square" rtlCol="0">
            <a:spAutoFit/>
          </a:bodyPr>
          <a:lstStyle/>
          <a:p>
            <a:pPr marL="171450" indent="-158750">
              <a:buFont typeface="Arial" panose="020B0604020202020204" pitchFamily="34" charset="0"/>
              <a:buChar char="•"/>
            </a:pPr>
            <a:r>
              <a:rPr lang="en-US" sz="1600" b="1" dirty="0">
                <a:latin typeface="Microsoft Tai Le" panose="020B0502040204020203" pitchFamily="34" charset="0"/>
                <a:cs typeface="Microsoft Tai Le" panose="020B0502040204020203" pitchFamily="34" charset="0"/>
              </a:rPr>
              <a:t>Not covered in text or class is the </a:t>
            </a:r>
            <a:r>
              <a:rPr lang="en-US" sz="1600" b="1" dirty="0" err="1">
                <a:latin typeface="Microsoft Tai Le" panose="020B0502040204020203" pitchFamily="34" charset="0"/>
                <a:cs typeface="Microsoft Tai Le" panose="020B0502040204020203" pitchFamily="34" charset="0"/>
              </a:rPr>
              <a:t>tautomerization</a:t>
            </a:r>
            <a:r>
              <a:rPr lang="en-US" sz="1600" b="1" dirty="0">
                <a:latin typeface="Microsoft Tai Le" panose="020B0502040204020203" pitchFamily="34" charset="0"/>
                <a:cs typeface="Microsoft Tai Le" panose="020B0502040204020203" pitchFamily="34" charset="0"/>
              </a:rPr>
              <a:t> to convert the </a:t>
            </a:r>
            <a:r>
              <a:rPr lang="en-US" sz="1600" b="1" dirty="0">
                <a:solidFill>
                  <a:srgbClr val="FF0000"/>
                </a:solidFill>
                <a:latin typeface="Microsoft Tai Le" panose="020B0502040204020203" pitchFamily="34" charset="0"/>
                <a:cs typeface="Microsoft Tai Le" panose="020B0502040204020203" pitchFamily="34" charset="0"/>
              </a:rPr>
              <a:t>C2</a:t>
            </a:r>
            <a:r>
              <a:rPr lang="en-US" sz="1600" b="1" dirty="0">
                <a:latin typeface="Microsoft Tai Le" panose="020B0502040204020203" pitchFamily="34" charset="0"/>
                <a:cs typeface="Microsoft Tai Le" panose="020B0502040204020203" pitchFamily="34" charset="0"/>
              </a:rPr>
              <a:t>-endiolate to the </a:t>
            </a:r>
            <a:r>
              <a:rPr lang="en-US" sz="1600" b="1" dirty="0">
                <a:solidFill>
                  <a:srgbClr val="00B050"/>
                </a:solidFill>
                <a:latin typeface="Microsoft Tai Le" panose="020B0502040204020203" pitchFamily="34" charset="0"/>
                <a:cs typeface="Microsoft Tai Le" panose="020B0502040204020203" pitchFamily="34" charset="0"/>
              </a:rPr>
              <a:t>C3</a:t>
            </a:r>
            <a:r>
              <a:rPr lang="en-US" sz="1600" b="1" dirty="0">
                <a:latin typeface="Microsoft Tai Le" panose="020B0502040204020203" pitchFamily="34" charset="0"/>
                <a:cs typeface="Microsoft Tai Le" panose="020B0502040204020203" pitchFamily="34" charset="0"/>
              </a:rPr>
              <a:t>-endiolate</a:t>
            </a:r>
          </a:p>
        </p:txBody>
      </p:sp>
    </p:spTree>
    <p:extLst>
      <p:ext uri="{BB962C8B-B14F-4D97-AF65-F5344CB8AC3E}">
        <p14:creationId xmlns:p14="http://schemas.microsoft.com/office/powerpoint/2010/main" val="307129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47811" y="3988209"/>
            <a:ext cx="2195246" cy="223292"/>
          </a:xfrm>
        </p:spPr>
        <p:txBody>
          <a:bodyPr/>
          <a:lstStyle/>
          <a:p>
            <a:r>
              <a:rPr lang="en-US" altLang="en-US" sz="1800" dirty="0" err="1">
                <a:solidFill>
                  <a:srgbClr val="2FB0DC"/>
                </a:solidFill>
                <a:latin typeface="Helvetica" charset="0"/>
                <a:ea typeface="Helvetica" charset="0"/>
                <a:cs typeface="Helvetica" charset="0"/>
              </a:rPr>
              <a:t>endiol</a:t>
            </a:r>
            <a:r>
              <a:rPr lang="en-US" altLang="en-US" sz="1800" dirty="0">
                <a:solidFill>
                  <a:srgbClr val="2FB0DC"/>
                </a:solidFill>
                <a:latin typeface="Helvetica" charset="0"/>
                <a:ea typeface="Helvetica" charset="0"/>
                <a:cs typeface="Helvetica" charset="0"/>
              </a:rPr>
              <a:t> intermediate</a:t>
            </a:r>
          </a:p>
        </p:txBody>
      </p:sp>
      <p:pic>
        <p:nvPicPr>
          <p:cNvPr id="33796" name="Picture 5" descr="C:\Users\shannon.moloney\AppData\Local\Temp\wz8e22\ch20\figure_20_33.jpg"/>
          <p:cNvPicPr>
            <a:picLocks noChangeAspect="1" noChangeArrowheads="1"/>
          </p:cNvPicPr>
          <p:nvPr/>
        </p:nvPicPr>
        <p:blipFill rotWithShape="1">
          <a:blip r:embed="rId3">
            <a:extLst>
              <a:ext uri="{28A0092B-C50C-407E-A947-70E740481C1C}">
                <a14:useLocalDpi xmlns:a14="http://schemas.microsoft.com/office/drawing/2010/main" val="0"/>
              </a:ext>
            </a:extLst>
          </a:blip>
          <a:srcRect r="1238" b="6487"/>
          <a:stretch/>
        </p:blipFill>
        <p:spPr bwMode="auto">
          <a:xfrm>
            <a:off x="2795813" y="1077347"/>
            <a:ext cx="6348188" cy="522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ee the source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69206"/>
          <a:stretch/>
        </p:blipFill>
        <p:spPr bwMode="auto">
          <a:xfrm>
            <a:off x="1342631" y="1559442"/>
            <a:ext cx="1323165" cy="239678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a:spLocks noChangeAspect="1"/>
          </p:cNvSpPr>
          <p:nvPr/>
        </p:nvSpPr>
        <p:spPr>
          <a:xfrm>
            <a:off x="6288470" y="4817385"/>
            <a:ext cx="274320" cy="274320"/>
          </a:xfrm>
          <a:prstGeom prst="ellipse">
            <a:avLst/>
          </a:prstGeom>
          <a:solidFill>
            <a:srgbClr val="DCECF9"/>
          </a:solidFill>
          <a:ln>
            <a:noFill/>
          </a:ln>
          <a:effectLst>
            <a:outerShdw blurRad="50800" dist="38100" dir="2700000" algn="tl" rotWithShape="0">
              <a:prstClr val="black">
                <a:alpha val="40000"/>
              </a:prstClr>
            </a:outerShdw>
          </a:effectLst>
          <a:scene3d>
            <a:camera prst="perspectiveHeroicExtremeLeftFacing"/>
            <a:lightRig rig="balanced" dir="t"/>
          </a:scene3d>
          <a:sp3d extrusionH="82550" prstMaterial="flat">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rot="8472849">
            <a:off x="6262244" y="4207379"/>
            <a:ext cx="182880" cy="182880"/>
          </a:xfrm>
          <a:prstGeom prst="ellipse">
            <a:avLst/>
          </a:prstGeom>
          <a:solidFill>
            <a:srgbClr val="DCECF9"/>
          </a:solidFill>
          <a:ln>
            <a:noFill/>
          </a:ln>
          <a:effectLst>
            <a:outerShdw blurRad="50800" dist="38100" dir="2700000" algn="tl" rotWithShape="0">
              <a:prstClr val="black">
                <a:alpha val="40000"/>
              </a:prstClr>
            </a:outerShdw>
          </a:effectLst>
          <a:scene3d>
            <a:camera prst="perspectiveHeroicExtremeLeftFacing"/>
            <a:lightRig rig="balanced" dir="t"/>
          </a:scene3d>
          <a:sp3d extrusionH="82550" prstMaterial="flat">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39"/>
          <p:cNvSpPr/>
          <p:nvPr/>
        </p:nvSpPr>
        <p:spPr>
          <a:xfrm rot="19902739">
            <a:off x="6393138" y="4778233"/>
            <a:ext cx="313313" cy="275513"/>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8"/>
          <p:cNvGrpSpPr/>
          <p:nvPr/>
        </p:nvGrpSpPr>
        <p:grpSpPr>
          <a:xfrm rot="3631330">
            <a:off x="6369383" y="4508524"/>
            <a:ext cx="189235" cy="428000"/>
            <a:chOff x="11830175" y="3259874"/>
            <a:chExt cx="189235" cy="428000"/>
          </a:xfrm>
        </p:grpSpPr>
        <p:sp>
          <p:nvSpPr>
            <p:cNvPr id="4" name="Can 3"/>
            <p:cNvSpPr/>
            <p:nvPr/>
          </p:nvSpPr>
          <p:spPr>
            <a:xfrm>
              <a:off x="11830175" y="3259874"/>
              <a:ext cx="77724" cy="406870"/>
            </a:xfrm>
            <a:prstGeom prst="can">
              <a:avLst/>
            </a:prstGeom>
            <a:gradFill>
              <a:gsLst>
                <a:gs pos="0">
                  <a:schemeClr val="accent3">
                    <a:lumMod val="50000"/>
                  </a:schemeClr>
                </a:gs>
                <a:gs pos="100000">
                  <a:schemeClr val="bg2">
                    <a:lumMod val="20000"/>
                    <a:lumOff val="80000"/>
                  </a:schemeClr>
                </a:gs>
              </a:gsLst>
            </a:gradFill>
            <a:ln>
              <a:noFill/>
            </a:ln>
            <a:scene3d>
              <a:camera prst="orthographicFront"/>
              <a:lightRig rig="flood" dir="t">
                <a:rot lat="0" lon="0" rev="5400000"/>
              </a:lightRig>
            </a:scene3d>
            <a:sp3d prstMaterial="powder"/>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Can 15"/>
            <p:cNvSpPr/>
            <p:nvPr/>
          </p:nvSpPr>
          <p:spPr>
            <a:xfrm>
              <a:off x="11941686" y="3281004"/>
              <a:ext cx="77724" cy="406870"/>
            </a:xfrm>
            <a:prstGeom prst="can">
              <a:avLst/>
            </a:prstGeom>
            <a:gradFill>
              <a:gsLst>
                <a:gs pos="0">
                  <a:schemeClr val="accent3">
                    <a:lumMod val="50000"/>
                  </a:schemeClr>
                </a:gs>
                <a:gs pos="100000">
                  <a:schemeClr val="bg2">
                    <a:lumMod val="20000"/>
                    <a:lumOff val="80000"/>
                  </a:schemeClr>
                </a:gs>
              </a:gsLst>
            </a:gradFill>
            <a:ln>
              <a:noFill/>
            </a:ln>
            <a:scene3d>
              <a:camera prst="orthographicFront"/>
              <a:lightRig rig="flood" dir="t">
                <a:rot lat="0" lon="0" rev="5400000"/>
              </a:lightRig>
            </a:scene3d>
            <a:sp3d prstMaterial="powder"/>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Rectangle 9"/>
          <p:cNvSpPr/>
          <p:nvPr/>
        </p:nvSpPr>
        <p:spPr>
          <a:xfrm rot="21081813">
            <a:off x="6518558" y="3606527"/>
            <a:ext cx="449587" cy="469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82240" y="3759200"/>
            <a:ext cx="601185" cy="206375"/>
          </a:xfrm>
          <a:prstGeom prst="line">
            <a:avLst/>
          </a:prstGeom>
          <a:ln>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2" name="Rounded Rectangle 31"/>
          <p:cNvSpPr/>
          <p:nvPr/>
        </p:nvSpPr>
        <p:spPr>
          <a:xfrm rot="18669698">
            <a:off x="6588237" y="3947594"/>
            <a:ext cx="339725" cy="221844"/>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rot="1626562">
            <a:off x="5557277" y="3520122"/>
            <a:ext cx="1519145" cy="531779"/>
          </a:xfrm>
          <a:custGeom>
            <a:avLst/>
            <a:gdLst>
              <a:gd name="connsiteX0" fmla="*/ 0 w 1616075"/>
              <a:gd name="connsiteY0" fmla="*/ 0 h 597749"/>
              <a:gd name="connsiteX1" fmla="*/ 1616075 w 1616075"/>
              <a:gd name="connsiteY1" fmla="*/ 0 h 597749"/>
              <a:gd name="connsiteX2" fmla="*/ 1616075 w 1616075"/>
              <a:gd name="connsiteY2" fmla="*/ 597749 h 597749"/>
              <a:gd name="connsiteX3" fmla="*/ 0 w 1616075"/>
              <a:gd name="connsiteY3" fmla="*/ 597749 h 597749"/>
              <a:gd name="connsiteX4" fmla="*/ 0 w 1616075"/>
              <a:gd name="connsiteY4" fmla="*/ 0 h 597749"/>
              <a:gd name="connsiteX0" fmla="*/ 162509 w 1616075"/>
              <a:gd name="connsiteY0" fmla="*/ 66614 h 597749"/>
              <a:gd name="connsiteX1" fmla="*/ 1616075 w 1616075"/>
              <a:gd name="connsiteY1" fmla="*/ 0 h 597749"/>
              <a:gd name="connsiteX2" fmla="*/ 1616075 w 1616075"/>
              <a:gd name="connsiteY2" fmla="*/ 597749 h 597749"/>
              <a:gd name="connsiteX3" fmla="*/ 0 w 1616075"/>
              <a:gd name="connsiteY3" fmla="*/ 597749 h 597749"/>
              <a:gd name="connsiteX4" fmla="*/ 162509 w 1616075"/>
              <a:gd name="connsiteY4" fmla="*/ 66614 h 597749"/>
              <a:gd name="connsiteX0" fmla="*/ 162509 w 1616075"/>
              <a:gd name="connsiteY0" fmla="*/ 0 h 531135"/>
              <a:gd name="connsiteX1" fmla="*/ 1519145 w 1616075"/>
              <a:gd name="connsiteY1" fmla="*/ 43644 h 531135"/>
              <a:gd name="connsiteX2" fmla="*/ 1616075 w 1616075"/>
              <a:gd name="connsiteY2" fmla="*/ 531135 h 531135"/>
              <a:gd name="connsiteX3" fmla="*/ 0 w 1616075"/>
              <a:gd name="connsiteY3" fmla="*/ 531135 h 531135"/>
              <a:gd name="connsiteX4" fmla="*/ 162509 w 1616075"/>
              <a:gd name="connsiteY4" fmla="*/ 0 h 531135"/>
              <a:gd name="connsiteX0" fmla="*/ 162509 w 1519145"/>
              <a:gd name="connsiteY0" fmla="*/ 0 h 531779"/>
              <a:gd name="connsiteX1" fmla="*/ 1519145 w 1519145"/>
              <a:gd name="connsiteY1" fmla="*/ 43644 h 531779"/>
              <a:gd name="connsiteX2" fmla="*/ 1398826 w 1519145"/>
              <a:gd name="connsiteY2" fmla="*/ 531779 h 531779"/>
              <a:gd name="connsiteX3" fmla="*/ 0 w 1519145"/>
              <a:gd name="connsiteY3" fmla="*/ 531135 h 531779"/>
              <a:gd name="connsiteX4" fmla="*/ 162509 w 1519145"/>
              <a:gd name="connsiteY4" fmla="*/ 0 h 531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145" h="531779">
                <a:moveTo>
                  <a:pt x="162509" y="0"/>
                </a:moveTo>
                <a:lnTo>
                  <a:pt x="1519145" y="43644"/>
                </a:lnTo>
                <a:lnTo>
                  <a:pt x="1398826" y="531779"/>
                </a:lnTo>
                <a:lnTo>
                  <a:pt x="0" y="531135"/>
                </a:lnTo>
                <a:lnTo>
                  <a:pt x="162509" y="0"/>
                </a:lnTo>
                <a:close/>
              </a:path>
            </a:pathLst>
          </a:custGeom>
          <a:solidFill>
            <a:schemeClr val="bg1">
              <a:alpha val="4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V="1">
            <a:off x="6372565" y="4339540"/>
            <a:ext cx="201557" cy="302783"/>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515468" y="4015939"/>
            <a:ext cx="1043876" cy="338554"/>
          </a:xfrm>
          <a:prstGeom prst="rect">
            <a:avLst/>
          </a:prstGeom>
          <a:noFill/>
        </p:spPr>
        <p:txBody>
          <a:bodyPr wrap="none" rtlCol="0">
            <a:spAutoFit/>
          </a:bodyPr>
          <a:lstStyle/>
          <a:p>
            <a:r>
              <a:rPr lang="en-US" sz="1600" b="1">
                <a:latin typeface="Microsoft YaHei" charset="-122"/>
                <a:ea typeface="Microsoft YaHei" charset="-122"/>
                <a:cs typeface="Microsoft YaHei" charset="-122"/>
              </a:rPr>
              <a:t>:His-294</a:t>
            </a:r>
          </a:p>
        </p:txBody>
      </p:sp>
      <p:cxnSp>
        <p:nvCxnSpPr>
          <p:cNvPr id="34" name="Straight Arrow Connector 33"/>
          <p:cNvCxnSpPr/>
          <p:nvPr/>
        </p:nvCxnSpPr>
        <p:spPr>
          <a:xfrm flipV="1">
            <a:off x="6842125" y="3687012"/>
            <a:ext cx="163142" cy="2692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Oval 29"/>
          <p:cNvSpPr>
            <a:spLocks noChangeAspect="1"/>
          </p:cNvSpPr>
          <p:nvPr/>
        </p:nvSpPr>
        <p:spPr>
          <a:xfrm rot="8472849">
            <a:off x="6733565" y="3922893"/>
            <a:ext cx="164592" cy="164592"/>
          </a:xfrm>
          <a:prstGeom prst="ellipse">
            <a:avLst/>
          </a:prstGeom>
          <a:solidFill>
            <a:srgbClr val="DCECF9"/>
          </a:solidFill>
          <a:ln>
            <a:noFill/>
          </a:ln>
          <a:effectLst>
            <a:outerShdw blurRad="50800" dist="38100" dir="2700000" algn="tl" rotWithShape="0">
              <a:prstClr val="black">
                <a:alpha val="40000"/>
              </a:prstClr>
            </a:outerShdw>
          </a:effectLst>
          <a:scene3d>
            <a:camera prst="perspectiveHeroicExtremeLeftFacing"/>
            <a:lightRig rig="balanced" dir="t"/>
          </a:scene3d>
          <a:sp3d extrusionH="82550" prstMaterial="flat">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8" name="Group 37"/>
          <p:cNvGrpSpPr/>
          <p:nvPr/>
        </p:nvGrpSpPr>
        <p:grpSpPr>
          <a:xfrm>
            <a:off x="6426638" y="3629026"/>
            <a:ext cx="562971" cy="1005930"/>
            <a:chOff x="6426638" y="3629026"/>
            <a:chExt cx="562971" cy="1005930"/>
          </a:xfrm>
        </p:grpSpPr>
        <p:cxnSp>
          <p:nvCxnSpPr>
            <p:cNvPr id="45" name="Straight Arrow Connector 44"/>
            <p:cNvCxnSpPr>
              <a:stCxn id="4" idx="2"/>
            </p:cNvCxnSpPr>
            <p:nvPr/>
          </p:nvCxnSpPr>
          <p:spPr>
            <a:xfrm flipV="1">
              <a:off x="6426638" y="4448954"/>
              <a:ext cx="104927" cy="186002"/>
            </a:xfrm>
            <a:prstGeom prst="straightConnector1">
              <a:avLst/>
            </a:prstGeom>
            <a:ln>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6664681" y="3629026"/>
              <a:ext cx="324928" cy="575992"/>
            </a:xfrm>
            <a:prstGeom prst="straightConnector1">
              <a:avLst/>
            </a:prstGeom>
            <a:ln>
              <a:solidFill>
                <a:schemeClr val="tx1"/>
              </a:solidFill>
              <a:tailEnd type="none"/>
            </a:ln>
          </p:spPr>
          <p:style>
            <a:lnRef idx="2">
              <a:schemeClr val="accent1"/>
            </a:lnRef>
            <a:fillRef idx="0">
              <a:schemeClr val="accent1"/>
            </a:fillRef>
            <a:effectRef idx="1">
              <a:schemeClr val="accent1"/>
            </a:effectRef>
            <a:fontRef idx="minor">
              <a:schemeClr val="tx1"/>
            </a:fontRef>
          </p:style>
        </p:cxnSp>
      </p:grpSp>
      <p:sp>
        <p:nvSpPr>
          <p:cNvPr id="46" name="Lightning Bolt 45"/>
          <p:cNvSpPr/>
          <p:nvPr/>
        </p:nvSpPr>
        <p:spPr>
          <a:xfrm rot="12605316">
            <a:off x="6352973" y="4690322"/>
            <a:ext cx="290954" cy="370049"/>
          </a:xfrm>
          <a:prstGeom prst="lightningBolt">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536" name="Picture 8" descr="ee the source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4138" y="5950218"/>
            <a:ext cx="1065795" cy="62854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p:cNvSpPr/>
          <p:nvPr/>
        </p:nvSpPr>
        <p:spPr>
          <a:xfrm>
            <a:off x="2867586" y="1151324"/>
            <a:ext cx="6276414" cy="521951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Content Placeholder 1"/>
          <p:cNvSpPr txBox="1">
            <a:spLocks/>
          </p:cNvSpPr>
          <p:nvPr/>
        </p:nvSpPr>
        <p:spPr>
          <a:xfrm>
            <a:off x="-8492" y="6224086"/>
            <a:ext cx="7199867" cy="73498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122238" indent="-114300"/>
            <a:r>
              <a:rPr lang="en-US" altLang="en-US" sz="1200" kern="0" dirty="0">
                <a:latin typeface="Helvetica" charset="0"/>
                <a:ea typeface="Helvetica" charset="0"/>
                <a:cs typeface="Helvetica" charset="0"/>
              </a:rPr>
              <a:t>Rubisco is inactive until Lys</a:t>
            </a:r>
            <a:r>
              <a:rPr lang="en-US" altLang="en-US" sz="1200" kern="0" baseline="30000" dirty="0">
                <a:latin typeface="Helvetica" charset="0"/>
                <a:ea typeface="Helvetica" charset="0"/>
                <a:cs typeface="Helvetica" charset="0"/>
              </a:rPr>
              <a:t>201</a:t>
            </a:r>
            <a:r>
              <a:rPr lang="en-US" altLang="en-US" sz="1200" kern="0" dirty="0">
                <a:latin typeface="Helvetica" charset="0"/>
                <a:ea typeface="Helvetica" charset="0"/>
                <a:cs typeface="Helvetica" charset="0"/>
              </a:rPr>
              <a:t> is </a:t>
            </a:r>
            <a:r>
              <a:rPr lang="en-US" altLang="en-US" sz="1200" kern="0" dirty="0" err="1">
                <a:latin typeface="Helvetica" charset="0"/>
                <a:ea typeface="Helvetica" charset="0"/>
                <a:cs typeface="Helvetica" charset="0"/>
              </a:rPr>
              <a:t>carbamoylated</a:t>
            </a:r>
            <a:r>
              <a:rPr lang="en-US" altLang="en-US" sz="1200" kern="0" dirty="0">
                <a:latin typeface="Helvetica" charset="0"/>
                <a:ea typeface="Helvetica" charset="0"/>
                <a:cs typeface="Helvetica" charset="0"/>
              </a:rPr>
              <a:t> by CO</a:t>
            </a:r>
            <a:r>
              <a:rPr lang="en-US" altLang="en-US" sz="1200" kern="0" baseline="-25000" dirty="0">
                <a:latin typeface="Helvetica" charset="0"/>
                <a:ea typeface="Helvetica" charset="0"/>
                <a:cs typeface="Helvetica" charset="0"/>
              </a:rPr>
              <a:t>2</a:t>
            </a:r>
            <a:r>
              <a:rPr lang="en-US" altLang="en-US" sz="1200" kern="0" dirty="0">
                <a:latin typeface="Helvetica" charset="0"/>
                <a:ea typeface="Helvetica" charset="0"/>
                <a:cs typeface="Helvetica" charset="0"/>
              </a:rPr>
              <a:t>. (But, in the apo-enzyme Lys</a:t>
            </a:r>
            <a:r>
              <a:rPr lang="en-US" altLang="en-US" sz="1200" kern="0" baseline="30000" dirty="0">
                <a:latin typeface="Helvetica" charset="0"/>
                <a:ea typeface="Helvetica" charset="0"/>
                <a:cs typeface="Helvetica" charset="0"/>
              </a:rPr>
              <a:t>201</a:t>
            </a:r>
            <a:r>
              <a:rPr lang="en-US" altLang="en-US" sz="1200" kern="0" dirty="0">
                <a:latin typeface="Helvetica" charset="0"/>
                <a:ea typeface="Helvetica" charset="0"/>
                <a:cs typeface="Helvetica" charset="0"/>
              </a:rPr>
              <a:t> inaccessible).</a:t>
            </a:r>
          </a:p>
          <a:p>
            <a:pPr marL="122238" indent="-114300"/>
            <a:r>
              <a:rPr lang="en-US" altLang="en-US" sz="1200" b="1" i="1" kern="0" dirty="0">
                <a:solidFill>
                  <a:srgbClr val="2FB0DC"/>
                </a:solidFill>
                <a:latin typeface="Helvetica" charset="0"/>
                <a:ea typeface="Helvetica" charset="0"/>
                <a:cs typeface="Helvetica" charset="0"/>
              </a:rPr>
              <a:t>Rubisco </a:t>
            </a:r>
            <a:r>
              <a:rPr lang="en-US" altLang="en-US" sz="1200" b="1" i="1" kern="0" dirty="0" err="1">
                <a:solidFill>
                  <a:srgbClr val="2FB0DC"/>
                </a:solidFill>
                <a:latin typeface="Helvetica" charset="0"/>
                <a:ea typeface="Helvetica" charset="0"/>
                <a:cs typeface="Helvetica" charset="0"/>
              </a:rPr>
              <a:t>activase</a:t>
            </a:r>
            <a:r>
              <a:rPr lang="en-US" altLang="en-US" sz="1200" b="1" i="1" kern="0" dirty="0">
                <a:latin typeface="Helvetica" charset="0"/>
                <a:ea typeface="Helvetica" charset="0"/>
                <a:cs typeface="Helvetica" charset="0"/>
              </a:rPr>
              <a:t> </a:t>
            </a:r>
            <a:r>
              <a:rPr lang="en-US" altLang="en-US" sz="1200" kern="0" dirty="0">
                <a:latin typeface="Helvetica" charset="0"/>
                <a:ea typeface="Helvetica" charset="0"/>
                <a:cs typeface="Helvetica" charset="0"/>
              </a:rPr>
              <a:t>(an enzyme sometimes triggered by light) changes Rubisco conformation, in an ATP-dependent manner, to expose Lys</a:t>
            </a:r>
            <a:r>
              <a:rPr lang="en-US" altLang="en-US" sz="1200" kern="0" baseline="30000" dirty="0">
                <a:latin typeface="Helvetica" charset="0"/>
                <a:ea typeface="Helvetica" charset="0"/>
                <a:cs typeface="Helvetica" charset="0"/>
              </a:rPr>
              <a:t>201</a:t>
            </a:r>
            <a:r>
              <a:rPr lang="en-US" altLang="en-US" sz="1200" kern="0" dirty="0">
                <a:latin typeface="Helvetica" charset="0"/>
                <a:ea typeface="Helvetica" charset="0"/>
                <a:cs typeface="Helvetica" charset="0"/>
              </a:rPr>
              <a:t>.</a:t>
            </a:r>
          </a:p>
        </p:txBody>
      </p:sp>
      <p:sp>
        <p:nvSpPr>
          <p:cNvPr id="2" name="TextBox 1"/>
          <p:cNvSpPr txBox="1"/>
          <p:nvPr/>
        </p:nvSpPr>
        <p:spPr>
          <a:xfrm>
            <a:off x="64605" y="4389520"/>
            <a:ext cx="2935419" cy="461665"/>
          </a:xfrm>
          <a:prstGeom prst="rect">
            <a:avLst/>
          </a:prstGeom>
          <a:noFill/>
          <a:ln w="28575">
            <a:solidFill>
              <a:srgbClr val="009193"/>
            </a:solidFill>
          </a:ln>
        </p:spPr>
        <p:txBody>
          <a:bodyPr wrap="none" rtlCol="0">
            <a:spAutoFit/>
          </a:bodyPr>
          <a:lstStyle/>
          <a:p>
            <a:r>
              <a:rPr lang="en-US" altLang="en-US">
                <a:latin typeface="Helvetica" charset="0"/>
                <a:ea typeface="Helvetica" charset="0"/>
                <a:cs typeface="Helvetica" charset="0"/>
              </a:rPr>
              <a:t>CO</a:t>
            </a:r>
            <a:r>
              <a:rPr lang="en-US" altLang="en-US" baseline="-25000">
                <a:latin typeface="Helvetica" charset="0"/>
                <a:ea typeface="Helvetica" charset="0"/>
                <a:cs typeface="Helvetica" charset="0"/>
              </a:rPr>
              <a:t>2</a:t>
            </a:r>
            <a:r>
              <a:rPr lang="en-US" altLang="en-US">
                <a:latin typeface="Helvetica" charset="0"/>
                <a:ea typeface="Helvetica" charset="0"/>
                <a:cs typeface="Helvetica" charset="0"/>
              </a:rPr>
              <a:t> </a:t>
            </a:r>
            <a:r>
              <a:rPr lang="en-US" altLang="en-US" err="1">
                <a:latin typeface="Helvetica" charset="0"/>
                <a:ea typeface="Helvetica" charset="0"/>
                <a:cs typeface="Helvetica" charset="0"/>
              </a:rPr>
              <a:t>carbamoylation</a:t>
            </a:r>
            <a:endParaRPr lang="en-US"/>
          </a:p>
        </p:txBody>
      </p:sp>
      <p:pic>
        <p:nvPicPr>
          <p:cNvPr id="22532" name="Picture 4" descr="ttps://www.brainkart.com/media/extra/Hg2czVy.jpg"/>
          <p:cNvPicPr>
            <a:picLocks noChangeAspect="1" noChangeArrowheads="1"/>
          </p:cNvPicPr>
          <p:nvPr/>
        </p:nvPicPr>
        <p:blipFill rotWithShape="1">
          <a:blip r:embed="rId6">
            <a:extLst>
              <a:ext uri="{28A0092B-C50C-407E-A947-70E740481C1C}">
                <a14:useLocalDpi xmlns:a14="http://schemas.microsoft.com/office/drawing/2010/main" val="0"/>
              </a:ext>
            </a:extLst>
          </a:blip>
          <a:srcRect t="9069" b="36517"/>
          <a:stretch/>
        </p:blipFill>
        <p:spPr bwMode="auto">
          <a:xfrm>
            <a:off x="-8492" y="4898321"/>
            <a:ext cx="5519854" cy="1369213"/>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
          <p:cNvSpPr>
            <a:spLocks noChangeArrowheads="1"/>
          </p:cNvSpPr>
          <p:nvPr/>
        </p:nvSpPr>
        <p:spPr bwMode="auto">
          <a:xfrm>
            <a:off x="6544436" y="247176"/>
            <a:ext cx="2679163" cy="185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marL="122238" indent="-114300" eaLnBrk="1" hangingPunct="1">
              <a:spcBef>
                <a:spcPts val="0"/>
              </a:spcBef>
              <a:buFontTx/>
              <a:buChar char="•"/>
            </a:pPr>
            <a:r>
              <a:rPr lang="en-US" altLang="en-US" sz="1200">
                <a:latin typeface="Helvetica" charset="0"/>
                <a:ea typeface="Helvetica" charset="0"/>
                <a:cs typeface="Helvetica" charset="0"/>
              </a:rPr>
              <a:t>Notice that Mg</a:t>
            </a:r>
            <a:r>
              <a:rPr lang="en-US" altLang="en-US" sz="1200" baseline="30000">
                <a:latin typeface="Helvetica" charset="0"/>
                <a:ea typeface="Helvetica" charset="0"/>
                <a:cs typeface="Helvetica" charset="0"/>
              </a:rPr>
              <a:t>2+</a:t>
            </a:r>
            <a:r>
              <a:rPr lang="en-US" altLang="en-US" sz="1200">
                <a:latin typeface="Helvetica" charset="0"/>
                <a:ea typeface="Helvetica" charset="0"/>
                <a:cs typeface="Helvetica" charset="0"/>
              </a:rPr>
              <a:t> is held by negatively charged side chains of:</a:t>
            </a:r>
          </a:p>
          <a:p>
            <a:pPr marL="122238" lvl="1" indent="-114300" eaLnBrk="1" hangingPunct="1">
              <a:spcBef>
                <a:spcPts val="0"/>
              </a:spcBef>
              <a:buFontTx/>
              <a:buChar char="•"/>
            </a:pPr>
            <a:r>
              <a:rPr lang="en-US" altLang="en-US" sz="1200" err="1">
                <a:latin typeface="Helvetica" charset="0"/>
                <a:ea typeface="Helvetica" charset="0"/>
                <a:cs typeface="Helvetica" charset="0"/>
              </a:rPr>
              <a:t>Glu</a:t>
            </a:r>
            <a:r>
              <a:rPr lang="en-US" altLang="en-US" sz="1200">
                <a:latin typeface="Helvetica" charset="0"/>
                <a:ea typeface="Helvetica" charset="0"/>
                <a:cs typeface="Helvetica" charset="0"/>
              </a:rPr>
              <a:t>, Asp, and </a:t>
            </a:r>
            <a:r>
              <a:rPr lang="en-US" altLang="en-US" sz="1200" err="1">
                <a:solidFill>
                  <a:srgbClr val="C00000"/>
                </a:solidFill>
                <a:latin typeface="Helvetica" charset="0"/>
                <a:ea typeface="Helvetica" charset="0"/>
                <a:cs typeface="Helvetica" charset="0"/>
              </a:rPr>
              <a:t>carbamoylated</a:t>
            </a:r>
            <a:r>
              <a:rPr lang="en-US" altLang="en-US" sz="1200">
                <a:solidFill>
                  <a:srgbClr val="C00000"/>
                </a:solidFill>
                <a:latin typeface="Helvetica" charset="0"/>
                <a:ea typeface="Helvetica" charset="0"/>
                <a:cs typeface="Helvetica" charset="0"/>
              </a:rPr>
              <a:t> Lys </a:t>
            </a:r>
          </a:p>
          <a:p>
            <a:pPr marL="122238" indent="-114300" eaLnBrk="1" hangingPunct="1">
              <a:spcBef>
                <a:spcPts val="0"/>
              </a:spcBef>
              <a:buFontTx/>
              <a:buChar char="•"/>
            </a:pPr>
            <a:r>
              <a:rPr lang="en-US" altLang="en-US" sz="1200">
                <a:latin typeface="Helvetica" charset="0"/>
                <a:ea typeface="Helvetica" charset="0"/>
                <a:cs typeface="Helvetica" charset="0"/>
              </a:rPr>
              <a:t>Mg</a:t>
            </a:r>
            <a:r>
              <a:rPr lang="en-US" altLang="en-US" sz="1200" baseline="30000">
                <a:latin typeface="Helvetica" charset="0"/>
                <a:ea typeface="Helvetica" charset="0"/>
                <a:cs typeface="Helvetica" charset="0"/>
              </a:rPr>
              <a:t>2+</a:t>
            </a:r>
            <a:r>
              <a:rPr lang="en-US" altLang="en-US" sz="1200">
                <a:latin typeface="Helvetica" charset="0"/>
                <a:ea typeface="Helvetica" charset="0"/>
                <a:cs typeface="Helvetica" charset="0"/>
              </a:rPr>
              <a:t> </a:t>
            </a:r>
            <a:r>
              <a:rPr lang="en-US" altLang="en-US" sz="1200">
                <a:solidFill>
                  <a:srgbClr val="0000FF"/>
                </a:solidFill>
                <a:latin typeface="Helvetica" charset="0"/>
                <a:ea typeface="Helvetica" charset="0"/>
                <a:cs typeface="Helvetica" charset="0"/>
              </a:rPr>
              <a:t>brings together the reactants</a:t>
            </a:r>
            <a:r>
              <a:rPr lang="en-US" altLang="en-US" sz="1200">
                <a:latin typeface="Helvetica" charset="0"/>
                <a:ea typeface="Helvetica" charset="0"/>
                <a:cs typeface="Helvetica" charset="0"/>
              </a:rPr>
              <a:t> in a correct orientation and </a:t>
            </a:r>
            <a:r>
              <a:rPr lang="en-US" altLang="en-US" sz="1200">
                <a:solidFill>
                  <a:srgbClr val="0000FF"/>
                </a:solidFill>
                <a:latin typeface="Helvetica" charset="0"/>
                <a:ea typeface="Helvetica" charset="0"/>
                <a:cs typeface="Helvetica" charset="0"/>
              </a:rPr>
              <a:t>stabilizes the negative charge</a:t>
            </a:r>
            <a:r>
              <a:rPr lang="en-US" altLang="en-US" sz="1200">
                <a:latin typeface="Helvetica" charset="0"/>
                <a:ea typeface="Helvetica" charset="0"/>
                <a:cs typeface="Helvetica" charset="0"/>
              </a:rPr>
              <a:t> that forms upon the nucleophilic attack by the enediolate on CO</a:t>
            </a:r>
            <a:r>
              <a:rPr lang="en-US" altLang="en-US" sz="1200" baseline="-25000">
                <a:latin typeface="Helvetica" charset="0"/>
                <a:ea typeface="Helvetica" charset="0"/>
                <a:cs typeface="Helvetica" charset="0"/>
              </a:rPr>
              <a:t>2</a:t>
            </a:r>
            <a:r>
              <a:rPr lang="en-US" altLang="en-US" sz="1200">
                <a:latin typeface="Helvetica" charset="0"/>
                <a:ea typeface="Helvetica" charset="0"/>
                <a:cs typeface="Helvetica" charset="0"/>
              </a:rPr>
              <a:t>.</a:t>
            </a:r>
            <a:endParaRPr lang="en-US" altLang="en-US" sz="1200" baseline="-25000">
              <a:latin typeface="Helvetica" charset="0"/>
              <a:ea typeface="Helvetica" charset="0"/>
              <a:cs typeface="Helvetica" charset="0"/>
            </a:endParaRPr>
          </a:p>
        </p:txBody>
      </p:sp>
      <p:sp>
        <p:nvSpPr>
          <p:cNvPr id="42" name="TextBox 41"/>
          <p:cNvSpPr txBox="1"/>
          <p:nvPr/>
        </p:nvSpPr>
        <p:spPr>
          <a:xfrm>
            <a:off x="7191375" y="-50908"/>
            <a:ext cx="1688283" cy="400110"/>
          </a:xfrm>
          <a:prstGeom prst="rect">
            <a:avLst/>
          </a:prstGeom>
          <a:noFill/>
        </p:spPr>
        <p:txBody>
          <a:bodyPr wrap="none" rtlCol="0">
            <a:spAutoFit/>
          </a:bodyPr>
          <a:lstStyle/>
          <a:p>
            <a:r>
              <a:rPr lang="en-US" altLang="en-US" sz="2000" b="1">
                <a:solidFill>
                  <a:srgbClr val="2FB0DC"/>
                </a:solidFill>
                <a:latin typeface="Helvetica" charset="0"/>
                <a:ea typeface="Helvetica" charset="0"/>
                <a:cs typeface="Helvetica" charset="0"/>
              </a:rPr>
              <a:t>Role of Mg</a:t>
            </a:r>
            <a:r>
              <a:rPr lang="en-US" altLang="en-US" sz="2000" b="1" baseline="30000">
                <a:solidFill>
                  <a:srgbClr val="2FB0DC"/>
                </a:solidFill>
                <a:latin typeface="Helvetica" charset="0"/>
                <a:ea typeface="Helvetica" charset="0"/>
                <a:cs typeface="Helvetica" charset="0"/>
              </a:rPr>
              <a:t>2+</a:t>
            </a:r>
            <a:endParaRPr lang="en-US" sz="2000">
              <a:latin typeface="Helvetica" charset="0"/>
              <a:ea typeface="Helvetica" charset="0"/>
              <a:cs typeface="Helvetica" charset="0"/>
            </a:endParaRPr>
          </a:p>
        </p:txBody>
      </p:sp>
      <p:grpSp>
        <p:nvGrpSpPr>
          <p:cNvPr id="15" name="Group 14"/>
          <p:cNvGrpSpPr/>
          <p:nvPr/>
        </p:nvGrpSpPr>
        <p:grpSpPr>
          <a:xfrm>
            <a:off x="1172042" y="1171052"/>
            <a:ext cx="2057062" cy="2387521"/>
            <a:chOff x="-3489791" y="1028152"/>
            <a:chExt cx="2057062" cy="2387521"/>
          </a:xfrm>
        </p:grpSpPr>
        <p:grpSp>
          <p:nvGrpSpPr>
            <p:cNvPr id="11" name="Group 10"/>
            <p:cNvGrpSpPr/>
            <p:nvPr/>
          </p:nvGrpSpPr>
          <p:grpSpPr>
            <a:xfrm>
              <a:off x="-3489791" y="1028152"/>
              <a:ext cx="2057062" cy="2315530"/>
              <a:chOff x="-3489791" y="1028152"/>
              <a:chExt cx="2057062" cy="2315530"/>
            </a:xfrm>
          </p:grpSpPr>
          <p:pic>
            <p:nvPicPr>
              <p:cNvPr id="1026" name="Picture 2" descr="ee the source image"/>
              <p:cNvPicPr>
                <a:picLocks noChangeAspect="1" noChangeArrowheads="1"/>
              </p:cNvPicPr>
              <p:nvPr/>
            </p:nvPicPr>
            <p:blipFill rotWithShape="1">
              <a:blip r:embed="rId7">
                <a:extLst>
                  <a:ext uri="{28A0092B-C50C-407E-A947-70E740481C1C}">
                    <a14:useLocalDpi xmlns:a14="http://schemas.microsoft.com/office/drawing/2010/main" val="0"/>
                  </a:ext>
                </a:extLst>
              </a:blip>
              <a:srcRect l="23422" t="20789" r="63274" b="26918"/>
              <a:stretch/>
            </p:blipFill>
            <p:spPr bwMode="auto">
              <a:xfrm>
                <a:off x="-3489791" y="1033280"/>
                <a:ext cx="1571015" cy="2310402"/>
              </a:xfrm>
              <a:prstGeom prst="rect">
                <a:avLst/>
              </a:prstGeom>
              <a:solidFill>
                <a:srgbClr val="FFFFFF"/>
              </a:solidFill>
            </p:spPr>
          </p:pic>
          <p:sp>
            <p:nvSpPr>
              <p:cNvPr id="5" name="TextBox 4"/>
              <p:cNvSpPr txBox="1"/>
              <p:nvPr/>
            </p:nvSpPr>
            <p:spPr>
              <a:xfrm>
                <a:off x="-2371448" y="1028152"/>
                <a:ext cx="938719" cy="646331"/>
              </a:xfrm>
              <a:prstGeom prst="rect">
                <a:avLst/>
              </a:prstGeom>
              <a:solidFill>
                <a:schemeClr val="bg1"/>
              </a:solidFill>
            </p:spPr>
            <p:txBody>
              <a:bodyPr wrap="none" lIns="0" rtlCol="0">
                <a:spAutoFit/>
              </a:bodyPr>
              <a:lstStyle/>
              <a:p>
                <a:r>
                  <a:rPr lang="en-US" sz="3600"/>
                  <a:t>℗    </a:t>
                </a:r>
              </a:p>
            </p:txBody>
          </p:sp>
        </p:grpSp>
        <p:sp>
          <p:nvSpPr>
            <p:cNvPr id="36" name="TextBox 35"/>
            <p:cNvSpPr txBox="1"/>
            <p:nvPr/>
          </p:nvSpPr>
          <p:spPr>
            <a:xfrm>
              <a:off x="-2394757" y="2769342"/>
              <a:ext cx="938719" cy="646331"/>
            </a:xfrm>
            <a:prstGeom prst="rect">
              <a:avLst/>
            </a:prstGeom>
            <a:solidFill>
              <a:schemeClr val="bg1"/>
            </a:solidFill>
          </p:spPr>
          <p:txBody>
            <a:bodyPr wrap="none" lIns="0" rtlCol="0">
              <a:spAutoFit/>
            </a:bodyPr>
            <a:lstStyle/>
            <a:p>
              <a:r>
                <a:rPr lang="en-US" sz="3600"/>
                <a:t>℗    </a:t>
              </a:r>
            </a:p>
          </p:txBody>
        </p:sp>
      </p:grpSp>
      <p:pic>
        <p:nvPicPr>
          <p:cNvPr id="44" name="Picture 2" descr="ee the source image">
            <a:extLst>
              <a:ext uri="{FF2B5EF4-FFF2-40B4-BE49-F238E27FC236}">
                <a16:creationId xmlns:a16="http://schemas.microsoft.com/office/drawing/2014/main" id="{3774638E-0C0B-5745-9BAA-CAA370B9DE4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72" t="2993" r="60393" b="53238"/>
          <a:stretch/>
        </p:blipFill>
        <p:spPr bwMode="auto">
          <a:xfrm>
            <a:off x="915066" y="1241346"/>
            <a:ext cx="1845207" cy="2276554"/>
          </a:xfrm>
          <a:prstGeom prst="rect">
            <a:avLst/>
          </a:prstGeom>
          <a:noFill/>
          <a:extLst>
            <a:ext uri="{909E8E84-426E-40DD-AFC4-6F175D3DCCD1}">
              <a14:hiddenFill xmlns:a14="http://schemas.microsoft.com/office/drawing/2010/main">
                <a:solidFill>
                  <a:srgbClr val="FFFFFF"/>
                </a:solidFill>
              </a14:hiddenFill>
            </a:ext>
          </a:extLst>
        </p:spPr>
      </p:pic>
      <p:sp>
        <p:nvSpPr>
          <p:cNvPr id="47" name="Title 1">
            <a:extLst>
              <a:ext uri="{FF2B5EF4-FFF2-40B4-BE49-F238E27FC236}">
                <a16:creationId xmlns:a16="http://schemas.microsoft.com/office/drawing/2014/main" id="{682234B6-2229-8049-BCE2-D1A3FB651BBC}"/>
              </a:ext>
            </a:extLst>
          </p:cNvPr>
          <p:cNvSpPr txBox="1">
            <a:spLocks/>
          </p:cNvSpPr>
          <p:nvPr/>
        </p:nvSpPr>
        <p:spPr bwMode="auto">
          <a:xfrm>
            <a:off x="334145" y="3944519"/>
            <a:ext cx="2622578" cy="30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rgbClr val="0000FF"/>
                </a:solidFill>
                <a:latin typeface="+mj-lt"/>
                <a:ea typeface="MS PGothic" pitchFamily="34" charset="-128"/>
                <a:cs typeface="ＭＳ Ｐゴシック" charset="-128"/>
              </a:defRPr>
            </a:lvl1pPr>
            <a:lvl2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2pPr>
            <a:lvl3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3pPr>
            <a:lvl4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4pPr>
            <a:lvl5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r>
              <a:rPr lang="en-US" altLang="en-US" sz="1800" kern="0" dirty="0">
                <a:solidFill>
                  <a:srgbClr val="2FB0DC"/>
                </a:solidFill>
                <a:latin typeface="Symbol" pitchFamily="2" charset="2"/>
                <a:ea typeface="Helvetica" charset="0"/>
                <a:cs typeface="Helvetica" charset="0"/>
              </a:rPr>
              <a:t>b</a:t>
            </a:r>
            <a:r>
              <a:rPr lang="en-US" altLang="en-US" sz="1800" kern="0" dirty="0">
                <a:solidFill>
                  <a:srgbClr val="2FB0DC"/>
                </a:solidFill>
                <a:latin typeface="Helvetica" charset="0"/>
                <a:ea typeface="Helvetica" charset="0"/>
                <a:cs typeface="Helvetica" charset="0"/>
              </a:rPr>
              <a:t>-ketoacid intermediate</a:t>
            </a:r>
          </a:p>
        </p:txBody>
      </p:sp>
      <p:grpSp>
        <p:nvGrpSpPr>
          <p:cNvPr id="49" name="Group 48">
            <a:extLst>
              <a:ext uri="{FF2B5EF4-FFF2-40B4-BE49-F238E27FC236}">
                <a16:creationId xmlns:a16="http://schemas.microsoft.com/office/drawing/2014/main" id="{E48CE58A-7C23-1A4D-8FED-A66FC25B2107}"/>
              </a:ext>
            </a:extLst>
          </p:cNvPr>
          <p:cNvGrpSpPr/>
          <p:nvPr/>
        </p:nvGrpSpPr>
        <p:grpSpPr>
          <a:xfrm rot="21037588">
            <a:off x="6596038" y="4370217"/>
            <a:ext cx="63500" cy="274321"/>
            <a:chOff x="9029699" y="6334125"/>
            <a:chExt cx="63500" cy="274321"/>
          </a:xfrm>
        </p:grpSpPr>
        <p:cxnSp>
          <p:nvCxnSpPr>
            <p:cNvPr id="50" name="Straight Connector 49">
              <a:extLst>
                <a:ext uri="{FF2B5EF4-FFF2-40B4-BE49-F238E27FC236}">
                  <a16:creationId xmlns:a16="http://schemas.microsoft.com/office/drawing/2014/main" id="{AAD54099-A282-8949-A4C1-187F768D705C}"/>
                </a:ext>
              </a:extLst>
            </p:cNvPr>
            <p:cNvCxnSpPr/>
            <p:nvPr/>
          </p:nvCxnSpPr>
          <p:spPr>
            <a:xfrm>
              <a:off x="9029699" y="6334125"/>
              <a:ext cx="0" cy="274320"/>
            </a:xfrm>
            <a:prstGeom prst="line">
              <a:avLst/>
            </a:prstGeom>
            <a:ln w="50800">
              <a:gradFill flip="none" rotWithShape="1">
                <a:gsLst>
                  <a:gs pos="0">
                    <a:schemeClr val="bg1">
                      <a:lumMod val="85000"/>
                    </a:schemeClr>
                  </a:gs>
                  <a:gs pos="82000">
                    <a:srgbClr val="8C8C8E"/>
                  </a:gs>
                  <a:gs pos="100000">
                    <a:schemeClr val="bg2">
                      <a:lumMod val="75000"/>
                    </a:schemeClr>
                  </a:gs>
                </a:gsLst>
                <a:lin ang="2700000" scaled="1"/>
                <a:tileRect/>
              </a:gradFill>
            </a:ln>
            <a:scene3d>
              <a:camera prst="orthographicFront"/>
              <a:lightRig rig="twoPt" dir="t"/>
            </a:scene3d>
            <a:sp3d>
              <a:bevelT w="57150" h="31750"/>
              <a:bevelB w="19050" h="31750"/>
            </a:sp3d>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01F964E2-F4CF-454D-B017-598D341A1D45}"/>
                </a:ext>
              </a:extLst>
            </p:cNvPr>
            <p:cNvCxnSpPr/>
            <p:nvPr/>
          </p:nvCxnSpPr>
          <p:spPr>
            <a:xfrm>
              <a:off x="9093199" y="6334126"/>
              <a:ext cx="0" cy="274320"/>
            </a:xfrm>
            <a:prstGeom prst="line">
              <a:avLst/>
            </a:prstGeom>
            <a:ln w="50800">
              <a:gradFill flip="none" rotWithShape="1">
                <a:gsLst>
                  <a:gs pos="0">
                    <a:schemeClr val="bg1">
                      <a:lumMod val="85000"/>
                    </a:schemeClr>
                  </a:gs>
                  <a:gs pos="82000">
                    <a:srgbClr val="8C8C8E"/>
                  </a:gs>
                  <a:gs pos="100000">
                    <a:schemeClr val="bg2">
                      <a:lumMod val="75000"/>
                    </a:schemeClr>
                  </a:gs>
                </a:gsLst>
                <a:lin ang="2700000" scaled="1"/>
                <a:tileRect/>
              </a:gradFill>
            </a:ln>
            <a:scene3d>
              <a:camera prst="orthographicFront"/>
              <a:lightRig rig="twoPt" dir="t"/>
            </a:scene3d>
            <a:sp3d>
              <a:bevelT w="57150" h="31750"/>
              <a:bevelB w="19050" h="31750"/>
            </a:sp3d>
          </p:spPr>
          <p:style>
            <a:lnRef idx="2">
              <a:schemeClr val="accent1"/>
            </a:lnRef>
            <a:fillRef idx="0">
              <a:schemeClr val="accent1"/>
            </a:fillRef>
            <a:effectRef idx="1">
              <a:schemeClr val="accent1"/>
            </a:effectRef>
            <a:fontRef idx="minor">
              <a:schemeClr val="tx1"/>
            </a:fontRef>
          </p:style>
        </p:cxnSp>
      </p:grpSp>
      <p:sp>
        <p:nvSpPr>
          <p:cNvPr id="17" name="Rectangle 16">
            <a:extLst>
              <a:ext uri="{FF2B5EF4-FFF2-40B4-BE49-F238E27FC236}">
                <a16:creationId xmlns:a16="http://schemas.microsoft.com/office/drawing/2014/main" id="{90E78865-86C3-774C-8F3B-E5EA21B57647}"/>
              </a:ext>
            </a:extLst>
          </p:cNvPr>
          <p:cNvSpPr/>
          <p:nvPr/>
        </p:nvSpPr>
        <p:spPr>
          <a:xfrm>
            <a:off x="1770021" y="1817497"/>
            <a:ext cx="303254" cy="169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BCA6BB1D-6485-4341-A659-76A7A2C63464}"/>
              </a:ext>
            </a:extLst>
          </p:cNvPr>
          <p:cNvGrpSpPr/>
          <p:nvPr/>
        </p:nvGrpSpPr>
        <p:grpSpPr>
          <a:xfrm>
            <a:off x="199700" y="5532546"/>
            <a:ext cx="4358669" cy="215444"/>
            <a:chOff x="199700" y="5532546"/>
            <a:chExt cx="4358669" cy="215444"/>
          </a:xfrm>
        </p:grpSpPr>
        <p:sp>
          <p:nvSpPr>
            <p:cNvPr id="18" name="TextBox 17">
              <a:extLst>
                <a:ext uri="{FF2B5EF4-FFF2-40B4-BE49-F238E27FC236}">
                  <a16:creationId xmlns:a16="http://schemas.microsoft.com/office/drawing/2014/main" id="{FBCBDB06-3F80-0D49-B472-C4C7FE4EEFE2}"/>
                </a:ext>
              </a:extLst>
            </p:cNvPr>
            <p:cNvSpPr txBox="1"/>
            <p:nvPr/>
          </p:nvSpPr>
          <p:spPr>
            <a:xfrm>
              <a:off x="199700" y="5532546"/>
              <a:ext cx="362600" cy="215444"/>
            </a:xfrm>
            <a:prstGeom prst="rect">
              <a:avLst/>
            </a:prstGeom>
            <a:noFill/>
          </p:spPr>
          <p:txBody>
            <a:bodyPr wrap="none" rtlCol="0">
              <a:spAutoFit/>
            </a:bodyPr>
            <a:lstStyle/>
            <a:p>
              <a:r>
                <a:rPr lang="en-US" sz="800" b="1" dirty="0">
                  <a:latin typeface="Microsoft New Tai Lue" panose="020B0502040204020203" pitchFamily="34" charset="0"/>
                  <a:cs typeface="Microsoft New Tai Lue" panose="020B0502040204020203" pitchFamily="34" charset="0"/>
                </a:rPr>
                <a:t>201</a:t>
              </a:r>
            </a:p>
          </p:txBody>
        </p:sp>
        <p:sp>
          <p:nvSpPr>
            <p:cNvPr id="52" name="TextBox 51">
              <a:extLst>
                <a:ext uri="{FF2B5EF4-FFF2-40B4-BE49-F238E27FC236}">
                  <a16:creationId xmlns:a16="http://schemas.microsoft.com/office/drawing/2014/main" id="{CD342FE5-B7B0-5D47-826E-7DEFC885AD8F}"/>
                </a:ext>
              </a:extLst>
            </p:cNvPr>
            <p:cNvSpPr txBox="1"/>
            <p:nvPr/>
          </p:nvSpPr>
          <p:spPr>
            <a:xfrm>
              <a:off x="2105885" y="5532546"/>
              <a:ext cx="362600" cy="215444"/>
            </a:xfrm>
            <a:prstGeom prst="rect">
              <a:avLst/>
            </a:prstGeom>
            <a:noFill/>
          </p:spPr>
          <p:txBody>
            <a:bodyPr wrap="none" rtlCol="0">
              <a:spAutoFit/>
            </a:bodyPr>
            <a:lstStyle/>
            <a:p>
              <a:r>
                <a:rPr lang="en-US" sz="800" b="1" dirty="0">
                  <a:latin typeface="Microsoft New Tai Lue" panose="020B0502040204020203" pitchFamily="34" charset="0"/>
                  <a:cs typeface="Microsoft New Tai Lue" panose="020B0502040204020203" pitchFamily="34" charset="0"/>
                </a:rPr>
                <a:t>201</a:t>
              </a:r>
            </a:p>
          </p:txBody>
        </p:sp>
        <p:sp>
          <p:nvSpPr>
            <p:cNvPr id="53" name="TextBox 52">
              <a:extLst>
                <a:ext uri="{FF2B5EF4-FFF2-40B4-BE49-F238E27FC236}">
                  <a16:creationId xmlns:a16="http://schemas.microsoft.com/office/drawing/2014/main" id="{26A79731-56F8-8743-9225-66D17263BC9B}"/>
                </a:ext>
              </a:extLst>
            </p:cNvPr>
            <p:cNvSpPr txBox="1"/>
            <p:nvPr/>
          </p:nvSpPr>
          <p:spPr>
            <a:xfrm>
              <a:off x="4195769" y="5532546"/>
              <a:ext cx="362600" cy="215444"/>
            </a:xfrm>
            <a:prstGeom prst="rect">
              <a:avLst/>
            </a:prstGeom>
            <a:noFill/>
          </p:spPr>
          <p:txBody>
            <a:bodyPr wrap="none" rtlCol="0">
              <a:spAutoFit/>
            </a:bodyPr>
            <a:lstStyle/>
            <a:p>
              <a:r>
                <a:rPr lang="en-US" sz="800" b="1" dirty="0">
                  <a:latin typeface="Microsoft New Tai Lue" panose="020B0502040204020203" pitchFamily="34" charset="0"/>
                  <a:cs typeface="Microsoft New Tai Lue" panose="020B0502040204020203" pitchFamily="34" charset="0"/>
                </a:rPr>
                <a:t>201</a:t>
              </a:r>
            </a:p>
          </p:txBody>
        </p:sp>
      </p:grpSp>
      <p:sp>
        <p:nvSpPr>
          <p:cNvPr id="20" name="TextBox 19">
            <a:extLst>
              <a:ext uri="{FF2B5EF4-FFF2-40B4-BE49-F238E27FC236}">
                <a16:creationId xmlns:a16="http://schemas.microsoft.com/office/drawing/2014/main" id="{FB904938-C4BD-E646-A700-7986EE51147F}"/>
              </a:ext>
            </a:extLst>
          </p:cNvPr>
          <p:cNvSpPr txBox="1"/>
          <p:nvPr/>
        </p:nvSpPr>
        <p:spPr>
          <a:xfrm>
            <a:off x="316222" y="263040"/>
            <a:ext cx="5779146" cy="461665"/>
          </a:xfrm>
          <a:prstGeom prst="rect">
            <a:avLst/>
          </a:prstGeom>
          <a:noFill/>
        </p:spPr>
        <p:txBody>
          <a:bodyPr wrap="none" rtlCol="0">
            <a:spAutoFit/>
          </a:bodyPr>
          <a:lstStyle/>
          <a:p>
            <a:r>
              <a:rPr lang="en-US" dirty="0"/>
              <a:t>Animated Slide of the RUBISCO mechanism</a:t>
            </a:r>
          </a:p>
        </p:txBody>
      </p:sp>
    </p:spTree>
    <p:extLst>
      <p:ext uri="{BB962C8B-B14F-4D97-AF65-F5344CB8AC3E}">
        <p14:creationId xmlns:p14="http://schemas.microsoft.com/office/powerpoint/2010/main" val="191369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532"/>
                                        </p:tgtEl>
                                        <p:attrNameLst>
                                          <p:attrName>style.visibility</p:attrName>
                                        </p:attrNameLst>
                                      </p:cBhvr>
                                      <p:to>
                                        <p:strVal val="visible"/>
                                      </p:to>
                                    </p:set>
                                    <p:anim calcmode="lin" valueType="num">
                                      <p:cBhvr additive="base">
                                        <p:cTn id="13" dur="500" fill="hold"/>
                                        <p:tgtEl>
                                          <p:spTgt spid="22532"/>
                                        </p:tgtEl>
                                        <p:attrNameLst>
                                          <p:attrName>ppt_x</p:attrName>
                                        </p:attrNameLst>
                                      </p:cBhvr>
                                      <p:tavLst>
                                        <p:tav tm="0">
                                          <p:val>
                                            <p:strVal val="#ppt_x"/>
                                          </p:val>
                                        </p:tav>
                                        <p:tav tm="100000">
                                          <p:val>
                                            <p:strVal val="#ppt_x"/>
                                          </p:val>
                                        </p:tav>
                                      </p:tavLst>
                                    </p:anim>
                                    <p:anim calcmode="lin" valueType="num">
                                      <p:cBhvr additive="base">
                                        <p:cTn id="14" dur="500" fill="hold"/>
                                        <p:tgtEl>
                                          <p:spTgt spid="22532"/>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9" presetClass="entr" presetSubtype="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type="lt">
                                    <p:tmPct val="10000"/>
                                  </p:iterate>
                                  <p:childTnLst>
                                    <p:set>
                                      <p:cBhvr>
                                        <p:cTn id="22" dur="1" fill="hold">
                                          <p:stCondLst>
                                            <p:cond delay="0"/>
                                          </p:stCondLst>
                                        </p:cTn>
                                        <p:tgtEl>
                                          <p:spTgt spid="43">
                                            <p:txEl>
                                              <p:pRg st="0" end="0"/>
                                            </p:txEl>
                                          </p:spTgt>
                                        </p:tgtEl>
                                        <p:attrNameLst>
                                          <p:attrName>style.visibility</p:attrName>
                                        </p:attrNameLst>
                                      </p:cBhvr>
                                      <p:to>
                                        <p:strVal val="visible"/>
                                      </p:to>
                                    </p:set>
                                    <p:animEffect transition="in" filter="wipe(left)">
                                      <p:cBhvr>
                                        <p:cTn id="23" dur="1250"/>
                                        <p:tgtEl>
                                          <p:spTgt spid="4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iterate type="lt">
                                    <p:tmPct val="10000"/>
                                  </p:iterate>
                                  <p:childTnLst>
                                    <p:set>
                                      <p:cBhvr>
                                        <p:cTn id="27" dur="1" fill="hold">
                                          <p:stCondLst>
                                            <p:cond delay="0"/>
                                          </p:stCondLst>
                                        </p:cTn>
                                        <p:tgtEl>
                                          <p:spTgt spid="43">
                                            <p:txEl>
                                              <p:pRg st="1" end="1"/>
                                            </p:txEl>
                                          </p:spTgt>
                                        </p:tgtEl>
                                        <p:attrNameLst>
                                          <p:attrName>style.visibility</p:attrName>
                                        </p:attrNameLst>
                                      </p:cBhvr>
                                      <p:to>
                                        <p:strVal val="visible"/>
                                      </p:to>
                                    </p:set>
                                    <p:animEffect transition="in" filter="wipe(left)">
                                      <p:cBhvr>
                                        <p:cTn id="28" dur="1250"/>
                                        <p:tgtEl>
                                          <p:spTgt spid="4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ppt_x"/>
                                          </p:val>
                                        </p:tav>
                                        <p:tav tm="100000">
                                          <p:val>
                                            <p:strVal val="#ppt_x"/>
                                          </p:val>
                                        </p:tav>
                                      </p:tavLst>
                                    </p:anim>
                                    <p:anim calcmode="lin" valueType="num">
                                      <p:cBhvr additive="base">
                                        <p:cTn id="34"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xit" presetSubtype="0" fill="hold" grpId="0" nodeType="clickEffect">
                                  <p:stCondLst>
                                    <p:cond delay="0"/>
                                  </p:stCondLst>
                                  <p:childTnLst>
                                    <p:animEffect transition="out" filter="dissolve">
                                      <p:cBhvr>
                                        <p:cTn id="38" dur="500"/>
                                        <p:tgtEl>
                                          <p:spTgt spid="39"/>
                                        </p:tgtEl>
                                      </p:cBhvr>
                                    </p:animEffect>
                                    <p:set>
                                      <p:cBhvr>
                                        <p:cTn id="39" dur="1" fill="hold">
                                          <p:stCondLst>
                                            <p:cond delay="499"/>
                                          </p:stCondLst>
                                        </p:cTn>
                                        <p:tgtEl>
                                          <p:spTgt spid="3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iterate type="lt">
                                    <p:tmPct val="10000"/>
                                  </p:iterate>
                                  <p:childTnLst>
                                    <p:set>
                                      <p:cBhvr>
                                        <p:cTn id="43" dur="1" fill="hold">
                                          <p:stCondLst>
                                            <p:cond delay="0"/>
                                          </p:stCondLst>
                                        </p:cTn>
                                        <p:tgtEl>
                                          <p:spTgt spid="41">
                                            <p:txEl>
                                              <p:pRg st="0" end="0"/>
                                            </p:txEl>
                                          </p:spTgt>
                                        </p:tgtEl>
                                        <p:attrNameLst>
                                          <p:attrName>style.visibility</p:attrName>
                                        </p:attrNameLst>
                                      </p:cBhvr>
                                      <p:to>
                                        <p:strVal val="visible"/>
                                      </p:to>
                                    </p:set>
                                    <p:animEffect transition="in" filter="wipe(left)">
                                      <p:cBhvr>
                                        <p:cTn id="44" dur="1500"/>
                                        <p:tgtEl>
                                          <p:spTgt spid="41">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iterate type="lt">
                                    <p:tmPct val="10000"/>
                                  </p:iterate>
                                  <p:childTnLst>
                                    <p:set>
                                      <p:cBhvr>
                                        <p:cTn id="48" dur="1" fill="hold">
                                          <p:stCondLst>
                                            <p:cond delay="0"/>
                                          </p:stCondLst>
                                        </p:cTn>
                                        <p:tgtEl>
                                          <p:spTgt spid="41">
                                            <p:txEl>
                                              <p:pRg st="1" end="1"/>
                                            </p:txEl>
                                          </p:spTgt>
                                        </p:tgtEl>
                                        <p:attrNameLst>
                                          <p:attrName>style.visibility</p:attrName>
                                        </p:attrNameLst>
                                      </p:cBhvr>
                                      <p:to>
                                        <p:strVal val="visible"/>
                                      </p:to>
                                    </p:set>
                                    <p:animEffect transition="in" filter="wipe(left)">
                                      <p:cBhvr>
                                        <p:cTn id="49" dur="1500"/>
                                        <p:tgtEl>
                                          <p:spTgt spid="41">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iterate type="lt">
                                    <p:tmPct val="10000"/>
                                  </p:iterate>
                                  <p:childTnLst>
                                    <p:set>
                                      <p:cBhvr>
                                        <p:cTn id="53" dur="1" fill="hold">
                                          <p:stCondLst>
                                            <p:cond delay="0"/>
                                          </p:stCondLst>
                                        </p:cTn>
                                        <p:tgtEl>
                                          <p:spTgt spid="41">
                                            <p:txEl>
                                              <p:pRg st="2" end="2"/>
                                            </p:txEl>
                                          </p:spTgt>
                                        </p:tgtEl>
                                        <p:attrNameLst>
                                          <p:attrName>style.visibility</p:attrName>
                                        </p:attrNameLst>
                                      </p:cBhvr>
                                      <p:to>
                                        <p:strVal val="visible"/>
                                      </p:to>
                                    </p:set>
                                    <p:animEffect transition="in" filter="wipe(left)">
                                      <p:cBhvr>
                                        <p:cTn id="54" dur="1500"/>
                                        <p:tgtEl>
                                          <p:spTgt spid="41">
                                            <p:txEl>
                                              <p:pRg st="2" end="2"/>
                                            </p:txEl>
                                          </p:spTgt>
                                        </p:tgtEl>
                                      </p:cBhvr>
                                    </p:animEffect>
                                  </p:childTnLst>
                                </p:cTn>
                              </p:par>
                            </p:childTnLst>
                          </p:cTn>
                        </p:par>
                        <p:par>
                          <p:cTn id="55" fill="hold">
                            <p:stCondLst>
                              <p:cond delay="21750"/>
                            </p:stCondLst>
                            <p:childTnLst>
                              <p:par>
                                <p:cTn id="56" presetID="1" presetClass="exit" presetSubtype="0" fill="hold" grpId="1" nodeType="afterEffect">
                                  <p:stCondLst>
                                    <p:cond delay="0"/>
                                  </p:stCondLst>
                                  <p:childTnLst>
                                    <p:set>
                                      <p:cBhvr>
                                        <p:cTn id="57" dur="1" fill="hold">
                                          <p:stCondLst>
                                            <p:cond delay="0"/>
                                          </p:stCondLst>
                                        </p:cTn>
                                        <p:tgtEl>
                                          <p:spTgt spid="2"/>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22532"/>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19"/>
                                        </p:tgtEl>
                                        <p:attrNameLst>
                                          <p:attrName>style.visibility</p:attrName>
                                        </p:attrNameLst>
                                      </p:cBhvr>
                                      <p:to>
                                        <p:strVal val="hidden"/>
                                      </p:to>
                                    </p:set>
                                  </p:childTnLst>
                                </p:cTn>
                              </p:par>
                              <p:par>
                                <p:cTn id="62" presetID="1" presetClass="exit" presetSubtype="0" fill="hold" grpId="1" nodeType="withEffect">
                                  <p:stCondLst>
                                    <p:cond delay="0"/>
                                  </p:stCondLst>
                                  <p:iterate type="lt">
                                    <p:tmAbs val="0"/>
                                  </p:iterate>
                                  <p:childTnLst>
                                    <p:set>
                                      <p:cBhvr>
                                        <p:cTn id="63" dur="1" fill="hold">
                                          <p:stCondLst>
                                            <p:cond delay="0"/>
                                          </p:stCondLst>
                                        </p:cTn>
                                        <p:tgtEl>
                                          <p:spTgt spid="43">
                                            <p:txEl>
                                              <p:pRg st="0" end="0"/>
                                            </p:txEl>
                                          </p:spTgt>
                                        </p:tgtEl>
                                        <p:attrNameLst>
                                          <p:attrName>style.visibility</p:attrName>
                                        </p:attrNameLst>
                                      </p:cBhvr>
                                      <p:to>
                                        <p:strVal val="hidden"/>
                                      </p:to>
                                    </p:set>
                                  </p:childTnLst>
                                </p:cTn>
                              </p:par>
                              <p:par>
                                <p:cTn id="64" presetID="1" presetClass="exit" presetSubtype="0" fill="hold" grpId="1" nodeType="withEffect">
                                  <p:stCondLst>
                                    <p:cond delay="0"/>
                                  </p:stCondLst>
                                  <p:iterate type="lt">
                                    <p:tmAbs val="0"/>
                                  </p:iterate>
                                  <p:childTnLst>
                                    <p:set>
                                      <p:cBhvr>
                                        <p:cTn id="65" dur="1" fill="hold">
                                          <p:stCondLst>
                                            <p:cond delay="0"/>
                                          </p:stCondLst>
                                        </p:cTn>
                                        <p:tgtEl>
                                          <p:spTgt spid="43">
                                            <p:txEl>
                                              <p:pRg st="1" end="1"/>
                                            </p:txEl>
                                          </p:spTgt>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dissolve">
                                      <p:cBhvr>
                                        <p:cTn id="70" dur="5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5.55556E-7 8.51852E-6 C -0.01059 0.00672 -0.02118 0.01343 -0.03402 0.01204 C -0.04704 0.01042 -0.07187 0.00857 -0.07812 -0.00949 C -0.08454 -0.02754 -0.07204 -0.09606 -0.07204 -0.09606 " pathEditMode="relative" ptsTypes="AAAA">
                                      <p:cBhvr>
                                        <p:cTn id="74" dur="2000" fill="hold"/>
                                        <p:tgtEl>
                                          <p:spTgt spid="3"/>
                                        </p:tgtEl>
                                        <p:attrNameLst>
                                          <p:attrName>ppt_x</p:attrName>
                                          <p:attrName>ppt_y</p:attrName>
                                        </p:attrNameLst>
                                      </p:cBhvr>
                                    </p:animMotion>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dissolve">
                                      <p:cBhvr>
                                        <p:cTn id="79" dur="500"/>
                                        <p:tgtEl>
                                          <p:spTgt spid="40"/>
                                        </p:tgtEl>
                                      </p:cBhvr>
                                    </p:animEffect>
                                  </p:childTnLst>
                                </p:cTn>
                              </p:par>
                              <p:par>
                                <p:cTn id="80" presetID="9" presetClass="entr" presetSubtype="0"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dissolve">
                                      <p:cBhvr>
                                        <p:cTn id="82" dur="500"/>
                                        <p:tgtEl>
                                          <p:spTgt spid="9"/>
                                        </p:tgtEl>
                                      </p:cBhvr>
                                    </p:animEffect>
                                  </p:childTnLst>
                                </p:cTn>
                              </p:par>
                            </p:childTnLst>
                          </p:cTn>
                        </p:par>
                        <p:par>
                          <p:cTn id="83" fill="hold">
                            <p:stCondLst>
                              <p:cond delay="500"/>
                            </p:stCondLst>
                            <p:childTnLst>
                              <p:par>
                                <p:cTn id="84" presetID="9" presetClass="entr" presetSubtype="0" fill="hold" grpId="0" nodeType="after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dissolve">
                                      <p:cBhvr>
                                        <p:cTn id="86" dur="500"/>
                                        <p:tgtEl>
                                          <p:spTgt spid="14"/>
                                        </p:tgtEl>
                                      </p:cBhvr>
                                    </p:animEffect>
                                  </p:childTnLst>
                                </p:cTn>
                              </p:par>
                            </p:childTnLst>
                          </p:cTn>
                        </p:par>
                        <p:par>
                          <p:cTn id="87" fill="hold">
                            <p:stCondLst>
                              <p:cond delay="1000"/>
                            </p:stCondLst>
                            <p:childTnLst>
                              <p:par>
                                <p:cTn id="88" presetID="9" presetClass="entr" presetSubtype="0"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dissolve">
                                      <p:cBhvr>
                                        <p:cTn id="90" dur="500"/>
                                        <p:tgtEl>
                                          <p:spTgt spid="30"/>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ntr" presetSubtype="0" fill="hold" grpId="0" nodeType="clickEffect">
                                  <p:stCondLst>
                                    <p:cond delay="0"/>
                                  </p:stCondLst>
                                  <p:childTnLst>
                                    <p:set>
                                      <p:cBhvr>
                                        <p:cTn id="94" dur="1" fill="hold">
                                          <p:stCondLst>
                                            <p:cond delay="0"/>
                                          </p:stCondLst>
                                        </p:cTn>
                                        <p:tgtEl>
                                          <p:spTgt spid="33794"/>
                                        </p:tgtEl>
                                        <p:attrNameLst>
                                          <p:attrName>style.visibility</p:attrName>
                                        </p:attrNameLst>
                                      </p:cBhvr>
                                      <p:to>
                                        <p:strVal val="visible"/>
                                      </p:to>
                                    </p:set>
                                    <p:animEffect transition="in" filter="dissolve">
                                      <p:cBhvr>
                                        <p:cTn id="95" dur="500"/>
                                        <p:tgtEl>
                                          <p:spTgt spid="33794"/>
                                        </p:tgtEl>
                                      </p:cBhvr>
                                    </p:animEffect>
                                  </p:childTnLst>
                                </p:cTn>
                              </p:par>
                              <p:par>
                                <p:cTn id="96" presetID="9" presetClass="entr" presetSubtype="0" fill="hold" nodeType="with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dissolve">
                                      <p:cBhvr>
                                        <p:cTn id="98" dur="500"/>
                                        <p:tgtEl>
                                          <p:spTgt spid="15"/>
                                        </p:tgtEl>
                                      </p:cBhvr>
                                    </p:animEffect>
                                  </p:childTnLst>
                                </p:cTn>
                              </p:par>
                            </p:childTnLst>
                          </p:cTn>
                        </p:par>
                      </p:childTnLst>
                    </p:cTn>
                  </p:par>
                  <p:par>
                    <p:cTn id="99" fill="hold">
                      <p:stCondLst>
                        <p:cond delay="indefinite"/>
                      </p:stCondLst>
                      <p:childTnLst>
                        <p:par>
                          <p:cTn id="100" fill="hold">
                            <p:stCondLst>
                              <p:cond delay="0"/>
                            </p:stCondLst>
                            <p:childTnLst>
                              <p:par>
                                <p:cTn id="101" presetID="9" presetClass="entr" presetSubtype="0" fill="hold" grpId="0"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dissolve">
                                      <p:cBhvr>
                                        <p:cTn id="103" dur="500"/>
                                        <p:tgtEl>
                                          <p:spTgt spid="22"/>
                                        </p:tgtEl>
                                      </p:cBhvr>
                                    </p:animEffect>
                                  </p:childTnLst>
                                </p:cTn>
                              </p:par>
                            </p:childTnLst>
                          </p:cTn>
                        </p:par>
                      </p:childTnLst>
                    </p:cTn>
                  </p:par>
                  <p:par>
                    <p:cTn id="104" fill="hold">
                      <p:stCondLst>
                        <p:cond delay="indefinite"/>
                      </p:stCondLst>
                      <p:childTnLst>
                        <p:par>
                          <p:cTn id="105" fill="hold">
                            <p:stCondLst>
                              <p:cond delay="0"/>
                            </p:stCondLst>
                            <p:childTnLst>
                              <p:par>
                                <p:cTn id="106" presetID="0" presetClass="path" presetSubtype="0" accel="50000" decel="50000" fill="hold" grpId="1" nodeType="clickEffect">
                                  <p:stCondLst>
                                    <p:cond delay="0"/>
                                  </p:stCondLst>
                                  <p:childTnLst>
                                    <p:animMotion origin="layout" path="M 0 0 C 0.0033 0.0132 0.00677 0.02639 0.01389 0.0338 C 0.02084 0.04121 0.03177 0.0463 0.04202 0.04445 C 0.05209 0.04236 0.07535 0.02223 0.07535 0.02223 " pathEditMode="relative" ptsTypes="AAAA">
                                      <p:cBhvr>
                                        <p:cTn id="107" dur="2000" fill="hold"/>
                                        <p:tgtEl>
                                          <p:spTgt spid="30"/>
                                        </p:tgtEl>
                                        <p:attrNameLst>
                                          <p:attrName>ppt_x</p:attrName>
                                          <p:attrName>ppt_y</p:attrName>
                                        </p:attrNameLst>
                                      </p:cBhvr>
                                    </p:animMotion>
                                  </p:childTnLst>
                                </p:cTn>
                              </p:par>
                            </p:childTnLst>
                          </p:cTn>
                        </p:par>
                        <p:par>
                          <p:cTn id="108" fill="hold">
                            <p:stCondLst>
                              <p:cond delay="2000"/>
                            </p:stCondLst>
                            <p:childTnLst>
                              <p:par>
                                <p:cTn id="109" presetID="9" presetClass="entr" presetSubtype="0"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dissolve">
                                      <p:cBhvr>
                                        <p:cTn id="111" dur="500"/>
                                        <p:tgtEl>
                                          <p:spTgt spid="49"/>
                                        </p:tgtEl>
                                      </p:cBhvr>
                                    </p:animEffect>
                                  </p:childTnLst>
                                </p:cTn>
                              </p:par>
                            </p:childTnLst>
                          </p:cTn>
                        </p:par>
                        <p:par>
                          <p:cTn id="112" fill="hold">
                            <p:stCondLst>
                              <p:cond delay="2500"/>
                            </p:stCondLst>
                            <p:childTnLst>
                              <p:par>
                                <p:cTn id="113" presetID="9" presetClass="entr" presetSubtype="0"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dissolve">
                                      <p:cBhvr>
                                        <p:cTn id="115" dur="500"/>
                                        <p:tgtEl>
                                          <p:spTgt spid="32"/>
                                        </p:tgtEl>
                                      </p:cBhvr>
                                    </p:animEffect>
                                  </p:childTnLst>
                                </p:cTn>
                              </p:par>
                              <p:par>
                                <p:cTn id="116" presetID="9" presetClass="exit" presetSubtype="0" fill="hold" nodeType="withEffect">
                                  <p:stCondLst>
                                    <p:cond delay="0"/>
                                  </p:stCondLst>
                                  <p:childTnLst>
                                    <p:animEffect transition="out" filter="dissolve">
                                      <p:cBhvr>
                                        <p:cTn id="117" dur="500"/>
                                        <p:tgtEl>
                                          <p:spTgt spid="9"/>
                                        </p:tgtEl>
                                      </p:cBhvr>
                                    </p:animEffect>
                                    <p:set>
                                      <p:cBhvr>
                                        <p:cTn id="118" dur="1" fill="hold">
                                          <p:stCondLst>
                                            <p:cond delay="499"/>
                                          </p:stCondLst>
                                        </p:cTn>
                                        <p:tgtEl>
                                          <p:spTgt spid="9"/>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33794"/>
                                        </p:tgtEl>
                                        <p:attrNameLst>
                                          <p:attrName>style.visibility</p:attrName>
                                        </p:attrNameLst>
                                      </p:cBhvr>
                                      <p:to>
                                        <p:strVal val="hidden"/>
                                      </p:to>
                                    </p:set>
                                  </p:childTnLst>
                                </p:cTn>
                              </p:par>
                            </p:childTnLst>
                          </p:cTn>
                        </p:par>
                        <p:par>
                          <p:cTn id="123" fill="hold">
                            <p:stCondLst>
                              <p:cond delay="0"/>
                            </p:stCondLst>
                            <p:childTnLst>
                              <p:par>
                                <p:cTn id="124" presetID="9"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dissolve">
                                      <p:cBhvr>
                                        <p:cTn id="126" dur="500"/>
                                        <p:tgtEl>
                                          <p:spTgt spid="47"/>
                                        </p:tgtEl>
                                      </p:cBhvr>
                                    </p:animEffect>
                                  </p:childTnLst>
                                </p:cTn>
                              </p:par>
                              <p:par>
                                <p:cTn id="127" presetID="1" presetClass="entr" presetSubtype="0" fill="hold" grpId="0" nodeType="withEffect">
                                  <p:stCondLst>
                                    <p:cond delay="0"/>
                                  </p:stCondLst>
                                  <p:childTnLst>
                                    <p:set>
                                      <p:cBhvr>
                                        <p:cTn id="128" dur="1" fill="hold">
                                          <p:stCondLst>
                                            <p:cond delay="0"/>
                                          </p:stCondLst>
                                        </p:cTn>
                                        <p:tgtEl>
                                          <p:spTgt spid="17"/>
                                        </p:tgtEl>
                                        <p:attrNameLst>
                                          <p:attrName>style.visibility</p:attrName>
                                        </p:attrNameLst>
                                      </p:cBhvr>
                                      <p:to>
                                        <p:strVal val="visible"/>
                                      </p:to>
                                    </p:set>
                                  </p:childTnLst>
                                </p:cTn>
                              </p:par>
                            </p:childTnLst>
                          </p:cTn>
                        </p:par>
                        <p:par>
                          <p:cTn id="129" fill="hold">
                            <p:stCondLst>
                              <p:cond delay="500"/>
                            </p:stCondLst>
                            <p:childTnLst>
                              <p:par>
                                <p:cTn id="130" presetID="9" presetClass="entr" presetSubtype="0" fill="hold" nodeType="afterEffect">
                                  <p:stCondLst>
                                    <p:cond delay="0"/>
                                  </p:stCondLst>
                                  <p:childTnLst>
                                    <p:set>
                                      <p:cBhvr>
                                        <p:cTn id="131" dur="1" fill="hold">
                                          <p:stCondLst>
                                            <p:cond delay="0"/>
                                          </p:stCondLst>
                                        </p:cTn>
                                        <p:tgtEl>
                                          <p:spTgt spid="44"/>
                                        </p:tgtEl>
                                        <p:attrNameLst>
                                          <p:attrName>style.visibility</p:attrName>
                                        </p:attrNameLst>
                                      </p:cBhvr>
                                      <p:to>
                                        <p:strVal val="visible"/>
                                      </p:to>
                                    </p:set>
                                    <p:animEffect transition="in" filter="dissolve">
                                      <p:cBhvr>
                                        <p:cTn id="132" dur="500"/>
                                        <p:tgtEl>
                                          <p:spTgt spid="44"/>
                                        </p:tgtEl>
                                      </p:cBhvr>
                                    </p:animEffec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nodeType="clickEffect">
                                  <p:stCondLst>
                                    <p:cond delay="0"/>
                                  </p:stCondLst>
                                  <p:childTnLst>
                                    <p:animEffect transition="out" filter="dissolve">
                                      <p:cBhvr>
                                        <p:cTn id="136" dur="500"/>
                                        <p:tgtEl>
                                          <p:spTgt spid="9"/>
                                        </p:tgtEl>
                                      </p:cBhvr>
                                    </p:animEffect>
                                    <p:set>
                                      <p:cBhvr>
                                        <p:cTn id="137" dur="1" fill="hold">
                                          <p:stCondLst>
                                            <p:cond delay="499"/>
                                          </p:stCondLst>
                                        </p:cTn>
                                        <p:tgtEl>
                                          <p:spTgt spid="9"/>
                                        </p:tgtEl>
                                        <p:attrNameLst>
                                          <p:attrName>style.visibility</p:attrName>
                                        </p:attrNameLst>
                                      </p:cBhvr>
                                      <p:to>
                                        <p:strVal val="hidden"/>
                                      </p:to>
                                    </p:set>
                                  </p:childTnLst>
                                </p:cTn>
                              </p:par>
                              <p:par>
                                <p:cTn id="138" presetID="22" presetClass="entr" presetSubtype="4" fill="hold" nodeType="withEffect">
                                  <p:stCondLst>
                                    <p:cond delay="0"/>
                                  </p:stCondLst>
                                  <p:childTnLst>
                                    <p:set>
                                      <p:cBhvr>
                                        <p:cTn id="139" dur="1" fill="hold">
                                          <p:stCondLst>
                                            <p:cond delay="0"/>
                                          </p:stCondLst>
                                        </p:cTn>
                                        <p:tgtEl>
                                          <p:spTgt spid="25"/>
                                        </p:tgtEl>
                                        <p:attrNameLst>
                                          <p:attrName>style.visibility</p:attrName>
                                        </p:attrNameLst>
                                      </p:cBhvr>
                                      <p:to>
                                        <p:strVal val="visible"/>
                                      </p:to>
                                    </p:set>
                                    <p:animEffect transition="in" filter="wipe(down)">
                                      <p:cBhvr>
                                        <p:cTn id="140" dur="500"/>
                                        <p:tgtEl>
                                          <p:spTgt spid="25"/>
                                        </p:tgtEl>
                                      </p:cBhvr>
                                    </p:animEffect>
                                  </p:childTnLst>
                                </p:cTn>
                              </p:par>
                            </p:childTnLst>
                          </p:cTn>
                        </p:par>
                        <p:par>
                          <p:cTn id="141" fill="hold">
                            <p:stCondLst>
                              <p:cond delay="500"/>
                            </p:stCondLst>
                            <p:childTnLst>
                              <p:par>
                                <p:cTn id="142" presetID="22" presetClass="entr" presetSubtype="4" fill="hold" nodeType="after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1000"/>
                                        <p:tgtEl>
                                          <p:spTgt spid="34"/>
                                        </p:tgtEl>
                                      </p:cBhvr>
                                    </p:animEffect>
                                  </p:childTnLst>
                                </p:cTn>
                              </p:par>
                            </p:childTnLst>
                          </p:cTn>
                        </p:par>
                      </p:childTnLst>
                    </p:cTn>
                  </p:par>
                  <p:par>
                    <p:cTn id="145" fill="hold">
                      <p:stCondLst>
                        <p:cond delay="indefinite"/>
                      </p:stCondLst>
                      <p:childTnLst>
                        <p:par>
                          <p:cTn id="146" fill="hold">
                            <p:stCondLst>
                              <p:cond delay="0"/>
                            </p:stCondLst>
                            <p:childTnLst>
                              <p:par>
                                <p:cTn id="147" presetID="1" presetClass="exit" presetSubtype="0" fill="hold" grpId="1" nodeType="clickEffect">
                                  <p:stCondLst>
                                    <p:cond delay="0"/>
                                  </p:stCondLst>
                                  <p:childTnLst>
                                    <p:set>
                                      <p:cBhvr>
                                        <p:cTn id="148" dur="1" fill="hold">
                                          <p:stCondLst>
                                            <p:cond delay="0"/>
                                          </p:stCondLst>
                                        </p:cTn>
                                        <p:tgtEl>
                                          <p:spTgt spid="17"/>
                                        </p:tgtEl>
                                        <p:attrNameLst>
                                          <p:attrName>style.visibility</p:attrName>
                                        </p:attrNameLst>
                                      </p:cBhvr>
                                      <p:to>
                                        <p:strVal val="hidden"/>
                                      </p:to>
                                    </p:set>
                                  </p:childTnLst>
                                </p:cTn>
                              </p:par>
                            </p:childTnLst>
                          </p:cTn>
                        </p:par>
                      </p:childTnLst>
                    </p:cTn>
                  </p:par>
                  <p:par>
                    <p:cTn id="149" fill="hold">
                      <p:stCondLst>
                        <p:cond delay="indefinite"/>
                      </p:stCondLst>
                      <p:childTnLst>
                        <p:par>
                          <p:cTn id="150" fill="hold">
                            <p:stCondLst>
                              <p:cond delay="0"/>
                            </p:stCondLst>
                            <p:childTnLst>
                              <p:par>
                                <p:cTn id="151" presetID="9" presetClass="entr" presetSubtype="0" fill="hold" nodeType="clickEffect">
                                  <p:stCondLst>
                                    <p:cond delay="0"/>
                                  </p:stCondLst>
                                  <p:childTnLst>
                                    <p:set>
                                      <p:cBhvr>
                                        <p:cTn id="152" dur="1" fill="hold">
                                          <p:stCondLst>
                                            <p:cond delay="0"/>
                                          </p:stCondLst>
                                        </p:cTn>
                                        <p:tgtEl>
                                          <p:spTgt spid="38"/>
                                        </p:tgtEl>
                                        <p:attrNameLst>
                                          <p:attrName>style.visibility</p:attrName>
                                        </p:attrNameLst>
                                      </p:cBhvr>
                                      <p:to>
                                        <p:strVal val="visible"/>
                                      </p:to>
                                    </p:set>
                                    <p:animEffect transition="in" filter="dissolve">
                                      <p:cBhvr>
                                        <p:cTn id="153" dur="500"/>
                                        <p:tgtEl>
                                          <p:spTgt spid="38"/>
                                        </p:tgtEl>
                                      </p:cBhvr>
                                    </p:animEffect>
                                  </p:childTnLst>
                                </p:cTn>
                              </p:par>
                            </p:childTnLst>
                          </p:cTn>
                        </p:par>
                        <p:par>
                          <p:cTn id="154" fill="hold">
                            <p:stCondLst>
                              <p:cond delay="500"/>
                            </p:stCondLst>
                            <p:childTnLst>
                              <p:par>
                                <p:cTn id="155" presetID="9" presetClass="exit" presetSubtype="0" fill="hold" nodeType="afterEffect">
                                  <p:stCondLst>
                                    <p:cond delay="0"/>
                                  </p:stCondLst>
                                  <p:childTnLst>
                                    <p:animEffect transition="out" filter="dissolve">
                                      <p:cBhvr>
                                        <p:cTn id="156" dur="500"/>
                                        <p:tgtEl>
                                          <p:spTgt spid="34"/>
                                        </p:tgtEl>
                                      </p:cBhvr>
                                    </p:animEffect>
                                    <p:set>
                                      <p:cBhvr>
                                        <p:cTn id="157" dur="1" fill="hold">
                                          <p:stCondLst>
                                            <p:cond delay="499"/>
                                          </p:stCondLst>
                                        </p:cTn>
                                        <p:tgtEl>
                                          <p:spTgt spid="34"/>
                                        </p:tgtEl>
                                        <p:attrNameLst>
                                          <p:attrName>style.visibility</p:attrName>
                                        </p:attrNameLst>
                                      </p:cBhvr>
                                      <p:to>
                                        <p:strVal val="hidden"/>
                                      </p:to>
                                    </p:set>
                                  </p:childTnLst>
                                </p:cTn>
                              </p:par>
                              <p:par>
                                <p:cTn id="158" presetID="9" presetClass="exit" presetSubtype="0" fill="hold" nodeType="withEffect">
                                  <p:stCondLst>
                                    <p:cond delay="0"/>
                                  </p:stCondLst>
                                  <p:childTnLst>
                                    <p:animEffect transition="out" filter="dissolve">
                                      <p:cBhvr>
                                        <p:cTn id="159" dur="500"/>
                                        <p:tgtEl>
                                          <p:spTgt spid="25"/>
                                        </p:tgtEl>
                                      </p:cBhvr>
                                    </p:animEffect>
                                    <p:set>
                                      <p:cBhvr>
                                        <p:cTn id="160" dur="1" fill="hold">
                                          <p:stCondLst>
                                            <p:cond delay="499"/>
                                          </p:stCondLst>
                                        </p:cTn>
                                        <p:tgtEl>
                                          <p:spTgt spid="25"/>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nodeType="clickEffect">
                                  <p:stCondLst>
                                    <p:cond delay="0"/>
                                  </p:stCondLst>
                                  <p:childTnLst>
                                    <p:set>
                                      <p:cBhvr>
                                        <p:cTn id="164" dur="1" fill="hold">
                                          <p:stCondLst>
                                            <p:cond delay="0"/>
                                          </p:stCondLst>
                                        </p:cTn>
                                        <p:tgtEl>
                                          <p:spTgt spid="22536"/>
                                        </p:tgtEl>
                                        <p:attrNameLst>
                                          <p:attrName>style.visibility</p:attrName>
                                        </p:attrNameLst>
                                      </p:cBhvr>
                                      <p:to>
                                        <p:strVal val="visible"/>
                                      </p:to>
                                    </p:set>
                                    <p:anim calcmode="lin" valueType="num">
                                      <p:cBhvr additive="base">
                                        <p:cTn id="165" dur="500" fill="hold"/>
                                        <p:tgtEl>
                                          <p:spTgt spid="22536"/>
                                        </p:tgtEl>
                                        <p:attrNameLst>
                                          <p:attrName>ppt_x</p:attrName>
                                        </p:attrNameLst>
                                      </p:cBhvr>
                                      <p:tavLst>
                                        <p:tav tm="0">
                                          <p:val>
                                            <p:strVal val="#ppt_x"/>
                                          </p:val>
                                        </p:tav>
                                        <p:tav tm="100000">
                                          <p:val>
                                            <p:strVal val="#ppt_x"/>
                                          </p:val>
                                        </p:tav>
                                      </p:tavLst>
                                    </p:anim>
                                    <p:anim calcmode="lin" valueType="num">
                                      <p:cBhvr additive="base">
                                        <p:cTn id="166" dur="500" fill="hold"/>
                                        <p:tgtEl>
                                          <p:spTgt spid="22536"/>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0" presetClass="path" presetSubtype="0" accel="50000" decel="50000" fill="hold" nodeType="clickEffect">
                                  <p:stCondLst>
                                    <p:cond delay="0"/>
                                  </p:stCondLst>
                                  <p:childTnLst>
                                    <p:animMotion origin="layout" path="M 6.38889E-6 -2.22222E-6 C -0.01492 0.00092 -0.02985 0.00208 -0.04305 -0.00371 C -0.05642 -0.00926 -0.06961 -0.00625 -0.07985 -0.0338 C -0.09027 -0.06134 -0.10485 -0.16875 -0.10485 -0.16875 " pathEditMode="relative" ptsTypes="AAAA">
                                      <p:cBhvr>
                                        <p:cTn id="170" dur="2000" fill="hold"/>
                                        <p:tgtEl>
                                          <p:spTgt spid="22536"/>
                                        </p:tgtEl>
                                        <p:attrNameLst>
                                          <p:attrName>ppt_x</p:attrName>
                                          <p:attrName>ppt_y</p:attrName>
                                        </p:attrNameLst>
                                      </p:cBhvr>
                                    </p:animMotion>
                                  </p:childTnLst>
                                </p:cTn>
                              </p:par>
                              <p:par>
                                <p:cTn id="171" presetID="6" presetClass="emph" presetSubtype="0" fill="hold" nodeType="withEffect">
                                  <p:stCondLst>
                                    <p:cond delay="0"/>
                                  </p:stCondLst>
                                  <p:childTnLst>
                                    <p:animScale>
                                      <p:cBhvr>
                                        <p:cTn id="172" dur="2000" fill="hold"/>
                                        <p:tgtEl>
                                          <p:spTgt spid="22536"/>
                                        </p:tgtEl>
                                      </p:cBhvr>
                                      <p:by x="50000" y="50000"/>
                                    </p:animScale>
                                  </p:childTnLst>
                                </p:cTn>
                              </p:par>
                            </p:childTnLst>
                          </p:cTn>
                        </p:par>
                      </p:childTnLst>
                    </p:cTn>
                  </p:par>
                  <p:par>
                    <p:cTn id="173" fill="hold">
                      <p:stCondLst>
                        <p:cond delay="indefinite"/>
                      </p:stCondLst>
                      <p:childTnLst>
                        <p:par>
                          <p:cTn id="174" fill="hold">
                            <p:stCondLst>
                              <p:cond delay="0"/>
                            </p:stCondLst>
                            <p:childTnLst>
                              <p:par>
                                <p:cTn id="175" presetID="9" presetClass="entr" presetSubtype="0" fill="hold" grpId="0" nodeType="clickEffect">
                                  <p:stCondLst>
                                    <p:cond delay="0"/>
                                  </p:stCondLst>
                                  <p:childTnLst>
                                    <p:set>
                                      <p:cBhvr>
                                        <p:cTn id="176" dur="1" fill="hold">
                                          <p:stCondLst>
                                            <p:cond delay="0"/>
                                          </p:stCondLst>
                                        </p:cTn>
                                        <p:tgtEl>
                                          <p:spTgt spid="46"/>
                                        </p:tgtEl>
                                        <p:attrNameLst>
                                          <p:attrName>style.visibility</p:attrName>
                                        </p:attrNameLst>
                                      </p:cBhvr>
                                      <p:to>
                                        <p:strVal val="visible"/>
                                      </p:to>
                                    </p:set>
                                    <p:animEffect transition="in" filter="dissolve">
                                      <p:cBhvr>
                                        <p:cTn id="17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4" grpId="1"/>
      <p:bldP spid="3" grpId="0" animBg="1"/>
      <p:bldP spid="14" grpId="0" animBg="1"/>
      <p:bldP spid="40" grpId="0" animBg="1"/>
      <p:bldP spid="32" grpId="0" animBg="1"/>
      <p:bldP spid="13" grpId="0" animBg="1"/>
      <p:bldP spid="22" grpId="0"/>
      <p:bldP spid="30" grpId="0" animBg="1"/>
      <p:bldP spid="30" grpId="1" animBg="1"/>
      <p:bldP spid="46" grpId="0" animBg="1"/>
      <p:bldP spid="39" grpId="0" animBg="1"/>
      <p:bldP spid="43" grpId="0" build="p" bldLvl="2"/>
      <p:bldP spid="43" grpId="1" uiExpand="1" build="allAtOnce"/>
      <p:bldP spid="2" grpId="0" animBg="1"/>
      <p:bldP spid="2" grpId="1" animBg="1"/>
      <p:bldP spid="41" grpId="0" uiExpand="1" build="p"/>
      <p:bldP spid="42" grpId="0"/>
      <p:bldP spid="47" grpId="0"/>
      <p:bldP spid="17" grpId="0" animBg="1"/>
      <p:bldP spid="1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457200"/>
            <a:ext cx="2438400" cy="1192212"/>
          </a:xfrm>
        </p:spPr>
        <p:txBody>
          <a:bodyPr/>
          <a:lstStyle/>
          <a:p>
            <a:r>
              <a:rPr lang="en-US" altLang="en-US" sz="2000" b="1" dirty="0">
                <a:solidFill>
                  <a:srgbClr val="2FB0DC"/>
                </a:solidFill>
                <a:latin typeface="Helvetica" charset="0"/>
                <a:ea typeface="Helvetica" charset="0"/>
                <a:cs typeface="Helvetica" charset="0"/>
              </a:rPr>
              <a:t>Rubisco</a:t>
            </a:r>
            <a:br>
              <a:rPr lang="en-US" altLang="en-US" sz="2000" b="1" dirty="0">
                <a:solidFill>
                  <a:srgbClr val="2FB0DC"/>
                </a:solidFill>
                <a:latin typeface="Helvetica" charset="0"/>
                <a:ea typeface="Helvetica" charset="0"/>
                <a:cs typeface="Helvetica" charset="0"/>
              </a:rPr>
            </a:br>
            <a:r>
              <a:rPr lang="en-US" altLang="en-US" sz="2000" b="1" dirty="0">
                <a:solidFill>
                  <a:srgbClr val="2FB0DC"/>
                </a:solidFill>
                <a:latin typeface="Helvetica" charset="0"/>
                <a:ea typeface="Helvetica" charset="0"/>
                <a:cs typeface="Helvetica" charset="0"/>
              </a:rPr>
              <a:t>Carboxylase</a:t>
            </a:r>
            <a:br>
              <a:rPr lang="en-US" altLang="en-US" sz="2000" b="1" dirty="0">
                <a:solidFill>
                  <a:srgbClr val="2FB0DC"/>
                </a:solidFill>
                <a:latin typeface="Helvetica" charset="0"/>
                <a:ea typeface="Helvetica" charset="0"/>
                <a:cs typeface="Helvetica" charset="0"/>
              </a:rPr>
            </a:br>
            <a:r>
              <a:rPr lang="en-US" altLang="en-US" sz="2000" b="1" dirty="0">
                <a:solidFill>
                  <a:srgbClr val="2FB0DC"/>
                </a:solidFill>
                <a:latin typeface="Apple Chancery" panose="03020702040506060504" pitchFamily="66" charset="-79"/>
                <a:ea typeface="Helvetica" charset="0"/>
                <a:cs typeface="Apple Chancery" panose="03020702040506060504" pitchFamily="66" charset="-79"/>
              </a:rPr>
              <a:t>Mechanism</a:t>
            </a:r>
            <a:r>
              <a:rPr lang="en-US" altLang="en-US" sz="2000" b="1" dirty="0">
                <a:solidFill>
                  <a:srgbClr val="2FB0DC"/>
                </a:solidFill>
                <a:latin typeface="Helvetica" charset="0"/>
                <a:ea typeface="Helvetica" charset="0"/>
                <a:cs typeface="Helvetica" charset="0"/>
              </a:rPr>
              <a:t>―</a:t>
            </a:r>
            <a:br>
              <a:rPr lang="en-US" altLang="en-US" sz="2000" b="1" dirty="0">
                <a:solidFill>
                  <a:srgbClr val="2FB0DC"/>
                </a:solidFill>
                <a:latin typeface="Helvetica" charset="0"/>
                <a:ea typeface="Helvetica" charset="0"/>
                <a:cs typeface="Helvetica" charset="0"/>
              </a:rPr>
            </a:br>
            <a:r>
              <a:rPr lang="en-US" altLang="en-US" sz="2000" b="1" dirty="0">
                <a:solidFill>
                  <a:srgbClr val="2FB0DC"/>
                </a:solidFill>
                <a:latin typeface="Helvetica" charset="0"/>
                <a:ea typeface="Helvetica" charset="0"/>
                <a:cs typeface="Helvetica" charset="0"/>
              </a:rPr>
              <a:t>Overview from Textbook</a:t>
            </a:r>
          </a:p>
        </p:txBody>
      </p:sp>
      <p:pic>
        <p:nvPicPr>
          <p:cNvPr id="34820" name="Picture 5" descr="C:\Users\shannon.moloney\AppData\Local\Temp\wz35a7\ch20\figure_20_34.jpg"/>
          <p:cNvPicPr>
            <a:picLocks noChangeAspect="1" noChangeArrowheads="1"/>
          </p:cNvPicPr>
          <p:nvPr/>
        </p:nvPicPr>
        <p:blipFill rotWithShape="1">
          <a:blip r:embed="rId3">
            <a:extLst>
              <a:ext uri="{28A0092B-C50C-407E-A947-70E740481C1C}">
                <a14:useLocalDpi xmlns:a14="http://schemas.microsoft.com/office/drawing/2010/main" val="0"/>
              </a:ext>
            </a:extLst>
          </a:blip>
          <a:srcRect b="7046"/>
          <a:stretch/>
        </p:blipFill>
        <p:spPr bwMode="auto">
          <a:xfrm>
            <a:off x="2329760" y="0"/>
            <a:ext cx="6814240" cy="635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4214729" y="1568471"/>
            <a:ext cx="225621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r>
              <a:rPr lang="en-US" altLang="en-US" sz="1400">
                <a:latin typeface="Helvetica" charset="0"/>
                <a:ea typeface="Helvetica" charset="0"/>
                <a:cs typeface="Helvetica" charset="0"/>
              </a:rPr>
              <a:t>Mg</a:t>
            </a:r>
            <a:r>
              <a:rPr lang="en-US" altLang="en-US" sz="1400" baseline="30000">
                <a:latin typeface="Helvetica" charset="0"/>
                <a:ea typeface="Helvetica" charset="0"/>
                <a:cs typeface="Helvetica" charset="0"/>
              </a:rPr>
              <a:t>2+</a:t>
            </a:r>
            <a:r>
              <a:rPr lang="en-US" altLang="en-US" sz="1400">
                <a:latin typeface="Helvetica" charset="0"/>
                <a:ea typeface="Helvetica" charset="0"/>
                <a:cs typeface="Helvetica" charset="0"/>
              </a:rPr>
              <a:t> facilitates interaction of </a:t>
            </a:r>
            <a:r>
              <a:rPr lang="en-US" altLang="en-US" sz="1400" err="1">
                <a:solidFill>
                  <a:srgbClr val="C00000"/>
                </a:solidFill>
                <a:latin typeface="Helvetica" charset="0"/>
                <a:ea typeface="Helvetica" charset="0"/>
                <a:cs typeface="Helvetica" charset="0"/>
              </a:rPr>
              <a:t>carbamoylated</a:t>
            </a:r>
            <a:r>
              <a:rPr lang="en-US" altLang="en-US" sz="1400">
                <a:solidFill>
                  <a:srgbClr val="C00000"/>
                </a:solidFill>
                <a:latin typeface="Helvetica" charset="0"/>
                <a:ea typeface="Helvetica" charset="0"/>
                <a:cs typeface="Helvetica" charset="0"/>
              </a:rPr>
              <a:t> Lys </a:t>
            </a:r>
            <a:r>
              <a:rPr lang="en-US" altLang="en-US" sz="1400">
                <a:latin typeface="Helvetica" charset="0"/>
                <a:ea typeface="Helvetica" charset="0"/>
                <a:cs typeface="Helvetica" charset="0"/>
              </a:rPr>
              <a:t>to ribulose 1,5-bisphosphate </a:t>
            </a:r>
            <a:r>
              <a:rPr lang="en-US" altLang="en-US" sz="1400">
                <a:latin typeface="Helvetica" charset="0"/>
                <a:ea typeface="Helvetica" charset="0"/>
                <a:cs typeface="Helvetica" charset="0"/>
                <a:sym typeface="Wingdings" charset="2"/>
              </a:rPr>
              <a:t> forms </a:t>
            </a:r>
            <a:r>
              <a:rPr lang="en-US" altLang="en-US" sz="1400" b="1" i="1" err="1">
                <a:latin typeface="Helvetica" charset="0"/>
                <a:ea typeface="Helvetica" charset="0"/>
                <a:cs typeface="Helvetica" charset="0"/>
                <a:sym typeface="Wingdings" charset="2"/>
              </a:rPr>
              <a:t>enediolate</a:t>
            </a:r>
            <a:r>
              <a:rPr lang="en-US" altLang="en-US" sz="1400" b="1" i="1">
                <a:latin typeface="Helvetica" charset="0"/>
                <a:ea typeface="Helvetica" charset="0"/>
                <a:cs typeface="Helvetica" charset="0"/>
                <a:sym typeface="Wingdings" charset="2"/>
              </a:rPr>
              <a:t> </a:t>
            </a:r>
            <a:r>
              <a:rPr lang="en-US" altLang="en-US" sz="1400">
                <a:latin typeface="Helvetica" charset="0"/>
                <a:ea typeface="Helvetica" charset="0"/>
                <a:cs typeface="Helvetica" charset="0"/>
                <a:sym typeface="Wingdings" charset="2"/>
              </a:rPr>
              <a:t>intermediate</a:t>
            </a:r>
            <a:endParaRPr lang="en-US" altLang="en-US" sz="1400" b="1" i="1">
              <a:latin typeface="Helvetica" charset="0"/>
              <a:ea typeface="Helvetica" charset="0"/>
              <a:cs typeface="Helvetica" charset="0"/>
              <a:sym typeface="Wingdings" charset="2"/>
            </a:endParaRPr>
          </a:p>
        </p:txBody>
      </p:sp>
      <p:sp>
        <p:nvSpPr>
          <p:cNvPr id="7" name="Rectangle 6"/>
          <p:cNvSpPr>
            <a:spLocks noChangeArrowheads="1"/>
          </p:cNvSpPr>
          <p:nvPr/>
        </p:nvSpPr>
        <p:spPr bwMode="auto">
          <a:xfrm>
            <a:off x="4315306" y="3125728"/>
            <a:ext cx="23538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r>
              <a:rPr lang="en-US" altLang="en-US" sz="1400" dirty="0">
                <a:latin typeface="Helvetica" charset="0"/>
                <a:ea typeface="Helvetica" charset="0"/>
                <a:cs typeface="Helvetica" charset="0"/>
                <a:sym typeface="Wingdings" charset="2"/>
              </a:rPr>
              <a:t>Hydroxylation at C-3 of ribulose-1,5-bisphosphate by water</a:t>
            </a:r>
          </a:p>
        </p:txBody>
      </p:sp>
      <p:sp>
        <p:nvSpPr>
          <p:cNvPr id="4" name="TextBox 3"/>
          <p:cNvSpPr txBox="1"/>
          <p:nvPr/>
        </p:nvSpPr>
        <p:spPr>
          <a:xfrm>
            <a:off x="7857846" y="5400064"/>
            <a:ext cx="1047750" cy="400110"/>
          </a:xfrm>
          <a:prstGeom prst="rect">
            <a:avLst/>
          </a:prstGeom>
          <a:noFill/>
        </p:spPr>
        <p:txBody>
          <a:bodyPr wrap="square" rtlCol="0">
            <a:spAutoFit/>
          </a:bodyPr>
          <a:lstStyle/>
          <a:p>
            <a:r>
              <a:rPr lang="en-US" sz="1000" b="1">
                <a:solidFill>
                  <a:srgbClr val="00B0F0"/>
                </a:solidFill>
                <a:latin typeface="Helvetica" charset="0"/>
                <a:ea typeface="Helvetica" charset="0"/>
                <a:cs typeface="Helvetica" charset="0"/>
              </a:rPr>
              <a:t>C3-tetrahedral intermediate</a:t>
            </a:r>
          </a:p>
        </p:txBody>
      </p:sp>
      <p:grpSp>
        <p:nvGrpSpPr>
          <p:cNvPr id="6" name="Group 5">
            <a:extLst>
              <a:ext uri="{FF2B5EF4-FFF2-40B4-BE49-F238E27FC236}">
                <a16:creationId xmlns:a16="http://schemas.microsoft.com/office/drawing/2014/main" id="{C969FD99-1456-674B-A574-EE36DE8B0DBD}"/>
              </a:ext>
            </a:extLst>
          </p:cNvPr>
          <p:cNvGrpSpPr/>
          <p:nvPr/>
        </p:nvGrpSpPr>
        <p:grpSpPr>
          <a:xfrm>
            <a:off x="3362325" y="2692399"/>
            <a:ext cx="593507" cy="355687"/>
            <a:chOff x="3362325" y="2692399"/>
            <a:chExt cx="593507" cy="355687"/>
          </a:xfrm>
        </p:grpSpPr>
        <p:sp>
          <p:nvSpPr>
            <p:cNvPr id="3" name="TextBox 2">
              <a:extLst>
                <a:ext uri="{FF2B5EF4-FFF2-40B4-BE49-F238E27FC236}">
                  <a16:creationId xmlns:a16="http://schemas.microsoft.com/office/drawing/2014/main" id="{6B93D767-167C-D34B-957D-99BF275B1871}"/>
                </a:ext>
              </a:extLst>
            </p:cNvPr>
            <p:cNvSpPr txBox="1"/>
            <p:nvPr/>
          </p:nvSpPr>
          <p:spPr>
            <a:xfrm>
              <a:off x="3362325" y="2695575"/>
              <a:ext cx="272832" cy="230832"/>
            </a:xfrm>
            <a:prstGeom prst="rect">
              <a:avLst/>
            </a:prstGeom>
            <a:noFill/>
          </p:spPr>
          <p:txBody>
            <a:bodyPr wrap="none" rtlCol="0">
              <a:spAutoFit/>
            </a:bodyPr>
            <a:lstStyle/>
            <a:p>
              <a:r>
                <a:rPr lang="en-US" sz="900" b="1" dirty="0">
                  <a:latin typeface="Microsoft Tai Le" panose="020B0502040204020203" pitchFamily="34" charset="0"/>
                  <a:cs typeface="Microsoft Tai Le" panose="020B0502040204020203" pitchFamily="34" charset="0"/>
                </a:rPr>
                <a:t>O</a:t>
              </a:r>
            </a:p>
          </p:txBody>
        </p:sp>
        <p:sp>
          <p:nvSpPr>
            <p:cNvPr id="13" name="TextBox 12">
              <a:extLst>
                <a:ext uri="{FF2B5EF4-FFF2-40B4-BE49-F238E27FC236}">
                  <a16:creationId xmlns:a16="http://schemas.microsoft.com/office/drawing/2014/main" id="{B9D0AD0C-CE71-3749-BA10-E4A7E4DA4F3C}"/>
                </a:ext>
              </a:extLst>
            </p:cNvPr>
            <p:cNvSpPr txBox="1"/>
            <p:nvPr/>
          </p:nvSpPr>
          <p:spPr>
            <a:xfrm>
              <a:off x="3683000" y="2692399"/>
              <a:ext cx="272832" cy="230832"/>
            </a:xfrm>
            <a:prstGeom prst="rect">
              <a:avLst/>
            </a:prstGeom>
            <a:noFill/>
          </p:spPr>
          <p:txBody>
            <a:bodyPr wrap="none" rtlCol="0">
              <a:spAutoFit/>
            </a:bodyPr>
            <a:lstStyle/>
            <a:p>
              <a:r>
                <a:rPr lang="en-US" sz="900" b="1" dirty="0">
                  <a:latin typeface="Microsoft Tai Le" panose="020B0502040204020203" pitchFamily="34" charset="0"/>
                  <a:cs typeface="Microsoft Tai Le" panose="020B0502040204020203" pitchFamily="34" charset="0"/>
                </a:rPr>
                <a:t>O</a:t>
              </a:r>
            </a:p>
          </p:txBody>
        </p:sp>
        <p:sp>
          <p:nvSpPr>
            <p:cNvPr id="14" name="TextBox 13">
              <a:extLst>
                <a:ext uri="{FF2B5EF4-FFF2-40B4-BE49-F238E27FC236}">
                  <a16:creationId xmlns:a16="http://schemas.microsoft.com/office/drawing/2014/main" id="{C2EA37F9-A3FD-0348-9821-719A39976F4B}"/>
                </a:ext>
              </a:extLst>
            </p:cNvPr>
            <p:cNvSpPr txBox="1"/>
            <p:nvPr/>
          </p:nvSpPr>
          <p:spPr>
            <a:xfrm>
              <a:off x="3526717" y="2817254"/>
              <a:ext cx="256802" cy="230832"/>
            </a:xfrm>
            <a:prstGeom prst="rect">
              <a:avLst/>
            </a:prstGeom>
            <a:noFill/>
          </p:spPr>
          <p:txBody>
            <a:bodyPr wrap="none" rtlCol="0">
              <a:spAutoFit/>
            </a:bodyPr>
            <a:lstStyle/>
            <a:p>
              <a:r>
                <a:rPr lang="en-US" sz="900" b="1" dirty="0">
                  <a:latin typeface="Microsoft Tai Le" panose="020B0502040204020203" pitchFamily="34" charset="0"/>
                  <a:cs typeface="Microsoft Tai Le" panose="020B0502040204020203" pitchFamily="34" charset="0"/>
                </a:rPr>
                <a:t>C</a:t>
              </a:r>
            </a:p>
          </p:txBody>
        </p:sp>
      </p:grpSp>
      <p:grpSp>
        <p:nvGrpSpPr>
          <p:cNvPr id="15" name="Group 14">
            <a:extLst>
              <a:ext uri="{FF2B5EF4-FFF2-40B4-BE49-F238E27FC236}">
                <a16:creationId xmlns:a16="http://schemas.microsoft.com/office/drawing/2014/main" id="{018950A2-E115-A04C-9D4B-8ADDB3E20A6C}"/>
              </a:ext>
            </a:extLst>
          </p:cNvPr>
          <p:cNvGrpSpPr/>
          <p:nvPr/>
        </p:nvGrpSpPr>
        <p:grpSpPr>
          <a:xfrm>
            <a:off x="3362325" y="5235634"/>
            <a:ext cx="593507" cy="355687"/>
            <a:chOff x="3362325" y="2692399"/>
            <a:chExt cx="593507" cy="355687"/>
          </a:xfrm>
        </p:grpSpPr>
        <p:sp>
          <p:nvSpPr>
            <p:cNvPr id="16" name="TextBox 15">
              <a:extLst>
                <a:ext uri="{FF2B5EF4-FFF2-40B4-BE49-F238E27FC236}">
                  <a16:creationId xmlns:a16="http://schemas.microsoft.com/office/drawing/2014/main" id="{D4B149B3-B718-8645-B043-59712B292185}"/>
                </a:ext>
              </a:extLst>
            </p:cNvPr>
            <p:cNvSpPr txBox="1"/>
            <p:nvPr/>
          </p:nvSpPr>
          <p:spPr>
            <a:xfrm>
              <a:off x="3362325" y="2695575"/>
              <a:ext cx="272832" cy="230832"/>
            </a:xfrm>
            <a:prstGeom prst="rect">
              <a:avLst/>
            </a:prstGeom>
            <a:noFill/>
          </p:spPr>
          <p:txBody>
            <a:bodyPr wrap="none" rtlCol="0">
              <a:spAutoFit/>
            </a:bodyPr>
            <a:lstStyle/>
            <a:p>
              <a:r>
                <a:rPr lang="en-US" sz="900" b="1" dirty="0">
                  <a:latin typeface="Microsoft Tai Le" panose="020B0502040204020203" pitchFamily="34" charset="0"/>
                  <a:cs typeface="Microsoft Tai Le" panose="020B0502040204020203" pitchFamily="34" charset="0"/>
                </a:rPr>
                <a:t>O</a:t>
              </a:r>
            </a:p>
          </p:txBody>
        </p:sp>
        <p:sp>
          <p:nvSpPr>
            <p:cNvPr id="17" name="TextBox 16">
              <a:extLst>
                <a:ext uri="{FF2B5EF4-FFF2-40B4-BE49-F238E27FC236}">
                  <a16:creationId xmlns:a16="http://schemas.microsoft.com/office/drawing/2014/main" id="{1DA98C68-1A7E-1347-8B98-0A2A85CB1075}"/>
                </a:ext>
              </a:extLst>
            </p:cNvPr>
            <p:cNvSpPr txBox="1"/>
            <p:nvPr/>
          </p:nvSpPr>
          <p:spPr>
            <a:xfrm>
              <a:off x="3683000" y="2692399"/>
              <a:ext cx="272832" cy="230832"/>
            </a:xfrm>
            <a:prstGeom prst="rect">
              <a:avLst/>
            </a:prstGeom>
            <a:noFill/>
          </p:spPr>
          <p:txBody>
            <a:bodyPr wrap="none" rtlCol="0">
              <a:spAutoFit/>
            </a:bodyPr>
            <a:lstStyle/>
            <a:p>
              <a:r>
                <a:rPr lang="en-US" sz="900" b="1" dirty="0">
                  <a:latin typeface="Microsoft Tai Le" panose="020B0502040204020203" pitchFamily="34" charset="0"/>
                  <a:cs typeface="Microsoft Tai Le" panose="020B0502040204020203" pitchFamily="34" charset="0"/>
                </a:rPr>
                <a:t>O</a:t>
              </a:r>
            </a:p>
          </p:txBody>
        </p:sp>
        <p:sp>
          <p:nvSpPr>
            <p:cNvPr id="18" name="TextBox 17">
              <a:extLst>
                <a:ext uri="{FF2B5EF4-FFF2-40B4-BE49-F238E27FC236}">
                  <a16:creationId xmlns:a16="http://schemas.microsoft.com/office/drawing/2014/main" id="{132BDF59-1ACF-894B-B6F9-06B3B8141320}"/>
                </a:ext>
              </a:extLst>
            </p:cNvPr>
            <p:cNvSpPr txBox="1"/>
            <p:nvPr/>
          </p:nvSpPr>
          <p:spPr>
            <a:xfrm>
              <a:off x="3526717" y="2817254"/>
              <a:ext cx="256802" cy="230832"/>
            </a:xfrm>
            <a:prstGeom prst="rect">
              <a:avLst/>
            </a:prstGeom>
            <a:noFill/>
          </p:spPr>
          <p:txBody>
            <a:bodyPr wrap="none" rtlCol="0">
              <a:spAutoFit/>
            </a:bodyPr>
            <a:lstStyle/>
            <a:p>
              <a:r>
                <a:rPr lang="en-US" sz="900" b="1" dirty="0">
                  <a:latin typeface="Microsoft Tai Le" panose="020B0502040204020203" pitchFamily="34" charset="0"/>
                  <a:cs typeface="Microsoft Tai Le" panose="020B0502040204020203" pitchFamily="34" charset="0"/>
                </a:rPr>
                <a:t>C</a:t>
              </a:r>
            </a:p>
          </p:txBody>
        </p:sp>
      </p:grpSp>
      <p:grpSp>
        <p:nvGrpSpPr>
          <p:cNvPr id="19" name="Group 18">
            <a:extLst>
              <a:ext uri="{FF2B5EF4-FFF2-40B4-BE49-F238E27FC236}">
                <a16:creationId xmlns:a16="http://schemas.microsoft.com/office/drawing/2014/main" id="{89DEC4EC-26E2-A94F-9F8C-CB484536A289}"/>
              </a:ext>
            </a:extLst>
          </p:cNvPr>
          <p:cNvGrpSpPr/>
          <p:nvPr/>
        </p:nvGrpSpPr>
        <p:grpSpPr>
          <a:xfrm>
            <a:off x="4765298" y="5029715"/>
            <a:ext cx="583889" cy="341415"/>
            <a:chOff x="3362325" y="2817254"/>
            <a:chExt cx="583889" cy="341415"/>
          </a:xfrm>
        </p:grpSpPr>
        <p:sp>
          <p:nvSpPr>
            <p:cNvPr id="20" name="TextBox 19">
              <a:extLst>
                <a:ext uri="{FF2B5EF4-FFF2-40B4-BE49-F238E27FC236}">
                  <a16:creationId xmlns:a16="http://schemas.microsoft.com/office/drawing/2014/main" id="{8EFB40E8-36FB-7444-AE45-55C070093D8A}"/>
                </a:ext>
              </a:extLst>
            </p:cNvPr>
            <p:cNvSpPr txBox="1"/>
            <p:nvPr/>
          </p:nvSpPr>
          <p:spPr>
            <a:xfrm>
              <a:off x="3362325" y="2943225"/>
              <a:ext cx="263214" cy="215444"/>
            </a:xfrm>
            <a:prstGeom prst="rect">
              <a:avLst/>
            </a:prstGeom>
            <a:noFill/>
          </p:spPr>
          <p:txBody>
            <a:bodyPr wrap="none" rtlCol="0">
              <a:spAutoFit/>
            </a:bodyPr>
            <a:lstStyle/>
            <a:p>
              <a:r>
                <a:rPr lang="en-US" sz="800" b="1" dirty="0">
                  <a:solidFill>
                    <a:srgbClr val="E80880"/>
                  </a:solidFill>
                  <a:latin typeface="Microsoft Tai Le" panose="020B0502040204020203" pitchFamily="34" charset="0"/>
                  <a:cs typeface="Microsoft Tai Le" panose="020B0502040204020203" pitchFamily="34" charset="0"/>
                </a:rPr>
                <a:t>O</a:t>
              </a:r>
            </a:p>
          </p:txBody>
        </p:sp>
        <p:sp>
          <p:nvSpPr>
            <p:cNvPr id="21" name="TextBox 20">
              <a:extLst>
                <a:ext uri="{FF2B5EF4-FFF2-40B4-BE49-F238E27FC236}">
                  <a16:creationId xmlns:a16="http://schemas.microsoft.com/office/drawing/2014/main" id="{6A1DB408-95C2-AD48-AF87-01617FEB6CC2}"/>
                </a:ext>
              </a:extLst>
            </p:cNvPr>
            <p:cNvSpPr txBox="1"/>
            <p:nvPr/>
          </p:nvSpPr>
          <p:spPr>
            <a:xfrm>
              <a:off x="3683000" y="2940049"/>
              <a:ext cx="263214" cy="215444"/>
            </a:xfrm>
            <a:prstGeom prst="rect">
              <a:avLst/>
            </a:prstGeom>
            <a:noFill/>
          </p:spPr>
          <p:txBody>
            <a:bodyPr wrap="none" rtlCol="0">
              <a:spAutoFit/>
            </a:bodyPr>
            <a:lstStyle/>
            <a:p>
              <a:r>
                <a:rPr lang="en-US" sz="800" b="1" dirty="0">
                  <a:solidFill>
                    <a:srgbClr val="E80880"/>
                  </a:solidFill>
                  <a:latin typeface="Microsoft Tai Le" panose="020B0502040204020203" pitchFamily="34" charset="0"/>
                  <a:cs typeface="Microsoft Tai Le" panose="020B0502040204020203" pitchFamily="34" charset="0"/>
                </a:rPr>
                <a:t>O</a:t>
              </a:r>
            </a:p>
          </p:txBody>
        </p:sp>
        <p:sp>
          <p:nvSpPr>
            <p:cNvPr id="22" name="TextBox 21">
              <a:extLst>
                <a:ext uri="{FF2B5EF4-FFF2-40B4-BE49-F238E27FC236}">
                  <a16:creationId xmlns:a16="http://schemas.microsoft.com/office/drawing/2014/main" id="{D8EBE42F-CD84-4445-A808-8079C9F138DD}"/>
                </a:ext>
              </a:extLst>
            </p:cNvPr>
            <p:cNvSpPr txBox="1"/>
            <p:nvPr/>
          </p:nvSpPr>
          <p:spPr>
            <a:xfrm>
              <a:off x="3526717" y="2817254"/>
              <a:ext cx="248786" cy="215444"/>
            </a:xfrm>
            <a:prstGeom prst="rect">
              <a:avLst/>
            </a:prstGeom>
            <a:noFill/>
          </p:spPr>
          <p:txBody>
            <a:bodyPr wrap="none" rtlCol="0">
              <a:spAutoFit/>
            </a:bodyPr>
            <a:lstStyle/>
            <a:p>
              <a:r>
                <a:rPr lang="en-US" sz="800" b="1" dirty="0">
                  <a:solidFill>
                    <a:srgbClr val="E80880"/>
                  </a:solidFill>
                  <a:latin typeface="Microsoft Tai Le" panose="020B0502040204020203" pitchFamily="34" charset="0"/>
                  <a:cs typeface="Microsoft Tai Le" panose="020B0502040204020203" pitchFamily="34" charset="0"/>
                </a:rPr>
                <a:t>C</a:t>
              </a:r>
            </a:p>
          </p:txBody>
        </p:sp>
      </p:grpSp>
      <p:sp>
        <p:nvSpPr>
          <p:cNvPr id="8" name="TextBox 7">
            <a:extLst>
              <a:ext uri="{FF2B5EF4-FFF2-40B4-BE49-F238E27FC236}">
                <a16:creationId xmlns:a16="http://schemas.microsoft.com/office/drawing/2014/main" id="{790C0D6D-AE4A-1E4D-9A42-D8247C9997A6}"/>
              </a:ext>
            </a:extLst>
          </p:cNvPr>
          <p:cNvSpPr txBox="1"/>
          <p:nvPr/>
        </p:nvSpPr>
        <p:spPr>
          <a:xfrm>
            <a:off x="7267280" y="1408342"/>
            <a:ext cx="143629" cy="280077"/>
          </a:xfrm>
          <a:prstGeom prst="rect">
            <a:avLst/>
          </a:prstGeom>
          <a:solidFill>
            <a:schemeClr val="bg1"/>
          </a:solidFill>
        </p:spPr>
        <p:txBody>
          <a:bodyPr wrap="none" lIns="91440" tIns="18288" rIns="0" bIns="0" rtlCol="0">
            <a:spAutoFit/>
          </a:bodyPr>
          <a:lstStyle/>
          <a:p>
            <a:r>
              <a:rPr lang="en-US" sz="1200" b="1" baseline="30000" dirty="0"/>
              <a:t>–</a:t>
            </a:r>
            <a:endParaRPr lang="en-US" sz="900" b="1" baseline="30000" dirty="0"/>
          </a:p>
          <a:p>
            <a:endParaRPr lang="en-US" sz="900" b="1" dirty="0"/>
          </a:p>
        </p:txBody>
      </p:sp>
    </p:spTree>
    <p:extLst>
      <p:ext uri="{BB962C8B-B14F-4D97-AF65-F5344CB8AC3E}">
        <p14:creationId xmlns:p14="http://schemas.microsoft.com/office/powerpoint/2010/main" val="948130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5DB1111-EEE5-E044-9199-2280D032F27B}"/>
              </a:ext>
            </a:extLst>
          </p:cNvPr>
          <p:cNvPicPr>
            <a:picLocks noChangeAspect="1"/>
          </p:cNvPicPr>
          <p:nvPr/>
        </p:nvPicPr>
        <p:blipFill>
          <a:blip r:embed="rId3"/>
          <a:stretch>
            <a:fillRect/>
          </a:stretch>
        </p:blipFill>
        <p:spPr>
          <a:xfrm>
            <a:off x="634999" y="4917366"/>
            <a:ext cx="3937000" cy="1981200"/>
          </a:xfrm>
          <a:prstGeom prst="rect">
            <a:avLst/>
          </a:prstGeom>
        </p:spPr>
      </p:pic>
      <p:pic>
        <p:nvPicPr>
          <p:cNvPr id="24" name="Picture 23">
            <a:extLst>
              <a:ext uri="{FF2B5EF4-FFF2-40B4-BE49-F238E27FC236}">
                <a16:creationId xmlns:a16="http://schemas.microsoft.com/office/drawing/2014/main" id="{23D330B7-36F8-D040-AECD-A8319ED59C35}"/>
              </a:ext>
            </a:extLst>
          </p:cNvPr>
          <p:cNvPicPr>
            <a:picLocks noChangeAspect="1"/>
          </p:cNvPicPr>
          <p:nvPr/>
        </p:nvPicPr>
        <p:blipFill>
          <a:blip r:embed="rId4"/>
          <a:stretch>
            <a:fillRect/>
          </a:stretch>
        </p:blipFill>
        <p:spPr>
          <a:xfrm>
            <a:off x="3300909" y="1270368"/>
            <a:ext cx="5784050" cy="4158263"/>
          </a:xfrm>
          <a:prstGeom prst="rect">
            <a:avLst/>
          </a:prstGeom>
        </p:spPr>
      </p:pic>
      <p:pic>
        <p:nvPicPr>
          <p:cNvPr id="25" name="Picture 24">
            <a:extLst>
              <a:ext uri="{FF2B5EF4-FFF2-40B4-BE49-F238E27FC236}">
                <a16:creationId xmlns:a16="http://schemas.microsoft.com/office/drawing/2014/main" id="{EA64B17D-4C7B-AB45-A8F5-3C506BFF6D34}"/>
              </a:ext>
            </a:extLst>
          </p:cNvPr>
          <p:cNvPicPr>
            <a:picLocks noChangeAspect="1"/>
          </p:cNvPicPr>
          <p:nvPr/>
        </p:nvPicPr>
        <p:blipFill>
          <a:blip r:embed="rId5"/>
          <a:stretch>
            <a:fillRect/>
          </a:stretch>
        </p:blipFill>
        <p:spPr>
          <a:xfrm>
            <a:off x="481913" y="-7171882"/>
            <a:ext cx="8180173" cy="6439012"/>
          </a:xfrm>
          <a:prstGeom prst="rect">
            <a:avLst/>
          </a:prstGeom>
        </p:spPr>
      </p:pic>
      <p:sp>
        <p:nvSpPr>
          <p:cNvPr id="30" name="TextBox 29">
            <a:extLst>
              <a:ext uri="{FF2B5EF4-FFF2-40B4-BE49-F238E27FC236}">
                <a16:creationId xmlns:a16="http://schemas.microsoft.com/office/drawing/2014/main" id="{F024964A-CA1E-B44B-8D74-4D4DC872CBF9}"/>
              </a:ext>
            </a:extLst>
          </p:cNvPr>
          <p:cNvSpPr txBox="1"/>
          <p:nvPr/>
        </p:nvSpPr>
        <p:spPr>
          <a:xfrm>
            <a:off x="3899904" y="439371"/>
            <a:ext cx="5522492" cy="830997"/>
          </a:xfrm>
          <a:prstGeom prst="rect">
            <a:avLst/>
          </a:prstGeom>
          <a:noFill/>
        </p:spPr>
        <p:txBody>
          <a:bodyPr wrap="square" rtlCol="0">
            <a:spAutoFit/>
          </a:bodyPr>
          <a:lstStyle/>
          <a:p>
            <a:r>
              <a:rPr lang="en-US" b="1" dirty="0">
                <a:latin typeface="Microsoft Tai Le" panose="020B0502040204020203" pitchFamily="34" charset="0"/>
                <a:cs typeface="Microsoft Tai Le" panose="020B0502040204020203" pitchFamily="34" charset="0"/>
              </a:rPr>
              <a:t>Here are the two overall reactions RUBISCO catalyzes</a:t>
            </a:r>
          </a:p>
        </p:txBody>
      </p:sp>
      <p:sp>
        <p:nvSpPr>
          <p:cNvPr id="35" name="TextBox 34">
            <a:extLst>
              <a:ext uri="{FF2B5EF4-FFF2-40B4-BE49-F238E27FC236}">
                <a16:creationId xmlns:a16="http://schemas.microsoft.com/office/drawing/2014/main" id="{761E5C52-FFDA-114D-82D6-A4BE090EC963}"/>
              </a:ext>
            </a:extLst>
          </p:cNvPr>
          <p:cNvSpPr txBox="1"/>
          <p:nvPr/>
        </p:nvSpPr>
        <p:spPr>
          <a:xfrm>
            <a:off x="1466" y="3393773"/>
            <a:ext cx="3535100" cy="1569660"/>
          </a:xfrm>
          <a:prstGeom prst="rect">
            <a:avLst/>
          </a:prstGeom>
          <a:noFill/>
        </p:spPr>
        <p:txBody>
          <a:bodyPr wrap="square" rtlCol="0">
            <a:spAutoFit/>
          </a:bodyPr>
          <a:lstStyle/>
          <a:p>
            <a:r>
              <a:rPr lang="en-US" b="1" dirty="0">
                <a:latin typeface="Microsoft Tai Le" panose="020B0502040204020203" pitchFamily="34" charset="0"/>
                <a:cs typeface="Microsoft Tai Le" panose="020B0502040204020203" pitchFamily="34" charset="0"/>
              </a:rPr>
              <a:t>Both RUBISCO reactions require activation by </a:t>
            </a:r>
            <a:r>
              <a:rPr lang="en-US" b="1" dirty="0" err="1">
                <a:latin typeface="Microsoft Tai Le" panose="020B0502040204020203" pitchFamily="34" charset="0"/>
                <a:cs typeface="Microsoft Tai Le" panose="020B0502040204020203" pitchFamily="34" charset="0"/>
              </a:rPr>
              <a:t>carbamoylation</a:t>
            </a:r>
            <a:endParaRPr lang="en-US" b="1" dirty="0">
              <a:latin typeface="Microsoft Tai Le" panose="020B0502040204020203" pitchFamily="34" charset="0"/>
              <a:cs typeface="Microsoft Tai Le" panose="020B0502040204020203" pitchFamily="34" charset="0"/>
            </a:endParaRPr>
          </a:p>
        </p:txBody>
      </p:sp>
      <p:sp>
        <p:nvSpPr>
          <p:cNvPr id="2" name="TextBox 1">
            <a:extLst>
              <a:ext uri="{FF2B5EF4-FFF2-40B4-BE49-F238E27FC236}">
                <a16:creationId xmlns:a16="http://schemas.microsoft.com/office/drawing/2014/main" id="{60472A97-545F-074A-9036-DE2099156CE1}"/>
              </a:ext>
            </a:extLst>
          </p:cNvPr>
          <p:cNvSpPr txBox="1"/>
          <p:nvPr/>
        </p:nvSpPr>
        <p:spPr>
          <a:xfrm>
            <a:off x="8004855" y="4449678"/>
            <a:ext cx="657231" cy="184666"/>
          </a:xfrm>
          <a:prstGeom prst="rect">
            <a:avLst/>
          </a:prstGeom>
          <a:solidFill>
            <a:schemeClr val="bg1"/>
          </a:solidFill>
        </p:spPr>
        <p:txBody>
          <a:bodyPr wrap="none" lIns="0" tIns="0" rIns="0" bIns="0" rtlCol="0">
            <a:spAutoFit/>
          </a:bodyPr>
          <a:lstStyle/>
          <a:p>
            <a:r>
              <a:rPr lang="en-US" sz="1200" b="1" dirty="0">
                <a:latin typeface="Century Gothic" panose="020B0502020202020204" pitchFamily="34" charset="0"/>
                <a:ea typeface="Helvetica Neue Light" panose="02000403000000020004" pitchFamily="2" charset="0"/>
              </a:rPr>
              <a:t>  H</a:t>
            </a:r>
            <a:r>
              <a:rPr lang="en-US" sz="1200" b="1" baseline="-25000" dirty="0">
                <a:latin typeface="Century Gothic" panose="020B0502020202020204" pitchFamily="34" charset="0"/>
                <a:ea typeface="Helvetica Neue Light" panose="02000403000000020004" pitchFamily="2" charset="0"/>
              </a:rPr>
              <a:t>2</a:t>
            </a:r>
            <a:r>
              <a:rPr lang="en-US" sz="1200" b="1" dirty="0">
                <a:latin typeface="Century Gothic" panose="020B0502020202020204" pitchFamily="34" charset="0"/>
                <a:ea typeface="Helvetica Neue Light" panose="02000403000000020004" pitchFamily="2" charset="0"/>
              </a:rPr>
              <a:t>C</a:t>
            </a:r>
            <a:r>
              <a:rPr lang="en-US" sz="1200" b="1" baseline="-25000" dirty="0">
                <a:latin typeface="Century Gothic" panose="020B0502020202020204" pitchFamily="34" charset="0"/>
                <a:ea typeface="Helvetica Neue Light" panose="02000403000000020004" pitchFamily="2" charset="0"/>
              </a:rPr>
              <a:t> </a:t>
            </a:r>
            <a:r>
              <a:rPr lang="en-US" sz="1200" b="1" dirty="0">
                <a:latin typeface="Century Gothic" panose="020B0502020202020204" pitchFamily="34" charset="0"/>
                <a:ea typeface="Helvetica Neue Light" panose="02000403000000020004" pitchFamily="2" charset="0"/>
              </a:rPr>
              <a:t>O P</a:t>
            </a:r>
          </a:p>
        </p:txBody>
      </p:sp>
      <p:sp>
        <p:nvSpPr>
          <p:cNvPr id="3" name="Oval 2">
            <a:extLst>
              <a:ext uri="{FF2B5EF4-FFF2-40B4-BE49-F238E27FC236}">
                <a16:creationId xmlns:a16="http://schemas.microsoft.com/office/drawing/2014/main" id="{DF93F638-9DB9-8E42-80EE-8DCD15E6869B}"/>
              </a:ext>
            </a:extLst>
          </p:cNvPr>
          <p:cNvSpPr/>
          <p:nvPr/>
        </p:nvSpPr>
        <p:spPr>
          <a:xfrm>
            <a:off x="8541436" y="4456028"/>
            <a:ext cx="123825" cy="16315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1C1776F-81E3-BF45-9010-785C9B1C315B}"/>
              </a:ext>
            </a:extLst>
          </p:cNvPr>
          <p:cNvSpPr txBox="1"/>
          <p:nvPr/>
        </p:nvSpPr>
        <p:spPr>
          <a:xfrm>
            <a:off x="7746451" y="3704890"/>
            <a:ext cx="962123" cy="261610"/>
          </a:xfrm>
          <a:prstGeom prst="rect">
            <a:avLst/>
          </a:prstGeom>
          <a:noFill/>
        </p:spPr>
        <p:txBody>
          <a:bodyPr wrap="none" rtlCol="0">
            <a:spAutoFit/>
          </a:bodyPr>
          <a:lstStyle/>
          <a:p>
            <a:r>
              <a:rPr lang="en-US" sz="1100" dirty="0">
                <a:latin typeface="Century Gothic" panose="020B0502020202020204" pitchFamily="34" charset="0"/>
              </a:rPr>
              <a:t>2-phospho-</a:t>
            </a:r>
          </a:p>
        </p:txBody>
      </p:sp>
      <p:sp>
        <p:nvSpPr>
          <p:cNvPr id="11" name="Title 1">
            <a:extLst>
              <a:ext uri="{FF2B5EF4-FFF2-40B4-BE49-F238E27FC236}">
                <a16:creationId xmlns:a16="http://schemas.microsoft.com/office/drawing/2014/main" id="{CD850F94-3C18-1C43-A1B1-71C34BDF7758}"/>
              </a:ext>
            </a:extLst>
          </p:cNvPr>
          <p:cNvSpPr txBox="1">
            <a:spLocks/>
          </p:cNvSpPr>
          <p:nvPr/>
        </p:nvSpPr>
        <p:spPr bwMode="auto">
          <a:xfrm>
            <a:off x="0" y="374438"/>
            <a:ext cx="3598060"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rgbClr val="0000FF"/>
                </a:solidFill>
                <a:latin typeface="+mj-lt"/>
                <a:ea typeface="MS PGothic" pitchFamily="34" charset="-128"/>
                <a:cs typeface="ＭＳ Ｐゴシック" charset="-128"/>
              </a:defRPr>
            </a:lvl1pPr>
            <a:lvl2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2pPr>
            <a:lvl3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3pPr>
            <a:lvl4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4pPr>
            <a:lvl5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r>
              <a:rPr lang="en-US" altLang="en-US" sz="2000" b="1" kern="0" dirty="0">
                <a:solidFill>
                  <a:srgbClr val="2FB0DC"/>
                </a:solidFill>
                <a:latin typeface="Helvetica" charset="0"/>
                <a:ea typeface="Helvetica" charset="0"/>
                <a:cs typeface="Helvetica" charset="0"/>
              </a:rPr>
              <a:t>RUBISCO</a:t>
            </a:r>
          </a:p>
          <a:p>
            <a:r>
              <a:rPr lang="en-US" altLang="en-US" sz="2000" dirty="0">
                <a:solidFill>
                  <a:srgbClr val="C00000"/>
                </a:solidFill>
                <a:latin typeface="Helvetica" charset="0"/>
                <a:ea typeface="Helvetica" charset="0"/>
                <a:cs typeface="Helvetica" charset="0"/>
              </a:rPr>
              <a:t>(Ribulose 1,5-bisphosphate carboxylase/oxygenase)</a:t>
            </a:r>
            <a:br>
              <a:rPr lang="en-US" altLang="en-US" sz="2000" b="1" kern="0" dirty="0">
                <a:solidFill>
                  <a:srgbClr val="2FB0DC"/>
                </a:solidFill>
                <a:latin typeface="Helvetica" charset="0"/>
                <a:ea typeface="Helvetica" charset="0"/>
                <a:cs typeface="Helvetica" charset="0"/>
              </a:rPr>
            </a:br>
            <a:r>
              <a:rPr lang="en-US" altLang="en-US" sz="2000" b="1" kern="0" dirty="0">
                <a:solidFill>
                  <a:srgbClr val="2FB0DC"/>
                </a:solidFill>
                <a:latin typeface="Helvetica" charset="0"/>
                <a:ea typeface="Helvetica" charset="0"/>
                <a:cs typeface="Helvetica" charset="0"/>
              </a:rPr>
              <a:t>Carboxylase </a:t>
            </a:r>
            <a:r>
              <a:rPr lang="en-US" altLang="en-US" sz="2000" b="1" i="1" kern="0" dirty="0">
                <a:solidFill>
                  <a:srgbClr val="2FB0DC"/>
                </a:solidFill>
                <a:latin typeface="Helvetica" charset="0"/>
                <a:ea typeface="Helvetica" charset="0"/>
                <a:cs typeface="Helvetica" charset="0"/>
              </a:rPr>
              <a:t>versus</a:t>
            </a:r>
            <a:r>
              <a:rPr lang="en-US" altLang="en-US" sz="2000" b="1" kern="0" dirty="0">
                <a:solidFill>
                  <a:srgbClr val="2FB0DC"/>
                </a:solidFill>
                <a:latin typeface="Helvetica" charset="0"/>
                <a:ea typeface="Helvetica" charset="0"/>
                <a:cs typeface="Helvetica" charset="0"/>
              </a:rPr>
              <a:t> Oxygenase</a:t>
            </a:r>
            <a:br>
              <a:rPr lang="en-US" altLang="en-US" sz="2000" b="1" kern="0" dirty="0">
                <a:solidFill>
                  <a:srgbClr val="2FB0DC"/>
                </a:solidFill>
                <a:latin typeface="Helvetica" charset="0"/>
                <a:ea typeface="Helvetica" charset="0"/>
                <a:cs typeface="Helvetica" charset="0"/>
              </a:rPr>
            </a:br>
            <a:r>
              <a:rPr lang="en-US" altLang="en-US" sz="2000" b="1" kern="0" dirty="0">
                <a:solidFill>
                  <a:srgbClr val="2FB0DC"/>
                </a:solidFill>
                <a:latin typeface="Apple Chancery" panose="03020702040506060504" pitchFamily="66" charset="-79"/>
                <a:ea typeface="Helvetica" charset="0"/>
                <a:cs typeface="Apple Chancery" panose="03020702040506060504" pitchFamily="66" charset="-79"/>
              </a:rPr>
              <a:t>Mechanism</a:t>
            </a:r>
            <a:endParaRPr lang="en-US" altLang="en-US" sz="2000" b="1" kern="0" dirty="0">
              <a:solidFill>
                <a:srgbClr val="2FB0DC"/>
              </a:solidFill>
              <a:latin typeface="Helvetica" charset="0"/>
              <a:ea typeface="Helvetica" charset="0"/>
              <a:cs typeface="Helvetica" charset="0"/>
            </a:endParaRPr>
          </a:p>
        </p:txBody>
      </p:sp>
    </p:spTree>
    <p:extLst>
      <p:ext uri="{BB962C8B-B14F-4D97-AF65-F5344CB8AC3E}">
        <p14:creationId xmlns:p14="http://schemas.microsoft.com/office/powerpoint/2010/main" val="381772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FC14A5-5EB9-0E40-9D61-387394140C01}"/>
              </a:ext>
            </a:extLst>
          </p:cNvPr>
          <p:cNvPicPr>
            <a:picLocks noChangeAspect="1"/>
          </p:cNvPicPr>
          <p:nvPr/>
        </p:nvPicPr>
        <p:blipFill>
          <a:blip r:embed="rId3"/>
          <a:stretch>
            <a:fillRect/>
          </a:stretch>
        </p:blipFill>
        <p:spPr>
          <a:xfrm>
            <a:off x="191641" y="2189027"/>
            <a:ext cx="8824742" cy="4276307"/>
          </a:xfrm>
          <a:prstGeom prst="rect">
            <a:avLst/>
          </a:prstGeom>
        </p:spPr>
      </p:pic>
      <p:pic>
        <p:nvPicPr>
          <p:cNvPr id="26" name="Picture 25">
            <a:extLst>
              <a:ext uri="{FF2B5EF4-FFF2-40B4-BE49-F238E27FC236}">
                <a16:creationId xmlns:a16="http://schemas.microsoft.com/office/drawing/2014/main" id="{02D6F025-60B2-234A-9A90-43075814CD46}"/>
              </a:ext>
            </a:extLst>
          </p:cNvPr>
          <p:cNvPicPr>
            <a:picLocks noChangeAspect="1"/>
          </p:cNvPicPr>
          <p:nvPr/>
        </p:nvPicPr>
        <p:blipFill rotWithShape="1">
          <a:blip r:embed="rId4"/>
          <a:srcRect r="12233" b="14496"/>
          <a:stretch/>
        </p:blipFill>
        <p:spPr>
          <a:xfrm>
            <a:off x="1358900" y="7162800"/>
            <a:ext cx="5706918" cy="4169840"/>
          </a:xfrm>
          <a:prstGeom prst="rect">
            <a:avLst/>
          </a:prstGeom>
        </p:spPr>
      </p:pic>
      <p:pic>
        <p:nvPicPr>
          <p:cNvPr id="27" name="Picture 26">
            <a:extLst>
              <a:ext uri="{FF2B5EF4-FFF2-40B4-BE49-F238E27FC236}">
                <a16:creationId xmlns:a16="http://schemas.microsoft.com/office/drawing/2014/main" id="{B62C6719-0345-DA41-BE63-B2621A7F764D}"/>
              </a:ext>
            </a:extLst>
          </p:cNvPr>
          <p:cNvPicPr>
            <a:picLocks noChangeAspect="1"/>
          </p:cNvPicPr>
          <p:nvPr/>
        </p:nvPicPr>
        <p:blipFill>
          <a:blip r:embed="rId5"/>
          <a:stretch>
            <a:fillRect/>
          </a:stretch>
        </p:blipFill>
        <p:spPr>
          <a:xfrm>
            <a:off x="6943437" y="6974420"/>
            <a:ext cx="4597400" cy="2273300"/>
          </a:xfrm>
          <a:prstGeom prst="rect">
            <a:avLst/>
          </a:prstGeom>
        </p:spPr>
      </p:pic>
      <p:sp>
        <p:nvSpPr>
          <p:cNvPr id="32" name="Title 1">
            <a:extLst>
              <a:ext uri="{FF2B5EF4-FFF2-40B4-BE49-F238E27FC236}">
                <a16:creationId xmlns:a16="http://schemas.microsoft.com/office/drawing/2014/main" id="{8556F370-95C5-3E4D-8E39-A2A3FBB2EAC9}"/>
              </a:ext>
            </a:extLst>
          </p:cNvPr>
          <p:cNvSpPr txBox="1">
            <a:spLocks/>
          </p:cNvSpPr>
          <p:nvPr/>
        </p:nvSpPr>
        <p:spPr bwMode="auto">
          <a:xfrm>
            <a:off x="0" y="374438"/>
            <a:ext cx="3598060"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rgbClr val="0000FF"/>
                </a:solidFill>
                <a:latin typeface="+mj-lt"/>
                <a:ea typeface="MS PGothic" pitchFamily="34" charset="-128"/>
                <a:cs typeface="ＭＳ Ｐゴシック" charset="-128"/>
              </a:defRPr>
            </a:lvl1pPr>
            <a:lvl2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2pPr>
            <a:lvl3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3pPr>
            <a:lvl4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4pPr>
            <a:lvl5pPr algn="ctr" rtl="0" eaLnBrk="0" fontAlgn="base" hangingPunct="0">
              <a:spcBef>
                <a:spcPct val="0"/>
              </a:spcBef>
              <a:spcAft>
                <a:spcPct val="0"/>
              </a:spcAft>
              <a:defRPr sz="4000">
                <a:solidFill>
                  <a:srgbClr val="0000FF"/>
                </a:solidFill>
                <a:latin typeface="Arial" charset="0"/>
                <a:ea typeface="MS PGothic" pitchFamily="34" charset="-128"/>
                <a:cs typeface="ＭＳ Ｐゴシック" charset="-128"/>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r>
              <a:rPr lang="en-US" altLang="en-US" sz="2000" b="1" kern="0" dirty="0">
                <a:solidFill>
                  <a:srgbClr val="2FB0DC"/>
                </a:solidFill>
                <a:latin typeface="Helvetica" charset="0"/>
                <a:ea typeface="Helvetica" charset="0"/>
                <a:cs typeface="Helvetica" charset="0"/>
              </a:rPr>
              <a:t>RUBISCO</a:t>
            </a:r>
          </a:p>
          <a:p>
            <a:r>
              <a:rPr lang="en-US" altLang="en-US" sz="2000" dirty="0">
                <a:solidFill>
                  <a:srgbClr val="C00000"/>
                </a:solidFill>
                <a:latin typeface="Helvetica" charset="0"/>
                <a:ea typeface="Helvetica" charset="0"/>
                <a:cs typeface="Helvetica" charset="0"/>
              </a:rPr>
              <a:t>(Ribulose 1,5-bisphosphate carboxylase/oxygenase)</a:t>
            </a:r>
            <a:br>
              <a:rPr lang="en-US" altLang="en-US" sz="2000" b="1" kern="0" dirty="0">
                <a:solidFill>
                  <a:srgbClr val="2FB0DC"/>
                </a:solidFill>
                <a:latin typeface="Helvetica" charset="0"/>
                <a:ea typeface="Helvetica" charset="0"/>
                <a:cs typeface="Helvetica" charset="0"/>
              </a:rPr>
            </a:br>
            <a:r>
              <a:rPr lang="en-US" altLang="en-US" sz="2000" b="1" kern="0" dirty="0">
                <a:solidFill>
                  <a:srgbClr val="2FB0DC"/>
                </a:solidFill>
                <a:latin typeface="Helvetica" charset="0"/>
                <a:ea typeface="Helvetica" charset="0"/>
                <a:cs typeface="Helvetica" charset="0"/>
              </a:rPr>
              <a:t>Carboxylase </a:t>
            </a:r>
            <a:r>
              <a:rPr lang="en-US" altLang="en-US" sz="2000" b="1" i="1" kern="0" dirty="0">
                <a:solidFill>
                  <a:srgbClr val="2FB0DC"/>
                </a:solidFill>
                <a:latin typeface="Helvetica" charset="0"/>
                <a:ea typeface="Helvetica" charset="0"/>
                <a:cs typeface="Helvetica" charset="0"/>
              </a:rPr>
              <a:t>versus</a:t>
            </a:r>
            <a:r>
              <a:rPr lang="en-US" altLang="en-US" sz="2000" b="1" kern="0" dirty="0">
                <a:solidFill>
                  <a:srgbClr val="2FB0DC"/>
                </a:solidFill>
                <a:latin typeface="Helvetica" charset="0"/>
                <a:ea typeface="Helvetica" charset="0"/>
                <a:cs typeface="Helvetica" charset="0"/>
              </a:rPr>
              <a:t> Oxygenase</a:t>
            </a:r>
            <a:br>
              <a:rPr lang="en-US" altLang="en-US" sz="2000" b="1" kern="0" dirty="0">
                <a:solidFill>
                  <a:srgbClr val="2FB0DC"/>
                </a:solidFill>
                <a:latin typeface="Helvetica" charset="0"/>
                <a:ea typeface="Helvetica" charset="0"/>
                <a:cs typeface="Helvetica" charset="0"/>
              </a:rPr>
            </a:br>
            <a:r>
              <a:rPr lang="en-US" altLang="en-US" sz="2000" b="1" kern="0" dirty="0">
                <a:solidFill>
                  <a:srgbClr val="2FB0DC"/>
                </a:solidFill>
                <a:latin typeface="Apple Chancery" panose="03020702040506060504" pitchFamily="66" charset="-79"/>
                <a:ea typeface="Helvetica" charset="0"/>
                <a:cs typeface="Apple Chancery" panose="03020702040506060504" pitchFamily="66" charset="-79"/>
              </a:rPr>
              <a:t>Mechanism</a:t>
            </a:r>
            <a:endParaRPr lang="en-US" altLang="en-US" sz="2000" b="1" kern="0" dirty="0">
              <a:solidFill>
                <a:srgbClr val="2FB0DC"/>
              </a:solidFill>
              <a:latin typeface="Helvetica" charset="0"/>
              <a:ea typeface="Helvetica" charset="0"/>
              <a:cs typeface="Helvetica" charset="0"/>
            </a:endParaRPr>
          </a:p>
        </p:txBody>
      </p:sp>
      <p:sp>
        <p:nvSpPr>
          <p:cNvPr id="33" name="TextBox 32">
            <a:extLst>
              <a:ext uri="{FF2B5EF4-FFF2-40B4-BE49-F238E27FC236}">
                <a16:creationId xmlns:a16="http://schemas.microsoft.com/office/drawing/2014/main" id="{A71DFBEB-FAB3-C146-8091-AAC3E5BBBC89}"/>
              </a:ext>
            </a:extLst>
          </p:cNvPr>
          <p:cNvSpPr txBox="1"/>
          <p:nvPr/>
        </p:nvSpPr>
        <p:spPr>
          <a:xfrm>
            <a:off x="1494126" y="2132800"/>
            <a:ext cx="1087157" cy="338554"/>
          </a:xfrm>
          <a:prstGeom prst="rect">
            <a:avLst/>
          </a:prstGeom>
          <a:noFill/>
        </p:spPr>
        <p:txBody>
          <a:bodyPr wrap="none" rtlCol="0">
            <a:spAutoFit/>
          </a:bodyPr>
          <a:lstStyle/>
          <a:p>
            <a:r>
              <a:rPr lang="en-US" sz="1600" b="1" dirty="0" err="1">
                <a:latin typeface="Microsoft Tai Le" panose="020B0502040204020203" pitchFamily="34" charset="0"/>
                <a:cs typeface="Microsoft Tai Le" panose="020B0502040204020203" pitchFamily="34" charset="0"/>
              </a:rPr>
              <a:t>endiolate</a:t>
            </a:r>
            <a:endParaRPr lang="en-US" sz="1600" dirty="0"/>
          </a:p>
        </p:txBody>
      </p:sp>
      <p:sp>
        <p:nvSpPr>
          <p:cNvPr id="34" name="TextBox 33">
            <a:extLst>
              <a:ext uri="{FF2B5EF4-FFF2-40B4-BE49-F238E27FC236}">
                <a16:creationId xmlns:a16="http://schemas.microsoft.com/office/drawing/2014/main" id="{51D2DF22-B040-3E41-9F1C-3A7BC2D46EB9}"/>
              </a:ext>
            </a:extLst>
          </p:cNvPr>
          <p:cNvSpPr txBox="1"/>
          <p:nvPr/>
        </p:nvSpPr>
        <p:spPr>
          <a:xfrm>
            <a:off x="3129898" y="2132800"/>
            <a:ext cx="1260281" cy="338554"/>
          </a:xfrm>
          <a:prstGeom prst="rect">
            <a:avLst/>
          </a:prstGeom>
          <a:noFill/>
        </p:spPr>
        <p:txBody>
          <a:bodyPr wrap="none" rtlCol="0">
            <a:spAutoFit/>
          </a:bodyPr>
          <a:lstStyle/>
          <a:p>
            <a:r>
              <a:rPr lang="en-US" sz="1600" b="1" dirty="0">
                <a:latin typeface="Symbol" pitchFamily="2" charset="2"/>
                <a:cs typeface="Microsoft Tai Le" panose="020B0502040204020203" pitchFamily="34" charset="0"/>
              </a:rPr>
              <a:t>b</a:t>
            </a:r>
            <a:r>
              <a:rPr lang="en-US" sz="1600" b="1" dirty="0">
                <a:latin typeface="Microsoft Tai Le" panose="020B0502040204020203" pitchFamily="34" charset="0"/>
                <a:cs typeface="Microsoft Tai Le" panose="020B0502040204020203" pitchFamily="34" charset="0"/>
              </a:rPr>
              <a:t>-keto acid</a:t>
            </a:r>
            <a:endParaRPr lang="en-US" sz="1600" dirty="0"/>
          </a:p>
        </p:txBody>
      </p:sp>
      <p:sp>
        <p:nvSpPr>
          <p:cNvPr id="35" name="TextBox 34">
            <a:extLst>
              <a:ext uri="{FF2B5EF4-FFF2-40B4-BE49-F238E27FC236}">
                <a16:creationId xmlns:a16="http://schemas.microsoft.com/office/drawing/2014/main" id="{8B179CD2-DD0E-5F4C-BF1A-335FB662AA51}"/>
              </a:ext>
            </a:extLst>
          </p:cNvPr>
          <p:cNvSpPr txBox="1"/>
          <p:nvPr/>
        </p:nvSpPr>
        <p:spPr>
          <a:xfrm>
            <a:off x="2899866" y="6126780"/>
            <a:ext cx="1720343" cy="338554"/>
          </a:xfrm>
          <a:prstGeom prst="rect">
            <a:avLst/>
          </a:prstGeom>
          <a:noFill/>
        </p:spPr>
        <p:txBody>
          <a:bodyPr wrap="none" rtlCol="0">
            <a:spAutoFit/>
          </a:bodyPr>
          <a:lstStyle/>
          <a:p>
            <a:r>
              <a:rPr lang="en-US" sz="1600" b="1" dirty="0">
                <a:latin typeface="Symbol" pitchFamily="2" charset="2"/>
                <a:cs typeface="Microsoft Tai Le" panose="020B0502040204020203" pitchFamily="34" charset="0"/>
              </a:rPr>
              <a:t>b</a:t>
            </a:r>
            <a:r>
              <a:rPr lang="en-US" sz="1600" b="1" dirty="0">
                <a:latin typeface="Microsoft Tai Le" panose="020B0502040204020203" pitchFamily="34" charset="0"/>
                <a:cs typeface="Microsoft Tai Le" panose="020B0502040204020203" pitchFamily="34" charset="0"/>
              </a:rPr>
              <a:t>-keto peroxide</a:t>
            </a:r>
            <a:endParaRPr lang="en-US" sz="1600" dirty="0"/>
          </a:p>
        </p:txBody>
      </p:sp>
      <p:sp>
        <p:nvSpPr>
          <p:cNvPr id="36" name="TextBox 35">
            <a:extLst>
              <a:ext uri="{FF2B5EF4-FFF2-40B4-BE49-F238E27FC236}">
                <a16:creationId xmlns:a16="http://schemas.microsoft.com/office/drawing/2014/main" id="{62D4E993-765E-FE49-BDD9-152429F2D8B9}"/>
              </a:ext>
            </a:extLst>
          </p:cNvPr>
          <p:cNvSpPr txBox="1"/>
          <p:nvPr/>
        </p:nvSpPr>
        <p:spPr>
          <a:xfrm>
            <a:off x="5470380" y="2132800"/>
            <a:ext cx="1079142" cy="338554"/>
          </a:xfrm>
          <a:prstGeom prst="rect">
            <a:avLst/>
          </a:prstGeom>
          <a:noFill/>
        </p:spPr>
        <p:txBody>
          <a:bodyPr wrap="none" rtlCol="0">
            <a:spAutoFit/>
          </a:bodyPr>
          <a:lstStyle/>
          <a:p>
            <a:r>
              <a:rPr lang="en-US" sz="1600" b="1" dirty="0">
                <a:latin typeface="Microsoft Tai Le" panose="020B0502040204020203" pitchFamily="34" charset="0"/>
                <a:cs typeface="Microsoft Tai Le" panose="020B0502040204020203" pitchFamily="34" charset="0"/>
              </a:rPr>
              <a:t>Gem-diol</a:t>
            </a:r>
            <a:endParaRPr lang="en-US" sz="1600" dirty="0"/>
          </a:p>
        </p:txBody>
      </p:sp>
      <p:sp>
        <p:nvSpPr>
          <p:cNvPr id="37" name="TextBox 36">
            <a:extLst>
              <a:ext uri="{FF2B5EF4-FFF2-40B4-BE49-F238E27FC236}">
                <a16:creationId xmlns:a16="http://schemas.microsoft.com/office/drawing/2014/main" id="{3472080B-765D-A44F-B042-1848141968DA}"/>
              </a:ext>
            </a:extLst>
          </p:cNvPr>
          <p:cNvSpPr txBox="1"/>
          <p:nvPr/>
        </p:nvSpPr>
        <p:spPr>
          <a:xfrm>
            <a:off x="3522529" y="871822"/>
            <a:ext cx="5700452" cy="1015663"/>
          </a:xfrm>
          <a:prstGeom prst="rect">
            <a:avLst/>
          </a:prstGeom>
          <a:noFill/>
        </p:spPr>
        <p:txBody>
          <a:bodyPr wrap="square" rtlCol="0">
            <a:spAutoFit/>
          </a:bodyPr>
          <a:lstStyle/>
          <a:p>
            <a:pPr marL="171450" indent="-158750">
              <a:buFont typeface="Arial" panose="020B0604020202020204" pitchFamily="34" charset="0"/>
              <a:buChar char="•"/>
            </a:pPr>
            <a:r>
              <a:rPr lang="en-US" sz="2000" b="1" dirty="0">
                <a:latin typeface="Microsoft Tai Le" panose="020B0502040204020203" pitchFamily="34" charset="0"/>
                <a:cs typeface="Microsoft Tai Le" panose="020B0502040204020203" pitchFamily="34" charset="0"/>
              </a:rPr>
              <a:t>Showing the (C2) carbon-(C3)carbon bond cleavage is initiated by water attack of the carbonyl</a:t>
            </a:r>
          </a:p>
        </p:txBody>
      </p:sp>
      <p:sp>
        <p:nvSpPr>
          <p:cNvPr id="38" name="TextBox 37">
            <a:extLst>
              <a:ext uri="{FF2B5EF4-FFF2-40B4-BE49-F238E27FC236}">
                <a16:creationId xmlns:a16="http://schemas.microsoft.com/office/drawing/2014/main" id="{3E9EE861-DA82-4948-A3B8-5297853B4668}"/>
              </a:ext>
            </a:extLst>
          </p:cNvPr>
          <p:cNvSpPr txBox="1"/>
          <p:nvPr/>
        </p:nvSpPr>
        <p:spPr>
          <a:xfrm>
            <a:off x="6712603" y="3063145"/>
            <a:ext cx="928459" cy="400110"/>
          </a:xfrm>
          <a:prstGeom prst="rect">
            <a:avLst/>
          </a:prstGeom>
          <a:noFill/>
        </p:spPr>
        <p:txBody>
          <a:bodyPr wrap="none" rtlCol="0">
            <a:spAutoFit/>
          </a:bodyPr>
          <a:lstStyle/>
          <a:p>
            <a:r>
              <a:rPr lang="en-US" sz="2000" b="1" dirty="0">
                <a:solidFill>
                  <a:srgbClr val="00B050"/>
                </a:solidFill>
                <a:latin typeface="Microsoft Tai Le" panose="020B0502040204020203" pitchFamily="34" charset="0"/>
                <a:cs typeface="Microsoft Tai Le" panose="020B0502040204020203" pitchFamily="34" charset="0"/>
              </a:rPr>
              <a:t>:Lys</a:t>
            </a:r>
            <a:r>
              <a:rPr lang="en-US" sz="2000" b="1" baseline="30000" dirty="0">
                <a:solidFill>
                  <a:srgbClr val="00B050"/>
                </a:solidFill>
                <a:latin typeface="Microsoft Tai Le" panose="020B0502040204020203" pitchFamily="34" charset="0"/>
                <a:cs typeface="Microsoft Tai Le" panose="020B0502040204020203" pitchFamily="34" charset="0"/>
              </a:rPr>
              <a:t>175</a:t>
            </a:r>
            <a:endParaRPr lang="en-US" sz="2000" baseline="30000" dirty="0">
              <a:solidFill>
                <a:srgbClr val="00B050"/>
              </a:solidFill>
            </a:endParaRPr>
          </a:p>
        </p:txBody>
      </p:sp>
      <p:sp>
        <p:nvSpPr>
          <p:cNvPr id="39" name="TextBox 38">
            <a:extLst>
              <a:ext uri="{FF2B5EF4-FFF2-40B4-BE49-F238E27FC236}">
                <a16:creationId xmlns:a16="http://schemas.microsoft.com/office/drawing/2014/main" id="{95E24358-1ABD-B643-8144-B119B7B88C07}"/>
              </a:ext>
            </a:extLst>
          </p:cNvPr>
          <p:cNvSpPr txBox="1"/>
          <p:nvPr/>
        </p:nvSpPr>
        <p:spPr>
          <a:xfrm>
            <a:off x="6602531" y="5481227"/>
            <a:ext cx="928459" cy="400110"/>
          </a:xfrm>
          <a:prstGeom prst="rect">
            <a:avLst/>
          </a:prstGeom>
          <a:noFill/>
        </p:spPr>
        <p:txBody>
          <a:bodyPr wrap="none" rtlCol="0">
            <a:spAutoFit/>
          </a:bodyPr>
          <a:lstStyle/>
          <a:p>
            <a:r>
              <a:rPr lang="en-US" sz="2000" b="1" dirty="0">
                <a:solidFill>
                  <a:srgbClr val="00B050"/>
                </a:solidFill>
                <a:latin typeface="Microsoft Tai Le" panose="020B0502040204020203" pitchFamily="34" charset="0"/>
                <a:cs typeface="Microsoft Tai Le" panose="020B0502040204020203" pitchFamily="34" charset="0"/>
              </a:rPr>
              <a:t>:Lys</a:t>
            </a:r>
            <a:r>
              <a:rPr lang="en-US" sz="2000" b="1" baseline="30000" dirty="0">
                <a:solidFill>
                  <a:srgbClr val="00B050"/>
                </a:solidFill>
                <a:latin typeface="Microsoft Tai Le" panose="020B0502040204020203" pitchFamily="34" charset="0"/>
                <a:cs typeface="Microsoft Tai Le" panose="020B0502040204020203" pitchFamily="34" charset="0"/>
              </a:rPr>
              <a:t>175</a:t>
            </a:r>
            <a:endParaRPr lang="en-US" sz="2000" baseline="30000" dirty="0">
              <a:solidFill>
                <a:srgbClr val="00B050"/>
              </a:solidFill>
            </a:endParaRPr>
          </a:p>
        </p:txBody>
      </p:sp>
      <p:sp>
        <p:nvSpPr>
          <p:cNvPr id="40" name="Arc 39">
            <a:extLst>
              <a:ext uri="{FF2B5EF4-FFF2-40B4-BE49-F238E27FC236}">
                <a16:creationId xmlns:a16="http://schemas.microsoft.com/office/drawing/2014/main" id="{23997718-927B-7142-B561-9DE24889539A}"/>
              </a:ext>
            </a:extLst>
          </p:cNvPr>
          <p:cNvSpPr/>
          <p:nvPr/>
        </p:nvSpPr>
        <p:spPr>
          <a:xfrm rot="4105763" flipV="1">
            <a:off x="6577779" y="5517895"/>
            <a:ext cx="176639" cy="143803"/>
          </a:xfrm>
          <a:prstGeom prst="arc">
            <a:avLst>
              <a:gd name="adj1" fmla="val 997783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Arc 40">
            <a:extLst>
              <a:ext uri="{FF2B5EF4-FFF2-40B4-BE49-F238E27FC236}">
                <a16:creationId xmlns:a16="http://schemas.microsoft.com/office/drawing/2014/main" id="{8B1A0050-6C82-204A-AC32-9FBDF55203B7}"/>
              </a:ext>
            </a:extLst>
          </p:cNvPr>
          <p:cNvSpPr/>
          <p:nvPr/>
        </p:nvSpPr>
        <p:spPr>
          <a:xfrm rot="10800000" flipH="1" flipV="1">
            <a:off x="6322187" y="5296407"/>
            <a:ext cx="180657" cy="143803"/>
          </a:xfrm>
          <a:prstGeom prst="arc">
            <a:avLst>
              <a:gd name="adj1" fmla="val 997783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Arc 41">
            <a:extLst>
              <a:ext uri="{FF2B5EF4-FFF2-40B4-BE49-F238E27FC236}">
                <a16:creationId xmlns:a16="http://schemas.microsoft.com/office/drawing/2014/main" id="{435D465E-564C-6B49-9AB8-7BF9F0A359D9}"/>
              </a:ext>
            </a:extLst>
          </p:cNvPr>
          <p:cNvSpPr/>
          <p:nvPr/>
        </p:nvSpPr>
        <p:spPr>
          <a:xfrm rot="3028383" flipV="1">
            <a:off x="6131742" y="5207695"/>
            <a:ext cx="102989" cy="164372"/>
          </a:xfrm>
          <a:prstGeom prst="arc">
            <a:avLst>
              <a:gd name="adj1" fmla="val 997783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Arc 42">
            <a:extLst>
              <a:ext uri="{FF2B5EF4-FFF2-40B4-BE49-F238E27FC236}">
                <a16:creationId xmlns:a16="http://schemas.microsoft.com/office/drawing/2014/main" id="{8225357B-6C67-8347-BBBB-9C2E04C94C93}"/>
              </a:ext>
            </a:extLst>
          </p:cNvPr>
          <p:cNvSpPr/>
          <p:nvPr/>
        </p:nvSpPr>
        <p:spPr>
          <a:xfrm rot="4105763" flipV="1">
            <a:off x="6628347" y="3130397"/>
            <a:ext cx="176639" cy="143803"/>
          </a:xfrm>
          <a:prstGeom prst="arc">
            <a:avLst>
              <a:gd name="adj1" fmla="val 997783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Arc 43">
            <a:extLst>
              <a:ext uri="{FF2B5EF4-FFF2-40B4-BE49-F238E27FC236}">
                <a16:creationId xmlns:a16="http://schemas.microsoft.com/office/drawing/2014/main" id="{B95FED29-44FA-0740-90CF-F29882ED4BED}"/>
              </a:ext>
            </a:extLst>
          </p:cNvPr>
          <p:cNvSpPr/>
          <p:nvPr/>
        </p:nvSpPr>
        <p:spPr>
          <a:xfrm rot="10800000" flipH="1" flipV="1">
            <a:off x="6372755" y="2908909"/>
            <a:ext cx="180657" cy="143803"/>
          </a:xfrm>
          <a:prstGeom prst="arc">
            <a:avLst>
              <a:gd name="adj1" fmla="val 997783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Arc 44">
            <a:extLst>
              <a:ext uri="{FF2B5EF4-FFF2-40B4-BE49-F238E27FC236}">
                <a16:creationId xmlns:a16="http://schemas.microsoft.com/office/drawing/2014/main" id="{5F4DAFDB-7F30-2F44-8835-059A40676B70}"/>
              </a:ext>
            </a:extLst>
          </p:cNvPr>
          <p:cNvSpPr/>
          <p:nvPr/>
        </p:nvSpPr>
        <p:spPr>
          <a:xfrm rot="3028383" flipV="1">
            <a:off x="6182310" y="2820197"/>
            <a:ext cx="102989" cy="164372"/>
          </a:xfrm>
          <a:prstGeom prst="arc">
            <a:avLst>
              <a:gd name="adj1" fmla="val 9977833"/>
              <a:gd name="adj2" fmla="val 0"/>
            </a:avLst>
          </a:prstGeom>
          <a:ln w="12700">
            <a:solidFill>
              <a:srgbClr val="E4260B"/>
            </a:solidFill>
            <a:head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9B37EA51-717C-9443-9AC2-8D8CBDFB7710}"/>
              </a:ext>
            </a:extLst>
          </p:cNvPr>
          <p:cNvSpPr txBox="1"/>
          <p:nvPr/>
        </p:nvSpPr>
        <p:spPr>
          <a:xfrm flipH="1">
            <a:off x="2061409" y="3836734"/>
            <a:ext cx="224588" cy="323165"/>
          </a:xfrm>
          <a:prstGeom prst="rect">
            <a:avLst/>
          </a:prstGeom>
          <a:solidFill>
            <a:schemeClr val="bg1"/>
          </a:solidFill>
        </p:spPr>
        <p:txBody>
          <a:bodyPr wrap="square" lIns="0" tIns="0" rIns="0" bIns="0" rtlCol="0">
            <a:spAutoFit/>
          </a:bodyPr>
          <a:lstStyle/>
          <a:p>
            <a:pPr marL="3175"/>
            <a:r>
              <a:rPr lang="en-US" sz="1200" b="1" dirty="0"/>
              <a:t>–</a:t>
            </a:r>
            <a:endParaRPr lang="en-US" sz="900" b="1" dirty="0"/>
          </a:p>
          <a:p>
            <a:pPr marL="3175"/>
            <a:endParaRPr lang="en-US" sz="900" b="1" dirty="0"/>
          </a:p>
        </p:txBody>
      </p:sp>
      <p:sp>
        <p:nvSpPr>
          <p:cNvPr id="20" name="TextBox 19">
            <a:extLst>
              <a:ext uri="{FF2B5EF4-FFF2-40B4-BE49-F238E27FC236}">
                <a16:creationId xmlns:a16="http://schemas.microsoft.com/office/drawing/2014/main" id="{C14A7A66-9F07-9747-A1AC-AAB28546DA73}"/>
              </a:ext>
            </a:extLst>
          </p:cNvPr>
          <p:cNvSpPr txBox="1"/>
          <p:nvPr/>
        </p:nvSpPr>
        <p:spPr>
          <a:xfrm>
            <a:off x="7149410" y="4444543"/>
            <a:ext cx="1978427" cy="338554"/>
          </a:xfrm>
          <a:prstGeom prst="rect">
            <a:avLst/>
          </a:prstGeom>
          <a:noFill/>
        </p:spPr>
        <p:txBody>
          <a:bodyPr wrap="none" rtlCol="0">
            <a:spAutoFit/>
          </a:bodyPr>
          <a:lstStyle/>
          <a:p>
            <a:r>
              <a:rPr lang="en-US" sz="1600" b="1" dirty="0">
                <a:latin typeface="Microsoft Tai Le" panose="020B0502040204020203" pitchFamily="34" charset="0"/>
                <a:cs typeface="Microsoft Tai Le" panose="020B0502040204020203" pitchFamily="34" charset="0"/>
              </a:rPr>
              <a:t>2-phosphglycolate</a:t>
            </a:r>
            <a:endParaRPr lang="en-US" sz="1600" dirty="0"/>
          </a:p>
        </p:txBody>
      </p:sp>
    </p:spTree>
    <p:extLst>
      <p:ext uri="{BB962C8B-B14F-4D97-AF65-F5344CB8AC3E}">
        <p14:creationId xmlns:p14="http://schemas.microsoft.com/office/powerpoint/2010/main" val="4061653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02D6F025-60B2-234A-9A90-43075814CD46}"/>
              </a:ext>
            </a:extLst>
          </p:cNvPr>
          <p:cNvPicPr>
            <a:picLocks noChangeAspect="1"/>
          </p:cNvPicPr>
          <p:nvPr/>
        </p:nvPicPr>
        <p:blipFill rotWithShape="1">
          <a:blip r:embed="rId3"/>
          <a:srcRect r="12233" b="14496"/>
          <a:stretch/>
        </p:blipFill>
        <p:spPr>
          <a:xfrm>
            <a:off x="189537" y="0"/>
            <a:ext cx="7053474" cy="5153720"/>
          </a:xfrm>
          <a:prstGeom prst="rect">
            <a:avLst/>
          </a:prstGeom>
        </p:spPr>
      </p:pic>
      <p:sp>
        <p:nvSpPr>
          <p:cNvPr id="19" name="TextBox 18">
            <a:extLst>
              <a:ext uri="{FF2B5EF4-FFF2-40B4-BE49-F238E27FC236}">
                <a16:creationId xmlns:a16="http://schemas.microsoft.com/office/drawing/2014/main" id="{5046834C-155B-DA41-9B00-8C9A3CA93A5F}"/>
              </a:ext>
            </a:extLst>
          </p:cNvPr>
          <p:cNvSpPr txBox="1"/>
          <p:nvPr/>
        </p:nvSpPr>
        <p:spPr>
          <a:xfrm>
            <a:off x="630995" y="5309036"/>
            <a:ext cx="3639081" cy="1015663"/>
          </a:xfrm>
          <a:prstGeom prst="rect">
            <a:avLst/>
          </a:prstGeom>
          <a:noFill/>
        </p:spPr>
        <p:txBody>
          <a:bodyPr wrap="square" rtlCol="0">
            <a:spAutoFit/>
          </a:bodyPr>
          <a:lstStyle/>
          <a:p>
            <a:pPr marL="171450" indent="-158750">
              <a:buFont typeface="Arial" panose="020B0604020202020204" pitchFamily="34" charset="0"/>
              <a:buChar char="•"/>
            </a:pPr>
            <a:r>
              <a:rPr lang="en-US" sz="2000" b="1" dirty="0">
                <a:latin typeface="Microsoft Tai Le" panose="020B0502040204020203" pitchFamily="34" charset="0"/>
                <a:cs typeface="Microsoft Tai Le" panose="020B0502040204020203" pitchFamily="34" charset="0"/>
              </a:rPr>
              <a:t>This shows the last step of protonation of the carbanion</a:t>
            </a:r>
          </a:p>
        </p:txBody>
      </p:sp>
      <p:sp>
        <p:nvSpPr>
          <p:cNvPr id="20" name="TextBox 19">
            <a:extLst>
              <a:ext uri="{FF2B5EF4-FFF2-40B4-BE49-F238E27FC236}">
                <a16:creationId xmlns:a16="http://schemas.microsoft.com/office/drawing/2014/main" id="{68DA0A6A-74D3-4E4F-9A5F-EE5F3593B841}"/>
              </a:ext>
            </a:extLst>
          </p:cNvPr>
          <p:cNvSpPr txBox="1"/>
          <p:nvPr/>
        </p:nvSpPr>
        <p:spPr>
          <a:xfrm>
            <a:off x="1986305" y="3669680"/>
            <a:ext cx="928459" cy="307777"/>
          </a:xfrm>
          <a:prstGeom prst="rect">
            <a:avLst/>
          </a:prstGeom>
          <a:solidFill>
            <a:schemeClr val="bg1"/>
          </a:solidFill>
        </p:spPr>
        <p:txBody>
          <a:bodyPr wrap="none" rtlCol="0">
            <a:spAutoFit/>
          </a:bodyPr>
          <a:lstStyle/>
          <a:p>
            <a:r>
              <a:rPr lang="en-US" sz="1400" b="1" baseline="30000" dirty="0">
                <a:solidFill>
                  <a:srgbClr val="00B050"/>
                </a:solidFill>
                <a:latin typeface="Microsoft Tai Le" panose="020B0502040204020203" pitchFamily="34" charset="0"/>
                <a:cs typeface="Microsoft Tai Le" panose="020B0502040204020203" pitchFamily="34" charset="0"/>
              </a:rPr>
              <a:t>+</a:t>
            </a:r>
            <a:r>
              <a:rPr lang="en-US" sz="1400" b="1" dirty="0">
                <a:solidFill>
                  <a:srgbClr val="00B050"/>
                </a:solidFill>
                <a:latin typeface="Microsoft Tai Le" panose="020B0502040204020203" pitchFamily="34" charset="0"/>
                <a:cs typeface="Microsoft Tai Le" panose="020B0502040204020203" pitchFamily="34" charset="0"/>
              </a:rPr>
              <a:t>H:Lys</a:t>
            </a:r>
            <a:r>
              <a:rPr lang="en-US" sz="1400" b="1" baseline="30000" dirty="0">
                <a:solidFill>
                  <a:srgbClr val="00B050"/>
                </a:solidFill>
                <a:latin typeface="Microsoft Tai Le" panose="020B0502040204020203" pitchFamily="34" charset="0"/>
                <a:cs typeface="Microsoft Tai Le" panose="020B0502040204020203" pitchFamily="34" charset="0"/>
              </a:rPr>
              <a:t>175</a:t>
            </a:r>
            <a:endParaRPr lang="en-US" sz="1400" baseline="30000" dirty="0">
              <a:solidFill>
                <a:srgbClr val="00B050"/>
              </a:solidFill>
            </a:endParaRPr>
          </a:p>
        </p:txBody>
      </p:sp>
      <p:sp>
        <p:nvSpPr>
          <p:cNvPr id="21" name="TextBox 20">
            <a:extLst>
              <a:ext uri="{FF2B5EF4-FFF2-40B4-BE49-F238E27FC236}">
                <a16:creationId xmlns:a16="http://schemas.microsoft.com/office/drawing/2014/main" id="{4606F791-3877-ED48-AD9B-37FBCEEDE526}"/>
              </a:ext>
            </a:extLst>
          </p:cNvPr>
          <p:cNvSpPr txBox="1"/>
          <p:nvPr/>
        </p:nvSpPr>
        <p:spPr>
          <a:xfrm>
            <a:off x="6684849" y="1518826"/>
            <a:ext cx="707245" cy="307777"/>
          </a:xfrm>
          <a:prstGeom prst="rect">
            <a:avLst/>
          </a:prstGeom>
          <a:solidFill>
            <a:schemeClr val="bg1"/>
          </a:solidFill>
        </p:spPr>
        <p:txBody>
          <a:bodyPr wrap="none" rtlCol="0">
            <a:spAutoFit/>
          </a:bodyPr>
          <a:lstStyle/>
          <a:p>
            <a:r>
              <a:rPr lang="en-US" sz="1400" b="1" dirty="0">
                <a:solidFill>
                  <a:srgbClr val="00B050"/>
                </a:solidFill>
                <a:latin typeface="Microsoft Tai Le" panose="020B0502040204020203" pitchFamily="34" charset="0"/>
                <a:cs typeface="Microsoft Tai Le" panose="020B0502040204020203" pitchFamily="34" charset="0"/>
              </a:rPr>
              <a:t>:His</a:t>
            </a:r>
            <a:r>
              <a:rPr lang="en-US" sz="1400" b="1" baseline="30000" dirty="0">
                <a:solidFill>
                  <a:srgbClr val="00B050"/>
                </a:solidFill>
                <a:latin typeface="Microsoft Tai Le" panose="020B0502040204020203" pitchFamily="34" charset="0"/>
                <a:cs typeface="Microsoft Tai Le" panose="020B0502040204020203" pitchFamily="34" charset="0"/>
              </a:rPr>
              <a:t>294</a:t>
            </a:r>
            <a:endParaRPr lang="en-US" sz="1400" baseline="30000" dirty="0">
              <a:solidFill>
                <a:srgbClr val="00B050"/>
              </a:solidFill>
            </a:endParaRPr>
          </a:p>
        </p:txBody>
      </p:sp>
      <p:sp>
        <p:nvSpPr>
          <p:cNvPr id="22" name="TextBox 21">
            <a:extLst>
              <a:ext uri="{FF2B5EF4-FFF2-40B4-BE49-F238E27FC236}">
                <a16:creationId xmlns:a16="http://schemas.microsoft.com/office/drawing/2014/main" id="{71903D77-EB72-AA40-83EF-C09D60F24020}"/>
              </a:ext>
            </a:extLst>
          </p:cNvPr>
          <p:cNvSpPr txBox="1"/>
          <p:nvPr/>
        </p:nvSpPr>
        <p:spPr>
          <a:xfrm>
            <a:off x="411359" y="1255918"/>
            <a:ext cx="1124026" cy="307777"/>
          </a:xfrm>
          <a:prstGeom prst="rect">
            <a:avLst/>
          </a:prstGeom>
          <a:solidFill>
            <a:schemeClr val="bg1"/>
          </a:solidFill>
        </p:spPr>
        <p:txBody>
          <a:bodyPr wrap="none" rtlCol="0">
            <a:spAutoFit/>
          </a:bodyPr>
          <a:lstStyle/>
          <a:p>
            <a:r>
              <a:rPr lang="en-US" sz="1400" b="1" dirty="0">
                <a:solidFill>
                  <a:srgbClr val="00B050"/>
                </a:solidFill>
                <a:latin typeface="Microsoft Tai Le" panose="020B0502040204020203" pitchFamily="34" charset="0"/>
                <a:cs typeface="Microsoft Tai Le" panose="020B0502040204020203" pitchFamily="34" charset="0"/>
              </a:rPr>
              <a:t>carbamate:</a:t>
            </a:r>
            <a:endParaRPr lang="en-US" sz="1400" baseline="30000" dirty="0">
              <a:solidFill>
                <a:srgbClr val="00B050"/>
              </a:solidFill>
            </a:endParaRPr>
          </a:p>
        </p:txBody>
      </p:sp>
      <p:sp>
        <p:nvSpPr>
          <p:cNvPr id="23" name="Arc 22">
            <a:extLst>
              <a:ext uri="{FF2B5EF4-FFF2-40B4-BE49-F238E27FC236}">
                <a16:creationId xmlns:a16="http://schemas.microsoft.com/office/drawing/2014/main" id="{B2E86DED-9251-5E44-98A3-EA4870D398A5}"/>
              </a:ext>
            </a:extLst>
          </p:cNvPr>
          <p:cNvSpPr/>
          <p:nvPr/>
        </p:nvSpPr>
        <p:spPr>
          <a:xfrm rot="1518582" flipV="1">
            <a:off x="6581883" y="1491794"/>
            <a:ext cx="205931" cy="143803"/>
          </a:xfrm>
          <a:prstGeom prst="arc">
            <a:avLst>
              <a:gd name="adj1" fmla="val 9977833"/>
              <a:gd name="adj2" fmla="val 20026675"/>
            </a:avLst>
          </a:prstGeom>
          <a:ln w="12700">
            <a:solidFill>
              <a:srgbClr val="E80880"/>
            </a:solidFill>
            <a:headEnd type="triangle" w="sm" len="med"/>
            <a:tailEnd w="sm"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4138A909-F827-014D-B700-8CE4764064B4}"/>
              </a:ext>
            </a:extLst>
          </p:cNvPr>
          <p:cNvSpPr/>
          <p:nvPr/>
        </p:nvSpPr>
        <p:spPr>
          <a:xfrm rot="10112042" flipV="1">
            <a:off x="1432420" y="1291841"/>
            <a:ext cx="205931" cy="143803"/>
          </a:xfrm>
          <a:prstGeom prst="arc">
            <a:avLst>
              <a:gd name="adj1" fmla="val 9977833"/>
              <a:gd name="adj2" fmla="val 20026675"/>
            </a:avLst>
          </a:prstGeom>
          <a:ln w="12700">
            <a:solidFill>
              <a:srgbClr val="E80880"/>
            </a:solidFill>
            <a:headEnd type="triangle" w="sm" len="med"/>
            <a:tailEnd w="sm"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5C06A151-D182-5447-BB5B-B6A919B38396}"/>
              </a:ext>
            </a:extLst>
          </p:cNvPr>
          <p:cNvSpPr txBox="1"/>
          <p:nvPr/>
        </p:nvSpPr>
        <p:spPr>
          <a:xfrm>
            <a:off x="6561027" y="142563"/>
            <a:ext cx="2340819" cy="584775"/>
          </a:xfrm>
          <a:prstGeom prst="rect">
            <a:avLst/>
          </a:prstGeom>
          <a:noFill/>
        </p:spPr>
        <p:txBody>
          <a:bodyPr wrap="square" rtlCol="0">
            <a:spAutoFit/>
          </a:bodyPr>
          <a:lstStyle/>
          <a:p>
            <a:pPr marL="171450" indent="-158750">
              <a:buFont typeface="Arial" panose="020B0604020202020204" pitchFamily="34" charset="0"/>
              <a:buChar char="•"/>
            </a:pPr>
            <a:r>
              <a:rPr lang="en-US" sz="1600" b="1" dirty="0">
                <a:solidFill>
                  <a:srgbClr val="C00000"/>
                </a:solidFill>
                <a:latin typeface="Microsoft Tai Le" panose="020B0502040204020203" pitchFamily="34" charset="0"/>
                <a:cs typeface="Microsoft Tai Le" panose="020B0502040204020203" pitchFamily="34" charset="0"/>
              </a:rPr>
              <a:t>The </a:t>
            </a:r>
            <a:r>
              <a:rPr lang="en-US" sz="1600" b="1" dirty="0" err="1">
                <a:solidFill>
                  <a:srgbClr val="C00000"/>
                </a:solidFill>
                <a:latin typeface="Microsoft Tai Le" panose="020B0502040204020203" pitchFamily="34" charset="0"/>
                <a:cs typeface="Microsoft Tai Le" panose="020B0502040204020203" pitchFamily="34" charset="0"/>
              </a:rPr>
              <a:t>tautomerization</a:t>
            </a:r>
            <a:r>
              <a:rPr lang="en-US" sz="1600" b="1" dirty="0">
                <a:solidFill>
                  <a:srgbClr val="C00000"/>
                </a:solidFill>
                <a:latin typeface="Microsoft Tai Le" panose="020B0502040204020203" pitchFamily="34" charset="0"/>
                <a:cs typeface="Microsoft Tai Le" panose="020B0502040204020203" pitchFamily="34" charset="0"/>
              </a:rPr>
              <a:t> is not shown here</a:t>
            </a:r>
          </a:p>
        </p:txBody>
      </p:sp>
    </p:spTree>
    <p:extLst>
      <p:ext uri="{BB962C8B-B14F-4D97-AF65-F5344CB8AC3E}">
        <p14:creationId xmlns:p14="http://schemas.microsoft.com/office/powerpoint/2010/main" val="3504837936"/>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9966"/>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71936</TotalTime>
  <Words>1008</Words>
  <Application>Microsoft Macintosh PowerPoint</Application>
  <PresentationFormat>On-screen Show (4:3)</PresentationFormat>
  <Paragraphs>90</Paragraphs>
  <Slides>7</Slides>
  <Notes>7</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7</vt:i4>
      </vt:variant>
    </vt:vector>
  </HeadingPairs>
  <TitlesOfParts>
    <vt:vector size="23" baseType="lpstr">
      <vt:lpstr>Microsoft YaHei</vt:lpstr>
      <vt:lpstr>ＭＳ Ｐゴシック</vt:lpstr>
      <vt:lpstr>ＭＳ Ｐゴシック</vt:lpstr>
      <vt:lpstr>Apple Chancery</vt:lpstr>
      <vt:lpstr>Arial</vt:lpstr>
      <vt:lpstr>Century Gothic</vt:lpstr>
      <vt:lpstr>Chalkboard</vt:lpstr>
      <vt:lpstr>Helvetica</vt:lpstr>
      <vt:lpstr>Helvetica Neue</vt:lpstr>
      <vt:lpstr>Helvetica Neue Light</vt:lpstr>
      <vt:lpstr>Microsoft New Tai Lue</vt:lpstr>
      <vt:lpstr>Microsoft Tai Le</vt:lpstr>
      <vt:lpstr>Symbol</vt:lpstr>
      <vt:lpstr>Times New Roman</vt:lpstr>
      <vt:lpstr>Wingdings</vt:lpstr>
      <vt:lpstr>Default Design</vt:lpstr>
      <vt:lpstr>PowerPoint Presentation</vt:lpstr>
      <vt:lpstr>PowerPoint Presentation</vt:lpstr>
      <vt:lpstr>endiol intermediate</vt:lpstr>
      <vt:lpstr>Rubisco Carboxylase Mechanism― Overview from Textbook</vt:lpstr>
      <vt:lpstr>PowerPoint Presentation</vt:lpstr>
      <vt:lpstr>PowerPoint Presentation</vt:lpstr>
      <vt:lpstr>PowerPoint Presentation</vt:lpstr>
    </vt:vector>
  </TitlesOfParts>
  <Company>UCSB</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Carbohydrate Biosynthesis in Plants and Bacteria</dc:title>
  <dc:creator>Dr. Kalju Kahn, 2008</dc:creator>
  <dc:description>For Lehninger Textbook</dc:description>
  <cp:lastModifiedBy>Dean Tolan</cp:lastModifiedBy>
  <cp:revision>709</cp:revision>
  <cp:lastPrinted>2023-04-05T17:34:42Z</cp:lastPrinted>
  <dcterms:created xsi:type="dcterms:W3CDTF">2005-09-06T11:30:07Z</dcterms:created>
  <dcterms:modified xsi:type="dcterms:W3CDTF">2024-04-05T18:02:16Z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equestId">
    <vt:lpwstr>af922645-ceb6-4242-bdb4-8d259f4bcebf</vt:lpwstr>
  </property>
  <property fmtid="{D5CDD505-2E9C-101B-9397-08002B2CF9AE}" pid="3" name="RequestDate">
    <vt:lpwstr>11/24/2019 7:21:20 PM</vt:lpwstr>
  </property>
</Properties>
</file>