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373" r:id="rId2"/>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Times New Roman"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Times New Roman"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Times New Roman"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Times New Roman" charset="0"/>
        <a:ea typeface="MS PGothic" charset="-128"/>
        <a:cs typeface="+mn-cs"/>
      </a:defRPr>
    </a:lvl5pPr>
    <a:lvl6pPr marL="2286000" algn="l" defTabSz="914400" rtl="0" eaLnBrk="1" latinLnBrk="0" hangingPunct="1">
      <a:defRPr sz="2400" kern="1200">
        <a:solidFill>
          <a:schemeClr val="tx1"/>
        </a:solidFill>
        <a:latin typeface="Times New Roman" charset="0"/>
        <a:ea typeface="MS PGothic" charset="-128"/>
        <a:cs typeface="+mn-cs"/>
      </a:defRPr>
    </a:lvl6pPr>
    <a:lvl7pPr marL="2743200" algn="l" defTabSz="914400" rtl="0" eaLnBrk="1" latinLnBrk="0" hangingPunct="1">
      <a:defRPr sz="2400" kern="1200">
        <a:solidFill>
          <a:schemeClr val="tx1"/>
        </a:solidFill>
        <a:latin typeface="Times New Roman" charset="0"/>
        <a:ea typeface="MS PGothic" charset="-128"/>
        <a:cs typeface="+mn-cs"/>
      </a:defRPr>
    </a:lvl7pPr>
    <a:lvl8pPr marL="3200400" algn="l" defTabSz="914400" rtl="0" eaLnBrk="1" latinLnBrk="0" hangingPunct="1">
      <a:defRPr sz="2400" kern="1200">
        <a:solidFill>
          <a:schemeClr val="tx1"/>
        </a:solidFill>
        <a:latin typeface="Times New Roman" charset="0"/>
        <a:ea typeface="MS PGothic" charset="-128"/>
        <a:cs typeface="+mn-cs"/>
      </a:defRPr>
    </a:lvl8pPr>
    <a:lvl9pPr marL="3657600" algn="l" defTabSz="914400" rtl="0" eaLnBrk="1" latinLnBrk="0" hangingPunct="1">
      <a:defRPr sz="2400" kern="1200">
        <a:solidFill>
          <a:schemeClr val="tx1"/>
        </a:solidFill>
        <a:latin typeface="Times New Roman"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0000"/>
    <a:srgbClr val="E79000"/>
    <a:srgbClr val="FF5050"/>
    <a:srgbClr val="0000FF"/>
    <a:srgbClr val="2FB0DC"/>
    <a:srgbClr val="E4E6E4"/>
    <a:srgbClr val="009999"/>
    <a:srgbClr val="EAFEFF"/>
    <a:srgbClr val="D60093"/>
    <a:srgbClr val="1E6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9662"/>
    <p:restoredTop sz="86695" autoAdjust="0"/>
  </p:normalViewPr>
  <p:slideViewPr>
    <p:cSldViewPr snapToGrid="0">
      <p:cViewPr varScale="1">
        <p:scale>
          <a:sx n="95" d="100"/>
          <a:sy n="95" d="100"/>
        </p:scale>
        <p:origin x="192" y="8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76" d="100"/>
          <a:sy n="76" d="100"/>
        </p:scale>
        <p:origin x="-1956"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charset="0"/>
                <a:ea typeface="ＭＳ Ｐゴシック" charset="-128"/>
                <a:cs typeface="+mn-cs"/>
              </a:defRPr>
            </a:lvl1pPr>
          </a:lstStyle>
          <a:p>
            <a:pPr>
              <a:defRPr/>
            </a:pPr>
            <a:endParaRPr lang="en-US"/>
          </a:p>
        </p:txBody>
      </p:sp>
      <p:sp>
        <p:nvSpPr>
          <p:cNvPr id="1843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charset="0"/>
                <a:ea typeface="ＭＳ Ｐゴシック" charset="-128"/>
                <a:cs typeface="+mn-cs"/>
              </a:defRPr>
            </a:lvl1pPr>
          </a:lstStyle>
          <a:p>
            <a:pPr>
              <a:defRPr/>
            </a:pPr>
            <a:endParaRPr lang="en-US"/>
          </a:p>
        </p:txBody>
      </p:sp>
      <p:sp>
        <p:nvSpPr>
          <p:cNvPr id="1843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charset="0"/>
                <a:ea typeface="ＭＳ Ｐゴシック" charset="-128"/>
                <a:cs typeface="+mn-cs"/>
              </a:defRPr>
            </a:lvl1pPr>
          </a:lstStyle>
          <a:p>
            <a:pPr>
              <a:defRPr/>
            </a:pPr>
            <a:endParaRPr lang="en-US"/>
          </a:p>
        </p:txBody>
      </p:sp>
      <p:sp>
        <p:nvSpPr>
          <p:cNvPr id="1843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7C7564FF-5BB3-E247-A842-6F9151F8B021}" type="slidenum">
              <a:rPr lang="en-US" altLang="en-US"/>
              <a:pPr/>
              <a:t>‹#›</a:t>
            </a:fld>
            <a:endParaRPr lang="en-US" altLang="en-US"/>
          </a:p>
        </p:txBody>
      </p:sp>
    </p:spTree>
    <p:extLst>
      <p:ext uri="{BB962C8B-B14F-4D97-AF65-F5344CB8AC3E}">
        <p14:creationId xmlns:p14="http://schemas.microsoft.com/office/powerpoint/2010/main" val="13254028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128"/>
                <a:cs typeface="+mn-cs"/>
              </a:defRPr>
            </a:lvl1pPr>
          </a:lstStyle>
          <a:p>
            <a:pPr>
              <a:defRPr/>
            </a:pPr>
            <a:endParaRPr lang="en-US"/>
          </a:p>
        </p:txBody>
      </p:sp>
      <p:sp>
        <p:nvSpPr>
          <p:cNvPr id="8089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128"/>
                <a:cs typeface="+mn-cs"/>
              </a:defRPr>
            </a:lvl1pPr>
          </a:lstStyle>
          <a:p>
            <a:pPr>
              <a:defRPr/>
            </a:pPr>
            <a:endParaRPr lang="en-US"/>
          </a:p>
        </p:txBody>
      </p:sp>
      <p:sp>
        <p:nvSpPr>
          <p:cNvPr id="4301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090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090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128"/>
                <a:cs typeface="+mn-cs"/>
              </a:defRPr>
            </a:lvl1pPr>
          </a:lstStyle>
          <a:p>
            <a:pPr>
              <a:defRPr/>
            </a:pPr>
            <a:endParaRPr lang="en-US"/>
          </a:p>
        </p:txBody>
      </p:sp>
      <p:sp>
        <p:nvSpPr>
          <p:cNvPr id="8090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C1B6D124-59F3-684A-A60C-6720B5793BAA}" type="slidenum">
              <a:rPr lang="en-US" altLang="en-US"/>
              <a:pPr/>
              <a:t>‹#›</a:t>
            </a:fld>
            <a:endParaRPr lang="en-US" altLang="en-US"/>
          </a:p>
        </p:txBody>
      </p:sp>
    </p:spTree>
    <p:extLst>
      <p:ext uri="{BB962C8B-B14F-4D97-AF65-F5344CB8AC3E}">
        <p14:creationId xmlns:p14="http://schemas.microsoft.com/office/powerpoint/2010/main" val="5754414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charset="0"/>
              </a:rPr>
              <a:t>FIGURE 1–12 Structural hierarchy in the molecular organization of cells.</a:t>
            </a:r>
            <a:r>
              <a:rPr lang="en-US" altLang="en-US">
                <a:latin typeface="Arial" charset="0"/>
              </a:rPr>
              <a:t> The organelles and other relatively large components of cells are composed of supramolecular complexes, which in turn are composed of smaller macromolecules and even smaller molecular subunits. For example, the nucleus of this plant cell contains chromatin, a supramolecular complex that consists of DNA and basic proteins (histones). DNA is made up of simple monomeric subunits (nucleotides), as are proteins (amino acids).</a:t>
            </a:r>
          </a:p>
        </p:txBody>
      </p:sp>
    </p:spTree>
    <p:extLst>
      <p:ext uri="{BB962C8B-B14F-4D97-AF65-F5344CB8AC3E}">
        <p14:creationId xmlns:p14="http://schemas.microsoft.com/office/powerpoint/2010/main" val="137940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ga-IE"/>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B771092-FB05-D44F-9E44-D36E59B097B5}" type="slidenum">
              <a:rPr lang="en-US" altLang="en-US"/>
              <a:pPr/>
              <a:t>‹#›</a:t>
            </a:fld>
            <a:endParaRPr lang="en-US" altLang="en-US"/>
          </a:p>
        </p:txBody>
      </p:sp>
    </p:spTree>
    <p:extLst>
      <p:ext uri="{BB962C8B-B14F-4D97-AF65-F5344CB8AC3E}">
        <p14:creationId xmlns:p14="http://schemas.microsoft.com/office/powerpoint/2010/main" val="1758489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CF1017D-FB4D-A748-A1A5-0A95FBA174E6}" type="slidenum">
              <a:rPr lang="en-US" altLang="en-US"/>
              <a:pPr/>
              <a:t>‹#›</a:t>
            </a:fld>
            <a:endParaRPr lang="en-US" altLang="en-US"/>
          </a:p>
        </p:txBody>
      </p:sp>
    </p:spTree>
    <p:extLst>
      <p:ext uri="{BB962C8B-B14F-4D97-AF65-F5344CB8AC3E}">
        <p14:creationId xmlns:p14="http://schemas.microsoft.com/office/powerpoint/2010/main" val="1264689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ga-IE"/>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F0D6595-3799-484A-872B-020874077059}" type="slidenum">
              <a:rPr lang="en-US" altLang="en-US"/>
              <a:pPr/>
              <a:t>‹#›</a:t>
            </a:fld>
            <a:endParaRPr lang="en-US" altLang="en-US"/>
          </a:p>
        </p:txBody>
      </p:sp>
    </p:spTree>
    <p:extLst>
      <p:ext uri="{BB962C8B-B14F-4D97-AF65-F5344CB8AC3E}">
        <p14:creationId xmlns:p14="http://schemas.microsoft.com/office/powerpoint/2010/main" val="1998469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12CE05A-9D15-114B-83DD-165704729B2D}" type="slidenum">
              <a:rPr lang="en-US" altLang="en-US"/>
              <a:pPr/>
              <a:t>‹#›</a:t>
            </a:fld>
            <a:endParaRPr lang="en-US" altLang="en-US"/>
          </a:p>
        </p:txBody>
      </p:sp>
    </p:spTree>
    <p:extLst>
      <p:ext uri="{BB962C8B-B14F-4D97-AF65-F5344CB8AC3E}">
        <p14:creationId xmlns:p14="http://schemas.microsoft.com/office/powerpoint/2010/main" val="1636798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E07B190B-01B3-9045-A346-C55FFEDDA5AE}" type="slidenum">
              <a:rPr lang="en-US" altLang="en-US"/>
              <a:pPr/>
              <a:t>‹#›</a:t>
            </a:fld>
            <a:endParaRPr lang="en-US" altLang="en-US"/>
          </a:p>
        </p:txBody>
      </p:sp>
    </p:spTree>
    <p:extLst>
      <p:ext uri="{BB962C8B-B14F-4D97-AF65-F5344CB8AC3E}">
        <p14:creationId xmlns:p14="http://schemas.microsoft.com/office/powerpoint/2010/main" val="411056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183FCB24-1262-7E40-9A56-698B55EA3D7A}" type="slidenum">
              <a:rPr lang="en-US" altLang="en-US"/>
              <a:pPr/>
              <a:t>‹#›</a:t>
            </a:fld>
            <a:endParaRPr lang="en-US" altLang="en-US"/>
          </a:p>
        </p:txBody>
      </p:sp>
    </p:spTree>
    <p:extLst>
      <p:ext uri="{BB962C8B-B14F-4D97-AF65-F5344CB8AC3E}">
        <p14:creationId xmlns:p14="http://schemas.microsoft.com/office/powerpoint/2010/main" val="169568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7327CF5-A8BE-3047-93B7-9F86C109696C}" type="slidenum">
              <a:rPr lang="en-US" altLang="en-US"/>
              <a:pPr/>
              <a:t>‹#›</a:t>
            </a:fld>
            <a:endParaRPr lang="en-US" altLang="en-US"/>
          </a:p>
        </p:txBody>
      </p:sp>
    </p:spTree>
    <p:extLst>
      <p:ext uri="{BB962C8B-B14F-4D97-AF65-F5344CB8AC3E}">
        <p14:creationId xmlns:p14="http://schemas.microsoft.com/office/powerpoint/2010/main" val="228862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8A6AAAC-FBBB-2049-A1A0-2C96E8721E2C}" type="slidenum">
              <a:rPr lang="en-US" altLang="en-US"/>
              <a:pPr/>
              <a:t>‹#›</a:t>
            </a:fld>
            <a:endParaRPr lang="en-US" altLang="en-US"/>
          </a:p>
        </p:txBody>
      </p:sp>
    </p:spTree>
    <p:extLst>
      <p:ext uri="{BB962C8B-B14F-4D97-AF65-F5344CB8AC3E}">
        <p14:creationId xmlns:p14="http://schemas.microsoft.com/office/powerpoint/2010/main" val="345716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E571498-DC0A-4948-96A4-7F01F44172C4}" type="slidenum">
              <a:rPr lang="en-US" altLang="en-US"/>
              <a:pPr/>
              <a:t>‹#›</a:t>
            </a:fld>
            <a:endParaRPr lang="en-US" altLang="en-US"/>
          </a:p>
        </p:txBody>
      </p:sp>
    </p:spTree>
    <p:extLst>
      <p:ext uri="{BB962C8B-B14F-4D97-AF65-F5344CB8AC3E}">
        <p14:creationId xmlns:p14="http://schemas.microsoft.com/office/powerpoint/2010/main" val="1512740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ACE1539-66F7-A141-A94D-334C4792CF48}" type="slidenum">
              <a:rPr lang="en-US" altLang="en-US"/>
              <a:pPr/>
              <a:t>‹#›</a:t>
            </a:fld>
            <a:endParaRPr lang="en-US" altLang="en-US"/>
          </a:p>
        </p:txBody>
      </p:sp>
    </p:spTree>
    <p:extLst>
      <p:ext uri="{BB962C8B-B14F-4D97-AF65-F5344CB8AC3E}">
        <p14:creationId xmlns:p14="http://schemas.microsoft.com/office/powerpoint/2010/main" val="566669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9086ACA-BDF4-694F-BD42-6FD32B312871}" type="slidenum">
              <a:rPr lang="en-US" altLang="en-US"/>
              <a:pPr/>
              <a:t>‹#›</a:t>
            </a:fld>
            <a:endParaRPr lang="en-US" altLang="en-US"/>
          </a:p>
        </p:txBody>
      </p:sp>
    </p:spTree>
    <p:extLst>
      <p:ext uri="{BB962C8B-B14F-4D97-AF65-F5344CB8AC3E}">
        <p14:creationId xmlns:p14="http://schemas.microsoft.com/office/powerpoint/2010/main" val="2076736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lstStyle/>
          <a:p>
            <a:r>
              <a:rPr lang="ga-IE" dirty="0"/>
              <a:t>Click to edit Master title style</a:t>
            </a:r>
            <a:endParaRPr lang="en-US" dirty="0"/>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1677755-0E9D-7E46-9828-F3E7328F3258}" type="slidenum">
              <a:rPr lang="en-US" altLang="en-US"/>
              <a:pPr/>
              <a:t>‹#›</a:t>
            </a:fld>
            <a:endParaRPr lang="en-US" altLang="en-US"/>
          </a:p>
        </p:txBody>
      </p:sp>
    </p:spTree>
    <p:extLst>
      <p:ext uri="{BB962C8B-B14F-4D97-AF65-F5344CB8AC3E}">
        <p14:creationId xmlns:p14="http://schemas.microsoft.com/office/powerpoint/2010/main" val="666372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48" y="0"/>
            <a:ext cx="9148948" cy="1371600"/>
          </a:xfrm>
        </p:spPr>
        <p:txBody>
          <a:bodyPr/>
          <a:lstStyle/>
          <a:p>
            <a:r>
              <a:rPr lang="ga-IE"/>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BC1108F-E568-4640-9A7E-83BF653CE8DE}" type="slidenum">
              <a:rPr lang="en-US" altLang="en-US"/>
              <a:pPr/>
              <a:t>‹#›</a:t>
            </a:fld>
            <a:endParaRPr lang="en-US" altLang="en-US"/>
          </a:p>
        </p:txBody>
      </p:sp>
    </p:spTree>
    <p:extLst>
      <p:ext uri="{BB962C8B-B14F-4D97-AF65-F5344CB8AC3E}">
        <p14:creationId xmlns:p14="http://schemas.microsoft.com/office/powerpoint/2010/main" val="587472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Calibri" pitchFamily="34" charset="0"/>
                <a:ea typeface="ＭＳ Ｐゴシック" charset="-128"/>
                <a:cs typeface="Calibri"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Calibri" pitchFamily="34" charset="0"/>
                <a:ea typeface="ＭＳ Ｐゴシック" charset="-128"/>
                <a:cs typeface="Calibri"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Calibri" charset="0"/>
              </a:defRPr>
            </a:lvl1pPr>
          </a:lstStyle>
          <a:p>
            <a:fld id="{9ECA2680-8C61-1748-8837-4C7A69382FA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S PGothic" pitchFamily="34" charset="-128"/>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S PGothic" pitchFamily="34" charset="-128"/>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S PGothic" pitchFamily="34" charset="-128"/>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S PGothic" pitchFamily="34" charset="-128"/>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S PGothic" pitchFamily="34" charset="-128"/>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txBox="1">
            <a:spLocks noChangeArrowheads="1"/>
          </p:cNvSpPr>
          <p:nvPr/>
        </p:nvSpPr>
        <p:spPr bwMode="auto">
          <a:xfrm>
            <a:off x="-152400" y="-152981"/>
            <a:ext cx="9829800" cy="8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ea typeface="ＭＳ Ｐゴシック" charset="-128"/>
              </a:defRPr>
            </a:lvl1pPr>
            <a:lvl2pPr marL="742950" indent="-285750">
              <a:defRPr b="1">
                <a:solidFill>
                  <a:schemeClr val="tx1"/>
                </a:solidFill>
                <a:latin typeface="Arial" charset="0"/>
                <a:ea typeface="ＭＳ Ｐゴシック" charset="-128"/>
              </a:defRPr>
            </a:lvl2pPr>
            <a:lvl3pPr marL="1143000" indent="-228600">
              <a:defRPr b="1">
                <a:solidFill>
                  <a:schemeClr val="tx1"/>
                </a:solidFill>
                <a:latin typeface="Arial" charset="0"/>
                <a:ea typeface="ＭＳ Ｐゴシック" charset="-128"/>
              </a:defRPr>
            </a:lvl3pPr>
            <a:lvl4pPr marL="1600200" indent="-228600">
              <a:defRPr b="1">
                <a:solidFill>
                  <a:schemeClr val="tx1"/>
                </a:solidFill>
                <a:latin typeface="Arial" charset="0"/>
                <a:ea typeface="ＭＳ Ｐゴシック" charset="-128"/>
              </a:defRPr>
            </a:lvl4pPr>
            <a:lvl5pPr marL="2057400" indent="-22860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algn="ctr" eaLnBrk="1" hangingPunct="1"/>
            <a:r>
              <a:rPr lang="en-US" altLang="en-US" sz="4000" dirty="0">
                <a:solidFill>
                  <a:srgbClr val="2FB0DC"/>
                </a:solidFill>
                <a:latin typeface="Calibri" charset="0"/>
              </a:rPr>
              <a:t>Goals for </a:t>
            </a:r>
            <a:r>
              <a:rPr lang="en-US" altLang="en-US" sz="4000" dirty="0" err="1">
                <a:solidFill>
                  <a:srgbClr val="2FB0DC"/>
                </a:solidFill>
                <a:latin typeface="Calibri" charset="0"/>
              </a:rPr>
              <a:t>Biochem</a:t>
            </a:r>
            <a:r>
              <a:rPr lang="en-US" altLang="en-US" sz="4000" dirty="0">
                <a:solidFill>
                  <a:srgbClr val="2FB0DC"/>
                </a:solidFill>
                <a:latin typeface="Calibri" charset="0"/>
              </a:rPr>
              <a:t> II:</a:t>
            </a:r>
          </a:p>
        </p:txBody>
      </p:sp>
      <p:sp>
        <p:nvSpPr>
          <p:cNvPr id="15" name="Line 4"/>
          <p:cNvSpPr>
            <a:spLocks noChangeShapeType="1"/>
          </p:cNvSpPr>
          <p:nvPr/>
        </p:nvSpPr>
        <p:spPr bwMode="auto">
          <a:xfrm>
            <a:off x="457200" y="466629"/>
            <a:ext cx="8229600"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TextBox 7"/>
          <p:cNvSpPr txBox="1"/>
          <p:nvPr/>
        </p:nvSpPr>
        <p:spPr>
          <a:xfrm>
            <a:off x="67734" y="509823"/>
            <a:ext cx="9144000" cy="607017"/>
          </a:xfrm>
          <a:prstGeom prst="rect">
            <a:avLst/>
          </a:prstGeom>
          <a:noFill/>
        </p:spPr>
        <p:txBody>
          <a:bodyPr wrap="square" rtlCol="0">
            <a:spAutoFit/>
          </a:bodyPr>
          <a:lstStyle/>
          <a:p>
            <a:r>
              <a:rPr lang="en-US" sz="1600" b="1" dirty="0">
                <a:solidFill>
                  <a:srgbClr val="FF5050"/>
                </a:solidFill>
                <a:latin typeface="Helvetica" charset="0"/>
                <a:ea typeface="Helvetica" charset="0"/>
                <a:cs typeface="Helvetica" charset="0"/>
              </a:rPr>
              <a:t>Problem</a:t>
            </a:r>
            <a:r>
              <a:rPr lang="en-US" sz="1600" b="1" dirty="0">
                <a:solidFill>
                  <a:srgbClr val="2FB0DC"/>
                </a:solidFill>
                <a:latin typeface="Helvetica" charset="0"/>
                <a:ea typeface="Helvetica" charset="0"/>
                <a:cs typeface="Helvetica" charset="0"/>
              </a:rPr>
              <a:t>:  A simple </a:t>
            </a:r>
            <a:r>
              <a:rPr lang="en-US" sz="1600" b="1" i="1" dirty="0">
                <a:solidFill>
                  <a:srgbClr val="2FB0DC"/>
                </a:solidFill>
                <a:latin typeface="Helvetica" charset="0"/>
                <a:ea typeface="Helvetica" charset="0"/>
                <a:cs typeface="Helvetica" charset="0"/>
              </a:rPr>
              <a:t>E. coli</a:t>
            </a:r>
            <a:r>
              <a:rPr lang="en-US" sz="1600" b="1" dirty="0">
                <a:solidFill>
                  <a:srgbClr val="2FB0DC"/>
                </a:solidFill>
                <a:latin typeface="Helvetica" charset="0"/>
                <a:ea typeface="Helvetica" charset="0"/>
                <a:cs typeface="Helvetica" charset="0"/>
              </a:rPr>
              <a:t> cell need only salts and a simple carbon source like acetic acid for growth.  How is that possible?</a:t>
            </a:r>
          </a:p>
        </p:txBody>
      </p:sp>
      <p:sp>
        <p:nvSpPr>
          <p:cNvPr id="12" name="TextBox 11"/>
          <p:cNvSpPr txBox="1"/>
          <p:nvPr/>
        </p:nvSpPr>
        <p:spPr>
          <a:xfrm>
            <a:off x="67734" y="6150114"/>
            <a:ext cx="8984826" cy="707886"/>
          </a:xfrm>
          <a:prstGeom prst="rect">
            <a:avLst/>
          </a:prstGeom>
          <a:noFill/>
        </p:spPr>
        <p:txBody>
          <a:bodyPr wrap="square" rtlCol="0">
            <a:spAutoFit/>
          </a:bodyPr>
          <a:lstStyle/>
          <a:p>
            <a:pPr>
              <a:spcAft>
                <a:spcPts val="1200"/>
              </a:spcAft>
            </a:pPr>
            <a:r>
              <a:rPr lang="en-US" sz="2000" dirty="0">
                <a:latin typeface="Noteworthy Light" charset="0"/>
                <a:ea typeface="Noteworthy Light" charset="0"/>
                <a:cs typeface="Noteworthy Light" charset="0"/>
              </a:rPr>
              <a:t>All of these questions are answered, thus making </a:t>
            </a:r>
            <a:r>
              <a:rPr lang="en-US" sz="2000" b="1" dirty="0">
                <a:latin typeface="Noteworthy Light" charset="0"/>
                <a:ea typeface="Noteworthy Light" charset="0"/>
                <a:cs typeface="Noteworthy Light" charset="0"/>
              </a:rPr>
              <a:t>LIFE</a:t>
            </a:r>
            <a:r>
              <a:rPr lang="en-US" sz="2000" dirty="0">
                <a:latin typeface="Noteworthy Light" charset="0"/>
                <a:ea typeface="Noteworthy Light" charset="0"/>
                <a:cs typeface="Noteworthy Light" charset="0"/>
              </a:rPr>
              <a:t> possible, by what is termed </a:t>
            </a:r>
            <a:r>
              <a:rPr lang="en-US" sz="2000" b="1" dirty="0">
                <a:latin typeface="Noteworthy Light" charset="0"/>
                <a:ea typeface="Noteworthy Light" charset="0"/>
                <a:cs typeface="Noteworthy Light" charset="0"/>
              </a:rPr>
              <a:t>INTERMEDIARY METABOLISM</a:t>
            </a:r>
          </a:p>
        </p:txBody>
      </p:sp>
      <p:sp>
        <p:nvSpPr>
          <p:cNvPr id="9" name="TextBox 8">
            <a:extLst>
              <a:ext uri="{FF2B5EF4-FFF2-40B4-BE49-F238E27FC236}">
                <a16:creationId xmlns:a16="http://schemas.microsoft.com/office/drawing/2014/main" id="{3943031A-FA37-8D45-823A-6ED848B11D16}"/>
              </a:ext>
            </a:extLst>
          </p:cNvPr>
          <p:cNvSpPr txBox="1"/>
          <p:nvPr/>
        </p:nvSpPr>
        <p:spPr>
          <a:xfrm>
            <a:off x="-6129614" y="3499770"/>
            <a:ext cx="5977214" cy="830997"/>
          </a:xfrm>
          <a:prstGeom prst="rect">
            <a:avLst/>
          </a:prstGeom>
          <a:noFill/>
        </p:spPr>
        <p:txBody>
          <a:bodyPr wrap="none" rtlCol="0">
            <a:spAutoFit/>
          </a:bodyPr>
          <a:lstStyle/>
          <a:p>
            <a:pPr algn="ctr"/>
            <a:r>
              <a:rPr lang="en-US" dirty="0"/>
              <a:t>Dr. Kornberg: </a:t>
            </a:r>
            <a:r>
              <a:rPr lang="en-US" b="1" dirty="0"/>
              <a:t>Lecture 01.20.17 (35:58-42:12)</a:t>
            </a:r>
            <a:endParaRPr lang="de-DE" b="1" dirty="0"/>
          </a:p>
          <a:p>
            <a:pPr algn="ctr"/>
            <a:r>
              <a:rPr lang="de-DE" b="1" dirty="0"/>
              <a:t>(6 min)</a:t>
            </a:r>
          </a:p>
        </p:txBody>
      </p:sp>
      <p:pic>
        <p:nvPicPr>
          <p:cNvPr id="2" name="Lecture1_metabolism.mp4">
            <a:hlinkClick r:id="" action="ppaction://media"/>
            <a:extLst>
              <a:ext uri="{FF2B5EF4-FFF2-40B4-BE49-F238E27FC236}">
                <a16:creationId xmlns:a16="http://schemas.microsoft.com/office/drawing/2014/main" id="{6CDCB923-32F1-BD4A-BBE6-D112C012881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6589" y="1086240"/>
            <a:ext cx="8687115" cy="4995091"/>
          </a:xfrm>
          <a:prstGeom prst="rect">
            <a:avLst/>
          </a:prstGeom>
        </p:spPr>
      </p:pic>
      <p:sp>
        <p:nvSpPr>
          <p:cNvPr id="10" name="TextBox 9">
            <a:extLst>
              <a:ext uri="{FF2B5EF4-FFF2-40B4-BE49-F238E27FC236}">
                <a16:creationId xmlns:a16="http://schemas.microsoft.com/office/drawing/2014/main" id="{34CAFA39-C98D-824A-9AFC-DB200121EFAD}"/>
              </a:ext>
            </a:extLst>
          </p:cNvPr>
          <p:cNvSpPr txBox="1"/>
          <p:nvPr/>
        </p:nvSpPr>
        <p:spPr>
          <a:xfrm>
            <a:off x="3511731" y="6504057"/>
            <a:ext cx="6165669" cy="323165"/>
          </a:xfrm>
          <a:prstGeom prst="rect">
            <a:avLst/>
          </a:prstGeom>
          <a:noFill/>
        </p:spPr>
        <p:txBody>
          <a:bodyPr wrap="square" rtlCol="0">
            <a:spAutoFit/>
          </a:bodyPr>
          <a:lstStyle/>
          <a:p>
            <a:r>
              <a:rPr lang="en-US" sz="1500" b="1" dirty="0">
                <a:solidFill>
                  <a:srgbClr val="FF5050"/>
                </a:solidFill>
                <a:latin typeface="Helvetica" charset="0"/>
                <a:ea typeface="Helvetica" charset="0"/>
                <a:cs typeface="Helvetica" charset="0"/>
              </a:rPr>
              <a:t>FIRST, let’s review some chemical principles and reactions</a:t>
            </a:r>
            <a:r>
              <a:rPr lang="is-IS" sz="1500" b="1" dirty="0">
                <a:solidFill>
                  <a:srgbClr val="FF5050"/>
                </a:solidFill>
                <a:latin typeface="Helvetica" charset="0"/>
                <a:ea typeface="Helvetica" charset="0"/>
                <a:cs typeface="Helvetica" charset="0"/>
              </a:rPr>
              <a:t>…</a:t>
            </a:r>
            <a:endParaRPr lang="en-US" sz="1500" b="1" dirty="0">
              <a:solidFill>
                <a:srgbClr val="2FB0DC"/>
              </a:solidFill>
              <a:latin typeface="Helvetica" charset="0"/>
              <a:ea typeface="Helvetica" charset="0"/>
              <a:cs typeface="Helvetica" charset="0"/>
            </a:endParaRPr>
          </a:p>
        </p:txBody>
      </p:sp>
    </p:spTree>
    <p:extLst>
      <p:ext uri="{BB962C8B-B14F-4D97-AF65-F5344CB8AC3E}">
        <p14:creationId xmlns:p14="http://schemas.microsoft.com/office/powerpoint/2010/main" val="50560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91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2"/>
                </p:tgtEl>
              </p:cMediaNode>
            </p:vide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childTnLst>
        </p:cTn>
      </p:par>
    </p:tnLst>
    <p:bldLst>
      <p:bldP spid="12" grpId="0"/>
      <p:bldP spid="10" grpId="0"/>
    </p:bld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9966"/>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59097</TotalTime>
  <Words>156</Words>
  <Application>Microsoft Macintosh PowerPoint</Application>
  <PresentationFormat>On-screen Show (4:3)</PresentationFormat>
  <Paragraphs>7</Paragraphs>
  <Slides>1</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ＭＳ Ｐゴシック</vt:lpstr>
      <vt:lpstr>ＭＳ Ｐゴシック</vt:lpstr>
      <vt:lpstr>Arial</vt:lpstr>
      <vt:lpstr>Calibri</vt:lpstr>
      <vt:lpstr>Helvetica</vt:lpstr>
      <vt:lpstr>Noteworthy Light</vt:lpstr>
      <vt:lpstr>Times New Roman</vt:lpstr>
      <vt:lpstr>Default Design</vt:lpstr>
      <vt:lpstr>PowerPoint Presentation</vt:lpstr>
    </vt:vector>
  </TitlesOfParts>
  <Company>UCSB</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Bioenergetics and Reactions</dc:title>
  <dc:creator>Dr. Kalju Kahn, UCSB</dc:creator>
  <dc:description>Original Content For Lehninger Textbook</dc:description>
  <cp:lastModifiedBy>Dean Tolan</cp:lastModifiedBy>
  <cp:revision>247</cp:revision>
  <cp:lastPrinted>2024-01-19T15:42:40Z</cp:lastPrinted>
  <dcterms:created xsi:type="dcterms:W3CDTF">2008-08-27T14:03:26Z</dcterms:created>
  <dcterms:modified xsi:type="dcterms:W3CDTF">2024-01-19T15:43:50Z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equestId">
    <vt:lpwstr>af922645-ceb6-4242-bdb4-8d259f4bcebf</vt:lpwstr>
  </property>
  <property fmtid="{D5CDD505-2E9C-101B-9397-08002B2CF9AE}" pid="3" name="RequestDate">
    <vt:lpwstr>11/24/2019 7:21:20 PM</vt:lpwstr>
  </property>
</Properties>
</file>