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99" r:id="rId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7D"/>
    <a:srgbClr val="5DBDF7"/>
    <a:srgbClr val="7FD7A0"/>
    <a:srgbClr val="F48ACD"/>
    <a:srgbClr val="0432FF"/>
    <a:srgbClr val="7A81FF"/>
    <a:srgbClr val="CFD0FB"/>
    <a:srgbClr val="FFC3BC"/>
    <a:srgbClr val="00A4EB"/>
    <a:srgbClr val="008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100"/>
    <p:restoredTop sz="81498" autoAdjust="0"/>
  </p:normalViewPr>
  <p:slideViewPr>
    <p:cSldViewPr snapToGrid="0">
      <p:cViewPr>
        <p:scale>
          <a:sx n="129" d="100"/>
          <a:sy n="129" d="100"/>
        </p:scale>
        <p:origin x="-144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1956" y="-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2" charset="0"/>
                <a:ea typeface="ＭＳ Ｐゴシック" pitchFamily="-1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2" charset="0"/>
                <a:ea typeface="ＭＳ Ｐゴシック" pitchFamily="-1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2" charset="0"/>
                <a:ea typeface="ＭＳ Ｐゴシック" pitchFamily="-1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821E292F-4803-4B43-ACD6-8A6392A7B3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03619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-112" charset="0"/>
                <a:ea typeface="ＭＳ Ｐゴシック" pitchFamily="-1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-112" charset="0"/>
                <a:ea typeface="ＭＳ Ｐゴシック" pitchFamily="-1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-112" charset="0"/>
                <a:ea typeface="ＭＳ Ｐゴシック" pitchFamily="-1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CC91758-83D3-A240-A804-23EF53781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9034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MS PGothic" charset="-128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37E84439-6045-674A-96F5-D433172DD393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75613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ga-IE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D65FC-D4A4-CB48-8787-B38E9991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9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" y="3958"/>
            <a:ext cx="9143010" cy="1371600"/>
          </a:xfrm>
        </p:spPr>
        <p:txBody>
          <a:bodyPr/>
          <a:lstStyle>
            <a:lvl1pPr>
              <a:defRPr b="1">
                <a:solidFill>
                  <a:srgbClr val="2FB0D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85B52-3B84-5646-A010-987DB03D51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440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BB2586-EFA4-3C40-AA1F-967D653580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961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5BB047-3409-D045-9725-B893FDCF2F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03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11223D-3AB7-3543-AC8B-5135D5641B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26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EE39D2-4C20-6A48-869B-9FBCEDBD5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828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DAD49D-8D65-5341-89BF-D9DCA9D7FD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87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4490A-F164-0E4A-BB72-85D4DA3926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55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EF460-9A56-8849-A85C-B4710EAF21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10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20A954-3507-EB40-8DC5-2F1888208D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760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95D6C0-347C-3C49-9D1E-A143DE3BAC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23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121CD2-200C-C647-98E5-77789EF7A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296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D656F-8961-E144-BB2F-D3718192F3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9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Calibri" pitchFamily="34" charset="0"/>
                <a:ea typeface="ＭＳ Ｐゴシック" pitchFamily="-112" charset="-128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Calibri" pitchFamily="34" charset="0"/>
                <a:ea typeface="ＭＳ Ｐゴシック" pitchFamily="-112" charset="-128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Calibri" charset="0"/>
              </a:defRPr>
            </a:lvl1pPr>
          </a:lstStyle>
          <a:p>
            <a:fld id="{23D1FD79-815F-6948-A4D8-7ACC3C85997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4439322" y="4535423"/>
            <a:ext cx="4619459" cy="1629706"/>
          </a:xfrm>
        </p:spPr>
        <p:txBody>
          <a:bodyPr/>
          <a:lstStyle/>
          <a:p>
            <a:pPr marL="171450" indent="-163513">
              <a:spcBef>
                <a:spcPct val="0"/>
              </a:spcBef>
            </a:pPr>
            <a:r>
              <a:rPr lang="en-US" altLang="en-US" sz="20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Glucose 6-phosphate  glucose</a:t>
            </a:r>
          </a:p>
          <a:p>
            <a:pPr marL="461963" lvl="1" indent="-180975">
              <a:spcBef>
                <a:spcPct val="0"/>
              </a:spcBef>
            </a:pPr>
            <a:r>
              <a:rPr lang="en-US" altLang="en-US" sz="16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by glucose 6-phosphatase</a:t>
            </a:r>
          </a:p>
          <a:p>
            <a:pPr marL="461963" lvl="1" indent="-180975">
              <a:spcBef>
                <a:spcPct val="0"/>
              </a:spcBef>
            </a:pPr>
            <a:r>
              <a:rPr lang="en-US" altLang="en-US" sz="16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segregated in the endoplasmic reticulum</a:t>
            </a:r>
          </a:p>
          <a:p>
            <a:pPr marL="461963" lvl="1" indent="-180975">
              <a:spcBef>
                <a:spcPct val="0"/>
              </a:spcBef>
            </a:pPr>
            <a:r>
              <a:rPr lang="en-US" altLang="en-US" sz="16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cleaves phosphate with His at active site</a:t>
            </a:r>
          </a:p>
          <a:p>
            <a:pPr marL="461963" lvl="1" indent="-180975">
              <a:spcBef>
                <a:spcPct val="0"/>
              </a:spcBef>
            </a:pPr>
            <a:r>
              <a:rPr lang="en-US" altLang="en-US" sz="16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Water hydrolyzes the His-P</a:t>
            </a:r>
            <a:r>
              <a:rPr lang="en-US" altLang="en-US" sz="1600" baseline="-250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i</a:t>
            </a:r>
          </a:p>
          <a:p>
            <a:pPr marL="461963" lvl="1" indent="-180975">
              <a:spcBef>
                <a:spcPct val="0"/>
              </a:spcBef>
            </a:pPr>
            <a:r>
              <a:rPr lang="en-US" altLang="en-US" sz="1600" dirty="0">
                <a:latin typeface="Helvetica" charset="0"/>
                <a:ea typeface="Helvetica" charset="0"/>
                <a:cs typeface="Helvetica" charset="0"/>
                <a:sym typeface="Wingdings" charset="2"/>
              </a:rPr>
              <a:t>DOES NOT generate ATP</a:t>
            </a:r>
            <a:endParaRPr lang="en-US" altLang="en-US" sz="16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457200" y="606552"/>
            <a:ext cx="8229600" cy="0"/>
          </a:xfrm>
          <a:prstGeom prst="line">
            <a:avLst/>
          </a:prstGeom>
          <a:noFill/>
          <a:ln w="57150" cmpd="thinThick">
            <a:solidFill>
              <a:srgbClr val="2FB0D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-114299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2FB0DC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2FB0DC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2FB0DC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2FB0DC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2FB0DC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FF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FF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FF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kern="0" dirty="0">
                <a:latin typeface="Helvetica" charset="0"/>
                <a:ea typeface="Helvetica" charset="0"/>
                <a:cs typeface="Helvetica" charset="0"/>
              </a:rPr>
              <a:t>Gluconeogenesis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6793" y="6020994"/>
            <a:ext cx="3655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>
                <a:solidFill>
                  <a:srgbClr val="0000FF"/>
                </a:solidFill>
                <a:latin typeface="Helvetica" charset="0"/>
                <a:ea typeface="Helvetica" charset="0"/>
                <a:cs typeface="Helvetica" charset="0"/>
              </a:rPr>
              <a:t>Glucose 6-phosphatase</a:t>
            </a:r>
            <a:endParaRPr lang="en-US" b="1" dirty="0"/>
          </a:p>
        </p:txBody>
      </p:sp>
      <p:sp>
        <p:nvSpPr>
          <p:cNvPr id="12" name="Rectangle 1026"/>
          <p:cNvSpPr txBox="1">
            <a:spLocks noChangeArrowheads="1"/>
          </p:cNvSpPr>
          <p:nvPr/>
        </p:nvSpPr>
        <p:spPr bwMode="auto">
          <a:xfrm>
            <a:off x="-1" y="586348"/>
            <a:ext cx="6551629" cy="40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u="sng" dirty="0" err="1">
                <a:solidFill>
                  <a:srgbClr val="2FB0DC"/>
                </a:solidFill>
                <a:latin typeface="Helvetica" charset="0"/>
                <a:ea typeface="Helvetica" charset="0"/>
                <a:cs typeface="Helvetica" charset="0"/>
              </a:rPr>
              <a:t>Fru</a:t>
            </a:r>
            <a:r>
              <a:rPr lang="en-US" altLang="en-US" u="sng" dirty="0">
                <a:solidFill>
                  <a:srgbClr val="2FB0DC"/>
                </a:solidFill>
                <a:latin typeface="Helvetica" charset="0"/>
                <a:ea typeface="Helvetica" charset="0"/>
                <a:cs typeface="Helvetica" charset="0"/>
              </a:rPr>
              <a:t> 6-P to Glucose</a:t>
            </a:r>
            <a:r>
              <a:rPr lang="en-US" altLang="en-US" dirty="0">
                <a:solidFill>
                  <a:srgbClr val="2FB0DC"/>
                </a:solidFill>
                <a:latin typeface="Helvetica" charset="0"/>
                <a:ea typeface="Helvetica" charset="0"/>
                <a:cs typeface="Helvetica" charset="0"/>
              </a:rPr>
              <a:t> [</a:t>
            </a:r>
            <a:r>
              <a:rPr lang="en-US" altLang="en-US" dirty="0" err="1">
                <a:solidFill>
                  <a:srgbClr val="2FB0DC"/>
                </a:solidFill>
                <a:latin typeface="Helvetica" charset="0"/>
                <a:ea typeface="Helvetica" charset="0"/>
                <a:cs typeface="Helvetica" charset="0"/>
                <a:sym typeface="Wingdings"/>
              </a:rPr>
              <a:t>Fru</a:t>
            </a:r>
            <a:r>
              <a:rPr lang="en-US" altLang="en-US" dirty="0">
                <a:solidFill>
                  <a:srgbClr val="2FB0DC"/>
                </a:solidFill>
                <a:latin typeface="Helvetica" charset="0"/>
                <a:ea typeface="Helvetica" charset="0"/>
                <a:cs typeface="Helvetica" charset="0"/>
                <a:sym typeface="Wingdings"/>
              </a:rPr>
              <a:t> 6-PGlc 6-PGlc]</a:t>
            </a:r>
            <a:endParaRPr lang="en-US" altLang="en-US" baseline="-25000" dirty="0">
              <a:solidFill>
                <a:srgbClr val="2FB0DC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933" y="696468"/>
            <a:ext cx="4912067" cy="3749040"/>
          </a:xfrm>
          <a:prstGeom prst="rect">
            <a:avLst/>
          </a:prstGeom>
        </p:spPr>
      </p:pic>
      <p:pic>
        <p:nvPicPr>
          <p:cNvPr id="13314" name="Picture 2" descr="ee the sourc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" y="1446947"/>
            <a:ext cx="4076108" cy="462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1498031" y="6519446"/>
            <a:ext cx="2153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>
                <a:latin typeface="Helvetica" charset="0"/>
                <a:ea typeface="Helvetica" charset="0"/>
                <a:cs typeface="Helvetica" charset="0"/>
                <a:sym typeface="Symbol" charset="2"/>
              </a:rPr>
              <a:t></a:t>
            </a:r>
            <a:r>
              <a:rPr lang="en-US" altLang="ja-JP" sz="1600" b="1" i="1" dirty="0">
                <a:latin typeface="Helvetica" charset="0"/>
                <a:ea typeface="Helvetica" charset="0"/>
                <a:cs typeface="Helvetica" charset="0"/>
                <a:sym typeface="Symbol" charset="2"/>
              </a:rPr>
              <a:t>G</a:t>
            </a:r>
            <a:r>
              <a:rPr lang="en-US" altLang="en-US" sz="1600" b="1" i="1" dirty="0">
                <a:latin typeface="Helvetica" charset="0"/>
                <a:ea typeface="Helvetica" charset="0"/>
                <a:cs typeface="Helvetica" charset="0"/>
                <a:sym typeface="Symbol" charset="2"/>
              </a:rPr>
              <a:t></a:t>
            </a:r>
            <a:r>
              <a:rPr lang="en-US" altLang="en-US" sz="1600" b="1" i="1" baseline="30000" dirty="0">
                <a:latin typeface="Chalkboard" charset="0"/>
                <a:ea typeface="Chalkboard" charset="0"/>
                <a:cs typeface="Chalkboard" charset="0"/>
                <a:sym typeface="Symbol" charset="2"/>
              </a:rPr>
              <a:t>’</a:t>
            </a:r>
            <a:r>
              <a:rPr lang="en-US" altLang="ja-JP" sz="1600" b="1" dirty="0">
                <a:latin typeface="Helvetica" charset="0"/>
                <a:ea typeface="Helvetica" charset="0"/>
                <a:cs typeface="Helvetica" charset="0"/>
              </a:rPr>
              <a:t>   </a:t>
            </a:r>
            <a:r>
              <a:rPr lang="en-US" altLang="ja-JP" sz="1600" dirty="0">
                <a:latin typeface="Helvetica" charset="0"/>
                <a:ea typeface="Helvetica" charset="0"/>
                <a:cs typeface="Helvetica" charset="0"/>
              </a:rPr>
              <a:t>= –3.3 kcal/</a:t>
            </a:r>
            <a:r>
              <a:rPr lang="en-US" altLang="ja-JP" sz="1600" dirty="0" err="1">
                <a:latin typeface="Helvetica" charset="0"/>
                <a:ea typeface="Helvetica" charset="0"/>
                <a:cs typeface="Helvetica" charset="0"/>
              </a:rPr>
              <a:t>mol</a:t>
            </a:r>
            <a:endParaRPr lang="en-US" sz="1600" dirty="0"/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-65493" y="1028633"/>
            <a:ext cx="1844572" cy="33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2FB0DC"/>
                </a:solidFill>
                <a:latin typeface="Lucida Handwriting" charset="0"/>
                <a:ea typeface="Lucida Handwriting" charset="0"/>
                <a:cs typeface="Lucida Handwriting" charset="0"/>
              </a:rPr>
              <a:t>Mechanism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17672" y="162637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❶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80888" y="265269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❷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305579" y="339541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❸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61587" y="33121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❹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0008" y="4674742"/>
            <a:ext cx="447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\❺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89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uiExpand="1" build="p"/>
      <p:bldP spid="10" grpId="0"/>
      <p:bldP spid="12" grpId="0"/>
      <p:bldP spid="45" grpId="0"/>
      <p:bldP spid="46" grpId="0"/>
      <p:bldP spid="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66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65958</TotalTime>
  <Words>61</Words>
  <Application>Microsoft Macintosh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ＭＳ Ｐゴシック</vt:lpstr>
      <vt:lpstr>ＭＳ Ｐゴシック</vt:lpstr>
      <vt:lpstr>Arial</vt:lpstr>
      <vt:lpstr>Calibri</vt:lpstr>
      <vt:lpstr>Chalkboard</vt:lpstr>
      <vt:lpstr>Helvetica</vt:lpstr>
      <vt:lpstr>Lucida Handwriting</vt:lpstr>
      <vt:lpstr>Symbol</vt:lpstr>
      <vt:lpstr>Times New Roman</vt:lpstr>
      <vt:lpstr>Wingdings</vt:lpstr>
      <vt:lpstr>Default Design</vt:lpstr>
      <vt:lpstr>PowerPoint Presentation</vt:lpstr>
    </vt:vector>
  </TitlesOfParts>
  <Company>UCSB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Glucose Utilization and Biosynthesis</dc:title>
  <dc:creator>Kalju Kahn, UCSB</dc:creator>
  <dc:description>Lehninger Textbook</dc:description>
  <cp:lastModifiedBy>Microsoft Office User</cp:lastModifiedBy>
  <cp:revision>498</cp:revision>
  <cp:lastPrinted>2022-04-15T14:07:56Z</cp:lastPrinted>
  <dcterms:created xsi:type="dcterms:W3CDTF">2005-09-06T11:30:07Z</dcterms:created>
  <dcterms:modified xsi:type="dcterms:W3CDTF">2023-04-10T14:05:01Z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equestId">
    <vt:lpwstr>af922645-ceb6-4242-bdb4-8d259f4bcebf</vt:lpwstr>
  </property>
  <property fmtid="{D5CDD505-2E9C-101B-9397-08002B2CF9AE}" pid="3" name="RequestDate">
    <vt:lpwstr>11/24/2019 7:21:20 PM</vt:lpwstr>
  </property>
</Properties>
</file>