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395" r:id="rId2"/>
    <p:sldId id="450" r:id="rId3"/>
    <p:sldId id="448" r:id="rId4"/>
    <p:sldId id="492" r:id="rId5"/>
    <p:sldId id="493" r:id="rId6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MS PGothic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MS PGothic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MS PGothic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MS PGothic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MS PGothic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MS PGothic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MS PGothic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MS PGothic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MS PGothic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0280"/>
    <a:srgbClr val="E9297E"/>
    <a:srgbClr val="D14642"/>
    <a:srgbClr val="F9C0AB"/>
    <a:srgbClr val="DD6366"/>
    <a:srgbClr val="0085CE"/>
    <a:srgbClr val="05A3EA"/>
    <a:srgbClr val="0432FF"/>
    <a:srgbClr val="FFF5C2"/>
    <a:srgbClr val="B8DE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8288"/>
    <p:restoredTop sz="86344" autoAdjust="0"/>
  </p:normalViewPr>
  <p:slideViewPr>
    <p:cSldViewPr snapToGrid="0">
      <p:cViewPr>
        <p:scale>
          <a:sx n="100" d="100"/>
          <a:sy n="100" d="100"/>
        </p:scale>
        <p:origin x="736" y="10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Times New Roman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Times New Roman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Times New Roman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 smtClean="0"/>
            </a:lvl1pPr>
          </a:lstStyle>
          <a:p>
            <a:pPr>
              <a:defRPr/>
            </a:pPr>
            <a:fld id="{E60C9DBB-03C6-254B-8AD0-9007D172FE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12281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14800" y="0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19200" y="685800"/>
            <a:ext cx="4876800" cy="36576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146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0600" y="4572000"/>
            <a:ext cx="53340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46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4000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46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14800" y="9144000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8342E89A-2E40-B74E-BA44-11A9C41C367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24676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Hans_Adolf_Krebs" TargetMode="External"/><Relationship Id="rId3" Type="http://schemas.openxmlformats.org/officeDocument/2006/relationships/hyperlink" Target="https://en.wikipedia.org/wiki/Albert_Szent-Gy%C3%B6rgyi" TargetMode="External"/><Relationship Id="rId7" Type="http://schemas.openxmlformats.org/officeDocument/2006/relationships/hyperlink" Target="https://en.wikipedia.org/wiki/Citric_acid_cycle#cite_note-9" TargetMode="External"/><Relationship Id="rId12" Type="http://schemas.openxmlformats.org/officeDocument/2006/relationships/hyperlink" Target="https://en.wikipedia.org/wiki/Citric_acid_cycle#cite_note-Nobel_Prize_1953-11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en.wikipedia.org/wiki/Citric_acid_cycle#cite_note-Nobel_Prize_1937-8" TargetMode="External"/><Relationship Id="rId11" Type="http://schemas.openxmlformats.org/officeDocument/2006/relationships/hyperlink" Target="https://en.wikipedia.org/wiki/Nobel_Prize_for_Physiology_or_Medicine" TargetMode="External"/><Relationship Id="rId5" Type="http://schemas.openxmlformats.org/officeDocument/2006/relationships/hyperlink" Target="https://en.wikipedia.org/wiki/Fumaric_acid" TargetMode="External"/><Relationship Id="rId10" Type="http://schemas.openxmlformats.org/officeDocument/2006/relationships/hyperlink" Target="https://en.wikipedia.org/wiki/Citric_acid_cycle#cite_note-10" TargetMode="External"/><Relationship Id="rId4" Type="http://schemas.openxmlformats.org/officeDocument/2006/relationships/hyperlink" Target="https://en.wikipedia.org/wiki/Nobel_Prize_in_Physiology_or_Medicine" TargetMode="External"/><Relationship Id="rId9" Type="http://schemas.openxmlformats.org/officeDocument/2006/relationships/hyperlink" Target="https://en.wikipedia.org/wiki/University_of_Sheffield" TargetMode="External"/></Relationships>
</file>

<file path=ppt/notesSlides/_rels/notes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Hans_Adolf_Krebs" TargetMode="External"/><Relationship Id="rId3" Type="http://schemas.openxmlformats.org/officeDocument/2006/relationships/hyperlink" Target="https://en.wikipedia.org/wiki/Albert_Szent-Gy%C3%B6rgyi" TargetMode="External"/><Relationship Id="rId7" Type="http://schemas.openxmlformats.org/officeDocument/2006/relationships/hyperlink" Target="https://en.wikipedia.org/wiki/Citric_acid_cycle#cite_note-9" TargetMode="External"/><Relationship Id="rId12" Type="http://schemas.openxmlformats.org/officeDocument/2006/relationships/hyperlink" Target="https://en.wikipedia.org/wiki/Citric_acid_cycle#cite_note-Nobel_Prize_1953-11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en.wikipedia.org/wiki/Citric_acid_cycle#cite_note-Nobel_Prize_1937-8" TargetMode="External"/><Relationship Id="rId11" Type="http://schemas.openxmlformats.org/officeDocument/2006/relationships/hyperlink" Target="https://en.wikipedia.org/wiki/Nobel_Prize_for_Physiology_or_Medicine" TargetMode="External"/><Relationship Id="rId5" Type="http://schemas.openxmlformats.org/officeDocument/2006/relationships/hyperlink" Target="https://en.wikipedia.org/wiki/Fumaric_acid" TargetMode="External"/><Relationship Id="rId10" Type="http://schemas.openxmlformats.org/officeDocument/2006/relationships/hyperlink" Target="https://en.wikipedia.org/wiki/Citric_acid_cycle#cite_note-10" TargetMode="External"/><Relationship Id="rId4" Type="http://schemas.openxmlformats.org/officeDocument/2006/relationships/hyperlink" Target="https://en.wikipedia.org/wiki/Nobel_Prize_in_Physiology_or_Medicine" TargetMode="External"/><Relationship Id="rId9" Type="http://schemas.openxmlformats.org/officeDocument/2006/relationships/hyperlink" Target="https://en.wikipedia.org/wiki/University_of_Sheffield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fld id="{FE5A6B5C-20DC-0049-9E83-3F640F18B713}" type="slidenum">
              <a:rPr lang="en-US" altLang="en-US" sz="1200"/>
              <a:pPr/>
              <a:t>1</a:t>
            </a:fld>
            <a:endParaRPr lang="en-US" altLang="en-US" sz="1200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b="1">
                <a:ea typeface="MS PGothic" charset="-128"/>
              </a:rPr>
              <a:t>FIGURE 16–7 Reactions of the citric acid cycle. </a:t>
            </a:r>
            <a:r>
              <a:rPr lang="en-US" altLang="en-US">
                <a:ea typeface="MS PGothic" charset="-128"/>
              </a:rPr>
              <a:t>The carbon atoms shaded in pink are those derived from the acetate of acetyl-CoA in the first turn of the cycle; these are </a:t>
            </a:r>
            <a:r>
              <a:rPr lang="en-US" altLang="en-US" i="1">
                <a:ea typeface="MS PGothic" charset="-128"/>
              </a:rPr>
              <a:t>not </a:t>
            </a:r>
            <a:r>
              <a:rPr lang="en-US" altLang="en-US">
                <a:ea typeface="MS PGothic" charset="-128"/>
              </a:rPr>
              <a:t>the carbons released as CO</a:t>
            </a:r>
            <a:r>
              <a:rPr lang="en-US" altLang="en-US" baseline="-25000">
                <a:ea typeface="MS PGothic" charset="-128"/>
              </a:rPr>
              <a:t>2</a:t>
            </a:r>
            <a:r>
              <a:rPr lang="en-US" altLang="en-US">
                <a:ea typeface="MS PGothic" charset="-128"/>
              </a:rPr>
              <a:t> in the first turn. Note that in succinate and fumarate, the two-carbon group derived from acetate can no longer be specifically denoted; because succinate and fumarate are symmetric molecules, C-1 and C-2 are indistinguishable from C-4 and C-3. The number beside each reaction step corresponds to a numbered heading on pages xxx–xxx). The red arrows show where energy is conserved by electron transfer to FAD or NAD</a:t>
            </a:r>
            <a:r>
              <a:rPr lang="en-US" altLang="en-US" baseline="30000">
                <a:ea typeface="MS PGothic" charset="-128"/>
              </a:rPr>
              <a:t>+</a:t>
            </a:r>
            <a:r>
              <a:rPr lang="en-US" altLang="en-US">
                <a:ea typeface="MS PGothic" charset="-128"/>
              </a:rPr>
              <a:t>, forming FADH</a:t>
            </a:r>
            <a:r>
              <a:rPr lang="en-US" altLang="en-US" baseline="-25000">
                <a:ea typeface="MS PGothic" charset="-128"/>
              </a:rPr>
              <a:t>2</a:t>
            </a:r>
            <a:r>
              <a:rPr lang="en-US" altLang="en-US">
                <a:ea typeface="MS PGothic" charset="-128"/>
              </a:rPr>
              <a:t> or NADH + H</a:t>
            </a:r>
            <a:r>
              <a:rPr lang="en-US" altLang="en-US" baseline="30000">
                <a:ea typeface="MS PGothic" charset="-128"/>
              </a:rPr>
              <a:t>+</a:t>
            </a:r>
            <a:r>
              <a:rPr lang="en-US" altLang="en-US">
                <a:ea typeface="MS PGothic" charset="-128"/>
              </a:rPr>
              <a:t>. Steps </a:t>
            </a:r>
            <a:r>
              <a:rPr lang="en-US" altLang="en-US" b="1">
                <a:ea typeface="MS PGothic" charset="-128"/>
              </a:rPr>
              <a:t>1</a:t>
            </a:r>
            <a:r>
              <a:rPr lang="en-US" altLang="en-US">
                <a:ea typeface="MS PGothic" charset="-128"/>
              </a:rPr>
              <a:t>, </a:t>
            </a:r>
            <a:r>
              <a:rPr lang="en-US" altLang="en-US" b="1">
                <a:ea typeface="MS PGothic" charset="-128"/>
              </a:rPr>
              <a:t>3</a:t>
            </a:r>
            <a:r>
              <a:rPr lang="en-US" altLang="en-US">
                <a:ea typeface="MS PGothic" charset="-128"/>
              </a:rPr>
              <a:t>, and </a:t>
            </a:r>
            <a:r>
              <a:rPr lang="en-US" altLang="en-US" b="1">
                <a:ea typeface="MS PGothic" charset="-128"/>
              </a:rPr>
              <a:t>4</a:t>
            </a:r>
            <a:r>
              <a:rPr lang="en-US" altLang="en-US">
                <a:ea typeface="MS PGothic" charset="-128"/>
              </a:rPr>
              <a:t> are essentially irreversible in the cell; all other steps are reversible. The nucleoside triphosphate product of step </a:t>
            </a:r>
            <a:r>
              <a:rPr lang="en-US" altLang="en-US" b="1">
                <a:ea typeface="MS PGothic" charset="-128"/>
              </a:rPr>
              <a:t>5</a:t>
            </a:r>
            <a:r>
              <a:rPr lang="en-US" altLang="en-US">
                <a:ea typeface="MS PGothic" charset="-128"/>
              </a:rPr>
              <a:t> may be either ATP or GTP, depending on which succinyl-CoA synthetase isozyme is the catalyst. </a:t>
            </a:r>
            <a:endParaRPr lang="en-US" altLang="en-US">
              <a:latin typeface="Arial" charset="0"/>
              <a:ea typeface="MS P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335414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1200" baseline="0">
                <a:latin typeface="Helvetica" charset="0"/>
                <a:ea typeface="Helvetica" charset="0"/>
                <a:cs typeface="Helvetica" charset="0"/>
              </a:rPr>
              <a:t> mole</a:t>
            </a:r>
            <a:r>
              <a:rPr lang="en-US" sz="1200">
                <a:latin typeface="Helvetica" charset="0"/>
                <a:ea typeface="Helvetica" charset="0"/>
                <a:cs typeface="Helvetica" charset="0"/>
              </a:rPr>
              <a:t> any gas was 22.4 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42E89A-2E40-B74E-BA44-11A9C41C367C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36999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fld id="{FE5A6B5C-20DC-0049-9E83-3F640F18B713}" type="slidenum">
              <a:rPr lang="en-US" altLang="en-US" sz="1200"/>
              <a:pPr/>
              <a:t>3</a:t>
            </a:fld>
            <a:endParaRPr lang="en-US" altLang="en-US" sz="1200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>
                <a:latin typeface="Helvetica" charset="0"/>
                <a:ea typeface="Helvetica" charset="0"/>
                <a:cs typeface="Helvetica" charset="0"/>
              </a:rPr>
              <a:t>Not covered in textbook- cut and dried; empirical science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>
              <a:latin typeface="Helvetica" charset="0"/>
              <a:ea typeface="Helvetica" charset="0"/>
              <a:cs typeface="Helvetica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>
                <a:latin typeface="Helvetica" charset="0"/>
                <a:ea typeface="Helvetica" charset="0"/>
                <a:cs typeface="Helvetica" charset="0"/>
              </a:rPr>
              <a:t>Cycle was revolutionary:  recall in a pathway:  When a</a:t>
            </a:r>
            <a:r>
              <a:rPr lang="en-US">
                <a:latin typeface="Helvetica" charset="0"/>
                <a:ea typeface="Helvetica" charset="0"/>
                <a:cs typeface="Helvetica" charset="0"/>
                <a:sym typeface="Wingdings"/>
              </a:rPr>
              <a:t>2b2c4d means that if you put in a mole of a, you will get 4 moles of d.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>
              <a:latin typeface="Helvetica" charset="0"/>
              <a:ea typeface="Helvetica" charset="0"/>
              <a:cs typeface="Helvetica" charset="0"/>
              <a:sym typeface="Wingdings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>
                <a:latin typeface="Helvetica" charset="0"/>
                <a:ea typeface="Helvetica" charset="0"/>
                <a:cs typeface="Helvetica" charset="0"/>
              </a:rPr>
              <a:t>Krebs was a student of Warburg;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>
              <a:latin typeface="Helvetica" charset="0"/>
              <a:ea typeface="Helvetica" charset="0"/>
              <a:cs typeface="Helvetica" charset="0"/>
              <a:sym typeface="Wingdings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>
              <a:latin typeface="Helvetica" charset="0"/>
              <a:ea typeface="Helvetica" charset="0"/>
              <a:cs typeface="Helvetica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>
              <a:latin typeface="Helvetica" charset="0"/>
              <a:ea typeface="Helvetica" charset="0"/>
              <a:cs typeface="Helvetica" charset="0"/>
            </a:endParaRPr>
          </a:p>
          <a:p>
            <a:endParaRPr lang="en-US" altLang="en-US">
              <a:latin typeface="Arial" charset="0"/>
              <a:ea typeface="MS P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416116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fld id="{FE5A6B5C-20DC-0049-9E83-3F640F18B713}" type="slidenum">
              <a:rPr lang="en-US" altLang="en-US" sz="1200"/>
              <a:pPr/>
              <a:t>4</a:t>
            </a:fld>
            <a:endParaRPr lang="en-US" altLang="en-US" sz="1200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b="1">
                <a:ea typeface="MS PGothic" charset="-128"/>
              </a:rPr>
              <a:t>History of the discovery of the cycle</a:t>
            </a:r>
          </a:p>
          <a:p>
            <a:r>
              <a:rPr lang="en-US"/>
              <a:t>Several of the components and reactions of the citric acid cycle were established in the 1930s by the research of </a:t>
            </a:r>
            <a:r>
              <a:rPr lang="en-US">
                <a:hlinkClick r:id="rId3" tooltip="Albert Szent-Györgyi"/>
              </a:rPr>
              <a:t>Albert Szent-Györgyi</a:t>
            </a:r>
            <a:r>
              <a:rPr lang="en-US"/>
              <a:t>, who received the </a:t>
            </a:r>
            <a:r>
              <a:rPr lang="en-US">
                <a:hlinkClick r:id="rId4" tooltip="Nobel Prize in Physiology or Medicine"/>
              </a:rPr>
              <a:t>Nobel Prize in Physiology or Medicine</a:t>
            </a:r>
            <a:r>
              <a:rPr lang="en-US"/>
              <a:t> in 1937 specifically for his discoveries pertaining to </a:t>
            </a:r>
            <a:r>
              <a:rPr lang="en-US">
                <a:hlinkClick r:id="rId5" tooltip="Fumaric acid"/>
              </a:rPr>
              <a:t>fumaric acid</a:t>
            </a:r>
            <a:r>
              <a:rPr lang="en-US"/>
              <a:t>, a key component of the cycle.</a:t>
            </a:r>
            <a:r>
              <a:rPr lang="en-US" baseline="30000">
                <a:hlinkClick r:id="rId6"/>
              </a:rPr>
              <a:t>[8]</a:t>
            </a:r>
            <a:r>
              <a:rPr lang="en-US"/>
              <a:t> He was able to make this discovery successful with the help of pigeon breast muscle. Because this tissue maintains its oxidative capacity well after breaking down in the "</a:t>
            </a:r>
            <a:r>
              <a:rPr lang="en-US" err="1"/>
              <a:t>Latapie</a:t>
            </a:r>
            <a:r>
              <a:rPr lang="en-US"/>
              <a:t>" mill and releasing in aqueous solutions, breast muscle of the pigeon was very well qualified for the study of oxidative reactions.</a:t>
            </a:r>
            <a:r>
              <a:rPr lang="en-US" baseline="30000">
                <a:hlinkClick r:id="rId7"/>
              </a:rPr>
              <a:t>[9]</a:t>
            </a:r>
            <a:r>
              <a:rPr lang="en-US"/>
              <a:t> The citric acid cycle itself was finally identified in 1937 by </a:t>
            </a:r>
            <a:r>
              <a:rPr lang="en-US">
                <a:hlinkClick r:id="rId8" tooltip="Hans Adolf Krebs"/>
              </a:rPr>
              <a:t>Hans Adolf Krebs</a:t>
            </a:r>
            <a:r>
              <a:rPr lang="en-US"/>
              <a:t> and William Arthur Johnson while at the </a:t>
            </a:r>
            <a:r>
              <a:rPr lang="en-US">
                <a:hlinkClick r:id="rId9" tooltip="University of Sheffield"/>
              </a:rPr>
              <a:t>University of Sheffield</a:t>
            </a:r>
            <a:r>
              <a:rPr lang="en-US"/>
              <a:t>,</a:t>
            </a:r>
            <a:r>
              <a:rPr lang="en-US" baseline="30000">
                <a:hlinkClick r:id="rId10"/>
              </a:rPr>
              <a:t>[10]</a:t>
            </a:r>
            <a:r>
              <a:rPr lang="en-US"/>
              <a:t> for which the former received the </a:t>
            </a:r>
            <a:r>
              <a:rPr lang="en-US">
                <a:hlinkClick r:id="rId11" tooltip="Nobel Prize for Physiology or Medicine"/>
              </a:rPr>
              <a:t>Nobel Prize for Physiology or Medicine</a:t>
            </a:r>
            <a:r>
              <a:rPr lang="en-US"/>
              <a:t> in 1953, and for whom the cycle is sometimes named (Krebs cycle).</a:t>
            </a:r>
            <a:r>
              <a:rPr lang="en-US" baseline="30000">
                <a:hlinkClick r:id="rId12"/>
              </a:rPr>
              <a:t>[11]</a:t>
            </a:r>
            <a:endParaRPr lang="en-US" altLang="en-US" b="1">
              <a:latin typeface="Arial" charset="0"/>
              <a:ea typeface="MS P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334585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fld id="{FE5A6B5C-20DC-0049-9E83-3F640F18B713}" type="slidenum">
              <a:rPr lang="en-US" altLang="en-US" sz="1200"/>
              <a:pPr/>
              <a:t>5</a:t>
            </a:fld>
            <a:endParaRPr lang="en-US" altLang="en-US" sz="1200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b="1">
                <a:ea typeface="MS PGothic" charset="-128"/>
              </a:rPr>
              <a:t>History of the discovery of the cycle</a:t>
            </a:r>
          </a:p>
          <a:p>
            <a:r>
              <a:rPr lang="en-US"/>
              <a:t>Several of the components and reactions of the citric acid cycle were established in the 1930s by the research of </a:t>
            </a:r>
            <a:r>
              <a:rPr lang="en-US">
                <a:hlinkClick r:id="rId3" tooltip="Albert Szent-Györgyi"/>
              </a:rPr>
              <a:t>Albert Szent-Györgyi</a:t>
            </a:r>
            <a:r>
              <a:rPr lang="en-US"/>
              <a:t>, who received the </a:t>
            </a:r>
            <a:r>
              <a:rPr lang="en-US">
                <a:hlinkClick r:id="rId4" tooltip="Nobel Prize in Physiology or Medicine"/>
              </a:rPr>
              <a:t>Nobel Prize in Physiology or Medicine</a:t>
            </a:r>
            <a:r>
              <a:rPr lang="en-US"/>
              <a:t> in 1937 specifically for his discoveries pertaining to </a:t>
            </a:r>
            <a:r>
              <a:rPr lang="en-US">
                <a:hlinkClick r:id="rId5" tooltip="Fumaric acid"/>
              </a:rPr>
              <a:t>fumaric acid</a:t>
            </a:r>
            <a:r>
              <a:rPr lang="en-US"/>
              <a:t>, a key component of the cycle.</a:t>
            </a:r>
            <a:r>
              <a:rPr lang="en-US" baseline="30000">
                <a:hlinkClick r:id="rId6"/>
              </a:rPr>
              <a:t>[8]</a:t>
            </a:r>
            <a:r>
              <a:rPr lang="en-US"/>
              <a:t> He was able to make this discovery successful with the help of pigeon breast muscle. Because this tissue maintains its oxidative capacity well after breaking down in the "</a:t>
            </a:r>
            <a:r>
              <a:rPr lang="en-US" err="1"/>
              <a:t>Latapie</a:t>
            </a:r>
            <a:r>
              <a:rPr lang="en-US"/>
              <a:t>" mill and releasing in aqueous solutions, breast muscle of the pigeon was very well qualified for the study of oxidative reactions.</a:t>
            </a:r>
            <a:r>
              <a:rPr lang="en-US" baseline="30000">
                <a:hlinkClick r:id="rId7"/>
              </a:rPr>
              <a:t>[9]</a:t>
            </a:r>
            <a:r>
              <a:rPr lang="en-US"/>
              <a:t> The citric acid cycle itself was finally identified in 1937 by </a:t>
            </a:r>
            <a:r>
              <a:rPr lang="en-US">
                <a:hlinkClick r:id="rId8" tooltip="Hans Adolf Krebs"/>
              </a:rPr>
              <a:t>Hans Adolf Krebs</a:t>
            </a:r>
            <a:r>
              <a:rPr lang="en-US"/>
              <a:t> and William Arthur Johnson while at the </a:t>
            </a:r>
            <a:r>
              <a:rPr lang="en-US">
                <a:hlinkClick r:id="rId9" tooltip="University of Sheffield"/>
              </a:rPr>
              <a:t>University of Sheffield</a:t>
            </a:r>
            <a:r>
              <a:rPr lang="en-US"/>
              <a:t>,</a:t>
            </a:r>
            <a:r>
              <a:rPr lang="en-US" baseline="30000">
                <a:hlinkClick r:id="rId10"/>
              </a:rPr>
              <a:t>[10]</a:t>
            </a:r>
            <a:r>
              <a:rPr lang="en-US"/>
              <a:t> for which the former received the </a:t>
            </a:r>
            <a:r>
              <a:rPr lang="en-US">
                <a:hlinkClick r:id="rId11" tooltip="Nobel Prize for Physiology or Medicine"/>
              </a:rPr>
              <a:t>Nobel Prize for Physiology or Medicine</a:t>
            </a:r>
            <a:r>
              <a:rPr lang="en-US"/>
              <a:t> in 1953, and for whom the cycle is sometimes named (Krebs cycle).</a:t>
            </a:r>
            <a:r>
              <a:rPr lang="en-US" baseline="30000">
                <a:hlinkClick r:id="rId12"/>
              </a:rPr>
              <a:t>[11]</a:t>
            </a:r>
            <a:endParaRPr lang="en-US" altLang="en-US" b="1">
              <a:latin typeface="Arial" charset="0"/>
              <a:ea typeface="MS P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1437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ga-IE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07A769-E112-4940-9FC0-7F3D7F0BD42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5277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B201C0-BFF3-3D4B-9E2E-895A297507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7876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5903CE-21CD-4E46-9772-EFCB87EC00A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947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1BCD55-891E-EF40-A4CC-9D2A76BF160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547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F78150-0840-0E46-A5C6-D2610BC1B5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2385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4CDAFC-3618-154C-8C17-88CEFAE0CB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5483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8213FD-027E-9E4F-A415-9EFB11D35F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0290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12511-A8C3-FF41-98BA-28E15C924E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4237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F24AE9-DA3F-3E4F-B581-5A53AC5E74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8998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52F6BA-501C-4549-A41D-6120CEE6B4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2511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2CE29C-0156-B546-8975-168128F3B07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67377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26712D-B471-B242-BDAD-AB94C8E05C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3213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CAC2D1-C14B-ED41-851B-EAFD96665D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9261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4000"/>
            <a:ext cx="82296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Calibri" pitchFamily="34" charset="0"/>
                <a:ea typeface="ＭＳ Ｐゴシック" charset="-128"/>
                <a:cs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Calibri" pitchFamily="34" charset="0"/>
                <a:ea typeface="ＭＳ Ｐゴシック" charset="-128"/>
                <a:cs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latin typeface="Calibri" charset="0"/>
              </a:defRPr>
            </a:lvl1pPr>
          </a:lstStyle>
          <a:p>
            <a:pPr>
              <a:defRPr/>
            </a:pPr>
            <a:fld id="{DAF563FE-DA6C-2640-9477-70C9DB113B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2FB0DC"/>
          </a:solidFill>
          <a:latin typeface="Calibri" pitchFamily="34" charset="0"/>
          <a:ea typeface="MS PGothic" pitchFamily="34" charset="-128"/>
          <a:cs typeface="Calibri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2FB0DC"/>
          </a:solidFill>
          <a:latin typeface="Calibri" pitchFamily="34" charset="0"/>
          <a:ea typeface="MS PGothic" pitchFamily="34" charset="-128"/>
          <a:cs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2FB0DC"/>
          </a:solidFill>
          <a:latin typeface="Calibri" pitchFamily="34" charset="0"/>
          <a:ea typeface="MS PGothic" pitchFamily="34" charset="-128"/>
          <a:cs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2FB0DC"/>
          </a:solidFill>
          <a:latin typeface="Calibri" pitchFamily="34" charset="0"/>
          <a:ea typeface="MS PGothic" pitchFamily="34" charset="-128"/>
          <a:cs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2FB0DC"/>
          </a:solidFill>
          <a:latin typeface="Calibri" pitchFamily="34" charset="0"/>
          <a:ea typeface="MS PGothic" pitchFamily="34" charset="-128"/>
          <a:cs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rgbClr val="0000FF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rgbClr val="0000FF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rgbClr val="0000FF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rgbClr val="0000FF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Calibri" pitchFamily="34" charset="0"/>
          <a:ea typeface="MS PGothic" pitchFamily="34" charset="-128"/>
          <a:cs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Calibri" pitchFamily="34" charset="0"/>
          <a:ea typeface="MS PGothic" pitchFamily="34" charset="-128"/>
          <a:cs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itchFamily="34" charset="0"/>
          <a:ea typeface="MS PGothic" pitchFamily="34" charset="-128"/>
          <a:cs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  <a:ea typeface="MS PGothic" pitchFamily="34" charset="-128"/>
          <a:cs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  <a:ea typeface="MS PGothic" pitchFamily="34" charset="-128"/>
          <a:cs typeface="Calibri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http://youtu.be/M-HYbZwN43o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 txBox="1">
            <a:spLocks noChangeArrowheads="1"/>
          </p:cNvSpPr>
          <p:nvPr/>
        </p:nvSpPr>
        <p:spPr bwMode="auto">
          <a:xfrm>
            <a:off x="96838" y="438150"/>
            <a:ext cx="9139237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  <a:cs typeface="Calibri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charset="0"/>
                <a:ea typeface="MS PGothic" charset="-128"/>
                <a:cs typeface="Calibri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  <a:cs typeface="Calibri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  <a:cs typeface="Calibri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  <a:cs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  <a:cs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  <a:cs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  <a:cs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  <a:cs typeface="Calibri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B12AA3"/>
                </a:solidFill>
                <a:latin typeface="Helvetica" charset="0"/>
                <a:ea typeface="Helvetica" charset="0"/>
                <a:cs typeface="Helvetica" charset="0"/>
              </a:rPr>
              <a:t>The Citric Acid Cycle</a:t>
            </a:r>
          </a:p>
        </p:txBody>
      </p:sp>
      <p:sp>
        <p:nvSpPr>
          <p:cNvPr id="34818" name="TextBox 1"/>
          <p:cNvSpPr txBox="1">
            <a:spLocks noChangeArrowheads="1"/>
          </p:cNvSpPr>
          <p:nvPr/>
        </p:nvSpPr>
        <p:spPr bwMode="auto">
          <a:xfrm>
            <a:off x="96838" y="4381500"/>
            <a:ext cx="631507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r>
              <a:rPr lang="en-US" altLang="en-US" sz="2800">
                <a:solidFill>
                  <a:srgbClr val="B12AA3"/>
                </a:solidFill>
                <a:latin typeface="Helvetica" charset="0"/>
                <a:ea typeface="Helvetica" charset="0"/>
                <a:cs typeface="Helvetica" charset="0"/>
              </a:rPr>
              <a:t>a.k.a. Krebs Cycle, </a:t>
            </a:r>
          </a:p>
          <a:p>
            <a:r>
              <a:rPr lang="en-US" altLang="en-US" sz="2800">
                <a:solidFill>
                  <a:srgbClr val="B12AA3"/>
                </a:solidFill>
                <a:latin typeface="Helvetica" charset="0"/>
                <a:ea typeface="Helvetica" charset="0"/>
                <a:cs typeface="Helvetica" charset="0"/>
              </a:rPr>
              <a:t>a.k.a. Tricarboxylic Acid Cycle (TCA)</a:t>
            </a:r>
          </a:p>
        </p:txBody>
      </p:sp>
      <p:pic>
        <p:nvPicPr>
          <p:cNvPr id="34819" name="Picture 6" descr="mage result for Hans krebs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963" y="3263900"/>
            <a:ext cx="2713037" cy="359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 descr="&#10;Picture 5.pdf                                                  00026EB6DTPowerbook HD                 BA80E318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2013" y="4372550"/>
            <a:ext cx="2884487" cy="170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4" descr="&#10;Picture 4.pdf                                                  00026EB6DTPowerbook HD                 BA80E318: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691758"/>
            <a:ext cx="3581400" cy="309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5" descr="&#10;Picture 6.pdf                                                  00026EB6DTPowerbook HD                 BA80E318: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691758"/>
            <a:ext cx="2438400" cy="402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" y="856858"/>
            <a:ext cx="2540000" cy="269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43" name="Text Box 7"/>
          <p:cNvSpPr txBox="1">
            <a:spLocks noChangeArrowheads="1"/>
          </p:cNvSpPr>
          <p:nvPr/>
        </p:nvSpPr>
        <p:spPr bwMode="auto">
          <a:xfrm>
            <a:off x="228600" y="3600058"/>
            <a:ext cx="2554288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200">
                <a:ea typeface="ＭＳ Ｐゴシック" charset="-128"/>
                <a:cs typeface="+mn-cs"/>
              </a:rPr>
              <a:t>Otto Warburg </a:t>
            </a:r>
          </a:p>
          <a:p>
            <a:pPr algn="ctr">
              <a:defRPr/>
            </a:pPr>
            <a:r>
              <a:rPr lang="en-US" sz="3200">
                <a:ea typeface="ＭＳ Ｐゴシック" charset="-128"/>
                <a:cs typeface="+mn-cs"/>
              </a:rPr>
              <a:t>1883-1970</a:t>
            </a:r>
            <a:endParaRPr lang="en-US">
              <a:ea typeface="ＭＳ Ｐゴシック" charset="-128"/>
              <a:cs typeface="+mn-cs"/>
            </a:endParaRPr>
          </a:p>
        </p:txBody>
      </p:sp>
      <p:sp>
        <p:nvSpPr>
          <p:cNvPr id="65544" name="Text Box 8"/>
          <p:cNvSpPr txBox="1">
            <a:spLocks noChangeArrowheads="1"/>
          </p:cNvSpPr>
          <p:nvPr/>
        </p:nvSpPr>
        <p:spPr bwMode="auto">
          <a:xfrm>
            <a:off x="-40994" y="4877520"/>
            <a:ext cx="486703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200">
                <a:latin typeface="Helvetica" charset="0"/>
                <a:ea typeface="Helvetica" charset="0"/>
                <a:cs typeface="Helvetica" charset="0"/>
              </a:rPr>
              <a:t>Warburg Apparatus </a:t>
            </a:r>
          </a:p>
          <a:p>
            <a:pPr algn="ctr">
              <a:defRPr/>
            </a:pPr>
            <a:r>
              <a:rPr lang="en-US">
                <a:latin typeface="Helvetica" charset="0"/>
                <a:ea typeface="Helvetica" charset="0"/>
                <a:cs typeface="Helvetica" charset="0"/>
              </a:rPr>
              <a:t>-respiration</a:t>
            </a:r>
          </a:p>
          <a:p>
            <a:pPr algn="ctr">
              <a:defRPr/>
            </a:pPr>
            <a:r>
              <a:rPr lang="en-US">
                <a:latin typeface="Helvetica" charset="0"/>
                <a:ea typeface="Helvetica" charset="0"/>
                <a:cs typeface="Helvetica" charset="0"/>
              </a:rPr>
              <a:t>-Measure rates of O</a:t>
            </a:r>
            <a:r>
              <a:rPr lang="en-US" baseline="-25000">
                <a:latin typeface="Helvetica" charset="0"/>
                <a:ea typeface="Helvetica" charset="0"/>
                <a:cs typeface="Helvetica" charset="0"/>
              </a:rPr>
              <a:t>2</a:t>
            </a:r>
            <a:r>
              <a:rPr lang="en-US">
                <a:latin typeface="Helvetica" charset="0"/>
                <a:ea typeface="Helvetica" charset="0"/>
                <a:cs typeface="Helvetica" charset="0"/>
              </a:rPr>
              <a:t> consumption</a:t>
            </a:r>
          </a:p>
        </p:txBody>
      </p:sp>
      <p:sp>
        <p:nvSpPr>
          <p:cNvPr id="65545" name="Text Box 9"/>
          <p:cNvSpPr txBox="1">
            <a:spLocks noChangeArrowheads="1"/>
          </p:cNvSpPr>
          <p:nvPr/>
        </p:nvSpPr>
        <p:spPr bwMode="auto">
          <a:xfrm>
            <a:off x="5008563" y="6289952"/>
            <a:ext cx="869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>
                <a:ea typeface="ＭＳ Ｐゴシック" charset="-128"/>
                <a:cs typeface="+mn-cs"/>
              </a:rPr>
              <a:t>Tissues</a:t>
            </a:r>
          </a:p>
        </p:txBody>
      </p:sp>
      <p:sp>
        <p:nvSpPr>
          <p:cNvPr id="65546" name="Text Box 10"/>
          <p:cNvSpPr txBox="1">
            <a:spLocks noChangeArrowheads="1"/>
          </p:cNvSpPr>
          <p:nvPr/>
        </p:nvSpPr>
        <p:spPr bwMode="auto">
          <a:xfrm>
            <a:off x="4398963" y="5217100"/>
            <a:ext cx="1479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>
                <a:ea typeface="ＭＳ Ｐゴシック" charset="-128"/>
                <a:cs typeface="+mn-cs"/>
              </a:rPr>
              <a:t>Substrates </a:t>
            </a:r>
          </a:p>
          <a:p>
            <a:pPr algn="ctr">
              <a:defRPr/>
            </a:pPr>
            <a:r>
              <a:rPr lang="en-US" sz="1800">
                <a:ea typeface="ＭＳ Ｐゴシック" charset="-128"/>
                <a:cs typeface="+mn-cs"/>
              </a:rPr>
              <a:t>(e.g., glucose)</a:t>
            </a:r>
          </a:p>
        </p:txBody>
      </p:sp>
      <p:sp>
        <p:nvSpPr>
          <p:cNvPr id="65547" name="Text Box 11"/>
          <p:cNvSpPr txBox="1">
            <a:spLocks noChangeArrowheads="1"/>
          </p:cNvSpPr>
          <p:nvPr/>
        </p:nvSpPr>
        <p:spPr bwMode="auto">
          <a:xfrm>
            <a:off x="5719763" y="3949308"/>
            <a:ext cx="1238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>
                <a:ea typeface="ＭＳ Ｐゴシック" charset="-128"/>
                <a:cs typeface="+mn-cs"/>
              </a:rPr>
              <a:t>Manometer</a:t>
            </a:r>
          </a:p>
        </p:txBody>
      </p:sp>
      <p:sp>
        <p:nvSpPr>
          <p:cNvPr id="65548" name="Text Box 12"/>
          <p:cNvSpPr txBox="1">
            <a:spLocks noChangeArrowheads="1"/>
          </p:cNvSpPr>
          <p:nvPr/>
        </p:nvSpPr>
        <p:spPr bwMode="auto">
          <a:xfrm>
            <a:off x="7954862" y="6067868"/>
            <a:ext cx="990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>
                <a:ea typeface="ＭＳ Ｐゴシック" charset="-128"/>
                <a:cs typeface="+mn-cs"/>
              </a:rPr>
              <a:t>CO</a:t>
            </a:r>
            <a:r>
              <a:rPr lang="en-US" sz="1800" baseline="-25000">
                <a:ea typeface="ＭＳ Ｐゴシック" charset="-128"/>
                <a:cs typeface="+mn-cs"/>
              </a:rPr>
              <a:t>2</a:t>
            </a:r>
            <a:r>
              <a:rPr lang="en-US" sz="1800">
                <a:ea typeface="ＭＳ Ｐゴシック" charset="-128"/>
                <a:cs typeface="+mn-cs"/>
              </a:rPr>
              <a:t> trap</a:t>
            </a:r>
          </a:p>
        </p:txBody>
      </p:sp>
      <p:sp>
        <p:nvSpPr>
          <p:cNvPr id="4108" name="Freeform 14"/>
          <p:cNvSpPr>
            <a:spLocks/>
          </p:cNvSpPr>
          <p:nvPr/>
        </p:nvSpPr>
        <p:spPr bwMode="auto">
          <a:xfrm>
            <a:off x="6667500" y="3104758"/>
            <a:ext cx="774700" cy="965200"/>
          </a:xfrm>
          <a:custGeom>
            <a:avLst/>
            <a:gdLst>
              <a:gd name="T0" fmla="*/ 2147483647 w 488"/>
              <a:gd name="T1" fmla="*/ 2147483647 h 608"/>
              <a:gd name="T2" fmla="*/ 2147483647 w 488"/>
              <a:gd name="T3" fmla="*/ 2147483647 h 608"/>
              <a:gd name="T4" fmla="*/ 2147483647 w 488"/>
              <a:gd name="T5" fmla="*/ 2147483647 h 608"/>
              <a:gd name="T6" fmla="*/ 0 w 488"/>
              <a:gd name="T7" fmla="*/ 0 h 608"/>
              <a:gd name="T8" fmla="*/ 0 60000 65536"/>
              <a:gd name="T9" fmla="*/ 0 60000 65536"/>
              <a:gd name="T10" fmla="*/ 0 60000 65536"/>
              <a:gd name="T11" fmla="*/ 0 60000 65536"/>
              <a:gd name="T12" fmla="*/ 0 w 488"/>
              <a:gd name="T13" fmla="*/ 0 h 608"/>
              <a:gd name="T14" fmla="*/ 488 w 488"/>
              <a:gd name="T15" fmla="*/ 608 h 60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88" h="608">
                <a:moveTo>
                  <a:pt x="240" y="608"/>
                </a:moveTo>
                <a:cubicBezTo>
                  <a:pt x="321" y="496"/>
                  <a:pt x="403" y="385"/>
                  <a:pt x="432" y="304"/>
                </a:cubicBezTo>
                <a:cubicBezTo>
                  <a:pt x="461" y="223"/>
                  <a:pt x="488" y="171"/>
                  <a:pt x="416" y="120"/>
                </a:cubicBezTo>
                <a:cubicBezTo>
                  <a:pt x="344" y="69"/>
                  <a:pt x="172" y="34"/>
                  <a:pt x="0" y="0"/>
                </a:cubicBezTo>
              </a:path>
            </a:pathLst>
          </a:custGeom>
          <a:noFill/>
          <a:ln w="12700" cmpd="sng">
            <a:solidFill>
              <a:srgbClr val="FF0000"/>
            </a:solidFill>
            <a:round/>
            <a:headEnd/>
            <a:tailEnd type="arrow" w="med" len="med"/>
          </a:ln>
          <a:effectLst>
            <a:prstShdw prst="shdw17" dist="17961" dir="2700000">
              <a:srgbClr val="990000"/>
            </a:prst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09" name="Freeform 15"/>
          <p:cNvSpPr>
            <a:spLocks/>
          </p:cNvSpPr>
          <p:nvPr/>
        </p:nvSpPr>
        <p:spPr bwMode="auto">
          <a:xfrm rot="4360721">
            <a:off x="5991103" y="5750986"/>
            <a:ext cx="654050" cy="1065123"/>
          </a:xfrm>
          <a:custGeom>
            <a:avLst/>
            <a:gdLst>
              <a:gd name="T0" fmla="*/ 2147483647 w 488"/>
              <a:gd name="T1" fmla="*/ 2147483647 h 608"/>
              <a:gd name="T2" fmla="*/ 2147483647 w 488"/>
              <a:gd name="T3" fmla="*/ 2147483647 h 608"/>
              <a:gd name="T4" fmla="*/ 2147483647 w 488"/>
              <a:gd name="T5" fmla="*/ 2147483647 h 608"/>
              <a:gd name="T6" fmla="*/ 0 w 488"/>
              <a:gd name="T7" fmla="*/ 0 h 608"/>
              <a:gd name="T8" fmla="*/ 0 60000 65536"/>
              <a:gd name="T9" fmla="*/ 0 60000 65536"/>
              <a:gd name="T10" fmla="*/ 0 60000 65536"/>
              <a:gd name="T11" fmla="*/ 0 60000 65536"/>
              <a:gd name="T12" fmla="*/ 0 w 488"/>
              <a:gd name="T13" fmla="*/ 0 h 608"/>
              <a:gd name="T14" fmla="*/ 488 w 488"/>
              <a:gd name="T15" fmla="*/ 608 h 60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88" h="608">
                <a:moveTo>
                  <a:pt x="240" y="608"/>
                </a:moveTo>
                <a:cubicBezTo>
                  <a:pt x="321" y="496"/>
                  <a:pt x="403" y="385"/>
                  <a:pt x="432" y="304"/>
                </a:cubicBezTo>
                <a:cubicBezTo>
                  <a:pt x="461" y="223"/>
                  <a:pt x="488" y="171"/>
                  <a:pt x="416" y="120"/>
                </a:cubicBezTo>
                <a:cubicBezTo>
                  <a:pt x="344" y="69"/>
                  <a:pt x="172" y="34"/>
                  <a:pt x="0" y="0"/>
                </a:cubicBezTo>
              </a:path>
            </a:pathLst>
          </a:custGeom>
          <a:noFill/>
          <a:ln w="12700" cmpd="sng">
            <a:solidFill>
              <a:srgbClr val="FF0000"/>
            </a:solidFill>
            <a:round/>
            <a:headEnd/>
            <a:tailEnd type="arrow" w="med" len="med"/>
          </a:ln>
          <a:effectLst>
            <a:prstShdw prst="shdw17" dist="17961" dir="2700000">
              <a:srgbClr val="990000"/>
            </a:prst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10" name="Freeform 16"/>
          <p:cNvSpPr>
            <a:spLocks/>
          </p:cNvSpPr>
          <p:nvPr/>
        </p:nvSpPr>
        <p:spPr bwMode="auto">
          <a:xfrm rot="7043344">
            <a:off x="5256213" y="5537775"/>
            <a:ext cx="654050" cy="939800"/>
          </a:xfrm>
          <a:custGeom>
            <a:avLst/>
            <a:gdLst>
              <a:gd name="T0" fmla="*/ 2147483647 w 488"/>
              <a:gd name="T1" fmla="*/ 2147483647 h 608"/>
              <a:gd name="T2" fmla="*/ 2147483647 w 488"/>
              <a:gd name="T3" fmla="*/ 2147483647 h 608"/>
              <a:gd name="T4" fmla="*/ 2147483647 w 488"/>
              <a:gd name="T5" fmla="*/ 2147483647 h 608"/>
              <a:gd name="T6" fmla="*/ 0 w 488"/>
              <a:gd name="T7" fmla="*/ 0 h 608"/>
              <a:gd name="T8" fmla="*/ 0 60000 65536"/>
              <a:gd name="T9" fmla="*/ 0 60000 65536"/>
              <a:gd name="T10" fmla="*/ 0 60000 65536"/>
              <a:gd name="T11" fmla="*/ 0 60000 65536"/>
              <a:gd name="T12" fmla="*/ 0 w 488"/>
              <a:gd name="T13" fmla="*/ 0 h 608"/>
              <a:gd name="T14" fmla="*/ 488 w 488"/>
              <a:gd name="T15" fmla="*/ 608 h 60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88" h="608">
                <a:moveTo>
                  <a:pt x="240" y="608"/>
                </a:moveTo>
                <a:cubicBezTo>
                  <a:pt x="321" y="496"/>
                  <a:pt x="403" y="385"/>
                  <a:pt x="432" y="304"/>
                </a:cubicBezTo>
                <a:cubicBezTo>
                  <a:pt x="461" y="223"/>
                  <a:pt x="488" y="171"/>
                  <a:pt x="416" y="120"/>
                </a:cubicBezTo>
                <a:cubicBezTo>
                  <a:pt x="344" y="69"/>
                  <a:pt x="172" y="34"/>
                  <a:pt x="0" y="0"/>
                </a:cubicBezTo>
              </a:path>
            </a:pathLst>
          </a:custGeom>
          <a:noFill/>
          <a:ln w="15875" cmpd="sng">
            <a:solidFill>
              <a:srgbClr val="FF0000"/>
            </a:solidFill>
            <a:round/>
            <a:headEnd/>
            <a:tailEnd type="arrow" w="med" len="med"/>
          </a:ln>
          <a:effectLst>
            <a:prstShdw prst="shdw17" dist="17961" dir="2700000">
              <a:srgbClr val="990000"/>
            </a:prst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11" name="Line 17"/>
          <p:cNvSpPr>
            <a:spLocks noChangeShapeType="1"/>
          </p:cNvSpPr>
          <p:nvPr/>
        </p:nvSpPr>
        <p:spPr bwMode="auto">
          <a:xfrm flipH="1" flipV="1">
            <a:off x="4406900" y="3498458"/>
            <a:ext cx="1219200" cy="6350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arrow" w="med" len="med"/>
          </a:ln>
          <a:effectLst>
            <a:prstShdw prst="shdw17" dist="17961" dir="2700000">
              <a:srgbClr val="990000">
                <a:alpha val="74998"/>
              </a:srgbClr>
            </a:prst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12" name="Freeform 18"/>
          <p:cNvSpPr>
            <a:spLocks/>
          </p:cNvSpPr>
          <p:nvPr/>
        </p:nvSpPr>
        <p:spPr bwMode="auto">
          <a:xfrm>
            <a:off x="7481888" y="5464750"/>
            <a:ext cx="556282" cy="730250"/>
          </a:xfrm>
          <a:custGeom>
            <a:avLst/>
            <a:gdLst>
              <a:gd name="T0" fmla="*/ 2147483647 w 263"/>
              <a:gd name="T1" fmla="*/ 0 h 568"/>
              <a:gd name="T2" fmla="*/ 2147483647 w 263"/>
              <a:gd name="T3" fmla="*/ 2147483647 h 568"/>
              <a:gd name="T4" fmla="*/ 2147483647 w 263"/>
              <a:gd name="T5" fmla="*/ 2147483647 h 568"/>
              <a:gd name="T6" fmla="*/ 2147483647 w 263"/>
              <a:gd name="T7" fmla="*/ 2147483647 h 568"/>
              <a:gd name="T8" fmla="*/ 2147483647 w 263"/>
              <a:gd name="T9" fmla="*/ 2147483647 h 5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63"/>
              <a:gd name="T16" fmla="*/ 0 h 568"/>
              <a:gd name="T17" fmla="*/ 263 w 263"/>
              <a:gd name="T18" fmla="*/ 568 h 5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63" h="568">
                <a:moveTo>
                  <a:pt x="95" y="0"/>
                </a:moveTo>
                <a:cubicBezTo>
                  <a:pt x="61" y="29"/>
                  <a:pt x="28" y="59"/>
                  <a:pt x="15" y="104"/>
                </a:cubicBezTo>
                <a:cubicBezTo>
                  <a:pt x="2" y="149"/>
                  <a:pt x="0" y="217"/>
                  <a:pt x="15" y="272"/>
                </a:cubicBezTo>
                <a:cubicBezTo>
                  <a:pt x="30" y="327"/>
                  <a:pt x="62" y="383"/>
                  <a:pt x="103" y="432"/>
                </a:cubicBezTo>
                <a:cubicBezTo>
                  <a:pt x="144" y="481"/>
                  <a:pt x="236" y="545"/>
                  <a:pt x="263" y="568"/>
                </a:cubicBezTo>
              </a:path>
            </a:pathLst>
          </a:custGeom>
          <a:noFill/>
          <a:ln w="12700" cmpd="sng">
            <a:solidFill>
              <a:srgbClr val="FF0000"/>
            </a:solidFill>
            <a:round/>
            <a:headEnd type="arrow" w="med" len="med"/>
            <a:tailEnd type="none" w="med" len="med"/>
          </a:ln>
          <a:effectLst>
            <a:prstShdw prst="shdw17" dist="17961" dir="2700000">
              <a:srgbClr val="990000"/>
            </a:prst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126756" y="6195000"/>
            <a:ext cx="25418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>
                <a:hlinkClick r:id="rId7"/>
              </a:rPr>
              <a:t>UTube instructions</a:t>
            </a:r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7940" y="6545580"/>
            <a:ext cx="3095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rgbClr val="000000"/>
                </a:solidFill>
                <a:latin typeface="Lucida Grande"/>
                <a:ea typeface="Lucida Grande"/>
                <a:cs typeface="Lucida Grande"/>
              </a:rPr>
              <a:t>(http://</a:t>
            </a:r>
            <a:r>
              <a:rPr lang="en-US" sz="1400" err="1">
                <a:solidFill>
                  <a:srgbClr val="000000"/>
                </a:solidFill>
                <a:latin typeface="Lucida Grande"/>
                <a:ea typeface="Lucida Grande"/>
                <a:cs typeface="Lucida Grande"/>
              </a:rPr>
              <a:t>youtu.be</a:t>
            </a:r>
            <a:r>
              <a:rPr lang="en-US" sz="1400">
                <a:solidFill>
                  <a:srgbClr val="000000"/>
                </a:solidFill>
                <a:latin typeface="Lucida Grande"/>
                <a:ea typeface="Lucida Grande"/>
                <a:cs typeface="Lucida Grande"/>
              </a:rPr>
              <a:t>/M-HYbZwN43o)</a:t>
            </a:r>
            <a:endParaRPr lang="en-US" sz="1400"/>
          </a:p>
        </p:txBody>
      </p:sp>
      <p:sp>
        <p:nvSpPr>
          <p:cNvPr id="19" name="Rectangle 2"/>
          <p:cNvSpPr txBox="1">
            <a:spLocks noChangeArrowheads="1"/>
          </p:cNvSpPr>
          <p:nvPr/>
        </p:nvSpPr>
        <p:spPr bwMode="auto">
          <a:xfrm>
            <a:off x="4763" y="-71559"/>
            <a:ext cx="9139237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  <a:cs typeface="Calibri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charset="0"/>
                <a:ea typeface="MS PGothic" charset="-128"/>
                <a:cs typeface="Calibri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  <a:cs typeface="Calibri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  <a:cs typeface="Calibri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  <a:cs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  <a:cs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  <a:cs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  <a:cs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  <a:cs typeface="Calibri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>
                <a:solidFill>
                  <a:srgbClr val="B12AA3"/>
                </a:solidFill>
                <a:latin typeface="Helvetica" charset="0"/>
                <a:ea typeface="Helvetica" charset="0"/>
                <a:cs typeface="Helvetica" charset="0"/>
              </a:rPr>
              <a:t>Time B.C. (Before the Cycle)</a:t>
            </a:r>
          </a:p>
        </p:txBody>
      </p:sp>
      <p:sp>
        <p:nvSpPr>
          <p:cNvPr id="20" name="Line 4"/>
          <p:cNvSpPr>
            <a:spLocks noChangeShapeType="1"/>
          </p:cNvSpPr>
          <p:nvPr/>
        </p:nvSpPr>
        <p:spPr bwMode="auto">
          <a:xfrm>
            <a:off x="495300" y="642735"/>
            <a:ext cx="8229600" cy="0"/>
          </a:xfrm>
          <a:prstGeom prst="line">
            <a:avLst/>
          </a:prstGeom>
          <a:noFill/>
          <a:ln w="57150" cmpd="thinThick">
            <a:solidFill>
              <a:srgbClr val="B12A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603683" y="6301200"/>
            <a:ext cx="2501558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/>
              <a:t>CO</a:t>
            </a:r>
            <a:r>
              <a:rPr lang="en-US" sz="1400" baseline="-25000"/>
              <a:t>2</a:t>
            </a:r>
            <a:r>
              <a:rPr lang="en-US" sz="1400"/>
              <a:t> </a:t>
            </a:r>
            <a:r>
              <a:rPr lang="en-US" sz="1400">
                <a:sym typeface="Wingdings"/>
              </a:rPr>
              <a:t> H</a:t>
            </a:r>
            <a:r>
              <a:rPr lang="en-US" sz="1400" baseline="-25000">
                <a:sym typeface="Wingdings"/>
              </a:rPr>
              <a:t>2</a:t>
            </a:r>
            <a:r>
              <a:rPr lang="en-US" sz="1400">
                <a:sym typeface="Wingdings"/>
              </a:rPr>
              <a:t>CO</a:t>
            </a:r>
            <a:r>
              <a:rPr lang="en-US" sz="1400" baseline="-25000">
                <a:sym typeface="Wingdings"/>
              </a:rPr>
              <a:t>3 </a:t>
            </a:r>
            <a:r>
              <a:rPr lang="en-US" sz="1400">
                <a:sym typeface="Wingdings"/>
              </a:rPr>
              <a:t> 2H</a:t>
            </a:r>
            <a:r>
              <a:rPr lang="en-US" sz="1400" baseline="30000">
                <a:sym typeface="Wingdings"/>
              </a:rPr>
              <a:t>+</a:t>
            </a:r>
            <a:r>
              <a:rPr lang="en-US" sz="1400">
                <a:sym typeface="Wingdings"/>
              </a:rPr>
              <a:t>  +  CO</a:t>
            </a:r>
            <a:r>
              <a:rPr lang="en-US" sz="1400" baseline="-25000">
                <a:sym typeface="Wingdings"/>
              </a:rPr>
              <a:t>3</a:t>
            </a:r>
            <a:r>
              <a:rPr lang="en-US" sz="1400" baseline="30000">
                <a:sym typeface="Wingdings"/>
              </a:rPr>
              <a:t>-2</a:t>
            </a:r>
            <a:r>
              <a:rPr lang="en-US" sz="1400">
                <a:sym typeface="Wingdings"/>
              </a:rPr>
              <a:t>  K</a:t>
            </a:r>
            <a:r>
              <a:rPr lang="en-US" sz="1400" baseline="-25000">
                <a:sym typeface="Wingdings"/>
              </a:rPr>
              <a:t>2</a:t>
            </a:r>
            <a:r>
              <a:rPr lang="en-US" sz="1400">
                <a:sym typeface="Wingdings"/>
              </a:rPr>
              <a:t>CO</a:t>
            </a:r>
            <a:r>
              <a:rPr lang="en-US" sz="1400" baseline="-25000">
                <a:sym typeface="Wingdings"/>
              </a:rPr>
              <a:t>3</a:t>
            </a:r>
            <a:r>
              <a:rPr lang="en-US" sz="1400">
                <a:sym typeface="Wingdings"/>
              </a:rPr>
              <a:t> + H</a:t>
            </a:r>
            <a:r>
              <a:rPr lang="en-US" sz="1400" baseline="-25000">
                <a:sym typeface="Wingdings"/>
              </a:rPr>
              <a:t>2</a:t>
            </a:r>
            <a:r>
              <a:rPr lang="en-US" sz="1400">
                <a:sym typeface="Wingdings"/>
              </a:rPr>
              <a:t>O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129545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4764" y="0"/>
            <a:ext cx="8182298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  <a:cs typeface="Calibri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charset="0"/>
                <a:ea typeface="MS PGothic" charset="-128"/>
                <a:cs typeface="Calibri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  <a:cs typeface="Calibri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  <a:cs typeface="Calibri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  <a:cs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  <a:cs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  <a:cs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  <a:cs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  <a:cs typeface="Calibri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>
                <a:solidFill>
                  <a:srgbClr val="B12AA3"/>
                </a:solidFill>
                <a:latin typeface="Helvetica" charset="0"/>
                <a:ea typeface="Helvetica" charset="0"/>
                <a:cs typeface="Helvetica" charset="0"/>
              </a:rPr>
              <a:t>Time B.C. (Before the Cycle)</a:t>
            </a:r>
          </a:p>
        </p:txBody>
      </p:sp>
      <p:sp>
        <p:nvSpPr>
          <p:cNvPr id="3" name="Line 4"/>
          <p:cNvSpPr>
            <a:spLocks noChangeShapeType="1"/>
          </p:cNvSpPr>
          <p:nvPr/>
        </p:nvSpPr>
        <p:spPr bwMode="auto">
          <a:xfrm>
            <a:off x="495300" y="762000"/>
            <a:ext cx="7691761" cy="0"/>
          </a:xfrm>
          <a:prstGeom prst="line">
            <a:avLst/>
          </a:prstGeom>
          <a:noFill/>
          <a:ln w="57150" cmpd="thinThick">
            <a:solidFill>
              <a:srgbClr val="B12A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899892" y="3921694"/>
            <a:ext cx="64407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err="1">
                <a:latin typeface="Corbel" charset="0"/>
                <a:ea typeface="Corbel" charset="0"/>
                <a:cs typeface="Corbel" charset="0"/>
              </a:rPr>
              <a:t>glutarate</a:t>
            </a:r>
            <a:r>
              <a:rPr lang="en-US" sz="1400" b="1">
                <a:latin typeface="Corbel" charset="0"/>
                <a:ea typeface="Corbel" charset="0"/>
                <a:cs typeface="Corbel" charset="0"/>
              </a:rPr>
              <a:t>                </a:t>
            </a:r>
            <a:r>
              <a:rPr lang="en-US" sz="1400" b="1">
                <a:latin typeface="Corbel" charset="0"/>
                <a:ea typeface="Corbel" charset="0"/>
                <a:cs typeface="Corbel" charset="0"/>
                <a:sym typeface="Wingdings"/>
              </a:rPr>
              <a:t>       </a:t>
            </a:r>
            <a:r>
              <a:rPr lang="en-US" sz="1400" b="1">
                <a:latin typeface="Corbel" charset="0"/>
                <a:ea typeface="Corbel" charset="0"/>
                <a:cs typeface="Corbel" charset="0"/>
              </a:rPr>
              <a:t>succinate    </a:t>
            </a:r>
            <a:r>
              <a:rPr lang="en-US" sz="1400" b="1">
                <a:latin typeface="Corbel" charset="0"/>
                <a:ea typeface="Corbel" charset="0"/>
                <a:cs typeface="Corbel" charset="0"/>
                <a:sym typeface="Wingdings"/>
              </a:rPr>
              <a:t>      </a:t>
            </a:r>
            <a:r>
              <a:rPr lang="en-US" sz="1400" b="1">
                <a:latin typeface="Corbel" charset="0"/>
                <a:ea typeface="Corbel" charset="0"/>
                <a:cs typeface="Corbel" charset="0"/>
              </a:rPr>
              <a:t>fumarate     </a:t>
            </a:r>
            <a:r>
              <a:rPr lang="en-US" sz="1400" b="1">
                <a:latin typeface="Corbel" charset="0"/>
                <a:ea typeface="Corbel" charset="0"/>
                <a:cs typeface="Corbel" charset="0"/>
                <a:sym typeface="Wingdings"/>
              </a:rPr>
              <a:t>  malate       oxaloacetate</a:t>
            </a:r>
            <a:endParaRPr lang="en-US" sz="1400" b="1">
              <a:latin typeface="Corbel" charset="0"/>
              <a:ea typeface="Corbel" charset="0"/>
              <a:cs typeface="Corbe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63" y="826395"/>
            <a:ext cx="9105574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>
                <a:latin typeface="Helvetica" charset="0"/>
                <a:ea typeface="Helvetica" charset="0"/>
                <a:cs typeface="Helvetica" charset="0"/>
                <a:sym typeface="Wingdings"/>
              </a:rPr>
              <a:t>In 1920 BC, what was known about respiration?</a:t>
            </a:r>
          </a:p>
          <a:p>
            <a:pPr marL="457200" indent="-457200">
              <a:buAutoNum type="arabicParenR"/>
            </a:pPr>
            <a:r>
              <a:rPr lang="en-US" sz="1800">
                <a:latin typeface="Helvetica" charset="0"/>
                <a:ea typeface="Helvetica" charset="0"/>
                <a:cs typeface="Helvetica" charset="0"/>
                <a:sym typeface="Wingdings"/>
              </a:rPr>
              <a:t>Glycolysis gives rise to pyruvate</a:t>
            </a:r>
          </a:p>
          <a:p>
            <a:pPr marL="457200" indent="-457200">
              <a:buAutoNum type="arabicParenR"/>
            </a:pPr>
            <a:r>
              <a:rPr lang="en-US" sz="1800">
                <a:latin typeface="Helvetica" charset="0"/>
                <a:ea typeface="Helvetica" charset="0"/>
                <a:cs typeface="Helvetica" charset="0"/>
                <a:sym typeface="Wingdings"/>
              </a:rPr>
              <a:t>Adding pyruvate to respiring tissues in a Warburg apparatus, there are 2.5 O</a:t>
            </a:r>
            <a:r>
              <a:rPr lang="en-US" sz="1800" baseline="-25000">
                <a:latin typeface="Helvetica" charset="0"/>
                <a:ea typeface="Helvetica" charset="0"/>
                <a:cs typeface="Helvetica" charset="0"/>
                <a:sym typeface="Wingdings"/>
              </a:rPr>
              <a:t>2</a:t>
            </a:r>
            <a:r>
              <a:rPr lang="en-US" sz="1800">
                <a:latin typeface="Helvetica" charset="0"/>
                <a:ea typeface="Helvetica" charset="0"/>
                <a:cs typeface="Helvetica" charset="0"/>
                <a:sym typeface="Wingdings"/>
              </a:rPr>
              <a:t> consumed:</a:t>
            </a:r>
          </a:p>
          <a:p>
            <a:pPr marL="457200" indent="-457200">
              <a:spcBef>
                <a:spcPts val="1200"/>
              </a:spcBef>
              <a:buAutoNum type="arabicParenR"/>
            </a:pPr>
            <a:r>
              <a:rPr lang="en-US" sz="1800">
                <a:latin typeface="Helvetica" charset="0"/>
                <a:ea typeface="Helvetica" charset="0"/>
                <a:cs typeface="Helvetica" charset="0"/>
                <a:sym typeface="Wingdings"/>
              </a:rPr>
              <a:t>Any intermediate in the process will be oxidized at a rate ≥pyruvate</a:t>
            </a:r>
          </a:p>
          <a:p>
            <a:pPr marL="457200" indent="-457200">
              <a:buAutoNum type="arabicParenR"/>
            </a:pPr>
            <a:r>
              <a:rPr lang="en-US" sz="1800">
                <a:latin typeface="Helvetica" charset="0"/>
                <a:ea typeface="Helvetica" charset="0"/>
                <a:cs typeface="Helvetica" charset="0"/>
                <a:sym typeface="Wingdings"/>
              </a:rPr>
              <a:t>Many intermediates were tried, but few met this criteria, they were: </a:t>
            </a:r>
          </a:p>
          <a:p>
            <a:r>
              <a:rPr lang="en-US" sz="1800">
                <a:latin typeface="Helvetica" charset="0"/>
                <a:ea typeface="Helvetica" charset="0"/>
                <a:cs typeface="Helvetica" charset="0"/>
                <a:sym typeface="Wingdings"/>
              </a:rPr>
              <a:t>        succinate, fumarate, malate, alpha-ketoglutarate, etc.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79600" y="1709072"/>
            <a:ext cx="44326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2</a:t>
            </a:r>
            <a:r>
              <a:rPr lang="en-US" sz="2800" baseline="30000"/>
              <a:t>1/2</a:t>
            </a:r>
            <a:r>
              <a:rPr lang="en-US"/>
              <a:t>O</a:t>
            </a:r>
            <a:r>
              <a:rPr lang="en-US" baseline="-25000"/>
              <a:t>2</a:t>
            </a:r>
            <a:r>
              <a:rPr lang="en-US"/>
              <a:t> + C</a:t>
            </a:r>
            <a:r>
              <a:rPr lang="en-US" baseline="-25000"/>
              <a:t>3</a:t>
            </a:r>
            <a:r>
              <a:rPr lang="en-US"/>
              <a:t>H</a:t>
            </a:r>
            <a:r>
              <a:rPr lang="en-US" baseline="-25000"/>
              <a:t>4</a:t>
            </a:r>
            <a:r>
              <a:rPr lang="en-US"/>
              <a:t>O</a:t>
            </a:r>
            <a:r>
              <a:rPr lang="en-US" baseline="-25000"/>
              <a:t>3 </a:t>
            </a:r>
            <a:r>
              <a:rPr lang="en-US">
                <a:sym typeface="Wingdings"/>
              </a:rPr>
              <a:t> 3CO</a:t>
            </a:r>
            <a:r>
              <a:rPr lang="en-US" baseline="-25000">
                <a:sym typeface="Wingdings"/>
              </a:rPr>
              <a:t>2</a:t>
            </a:r>
            <a:r>
              <a:rPr lang="en-US">
                <a:sym typeface="Wingdings"/>
              </a:rPr>
              <a:t> + 2H</a:t>
            </a:r>
            <a:r>
              <a:rPr lang="en-US" baseline="-25000">
                <a:sym typeface="Wingdings"/>
              </a:rPr>
              <a:t>2</a:t>
            </a:r>
            <a:r>
              <a:rPr lang="en-US">
                <a:sym typeface="Wingdings"/>
              </a:rPr>
              <a:t>O </a:t>
            </a:r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FF2CDB2-A06D-8F45-B7A2-1EC9E50C2312}"/>
              </a:ext>
            </a:extLst>
          </p:cNvPr>
          <p:cNvSpPr txBox="1"/>
          <p:nvPr/>
        </p:nvSpPr>
        <p:spPr>
          <a:xfrm>
            <a:off x="1803892" y="1677656"/>
            <a:ext cx="606608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/>
              <a:t>2</a:t>
            </a:r>
            <a:r>
              <a:rPr lang="en-US" sz="2800" baseline="30000"/>
              <a:t>1/2</a:t>
            </a:r>
            <a:r>
              <a:rPr lang="en-US"/>
              <a:t>O</a:t>
            </a:r>
            <a:r>
              <a:rPr lang="en-US" baseline="-25000"/>
              <a:t>2</a:t>
            </a:r>
            <a:r>
              <a:rPr lang="en-US"/>
              <a:t> + C</a:t>
            </a:r>
            <a:r>
              <a:rPr lang="en-US" baseline="-25000"/>
              <a:t>3</a:t>
            </a:r>
            <a:r>
              <a:rPr lang="en-US"/>
              <a:t>H</a:t>
            </a:r>
            <a:r>
              <a:rPr lang="en-US" baseline="-25000"/>
              <a:t>4</a:t>
            </a:r>
            <a:r>
              <a:rPr lang="en-US"/>
              <a:t>O</a:t>
            </a:r>
            <a:r>
              <a:rPr lang="en-US" baseline="-25000"/>
              <a:t>3 </a:t>
            </a:r>
            <a:r>
              <a:rPr lang="en-US">
                <a:sym typeface="Wingdings"/>
              </a:rPr>
              <a:t>     3CO</a:t>
            </a:r>
            <a:r>
              <a:rPr lang="en-US" baseline="-25000">
                <a:sym typeface="Wingdings"/>
              </a:rPr>
              <a:t>2</a:t>
            </a:r>
            <a:r>
              <a:rPr lang="en-US">
                <a:sym typeface="Wingdings"/>
              </a:rPr>
              <a:t> + 2H</a:t>
            </a:r>
            <a:r>
              <a:rPr lang="en-US" baseline="-25000">
                <a:sym typeface="Wingdings"/>
              </a:rPr>
              <a:t>2</a:t>
            </a:r>
            <a:r>
              <a:rPr lang="en-US">
                <a:sym typeface="Wingdings"/>
              </a:rPr>
              <a:t>O </a:t>
            </a:r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7095530" y="1771927"/>
            <a:ext cx="2183062" cy="2388292"/>
            <a:chOff x="9483341" y="74837"/>
            <a:chExt cx="2183062" cy="2388292"/>
          </a:xfrm>
        </p:grpSpPr>
        <p:pic>
          <p:nvPicPr>
            <p:cNvPr id="8" name="Picture 7" descr="yorgyiNIH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33190" y="74837"/>
              <a:ext cx="1360209" cy="18981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1"/>
            <p:cNvSpPr txBox="1">
              <a:spLocks noChangeArrowheads="1"/>
            </p:cNvSpPr>
            <p:nvPr/>
          </p:nvSpPr>
          <p:spPr bwMode="auto">
            <a:xfrm>
              <a:off x="9483341" y="1909131"/>
              <a:ext cx="2183062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9pPr>
            </a:lstStyle>
            <a:p>
              <a:pPr algn="ctr"/>
              <a:r>
                <a:rPr lang="en-US" sz="1600">
                  <a:solidFill>
                    <a:srgbClr val="B12AA3"/>
                  </a:solidFill>
                  <a:latin typeface="Helvetica" charset="0"/>
                  <a:ea typeface="Helvetica" charset="0"/>
                  <a:cs typeface="Helvetica" charset="0"/>
                </a:rPr>
                <a:t>Albert </a:t>
              </a:r>
              <a:r>
                <a:rPr lang="en-US" sz="1600" err="1">
                  <a:solidFill>
                    <a:srgbClr val="B12AA3"/>
                  </a:solidFill>
                  <a:latin typeface="Helvetica" charset="0"/>
                  <a:ea typeface="Helvetica" charset="0"/>
                  <a:cs typeface="Helvetica" charset="0"/>
                </a:rPr>
                <a:t>Szent-Györgyi</a:t>
              </a:r>
              <a:r>
                <a:rPr lang="en-US" sz="1600">
                  <a:solidFill>
                    <a:srgbClr val="B12AA3"/>
                  </a:solidFill>
                  <a:latin typeface="Helvetica" charset="0"/>
                  <a:ea typeface="Helvetica" charset="0"/>
                  <a:cs typeface="Helvetica" charset="0"/>
                </a:rPr>
                <a:t> </a:t>
              </a:r>
            </a:p>
            <a:p>
              <a:pPr algn="ctr"/>
              <a:r>
                <a:rPr lang="en-US" altLang="en-US" sz="1400">
                  <a:solidFill>
                    <a:srgbClr val="B12AA3"/>
                  </a:solidFill>
                  <a:latin typeface="Helvetica" charset="0"/>
                  <a:ea typeface="Helvetica" charset="0"/>
                  <a:cs typeface="Helvetica" charset="0"/>
                </a:rPr>
                <a:t>1893-1986</a:t>
              </a:r>
              <a:endParaRPr lang="en-US" altLang="en-US" sz="1800">
                <a:solidFill>
                  <a:srgbClr val="B12AA3"/>
                </a:solidFill>
                <a:latin typeface="Helvetica" charset="0"/>
                <a:ea typeface="Helvetica" charset="0"/>
                <a:cs typeface="Helvetica" charset="0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6276622" y="6858000"/>
            <a:ext cx="5774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1/2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87023" y="5384695"/>
            <a:ext cx="31277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>
                <a:latin typeface="Corbel" charset="0"/>
                <a:ea typeface="Corbel" charset="0"/>
                <a:cs typeface="Corbel" charset="0"/>
              </a:rPr>
              <a:t>citrate        </a:t>
            </a:r>
            <a:r>
              <a:rPr lang="en-US" sz="1400" b="1">
                <a:latin typeface="Corbel" charset="0"/>
                <a:ea typeface="Corbel" charset="0"/>
                <a:cs typeface="Corbel" charset="0"/>
                <a:sym typeface="Wingdings"/>
              </a:rPr>
              <a:t>     aconitate    </a:t>
            </a:r>
            <a:r>
              <a:rPr lang="en-US" sz="1400" b="1">
                <a:latin typeface="Corbel" charset="0"/>
                <a:ea typeface="Corbel" charset="0"/>
                <a:cs typeface="Corbel" charset="0"/>
              </a:rPr>
              <a:t>isocitrate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-35877" y="5780782"/>
            <a:ext cx="68899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latin typeface="Helvetica" charset="0"/>
                <a:ea typeface="Helvetica" charset="0"/>
                <a:cs typeface="Helvetica" charset="0"/>
              </a:rPr>
              <a:t>6) In 1937, with help of German biochemist Franz Koop, Carl </a:t>
            </a:r>
            <a:r>
              <a:rPr lang="en-US" sz="1600" err="1">
                <a:latin typeface="Helvetica" charset="0"/>
                <a:ea typeface="Helvetica" charset="0"/>
                <a:cs typeface="Helvetica" charset="0"/>
              </a:rPr>
              <a:t>Martinus</a:t>
            </a:r>
            <a:r>
              <a:rPr lang="en-US" sz="1600">
                <a:latin typeface="Helvetica" charset="0"/>
                <a:ea typeface="Helvetica" charset="0"/>
                <a:cs typeface="Helvetica" charset="0"/>
              </a:rPr>
              <a:t>, demonstrated a series of reactions using citrate that produced </a:t>
            </a:r>
            <a:r>
              <a:rPr lang="en-US" sz="1600">
                <a:latin typeface="Symbol" charset="2"/>
                <a:ea typeface="Symbol" charset="2"/>
                <a:cs typeface="Symbol" charset="2"/>
              </a:rPr>
              <a:t>a-</a:t>
            </a:r>
            <a:r>
              <a:rPr lang="en-US" sz="1600">
                <a:latin typeface="Helvetica" charset="0"/>
                <a:ea typeface="Helvetica" charset="0"/>
                <a:cs typeface="Helvetica" charset="0"/>
              </a:rPr>
              <a:t>ketoglutarate. Thus tricarboxylic acid and dicarboxylic acids would be interconverted with loss of CO</a:t>
            </a:r>
            <a:r>
              <a:rPr lang="en-US" sz="1600" baseline="-25000">
                <a:latin typeface="Helvetica" charset="0"/>
                <a:ea typeface="Helvetica" charset="0"/>
                <a:cs typeface="Helvetica" charset="0"/>
              </a:rPr>
              <a:t>2</a:t>
            </a:r>
            <a:r>
              <a:rPr lang="en-US" sz="1600">
                <a:latin typeface="Helvetica" charset="0"/>
                <a:ea typeface="Helvetica" charset="0"/>
                <a:cs typeface="Helvetica" charset="0"/>
              </a:rPr>
              <a:t>, but also support respiration.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095530" y="4062333"/>
            <a:ext cx="204847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>
                <a:latin typeface="Helvetica" charset="0"/>
                <a:ea typeface="Helvetica" charset="0"/>
                <a:cs typeface="Helvetica" charset="0"/>
              </a:rPr>
              <a:t>5)  Others had already worked out several compounds and their interconversion.  Specifically, Albert </a:t>
            </a:r>
            <a:r>
              <a:rPr lang="en-US" sz="1400" err="1">
                <a:latin typeface="Helvetica" charset="0"/>
                <a:ea typeface="Helvetica" charset="0"/>
                <a:cs typeface="Helvetica" charset="0"/>
              </a:rPr>
              <a:t>Szent-Györgi</a:t>
            </a:r>
            <a:r>
              <a:rPr lang="en-US" sz="1400">
                <a:latin typeface="Helvetica" charset="0"/>
                <a:ea typeface="Helvetica" charset="0"/>
                <a:cs typeface="Helvetica" charset="0"/>
              </a:rPr>
              <a:t> had worked out the interconversion of the dicarboxylic acids. Carl </a:t>
            </a:r>
            <a:r>
              <a:rPr lang="en-US" sz="1400" err="1">
                <a:latin typeface="Helvetica" charset="0"/>
                <a:ea typeface="Helvetica" charset="0"/>
                <a:cs typeface="Helvetica" charset="0"/>
              </a:rPr>
              <a:t>Martinus</a:t>
            </a:r>
            <a:r>
              <a:rPr lang="en-US" sz="1400">
                <a:latin typeface="Helvetica" charset="0"/>
                <a:ea typeface="Helvetica" charset="0"/>
                <a:cs typeface="Helvetica" charset="0"/>
              </a:rPr>
              <a:t> worked out the interconversion of the tricarboxylic acids</a:t>
            </a: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 rotWithShape="1">
          <a:blip r:embed="rId4">
            <a:alphaModFix/>
          </a:blip>
          <a:srcRect l="12884" r="74174" b="18494"/>
          <a:stretch/>
        </p:blipFill>
        <p:spPr>
          <a:xfrm>
            <a:off x="3623464" y="4560431"/>
            <a:ext cx="1063947" cy="861895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 rotWithShape="1">
          <a:blip r:embed="rId4">
            <a:alphaModFix/>
          </a:blip>
          <a:srcRect l="29116" r="46752" b="27551"/>
          <a:stretch/>
        </p:blipFill>
        <p:spPr>
          <a:xfrm>
            <a:off x="388198" y="3111877"/>
            <a:ext cx="2206727" cy="85213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D3DB52F-A236-A94D-9674-7A8FD91F4DD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 l="53118" r="37265" b="27551"/>
          <a:stretch/>
        </p:blipFill>
        <p:spPr>
          <a:xfrm>
            <a:off x="2595587" y="3114748"/>
            <a:ext cx="879342" cy="85213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B668073-1A42-7D4A-8377-E50C5B00E72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 l="63257" r="21882" b="27551"/>
          <a:stretch/>
        </p:blipFill>
        <p:spPr>
          <a:xfrm>
            <a:off x="3478502" y="3113999"/>
            <a:ext cx="1358899" cy="85213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BEA2588-C116-D84A-9BAD-AAA0A794BFE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 l="77841" r="11293" b="27551"/>
          <a:stretch/>
        </p:blipFill>
        <p:spPr>
          <a:xfrm>
            <a:off x="4836934" y="3115083"/>
            <a:ext cx="993538" cy="85213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83BDEDE-1A9B-464F-A01C-573A0298E12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 l="87980" r="-422" b="27551"/>
          <a:stretch/>
        </p:blipFill>
        <p:spPr>
          <a:xfrm>
            <a:off x="5834554" y="3113398"/>
            <a:ext cx="1137681" cy="85213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D700340-B4CA-E040-B4A8-CF8052C3ECE8}"/>
              </a:ext>
            </a:extLst>
          </p:cNvPr>
          <p:cNvSpPr txBox="1"/>
          <p:nvPr/>
        </p:nvSpPr>
        <p:spPr>
          <a:xfrm>
            <a:off x="8231571" y="68518"/>
            <a:ext cx="91242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rgbClr val="DD6366"/>
                </a:solidFill>
                <a:latin typeface="+mj-lt"/>
              </a:rPr>
              <a:t>O-</a:t>
            </a:r>
            <a:r>
              <a:rPr lang="en-US" sz="1400" err="1">
                <a:solidFill>
                  <a:srgbClr val="DD6366"/>
                </a:solidFill>
                <a:latin typeface="+mj-lt"/>
              </a:rPr>
              <a:t>leic</a:t>
            </a:r>
            <a:endParaRPr lang="en-US" sz="1400">
              <a:solidFill>
                <a:srgbClr val="DD6366"/>
              </a:solidFill>
              <a:latin typeface="+mj-lt"/>
            </a:endParaRPr>
          </a:p>
          <a:p>
            <a:r>
              <a:rPr lang="en-US" sz="1400">
                <a:solidFill>
                  <a:srgbClr val="DD6366"/>
                </a:solidFill>
                <a:latin typeface="+mj-lt"/>
              </a:rPr>
              <a:t>M-</a:t>
            </a:r>
            <a:r>
              <a:rPr lang="en-US" sz="1400" err="1">
                <a:solidFill>
                  <a:srgbClr val="DD6366"/>
                </a:solidFill>
                <a:latin typeface="+mj-lt"/>
              </a:rPr>
              <a:t>alonic</a:t>
            </a:r>
            <a:endParaRPr lang="en-US" sz="1400">
              <a:solidFill>
                <a:srgbClr val="DD6366"/>
              </a:solidFill>
              <a:latin typeface="+mj-lt"/>
            </a:endParaRPr>
          </a:p>
          <a:p>
            <a:r>
              <a:rPr lang="en-US" sz="1400">
                <a:solidFill>
                  <a:srgbClr val="DD6366"/>
                </a:solidFill>
                <a:latin typeface="+mj-lt"/>
              </a:rPr>
              <a:t>S-</a:t>
            </a:r>
            <a:r>
              <a:rPr lang="en-US" sz="1400" err="1">
                <a:solidFill>
                  <a:srgbClr val="DD6366"/>
                </a:solidFill>
                <a:latin typeface="+mj-lt"/>
              </a:rPr>
              <a:t>uccinic</a:t>
            </a:r>
            <a:endParaRPr lang="en-US" sz="1400">
              <a:solidFill>
                <a:srgbClr val="DD6366"/>
              </a:solidFill>
              <a:latin typeface="+mj-lt"/>
            </a:endParaRPr>
          </a:p>
          <a:p>
            <a:r>
              <a:rPr lang="en-US" sz="1400">
                <a:solidFill>
                  <a:srgbClr val="DD6366"/>
                </a:solidFill>
                <a:latin typeface="+mj-lt"/>
              </a:rPr>
              <a:t>G-</a:t>
            </a:r>
            <a:r>
              <a:rPr lang="en-US" sz="1400" err="1">
                <a:solidFill>
                  <a:srgbClr val="DD6366"/>
                </a:solidFill>
                <a:latin typeface="+mj-lt"/>
              </a:rPr>
              <a:t>lutaric</a:t>
            </a:r>
            <a:endParaRPr lang="en-US" sz="1400">
              <a:solidFill>
                <a:srgbClr val="DD6366"/>
              </a:solidFill>
              <a:latin typeface="+mj-lt"/>
            </a:endParaRPr>
          </a:p>
          <a:p>
            <a:r>
              <a:rPr lang="en-US" sz="1400">
                <a:solidFill>
                  <a:srgbClr val="DD6366"/>
                </a:solidFill>
                <a:latin typeface="+mj-lt"/>
              </a:rPr>
              <a:t>A-</a:t>
            </a:r>
            <a:r>
              <a:rPr lang="en-US" sz="1400" err="1">
                <a:solidFill>
                  <a:srgbClr val="DD6366"/>
                </a:solidFill>
                <a:latin typeface="+mj-lt"/>
              </a:rPr>
              <a:t>dipic</a:t>
            </a:r>
            <a:endParaRPr lang="en-US" sz="1400">
              <a:solidFill>
                <a:srgbClr val="DD6366"/>
              </a:solidFill>
              <a:latin typeface="+mj-lt"/>
            </a:endParaRPr>
          </a:p>
          <a:p>
            <a:r>
              <a:rPr lang="en-US" sz="1400">
                <a:solidFill>
                  <a:srgbClr val="DD6366"/>
                </a:solidFill>
                <a:latin typeface="+mj-lt"/>
              </a:rPr>
              <a:t>P-</a:t>
            </a:r>
            <a:r>
              <a:rPr lang="en-US" sz="1400" err="1">
                <a:solidFill>
                  <a:srgbClr val="DD6366"/>
                </a:solidFill>
                <a:latin typeface="+mj-lt"/>
              </a:rPr>
              <a:t>imelic</a:t>
            </a:r>
            <a:endParaRPr lang="en-US" sz="1400">
              <a:solidFill>
                <a:srgbClr val="DD6366"/>
              </a:solidFill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B21933-CA08-6B4F-A954-2FE85CF29DA2}"/>
              </a:ext>
            </a:extLst>
          </p:cNvPr>
          <p:cNvSpPr txBox="1"/>
          <p:nvPr/>
        </p:nvSpPr>
        <p:spPr>
          <a:xfrm>
            <a:off x="382028" y="3924104"/>
            <a:ext cx="14218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>
                <a:latin typeface="Symbol" pitchFamily="2" charset="2"/>
                <a:ea typeface="Corbel" charset="0"/>
                <a:cs typeface="Corbel" charset="0"/>
              </a:rPr>
              <a:t>a</a:t>
            </a:r>
            <a:r>
              <a:rPr lang="en-US" sz="1400" b="1">
                <a:latin typeface="Corbel" charset="0"/>
                <a:ea typeface="Corbel" charset="0"/>
                <a:cs typeface="Corbel" charset="0"/>
              </a:rPr>
              <a:t>-ketoglutarate</a:t>
            </a:r>
            <a:endParaRPr lang="en-US" sz="14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6A2CCCF-86EB-DF4D-ADFB-053F0364F178}"/>
              </a:ext>
            </a:extLst>
          </p:cNvPr>
          <p:cNvGrpSpPr/>
          <p:nvPr/>
        </p:nvGrpSpPr>
        <p:grpSpPr>
          <a:xfrm>
            <a:off x="1418676" y="3292135"/>
            <a:ext cx="1038332" cy="650980"/>
            <a:chOff x="1418676" y="3292135"/>
            <a:chExt cx="1038332" cy="650980"/>
          </a:xfrm>
        </p:grpSpPr>
        <p:sp>
          <p:nvSpPr>
            <p:cNvPr id="11" name="Left Bracket 10">
              <a:extLst>
                <a:ext uri="{FF2B5EF4-FFF2-40B4-BE49-F238E27FC236}">
                  <a16:creationId xmlns:a16="http://schemas.microsoft.com/office/drawing/2014/main" id="{CF199DE2-7830-7D49-ADAE-C083D276FEC7}"/>
                </a:ext>
              </a:extLst>
            </p:cNvPr>
            <p:cNvSpPr/>
            <p:nvPr/>
          </p:nvSpPr>
          <p:spPr>
            <a:xfrm>
              <a:off x="1418676" y="3295610"/>
              <a:ext cx="95693" cy="647505"/>
            </a:xfrm>
            <a:prstGeom prst="leftBracket">
              <a:avLst>
                <a:gd name="adj" fmla="val 280401"/>
              </a:avLst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Left Bracket 24">
              <a:extLst>
                <a:ext uri="{FF2B5EF4-FFF2-40B4-BE49-F238E27FC236}">
                  <a16:creationId xmlns:a16="http://schemas.microsoft.com/office/drawing/2014/main" id="{41E89CD3-22AE-A847-B547-ADFC7CD9806F}"/>
                </a:ext>
              </a:extLst>
            </p:cNvPr>
            <p:cNvSpPr/>
            <p:nvPr/>
          </p:nvSpPr>
          <p:spPr>
            <a:xfrm flipH="1">
              <a:off x="2375100" y="3292135"/>
              <a:ext cx="81908" cy="647505"/>
            </a:xfrm>
            <a:prstGeom prst="leftBracket">
              <a:avLst>
                <a:gd name="adj" fmla="val 280401"/>
              </a:avLst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Freeform 25">
            <a:extLst>
              <a:ext uri="{FF2B5EF4-FFF2-40B4-BE49-F238E27FC236}">
                <a16:creationId xmlns:a16="http://schemas.microsoft.com/office/drawing/2014/main" id="{EEE9CF11-0FF4-0244-97B3-61C397F43490}"/>
              </a:ext>
            </a:extLst>
          </p:cNvPr>
          <p:cNvSpPr/>
          <p:nvPr/>
        </p:nvSpPr>
        <p:spPr>
          <a:xfrm>
            <a:off x="679269" y="4166833"/>
            <a:ext cx="3394256" cy="509670"/>
          </a:xfrm>
          <a:custGeom>
            <a:avLst/>
            <a:gdLst>
              <a:gd name="connsiteX0" fmla="*/ 1729234 w 1729234"/>
              <a:gd name="connsiteY0" fmla="*/ 635725 h 635725"/>
              <a:gd name="connsiteX1" fmla="*/ 1642149 w 1729234"/>
              <a:gd name="connsiteY1" fmla="*/ 487680 h 635725"/>
              <a:gd name="connsiteX2" fmla="*/ 1215429 w 1729234"/>
              <a:gd name="connsiteY2" fmla="*/ 365760 h 635725"/>
              <a:gd name="connsiteX3" fmla="*/ 240069 w 1729234"/>
              <a:gd name="connsiteY3" fmla="*/ 269965 h 635725"/>
              <a:gd name="connsiteX4" fmla="*/ 31063 w 1729234"/>
              <a:gd name="connsiteY4" fmla="*/ 148045 h 635725"/>
              <a:gd name="connsiteX5" fmla="*/ 4937 w 1729234"/>
              <a:gd name="connsiteY5" fmla="*/ 0 h 635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29234" h="635725">
                <a:moveTo>
                  <a:pt x="1729234" y="635725"/>
                </a:moveTo>
                <a:cubicBezTo>
                  <a:pt x="1728508" y="584199"/>
                  <a:pt x="1727783" y="532674"/>
                  <a:pt x="1642149" y="487680"/>
                </a:cubicBezTo>
                <a:cubicBezTo>
                  <a:pt x="1556515" y="442686"/>
                  <a:pt x="1449109" y="402046"/>
                  <a:pt x="1215429" y="365760"/>
                </a:cubicBezTo>
                <a:cubicBezTo>
                  <a:pt x="981749" y="329474"/>
                  <a:pt x="437463" y="306251"/>
                  <a:pt x="240069" y="269965"/>
                </a:cubicBezTo>
                <a:cubicBezTo>
                  <a:pt x="42675" y="233679"/>
                  <a:pt x="70252" y="193039"/>
                  <a:pt x="31063" y="148045"/>
                </a:cubicBezTo>
                <a:cubicBezTo>
                  <a:pt x="-8126" y="103051"/>
                  <a:pt x="-1595" y="51525"/>
                  <a:pt x="4937" y="0"/>
                </a:cubicBezTo>
              </a:path>
            </a:pathLst>
          </a:custGeom>
          <a:noFill/>
          <a:ln w="31750">
            <a:solidFill>
              <a:schemeClr val="tx1"/>
            </a:solidFill>
            <a:headEnd type="none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259F3AC-5663-AE46-9AA2-F8C162D137C7}"/>
              </a:ext>
            </a:extLst>
          </p:cNvPr>
          <p:cNvGrpSpPr/>
          <p:nvPr/>
        </p:nvGrpSpPr>
        <p:grpSpPr>
          <a:xfrm>
            <a:off x="2631473" y="4560431"/>
            <a:ext cx="847729" cy="861895"/>
            <a:chOff x="8057859" y="6982373"/>
            <a:chExt cx="847729" cy="861895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F2E3BB10-A5C0-334E-84BE-AE35CB4E53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/>
            </a:blip>
            <a:srcRect l="16483" r="74174" b="18494"/>
            <a:stretch/>
          </p:blipFill>
          <p:spPr>
            <a:xfrm>
              <a:off x="8137525" y="6982373"/>
              <a:ext cx="768063" cy="861895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55D3FD4-082E-6F4B-BFBD-016D82EA73BD}"/>
                </a:ext>
              </a:extLst>
            </p:cNvPr>
            <p:cNvSpPr txBox="1"/>
            <p:nvPr/>
          </p:nvSpPr>
          <p:spPr>
            <a:xfrm>
              <a:off x="8225483" y="7413320"/>
              <a:ext cx="20550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/>
                <a:t>|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F699C2A-5C76-254D-ABB9-26C867FA3633}"/>
                </a:ext>
              </a:extLst>
            </p:cNvPr>
            <p:cNvSpPr txBox="1"/>
            <p:nvPr/>
          </p:nvSpPr>
          <p:spPr>
            <a:xfrm>
              <a:off x="8057859" y="7498740"/>
              <a:ext cx="184731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endParaRPr lang="en-US" sz="800" b="1"/>
            </a:p>
          </p:txBody>
        </p: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37AFA751-6FC1-2448-B7C2-CED490ACB1B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 r="85514" b="18494"/>
          <a:stretch/>
        </p:blipFill>
        <p:spPr>
          <a:xfrm>
            <a:off x="1418676" y="4560431"/>
            <a:ext cx="1190903" cy="861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79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25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75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3" grpId="0" uiExpand="1" build="p" bldLvl="2"/>
      <p:bldP spid="14" grpId="0"/>
      <p:bldP spid="23" grpId="0" animBg="1"/>
      <p:bldP spid="16" grpId="0"/>
      <p:bldP spid="17" grpId="0"/>
      <p:bldP spid="18" grpId="0"/>
      <p:bldP spid="5" grpId="0"/>
      <p:bldP spid="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"/>
          <p:cNvSpPr txBox="1">
            <a:spLocks noChangeArrowheads="1"/>
          </p:cNvSpPr>
          <p:nvPr/>
        </p:nvSpPr>
        <p:spPr bwMode="auto">
          <a:xfrm>
            <a:off x="4764" y="0"/>
            <a:ext cx="8226808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  <a:cs typeface="Calibri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charset="0"/>
                <a:ea typeface="MS PGothic" charset="-128"/>
                <a:cs typeface="Calibri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  <a:cs typeface="Calibri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  <a:cs typeface="Calibri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  <a:cs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  <a:cs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  <a:cs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  <a:cs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  <a:cs typeface="Calibri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>
                <a:solidFill>
                  <a:srgbClr val="B12AA3"/>
                </a:solidFill>
                <a:latin typeface="Helvetica" charset="0"/>
                <a:ea typeface="Helvetica" charset="0"/>
                <a:cs typeface="Helvetica" charset="0"/>
              </a:rPr>
              <a:t>Time B.C. (Before the Cycle)</a:t>
            </a:r>
          </a:p>
        </p:txBody>
      </p:sp>
      <p:sp>
        <p:nvSpPr>
          <p:cNvPr id="21" name="Line 4"/>
          <p:cNvSpPr>
            <a:spLocks noChangeShapeType="1"/>
          </p:cNvSpPr>
          <p:nvPr/>
        </p:nvSpPr>
        <p:spPr bwMode="auto">
          <a:xfrm>
            <a:off x="495300" y="762000"/>
            <a:ext cx="7320414" cy="0"/>
          </a:xfrm>
          <a:prstGeom prst="line">
            <a:avLst/>
          </a:prstGeom>
          <a:noFill/>
          <a:ln w="57150" cmpd="thinThick">
            <a:solidFill>
              <a:srgbClr val="B12A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9260483" y="5753000"/>
            <a:ext cx="28587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/>
              <a:t>Dr. Kornberg: </a:t>
            </a:r>
            <a:r>
              <a:rPr lang="it-IT" sz="1400" b="1" err="1"/>
              <a:t>Lecture</a:t>
            </a:r>
            <a:r>
              <a:rPr lang="it-IT" sz="1400" b="1"/>
              <a:t> 02.08.17 (</a:t>
            </a:r>
            <a:r>
              <a:rPr lang="en-US" sz="1400"/>
              <a:t>19:54-20:39</a:t>
            </a:r>
            <a:r>
              <a:rPr lang="it-IT" sz="1400" b="1"/>
              <a:t>) </a:t>
            </a:r>
          </a:p>
          <a:p>
            <a:pPr algn="ctr"/>
            <a:r>
              <a:rPr lang="it-IT" sz="1400" b="1"/>
              <a:t>(1 </a:t>
            </a:r>
            <a:r>
              <a:rPr lang="it-IT" sz="1400" b="1" err="1"/>
              <a:t>min</a:t>
            </a:r>
            <a:r>
              <a:rPr lang="it-IT" sz="1400" b="1"/>
              <a:t>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047549F-1F46-3E42-860D-75A0EA304ED7}"/>
              </a:ext>
            </a:extLst>
          </p:cNvPr>
          <p:cNvSpPr txBox="1"/>
          <p:nvPr/>
        </p:nvSpPr>
        <p:spPr>
          <a:xfrm>
            <a:off x="8231571" y="68518"/>
            <a:ext cx="75854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>
                <a:solidFill>
                  <a:srgbClr val="DD6366"/>
                </a:solidFill>
                <a:latin typeface="+mj-lt"/>
              </a:rPr>
              <a:t>O-</a:t>
            </a:r>
            <a:r>
              <a:rPr lang="en-US" sz="1100" err="1">
                <a:solidFill>
                  <a:srgbClr val="DD6366"/>
                </a:solidFill>
                <a:latin typeface="+mj-lt"/>
              </a:rPr>
              <a:t>leic</a:t>
            </a:r>
            <a:endParaRPr lang="en-US" sz="1100">
              <a:solidFill>
                <a:srgbClr val="DD6366"/>
              </a:solidFill>
              <a:latin typeface="+mj-lt"/>
            </a:endParaRPr>
          </a:p>
          <a:p>
            <a:r>
              <a:rPr lang="en-US" sz="1100">
                <a:solidFill>
                  <a:srgbClr val="DD6366"/>
                </a:solidFill>
                <a:latin typeface="+mj-lt"/>
              </a:rPr>
              <a:t>M-</a:t>
            </a:r>
            <a:r>
              <a:rPr lang="en-US" sz="1100" err="1">
                <a:solidFill>
                  <a:srgbClr val="DD6366"/>
                </a:solidFill>
                <a:latin typeface="+mj-lt"/>
              </a:rPr>
              <a:t>alonic</a:t>
            </a:r>
            <a:endParaRPr lang="en-US" sz="1100">
              <a:solidFill>
                <a:srgbClr val="DD6366"/>
              </a:solidFill>
              <a:latin typeface="+mj-lt"/>
            </a:endParaRPr>
          </a:p>
          <a:p>
            <a:r>
              <a:rPr lang="en-US" sz="1100">
                <a:solidFill>
                  <a:srgbClr val="DD6366"/>
                </a:solidFill>
                <a:latin typeface="+mj-lt"/>
              </a:rPr>
              <a:t>S-</a:t>
            </a:r>
            <a:r>
              <a:rPr lang="en-US" sz="1100" err="1">
                <a:solidFill>
                  <a:srgbClr val="DD6366"/>
                </a:solidFill>
                <a:latin typeface="+mj-lt"/>
              </a:rPr>
              <a:t>uccinic</a:t>
            </a:r>
            <a:endParaRPr lang="en-US" sz="1100">
              <a:solidFill>
                <a:srgbClr val="DD6366"/>
              </a:solidFill>
              <a:latin typeface="+mj-lt"/>
            </a:endParaRPr>
          </a:p>
          <a:p>
            <a:r>
              <a:rPr lang="en-US" sz="1100">
                <a:solidFill>
                  <a:srgbClr val="DD6366"/>
                </a:solidFill>
                <a:latin typeface="+mj-lt"/>
              </a:rPr>
              <a:t>G-</a:t>
            </a:r>
            <a:r>
              <a:rPr lang="en-US" sz="1100" err="1">
                <a:solidFill>
                  <a:srgbClr val="DD6366"/>
                </a:solidFill>
                <a:latin typeface="+mj-lt"/>
              </a:rPr>
              <a:t>lutaric</a:t>
            </a:r>
            <a:endParaRPr lang="en-US" sz="1100">
              <a:solidFill>
                <a:srgbClr val="DD6366"/>
              </a:solidFill>
              <a:latin typeface="+mj-lt"/>
            </a:endParaRPr>
          </a:p>
          <a:p>
            <a:r>
              <a:rPr lang="en-US" sz="1100">
                <a:solidFill>
                  <a:srgbClr val="DD6366"/>
                </a:solidFill>
                <a:latin typeface="+mj-lt"/>
              </a:rPr>
              <a:t>A-</a:t>
            </a:r>
            <a:r>
              <a:rPr lang="en-US" sz="1100" err="1">
                <a:solidFill>
                  <a:srgbClr val="DD6366"/>
                </a:solidFill>
                <a:latin typeface="+mj-lt"/>
              </a:rPr>
              <a:t>dipic</a:t>
            </a:r>
            <a:endParaRPr lang="en-US" sz="1100">
              <a:solidFill>
                <a:srgbClr val="DD6366"/>
              </a:solidFill>
              <a:latin typeface="+mj-lt"/>
            </a:endParaRPr>
          </a:p>
          <a:p>
            <a:r>
              <a:rPr lang="en-US" sz="1100">
                <a:solidFill>
                  <a:srgbClr val="DD6366"/>
                </a:solidFill>
                <a:latin typeface="+mj-lt"/>
              </a:rPr>
              <a:t>P-</a:t>
            </a:r>
            <a:r>
              <a:rPr lang="en-US" sz="1100" err="1">
                <a:solidFill>
                  <a:srgbClr val="DD6366"/>
                </a:solidFill>
                <a:latin typeface="+mj-lt"/>
              </a:rPr>
              <a:t>imelic</a:t>
            </a:r>
            <a:endParaRPr lang="en-US" sz="1100">
              <a:solidFill>
                <a:srgbClr val="DD6366"/>
              </a:solidFill>
              <a:latin typeface="+mj-lt"/>
            </a:endParaRPr>
          </a:p>
        </p:txBody>
      </p:sp>
      <p:pic>
        <p:nvPicPr>
          <p:cNvPr id="3" name="KrebsData.mp4">
            <a:hlinkClick r:id="" action="ppaction://media"/>
            <a:extLst>
              <a:ext uri="{FF2B5EF4-FFF2-40B4-BE49-F238E27FC236}">
                <a16:creationId xmlns:a16="http://schemas.microsoft.com/office/drawing/2014/main" id="{5BF918BE-D6D6-9545-B346-4057D1127BC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200357" y="1177565"/>
            <a:ext cx="9559323" cy="5496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800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18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61468" y="838201"/>
            <a:ext cx="1601571" cy="2724900"/>
            <a:chOff x="-2777942" y="1399430"/>
            <a:chExt cx="1601571" cy="2724900"/>
          </a:xfrm>
        </p:grpSpPr>
        <p:sp>
          <p:nvSpPr>
            <p:cNvPr id="34818" name="TextBox 1"/>
            <p:cNvSpPr txBox="1">
              <a:spLocks noChangeArrowheads="1"/>
            </p:cNvSpPr>
            <p:nvPr/>
          </p:nvSpPr>
          <p:spPr bwMode="auto">
            <a:xfrm>
              <a:off x="-2773284" y="3477999"/>
              <a:ext cx="1596913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9pPr>
            </a:lstStyle>
            <a:p>
              <a:r>
                <a:rPr lang="en-US" altLang="en-US" sz="2000">
                  <a:solidFill>
                    <a:srgbClr val="B12AA3"/>
                  </a:solidFill>
                  <a:latin typeface="Helvetica" charset="0"/>
                  <a:ea typeface="Helvetica" charset="0"/>
                  <a:cs typeface="Helvetica" charset="0"/>
                </a:rPr>
                <a:t>Hans Krebs</a:t>
              </a:r>
            </a:p>
            <a:p>
              <a:pPr algn="ctr"/>
              <a:r>
                <a:rPr lang="en-US" altLang="en-US" sz="1600">
                  <a:solidFill>
                    <a:srgbClr val="B12AA3"/>
                  </a:solidFill>
                  <a:latin typeface="Helvetica" charset="0"/>
                  <a:ea typeface="Helvetica" charset="0"/>
                  <a:cs typeface="Helvetica" charset="0"/>
                </a:rPr>
                <a:t>1900-1981</a:t>
              </a:r>
              <a:endParaRPr lang="en-US" altLang="en-US" sz="2000">
                <a:solidFill>
                  <a:srgbClr val="B12AA3"/>
                </a:solidFill>
                <a:latin typeface="Helvetica" charset="0"/>
                <a:ea typeface="Helvetica" charset="0"/>
                <a:cs typeface="Helvetica" charset="0"/>
              </a:endParaRPr>
            </a:p>
          </p:txBody>
        </p:sp>
        <p:pic>
          <p:nvPicPr>
            <p:cNvPr id="34819" name="Picture 6" descr="mage result for Hans krebs 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777942" y="1399430"/>
              <a:ext cx="1473928" cy="2158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Rectangle 1"/>
          <p:cNvSpPr/>
          <p:nvPr/>
        </p:nvSpPr>
        <p:spPr>
          <a:xfrm>
            <a:off x="0" y="3462428"/>
            <a:ext cx="66817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>
                <a:latin typeface="Helvetica" charset="0"/>
                <a:ea typeface="Helvetica" charset="0"/>
                <a:cs typeface="Helvetica" charset="0"/>
              </a:rPr>
              <a:t>Krebs confirmed that the pathway was consistent with succinate, fumarate, and malate proved to be useful because all these molecules increased oxygen consumption in the pigeon breast muscle.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63" y="6027003"/>
            <a:ext cx="86255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latin typeface="Helvetica" charset="0"/>
                <a:ea typeface="Helvetica" charset="0"/>
                <a:cs typeface="Helvetica" charset="0"/>
              </a:rPr>
              <a:t>Later in 1937, he proposed that pyruvate would combine with oxaloacetate to make citrate in a cycle he called the Citric Acid Cycle.  Later, Fritz Lipmann showed that it was acetyl-CoA and not pyruvate.</a:t>
            </a:r>
          </a:p>
        </p:txBody>
      </p:sp>
      <p:sp>
        <p:nvSpPr>
          <p:cNvPr id="5" name="Freeform 4"/>
          <p:cNvSpPr/>
          <p:nvPr/>
        </p:nvSpPr>
        <p:spPr>
          <a:xfrm>
            <a:off x="4094241" y="1197563"/>
            <a:ext cx="2478808" cy="276573"/>
          </a:xfrm>
          <a:custGeom>
            <a:avLst/>
            <a:gdLst>
              <a:gd name="connsiteX0" fmla="*/ 1256558 w 1422438"/>
              <a:gd name="connsiteY0" fmla="*/ 276573 h 276573"/>
              <a:gd name="connsiteX1" fmla="*/ 1416813 w 1422438"/>
              <a:gd name="connsiteY1" fmla="*/ 172878 h 276573"/>
              <a:gd name="connsiteX2" fmla="*/ 1360252 w 1422438"/>
              <a:gd name="connsiteY2" fmla="*/ 22049 h 276573"/>
              <a:gd name="connsiteX3" fmla="*/ 1115155 w 1422438"/>
              <a:gd name="connsiteY3" fmla="*/ 12622 h 276573"/>
              <a:gd name="connsiteX4" fmla="*/ 313877 w 1422438"/>
              <a:gd name="connsiteY4" fmla="*/ 135171 h 276573"/>
              <a:gd name="connsiteX5" fmla="*/ 21646 w 1422438"/>
              <a:gd name="connsiteY5" fmla="*/ 97463 h 276573"/>
              <a:gd name="connsiteX6" fmla="*/ 21646 w 1422438"/>
              <a:gd name="connsiteY6" fmla="*/ 3195 h 276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22438" h="276573">
                <a:moveTo>
                  <a:pt x="1256558" y="276573"/>
                </a:moveTo>
                <a:cubicBezTo>
                  <a:pt x="1328044" y="245936"/>
                  <a:pt x="1399531" y="215299"/>
                  <a:pt x="1416813" y="172878"/>
                </a:cubicBezTo>
                <a:cubicBezTo>
                  <a:pt x="1434095" y="130457"/>
                  <a:pt x="1410528" y="48758"/>
                  <a:pt x="1360252" y="22049"/>
                </a:cubicBezTo>
                <a:cubicBezTo>
                  <a:pt x="1309976" y="-4660"/>
                  <a:pt x="1289551" y="-6232"/>
                  <a:pt x="1115155" y="12622"/>
                </a:cubicBezTo>
                <a:cubicBezTo>
                  <a:pt x="940759" y="31476"/>
                  <a:pt x="496128" y="121031"/>
                  <a:pt x="313877" y="135171"/>
                </a:cubicBezTo>
                <a:cubicBezTo>
                  <a:pt x="131626" y="149311"/>
                  <a:pt x="70351" y="119459"/>
                  <a:pt x="21646" y="97463"/>
                </a:cubicBezTo>
                <a:cubicBezTo>
                  <a:pt x="-27059" y="75467"/>
                  <a:pt x="21646" y="3195"/>
                  <a:pt x="21646" y="3195"/>
                </a:cubicBezTo>
              </a:path>
            </a:pathLst>
          </a:custGeom>
          <a:noFill/>
          <a:ln w="25400">
            <a:solidFill>
              <a:schemeClr val="tx1"/>
            </a:solidFill>
            <a:tailEnd type="stealth" w="lg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4021619" y="1191332"/>
            <a:ext cx="3522390" cy="1418951"/>
          </a:xfrm>
          <a:custGeom>
            <a:avLst/>
            <a:gdLst>
              <a:gd name="connsiteX0" fmla="*/ 3469064 w 3522390"/>
              <a:gd name="connsiteY0" fmla="*/ 0 h 1418951"/>
              <a:gd name="connsiteX1" fmla="*/ 3384223 w 3522390"/>
              <a:gd name="connsiteY1" fmla="*/ 772998 h 1418951"/>
              <a:gd name="connsiteX2" fmla="*/ 2281287 w 3522390"/>
              <a:gd name="connsiteY2" fmla="*/ 1376313 h 1418951"/>
              <a:gd name="connsiteX3" fmla="*/ 414780 w 3522390"/>
              <a:gd name="connsiteY3" fmla="*/ 1272618 h 1418951"/>
              <a:gd name="connsiteX4" fmla="*/ 0 w 3522390"/>
              <a:gd name="connsiteY4" fmla="*/ 499620 h 1418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22390" h="1418951">
                <a:moveTo>
                  <a:pt x="3469064" y="0"/>
                </a:moveTo>
                <a:cubicBezTo>
                  <a:pt x="3525625" y="271806"/>
                  <a:pt x="3582186" y="543613"/>
                  <a:pt x="3384223" y="772998"/>
                </a:cubicBezTo>
                <a:cubicBezTo>
                  <a:pt x="3186260" y="1002383"/>
                  <a:pt x="2776194" y="1293043"/>
                  <a:pt x="2281287" y="1376313"/>
                </a:cubicBezTo>
                <a:cubicBezTo>
                  <a:pt x="1786380" y="1459583"/>
                  <a:pt x="794994" y="1418734"/>
                  <a:pt x="414780" y="1272618"/>
                </a:cubicBezTo>
                <a:cubicBezTo>
                  <a:pt x="34565" y="1126503"/>
                  <a:pt x="0" y="499620"/>
                  <a:pt x="0" y="499620"/>
                </a:cubicBezTo>
              </a:path>
            </a:pathLst>
          </a:custGeom>
          <a:noFill/>
          <a:ln w="25400">
            <a:solidFill>
              <a:srgbClr val="B12AA3"/>
            </a:solidFill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7022204" y="2843793"/>
            <a:ext cx="17650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>
                <a:latin typeface="Corbel" charset="0"/>
                <a:ea typeface="Corbel" charset="0"/>
                <a:cs typeface="Corbel" charset="0"/>
              </a:rPr>
              <a:t>“pyruvate” (acetate)</a:t>
            </a:r>
          </a:p>
        </p:txBody>
      </p:sp>
      <p:sp>
        <p:nvSpPr>
          <p:cNvPr id="8" name="Freeform 7"/>
          <p:cNvSpPr/>
          <p:nvPr/>
        </p:nvSpPr>
        <p:spPr>
          <a:xfrm>
            <a:off x="6246345" y="2548953"/>
            <a:ext cx="1131216" cy="320350"/>
          </a:xfrm>
          <a:custGeom>
            <a:avLst/>
            <a:gdLst>
              <a:gd name="connsiteX0" fmla="*/ 0 w 1131216"/>
              <a:gd name="connsiteY0" fmla="*/ 28119 h 320350"/>
              <a:gd name="connsiteX1" fmla="*/ 527901 w 1131216"/>
              <a:gd name="connsiteY1" fmla="*/ 28119 h 320350"/>
              <a:gd name="connsiteX2" fmla="*/ 1131216 w 1131216"/>
              <a:gd name="connsiteY2" fmla="*/ 320350 h 320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31216" h="320350">
                <a:moveTo>
                  <a:pt x="0" y="28119"/>
                </a:moveTo>
                <a:cubicBezTo>
                  <a:pt x="169682" y="3766"/>
                  <a:pt x="339365" y="-20586"/>
                  <a:pt x="527901" y="28119"/>
                </a:cubicBezTo>
                <a:cubicBezTo>
                  <a:pt x="716437" y="76824"/>
                  <a:pt x="1131216" y="320350"/>
                  <a:pt x="1131216" y="320350"/>
                </a:cubicBezTo>
              </a:path>
            </a:pathLst>
          </a:custGeom>
          <a:noFill/>
          <a:ln w="25400">
            <a:solidFill>
              <a:srgbClr val="B12AA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 bwMode="auto">
          <a:xfrm>
            <a:off x="4764" y="0"/>
            <a:ext cx="8226808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  <a:cs typeface="Calibri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charset="0"/>
                <a:ea typeface="MS PGothic" charset="-128"/>
                <a:cs typeface="Calibri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  <a:cs typeface="Calibri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  <a:cs typeface="Calibri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  <a:cs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  <a:cs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  <a:cs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  <a:cs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  <a:cs typeface="Calibri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>
                <a:solidFill>
                  <a:srgbClr val="B12AA3"/>
                </a:solidFill>
                <a:latin typeface="Helvetica" charset="0"/>
                <a:ea typeface="Helvetica" charset="0"/>
                <a:cs typeface="Helvetica" charset="0"/>
              </a:rPr>
              <a:t>Time B.C. (Before the Cycle)</a:t>
            </a:r>
          </a:p>
        </p:txBody>
      </p:sp>
      <p:sp>
        <p:nvSpPr>
          <p:cNvPr id="21" name="Line 4"/>
          <p:cNvSpPr>
            <a:spLocks noChangeShapeType="1"/>
          </p:cNvSpPr>
          <p:nvPr/>
        </p:nvSpPr>
        <p:spPr bwMode="auto">
          <a:xfrm>
            <a:off x="495300" y="762000"/>
            <a:ext cx="7320414" cy="0"/>
          </a:xfrm>
          <a:prstGeom prst="line">
            <a:avLst/>
          </a:prstGeom>
          <a:noFill/>
          <a:ln w="57150" cmpd="thinThick">
            <a:solidFill>
              <a:srgbClr val="B12A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6394735" y="3646250"/>
            <a:ext cx="28587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/>
              <a:t>Dr. Kornberg: </a:t>
            </a:r>
            <a:r>
              <a:rPr lang="it-IT" sz="1400" b="1" err="1"/>
              <a:t>Lecture</a:t>
            </a:r>
            <a:r>
              <a:rPr lang="it-IT" sz="1400" b="1"/>
              <a:t> 02.08.17 (</a:t>
            </a:r>
            <a:r>
              <a:rPr lang="en-US" sz="1400"/>
              <a:t>19:54-20:39</a:t>
            </a:r>
            <a:r>
              <a:rPr lang="it-IT" sz="1400" b="1"/>
              <a:t>) </a:t>
            </a:r>
          </a:p>
          <a:p>
            <a:pPr algn="ctr"/>
            <a:r>
              <a:rPr lang="it-IT" sz="1400" b="1"/>
              <a:t>(1 </a:t>
            </a:r>
            <a:r>
              <a:rPr lang="it-IT" sz="1400" b="1" err="1"/>
              <a:t>min</a:t>
            </a:r>
            <a:r>
              <a:rPr lang="it-IT" sz="1400" b="1"/>
              <a:t>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92926" y="4816034"/>
            <a:ext cx="27510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/>
              <a:t>3O</a:t>
            </a:r>
            <a:r>
              <a:rPr lang="en-US" sz="1600" baseline="-25000"/>
              <a:t>2</a:t>
            </a:r>
            <a:r>
              <a:rPr lang="en-US" sz="1600"/>
              <a:t> + C</a:t>
            </a:r>
            <a:r>
              <a:rPr lang="en-US" sz="1600" baseline="-25000"/>
              <a:t>4</a:t>
            </a:r>
            <a:r>
              <a:rPr lang="en-US" sz="1600"/>
              <a:t>H</a:t>
            </a:r>
            <a:r>
              <a:rPr lang="en-US" sz="1600" baseline="-25000"/>
              <a:t>4</a:t>
            </a:r>
            <a:r>
              <a:rPr lang="en-US" sz="1600"/>
              <a:t>O</a:t>
            </a:r>
            <a:r>
              <a:rPr lang="en-US" sz="1600" baseline="-25000"/>
              <a:t>4</a:t>
            </a:r>
            <a:r>
              <a:rPr lang="en-US" sz="1600">
                <a:sym typeface="Wingdings"/>
              </a:rPr>
              <a:t>4CO</a:t>
            </a:r>
            <a:r>
              <a:rPr lang="en-US" sz="1600" baseline="-25000">
                <a:sym typeface="Wingdings"/>
              </a:rPr>
              <a:t>2</a:t>
            </a:r>
            <a:r>
              <a:rPr lang="en-US" sz="1600">
                <a:sym typeface="Wingdings"/>
              </a:rPr>
              <a:t> + 2H</a:t>
            </a:r>
            <a:r>
              <a:rPr lang="en-US" sz="1600" baseline="-25000">
                <a:sym typeface="Wingdings"/>
              </a:rPr>
              <a:t>2</a:t>
            </a:r>
            <a:r>
              <a:rPr lang="en-US" sz="1600">
                <a:sym typeface="Wingdings"/>
              </a:rPr>
              <a:t>O </a:t>
            </a:r>
            <a:endParaRPr lang="en-US" sz="1600"/>
          </a:p>
        </p:txBody>
      </p:sp>
      <p:sp>
        <p:nvSpPr>
          <p:cNvPr id="28" name="TextBox 27"/>
          <p:cNvSpPr txBox="1"/>
          <p:nvPr/>
        </p:nvSpPr>
        <p:spPr>
          <a:xfrm>
            <a:off x="6057180" y="5111778"/>
            <a:ext cx="32015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∴1 µmole fumarate would consume 3 µmole O</a:t>
            </a:r>
            <a:r>
              <a:rPr lang="en-US" sz="1200" baseline="-25000"/>
              <a:t>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-51122" y="5306339"/>
            <a:ext cx="94266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indent="-173038">
              <a:buAutoNum type="arabicParenR"/>
            </a:pPr>
            <a:r>
              <a:rPr lang="en-US" sz="1400">
                <a:latin typeface="Helvetica" charset="0"/>
                <a:ea typeface="Helvetica" charset="0"/>
                <a:cs typeface="Helvetica" charset="0"/>
                <a:sym typeface="Wingdings"/>
              </a:rPr>
              <a:t>Malonic acid inhibition of the succinate  fumarate step prevented this increase…. BUT, succinate </a:t>
            </a:r>
            <a:r>
              <a:rPr lang="en-US" sz="1400" b="1">
                <a:latin typeface="Helvetica" charset="0"/>
                <a:ea typeface="Helvetica" charset="0"/>
                <a:cs typeface="Helvetica" charset="0"/>
                <a:sym typeface="Wingdings"/>
              </a:rPr>
              <a:t>accumulated!</a:t>
            </a:r>
          </a:p>
          <a:p>
            <a:pPr marL="173038" indent="-173038">
              <a:buAutoNum type="arabicParenR"/>
            </a:pPr>
            <a:r>
              <a:rPr lang="en-US" sz="1400">
                <a:latin typeface="Helvetica" charset="0"/>
                <a:ea typeface="Helvetica" charset="0"/>
                <a:cs typeface="Helvetica" charset="0"/>
                <a:sym typeface="Wingdings"/>
              </a:rPr>
              <a:t>How can fumarate give rise to succinate? There must be a cycle</a:t>
            </a:r>
          </a:p>
          <a:p>
            <a:pPr marL="173038" indent="-173038">
              <a:buAutoNum type="arabicParenR"/>
            </a:pPr>
            <a:r>
              <a:rPr lang="en-US" sz="1400">
                <a:latin typeface="Helvetica" charset="0"/>
                <a:ea typeface="Helvetica" charset="0"/>
                <a:cs typeface="Helvetica" charset="0"/>
                <a:sym typeface="Wingdings"/>
              </a:rPr>
              <a:t>Tested by showing that using succinate or fumarate you could detect the formation of citrate.</a:t>
            </a:r>
            <a:endParaRPr lang="en-US" sz="140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414298" y="897728"/>
            <a:ext cx="49133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err="1">
                <a:latin typeface="Corbel" charset="0"/>
                <a:ea typeface="Corbel" charset="0"/>
                <a:cs typeface="Corbel" charset="0"/>
              </a:rPr>
              <a:t>glutarate</a:t>
            </a:r>
            <a:r>
              <a:rPr lang="en-US" sz="1400" b="1">
                <a:latin typeface="Corbel" charset="0"/>
                <a:ea typeface="Corbel" charset="0"/>
                <a:cs typeface="Corbel" charset="0"/>
              </a:rPr>
              <a:t> </a:t>
            </a:r>
            <a:r>
              <a:rPr lang="en-US" sz="1400" b="1">
                <a:latin typeface="Corbel" charset="0"/>
                <a:ea typeface="Corbel" charset="0"/>
                <a:cs typeface="Corbel" charset="0"/>
                <a:sym typeface="Wingdings"/>
              </a:rPr>
              <a:t> </a:t>
            </a:r>
            <a:r>
              <a:rPr lang="en-US" sz="1400" b="1">
                <a:latin typeface="Corbel" charset="0"/>
                <a:ea typeface="Corbel" charset="0"/>
                <a:cs typeface="Corbel" charset="0"/>
              </a:rPr>
              <a:t>succinate </a:t>
            </a:r>
            <a:r>
              <a:rPr lang="en-US" sz="1400" b="1">
                <a:latin typeface="Corbel" charset="0"/>
                <a:ea typeface="Corbel" charset="0"/>
                <a:cs typeface="Corbel" charset="0"/>
                <a:sym typeface="Wingdings"/>
              </a:rPr>
              <a:t> </a:t>
            </a:r>
            <a:r>
              <a:rPr lang="en-US" sz="1400" b="1">
                <a:latin typeface="Corbel" charset="0"/>
                <a:ea typeface="Corbel" charset="0"/>
                <a:cs typeface="Corbel" charset="0"/>
              </a:rPr>
              <a:t>fumarate </a:t>
            </a:r>
            <a:r>
              <a:rPr lang="en-US" sz="1400" b="1">
                <a:latin typeface="Corbel" charset="0"/>
                <a:ea typeface="Corbel" charset="0"/>
                <a:cs typeface="Corbel" charset="0"/>
                <a:sym typeface="Wingdings"/>
              </a:rPr>
              <a:t> malate  oxaloacetate</a:t>
            </a:r>
            <a:endParaRPr lang="en-US" sz="1400" b="1">
              <a:latin typeface="Corbel" charset="0"/>
              <a:ea typeface="Corbel" charset="0"/>
              <a:cs typeface="Corbel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709384" y="1390123"/>
            <a:ext cx="26853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>
                <a:latin typeface="Corbel" charset="0"/>
                <a:ea typeface="Corbel" charset="0"/>
                <a:cs typeface="Corbel" charset="0"/>
              </a:rPr>
              <a:t>citrate </a:t>
            </a:r>
            <a:r>
              <a:rPr lang="en-US" sz="1400" b="1">
                <a:latin typeface="Corbel" charset="0"/>
                <a:ea typeface="Corbel" charset="0"/>
                <a:cs typeface="Corbel" charset="0"/>
                <a:sym typeface="Wingdings"/>
              </a:rPr>
              <a:t> </a:t>
            </a:r>
            <a:r>
              <a:rPr lang="en-US" sz="1400" b="1" err="1">
                <a:latin typeface="Corbel" charset="0"/>
                <a:ea typeface="Corbel" charset="0"/>
                <a:cs typeface="Corbel" charset="0"/>
                <a:sym typeface="Wingdings"/>
              </a:rPr>
              <a:t>aconitate</a:t>
            </a:r>
            <a:r>
              <a:rPr lang="en-US" sz="1400" b="1">
                <a:latin typeface="Corbel" charset="0"/>
                <a:ea typeface="Corbel" charset="0"/>
                <a:cs typeface="Corbel" charset="0"/>
                <a:sym typeface="Wingdings"/>
              </a:rPr>
              <a:t>  </a:t>
            </a:r>
            <a:r>
              <a:rPr lang="en-US" sz="1400" b="1" err="1">
                <a:latin typeface="Corbel" charset="0"/>
                <a:ea typeface="Corbel" charset="0"/>
                <a:cs typeface="Corbel" charset="0"/>
              </a:rPr>
              <a:t>isocitrate</a:t>
            </a:r>
            <a:endParaRPr lang="en-US" sz="1400" b="1">
              <a:latin typeface="Corbel" charset="0"/>
              <a:ea typeface="Corbel" charset="0"/>
              <a:cs typeface="Corbel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0" y="4308508"/>
            <a:ext cx="66817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>
                <a:latin typeface="Helvetica" charset="0"/>
                <a:ea typeface="Helvetica" charset="0"/>
                <a:cs typeface="Helvetica" charset="0"/>
              </a:rPr>
              <a:t>The first clue came from an experiment with fumarate. Krebs did careful measurements using the Warburg manometer.  Fumarate gave greater than expected oxygen consumption in the pigeon breast muscle.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047549F-1F46-3E42-860D-75A0EA304ED7}"/>
              </a:ext>
            </a:extLst>
          </p:cNvPr>
          <p:cNvSpPr txBox="1"/>
          <p:nvPr/>
        </p:nvSpPr>
        <p:spPr>
          <a:xfrm>
            <a:off x="8231571" y="68518"/>
            <a:ext cx="91242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rgbClr val="DD6366"/>
                </a:solidFill>
                <a:latin typeface="+mj-lt"/>
              </a:rPr>
              <a:t>O-</a:t>
            </a:r>
            <a:r>
              <a:rPr lang="en-US" sz="1400" err="1">
                <a:solidFill>
                  <a:srgbClr val="DD6366"/>
                </a:solidFill>
                <a:latin typeface="+mj-lt"/>
              </a:rPr>
              <a:t>leic</a:t>
            </a:r>
            <a:endParaRPr lang="en-US" sz="1400">
              <a:solidFill>
                <a:srgbClr val="DD6366"/>
              </a:solidFill>
              <a:latin typeface="+mj-lt"/>
            </a:endParaRPr>
          </a:p>
          <a:p>
            <a:r>
              <a:rPr lang="en-US" sz="1400">
                <a:solidFill>
                  <a:srgbClr val="DD6366"/>
                </a:solidFill>
                <a:latin typeface="+mj-lt"/>
              </a:rPr>
              <a:t>M-</a:t>
            </a:r>
            <a:r>
              <a:rPr lang="en-US" sz="1400" err="1">
                <a:solidFill>
                  <a:srgbClr val="DD6366"/>
                </a:solidFill>
                <a:latin typeface="+mj-lt"/>
              </a:rPr>
              <a:t>alonic</a:t>
            </a:r>
            <a:endParaRPr lang="en-US" sz="1400">
              <a:solidFill>
                <a:srgbClr val="DD6366"/>
              </a:solidFill>
              <a:latin typeface="+mj-lt"/>
            </a:endParaRPr>
          </a:p>
          <a:p>
            <a:r>
              <a:rPr lang="en-US" sz="1400">
                <a:solidFill>
                  <a:srgbClr val="DD6366"/>
                </a:solidFill>
                <a:latin typeface="+mj-lt"/>
              </a:rPr>
              <a:t>S-</a:t>
            </a:r>
            <a:r>
              <a:rPr lang="en-US" sz="1400" err="1">
                <a:solidFill>
                  <a:srgbClr val="DD6366"/>
                </a:solidFill>
                <a:latin typeface="+mj-lt"/>
              </a:rPr>
              <a:t>uccinic</a:t>
            </a:r>
            <a:endParaRPr lang="en-US" sz="1400">
              <a:solidFill>
                <a:srgbClr val="DD6366"/>
              </a:solidFill>
              <a:latin typeface="+mj-lt"/>
            </a:endParaRPr>
          </a:p>
          <a:p>
            <a:r>
              <a:rPr lang="en-US" sz="1400">
                <a:solidFill>
                  <a:srgbClr val="DD6366"/>
                </a:solidFill>
                <a:latin typeface="+mj-lt"/>
              </a:rPr>
              <a:t>G-</a:t>
            </a:r>
            <a:r>
              <a:rPr lang="en-US" sz="1400" err="1">
                <a:solidFill>
                  <a:srgbClr val="DD6366"/>
                </a:solidFill>
                <a:latin typeface="+mj-lt"/>
              </a:rPr>
              <a:t>lutaric</a:t>
            </a:r>
            <a:endParaRPr lang="en-US" sz="1400">
              <a:solidFill>
                <a:srgbClr val="DD6366"/>
              </a:solidFill>
              <a:latin typeface="+mj-lt"/>
            </a:endParaRPr>
          </a:p>
          <a:p>
            <a:r>
              <a:rPr lang="en-US" sz="1400">
                <a:solidFill>
                  <a:srgbClr val="DD6366"/>
                </a:solidFill>
                <a:latin typeface="+mj-lt"/>
              </a:rPr>
              <a:t>A-</a:t>
            </a:r>
            <a:r>
              <a:rPr lang="en-US" sz="1400" err="1">
                <a:solidFill>
                  <a:srgbClr val="DD6366"/>
                </a:solidFill>
                <a:latin typeface="+mj-lt"/>
              </a:rPr>
              <a:t>dipic</a:t>
            </a:r>
            <a:endParaRPr lang="en-US" sz="1400">
              <a:solidFill>
                <a:srgbClr val="DD6366"/>
              </a:solidFill>
              <a:latin typeface="+mj-lt"/>
            </a:endParaRPr>
          </a:p>
          <a:p>
            <a:r>
              <a:rPr lang="en-US" sz="1400">
                <a:solidFill>
                  <a:srgbClr val="DD6366"/>
                </a:solidFill>
                <a:latin typeface="+mj-lt"/>
              </a:rPr>
              <a:t>P-</a:t>
            </a:r>
            <a:r>
              <a:rPr lang="en-US" sz="1400" err="1">
                <a:solidFill>
                  <a:srgbClr val="DD6366"/>
                </a:solidFill>
                <a:latin typeface="+mj-lt"/>
              </a:rPr>
              <a:t>imelic</a:t>
            </a:r>
            <a:endParaRPr lang="en-US" sz="1400">
              <a:solidFill>
                <a:srgbClr val="DD6366"/>
              </a:solidFill>
              <a:latin typeface="+mj-lt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9431689-3369-1B41-BF78-FD0D649BCB7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 l="63257" r="21882" b="27551"/>
          <a:stretch/>
        </p:blipFill>
        <p:spPr>
          <a:xfrm>
            <a:off x="6958258" y="4280982"/>
            <a:ext cx="954602" cy="598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859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5" grpId="0" animBg="1"/>
      <p:bldP spid="6" grpId="0" animBg="1"/>
      <p:bldP spid="17" grpId="0"/>
      <p:bldP spid="8" grpId="0" animBg="1"/>
      <p:bldP spid="29" grpId="0" uiExpand="1" build="p" bldLvl="3"/>
    </p:bld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339966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47789</TotalTime>
  <Words>1109</Words>
  <Application>Microsoft Macintosh PowerPoint</Application>
  <PresentationFormat>On-screen Show (4:3)</PresentationFormat>
  <Paragraphs>90</Paragraphs>
  <Slides>5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6" baseType="lpstr">
      <vt:lpstr>ＭＳ Ｐゴシック</vt:lpstr>
      <vt:lpstr>ＭＳ Ｐゴシック</vt:lpstr>
      <vt:lpstr>Arial</vt:lpstr>
      <vt:lpstr>Calibri</vt:lpstr>
      <vt:lpstr>Corbel</vt:lpstr>
      <vt:lpstr>Helvetica</vt:lpstr>
      <vt:lpstr>Lucida Grande</vt:lpstr>
      <vt:lpstr>Symbol</vt:lpstr>
      <vt:lpstr>Times New Roman</vt:lpstr>
      <vt:lpstr>Wingdings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UCSB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Citric Acid Cycle</dc:title>
  <dc:creator>Kalju Kahn, UCSB</dc:creator>
  <dc:description>Lehninger Textbook</dc:description>
  <cp:lastModifiedBy>Microsoft Office User</cp:lastModifiedBy>
  <cp:revision>473</cp:revision>
  <cp:lastPrinted>2023-02-15T15:24:26Z</cp:lastPrinted>
  <dcterms:created xsi:type="dcterms:W3CDTF">2008-08-27T14:03:08Z</dcterms:created>
  <dcterms:modified xsi:type="dcterms:W3CDTF">2023-02-15T15:27:14Z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RequestId">
    <vt:lpwstr>af922645-ceb6-4242-bdb4-8d259f4bcebf</vt:lpwstr>
  </property>
  <property fmtid="{D5CDD505-2E9C-101B-9397-08002B2CF9AE}" pid="3" name="RequestDate">
    <vt:lpwstr>11/24/2019 7:21:20 PM</vt:lpwstr>
  </property>
</Properties>
</file>