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handoutMasterIdLst>
    <p:handoutMasterId r:id="rId7"/>
  </p:handoutMasterIdLst>
  <p:sldIdLst>
    <p:sldId id="430" r:id="rId2"/>
    <p:sldId id="435" r:id="rId3"/>
    <p:sldId id="451" r:id="rId4"/>
    <p:sldId id="512" r:id="rId5"/>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Times New Roman"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Times New Roman"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Times New Roman"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Times New Roman" charset="0"/>
        <a:ea typeface="MS PGothic" charset="-128"/>
        <a:cs typeface="+mn-cs"/>
      </a:defRPr>
    </a:lvl5pPr>
    <a:lvl6pPr marL="2286000" algn="l" defTabSz="914400" rtl="0" eaLnBrk="1" latinLnBrk="0" hangingPunct="1">
      <a:defRPr sz="2400" kern="1200">
        <a:solidFill>
          <a:schemeClr val="tx1"/>
        </a:solidFill>
        <a:latin typeface="Times New Roman" charset="0"/>
        <a:ea typeface="MS PGothic" charset="-128"/>
        <a:cs typeface="+mn-cs"/>
      </a:defRPr>
    </a:lvl6pPr>
    <a:lvl7pPr marL="2743200" algn="l" defTabSz="914400" rtl="0" eaLnBrk="1" latinLnBrk="0" hangingPunct="1">
      <a:defRPr sz="2400" kern="1200">
        <a:solidFill>
          <a:schemeClr val="tx1"/>
        </a:solidFill>
        <a:latin typeface="Times New Roman" charset="0"/>
        <a:ea typeface="MS PGothic" charset="-128"/>
        <a:cs typeface="+mn-cs"/>
      </a:defRPr>
    </a:lvl7pPr>
    <a:lvl8pPr marL="3200400" algn="l" defTabSz="914400" rtl="0" eaLnBrk="1" latinLnBrk="0" hangingPunct="1">
      <a:defRPr sz="2400" kern="1200">
        <a:solidFill>
          <a:schemeClr val="tx1"/>
        </a:solidFill>
        <a:latin typeface="Times New Roman" charset="0"/>
        <a:ea typeface="MS PGothic" charset="-128"/>
        <a:cs typeface="+mn-cs"/>
      </a:defRPr>
    </a:lvl8pPr>
    <a:lvl9pPr marL="3657600" algn="l" defTabSz="914400" rtl="0" eaLnBrk="1" latinLnBrk="0" hangingPunct="1">
      <a:defRPr sz="2400" kern="1200">
        <a:solidFill>
          <a:schemeClr val="tx1"/>
        </a:solidFill>
        <a:latin typeface="Times New Roman" charset="0"/>
        <a:ea typeface="MS PGothic"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8AD8"/>
    <a:srgbClr val="9437FF"/>
    <a:srgbClr val="43DAFF"/>
    <a:srgbClr val="5D5B5F"/>
    <a:srgbClr val="FEF6C3"/>
    <a:srgbClr val="BA207A"/>
    <a:srgbClr val="CFCFD6"/>
    <a:srgbClr val="0432FF"/>
    <a:srgbClr val="FF9300"/>
    <a:srgbClr val="DAC6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263"/>
    <p:restoredTop sz="88305" autoAdjust="0"/>
  </p:normalViewPr>
  <p:slideViewPr>
    <p:cSldViewPr snapToGrid="0">
      <p:cViewPr>
        <p:scale>
          <a:sx n="130" d="100"/>
          <a:sy n="130" d="100"/>
        </p:scale>
        <p:origin x="384" y="4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0" d="100"/>
        <a:sy n="130" d="100"/>
      </p:scale>
      <p:origin x="0" y="0"/>
    </p:cViewPr>
  </p:sorterViewPr>
  <p:notesViewPr>
    <p:cSldViewPr snapToGrid="0">
      <p:cViewPr varScale="1">
        <p:scale>
          <a:sx n="76" d="100"/>
          <a:sy n="76" d="100"/>
        </p:scale>
        <p:origin x="-1956"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12" charset="0"/>
                <a:ea typeface="ＭＳ Ｐゴシック" pitchFamily="-112" charset="-128"/>
                <a:cs typeface="+mn-cs"/>
              </a:defRPr>
            </a:lvl1pPr>
          </a:lstStyle>
          <a:p>
            <a:pPr>
              <a:defRPr/>
            </a:pPr>
            <a:endParaRPr lang="en-US"/>
          </a:p>
        </p:txBody>
      </p:sp>
      <p:sp>
        <p:nvSpPr>
          <p:cNvPr id="18435"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12" charset="0"/>
                <a:ea typeface="ＭＳ Ｐゴシック" pitchFamily="-112" charset="-128"/>
                <a:cs typeface="+mn-cs"/>
              </a:defRPr>
            </a:lvl1pPr>
          </a:lstStyle>
          <a:p>
            <a:pPr>
              <a:defRPr/>
            </a:pPr>
            <a:endParaRPr lang="en-US"/>
          </a:p>
        </p:txBody>
      </p:sp>
      <p:sp>
        <p:nvSpPr>
          <p:cNvPr id="18436"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12" charset="0"/>
                <a:ea typeface="ＭＳ Ｐゴシック" pitchFamily="-112" charset="-128"/>
                <a:cs typeface="+mn-cs"/>
              </a:defRPr>
            </a:lvl1pPr>
          </a:lstStyle>
          <a:p>
            <a:pPr>
              <a:defRPr/>
            </a:pPr>
            <a:endParaRPr lang="en-US"/>
          </a:p>
        </p:txBody>
      </p:sp>
      <p:sp>
        <p:nvSpPr>
          <p:cNvPr id="18437"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80399D41-11F4-A44F-82B1-145952EED871}" type="slidenum">
              <a:rPr lang="en-US" altLang="en-US"/>
              <a:pPr/>
              <a:t>‹#›</a:t>
            </a:fld>
            <a:endParaRPr lang="en-US" altLang="en-US"/>
          </a:p>
        </p:txBody>
      </p:sp>
    </p:spTree>
    <p:extLst>
      <p:ext uri="{BB962C8B-B14F-4D97-AF65-F5344CB8AC3E}">
        <p14:creationId xmlns:p14="http://schemas.microsoft.com/office/powerpoint/2010/main" val="2120377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12" charset="0"/>
                <a:ea typeface="ＭＳ Ｐゴシック" pitchFamily="-112" charset="-128"/>
                <a:cs typeface="+mn-cs"/>
              </a:defRPr>
            </a:lvl1pPr>
          </a:lstStyle>
          <a:p>
            <a:pPr>
              <a:defRPr/>
            </a:pPr>
            <a:endParaRPr lang="en-US"/>
          </a:p>
        </p:txBody>
      </p:sp>
      <p:sp>
        <p:nvSpPr>
          <p:cNvPr id="97283"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12" charset="0"/>
                <a:ea typeface="ＭＳ Ｐゴシック" pitchFamily="-112" charset="-128"/>
                <a:cs typeface="+mn-cs"/>
              </a:defRPr>
            </a:lvl1pPr>
          </a:lstStyle>
          <a:p>
            <a:pPr>
              <a:defRPr/>
            </a:pPr>
            <a:endParaRPr lang="en-US"/>
          </a:p>
        </p:txBody>
      </p:sp>
      <p:sp>
        <p:nvSpPr>
          <p:cNvPr id="88068"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7285"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12" charset="0"/>
                <a:ea typeface="ＭＳ Ｐゴシック" pitchFamily="-112" charset="-128"/>
                <a:cs typeface="+mn-cs"/>
              </a:defRPr>
            </a:lvl1pPr>
          </a:lstStyle>
          <a:p>
            <a:pPr>
              <a:defRPr/>
            </a:pPr>
            <a:endParaRPr lang="en-US"/>
          </a:p>
        </p:txBody>
      </p:sp>
      <p:sp>
        <p:nvSpPr>
          <p:cNvPr id="97287"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EBA9EF00-CDB6-EE4A-9EFE-E87FAB74F3E9}" type="slidenum">
              <a:rPr lang="en-US" altLang="en-US"/>
              <a:pPr/>
              <a:t>‹#›</a:t>
            </a:fld>
            <a:endParaRPr lang="en-US" altLang="en-US"/>
          </a:p>
        </p:txBody>
      </p:sp>
    </p:spTree>
    <p:extLst>
      <p:ext uri="{BB962C8B-B14F-4D97-AF65-F5344CB8AC3E}">
        <p14:creationId xmlns:p14="http://schemas.microsoft.com/office/powerpoint/2010/main" val="369248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6BDB4A3C-1272-1949-9414-A85213E95337}" type="slidenum">
              <a:rPr lang="en-US" altLang="en-US" sz="1200"/>
              <a:pPr/>
              <a:t>1</a:t>
            </a:fld>
            <a:endParaRPr lang="en-US" altLang="en-US" sz="120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MS PGothic" charset="-128"/>
            </a:endParaRPr>
          </a:p>
        </p:txBody>
      </p:sp>
    </p:spTree>
    <p:extLst>
      <p:ext uri="{BB962C8B-B14F-4D97-AF65-F5344CB8AC3E}">
        <p14:creationId xmlns:p14="http://schemas.microsoft.com/office/powerpoint/2010/main" val="239762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6BDB4A3C-1272-1949-9414-A85213E95337}" type="slidenum">
              <a:rPr lang="en-US" altLang="en-US" sz="1200"/>
              <a:pPr/>
              <a:t>2</a:t>
            </a:fld>
            <a:endParaRPr lang="en-US" altLang="en-US" sz="120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ea typeface="MS PGothic" charset="-128"/>
              </a:rPr>
              <a:t>MECHANISM FIGURE 14–15a,b Thiamine pyrophosphate (TPP) and its role in pyruvate decarboxylation. </a:t>
            </a:r>
            <a:r>
              <a:rPr lang="en-US" altLang="en-US">
                <a:ea typeface="MS PGothic" charset="-128"/>
              </a:rPr>
              <a:t>(a) TPP is the coenzyme form of vitamin B1 (thiamine). The reactive carbon atom in the thiazolium ring of TPP is shown in red. In the reaction catalyzed by pyruvate decarboxylase, two of the three carbons of pyruvate are carried transiently on TPP in the form of a hydroxyethyl, or “active acetaldehyde,” group (b), which is subsequently released as acetaldehyde.</a:t>
            </a:r>
          </a:p>
        </p:txBody>
      </p:sp>
    </p:spTree>
    <p:extLst>
      <p:ext uri="{BB962C8B-B14F-4D97-AF65-F5344CB8AC3E}">
        <p14:creationId xmlns:p14="http://schemas.microsoft.com/office/powerpoint/2010/main" val="1717218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6BDB4A3C-1272-1949-9414-A85213E95337}" type="slidenum">
              <a:rPr lang="en-US" altLang="en-US" sz="1200"/>
              <a:pPr/>
              <a:t>3</a:t>
            </a:fld>
            <a:endParaRPr lang="en-US" altLang="en-US" sz="120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ea typeface="MS PGothic" charset="-128"/>
              </a:rPr>
              <a:t>MECHANISM FIGURE 14–15a,b Thiamine pyrophosphate (TPP) and its role in pyruvate decarboxylation. </a:t>
            </a:r>
            <a:r>
              <a:rPr lang="en-US" altLang="en-US" dirty="0">
                <a:ea typeface="MS PGothic" charset="-128"/>
              </a:rPr>
              <a:t>(a) TPP is the coenzyme form of vitamin B1 (thiamine). The reactive carbon atom in the thiazolium ring of TPP is shown in red. In the reaction catalyzed by pyruvate decarboxylase, two of the three carbons of pyruvate are carried transiently on TPP in the form of a hydroxyethyl, or “active acetaldehyde,” group (b), which is subsequently released as acetaldehyde.</a:t>
            </a:r>
          </a:p>
        </p:txBody>
      </p:sp>
    </p:spTree>
    <p:extLst>
      <p:ext uri="{BB962C8B-B14F-4D97-AF65-F5344CB8AC3E}">
        <p14:creationId xmlns:p14="http://schemas.microsoft.com/office/powerpoint/2010/main" val="1313281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6BDB4A3C-1272-1949-9414-A85213E95337}" type="slidenum">
              <a:rPr lang="en-US" altLang="en-US" sz="1200"/>
              <a:pPr/>
              <a:t>4</a:t>
            </a:fld>
            <a:endParaRPr lang="en-US" altLang="en-US" sz="120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ea typeface="MS PGothic" charset="-128"/>
              </a:rPr>
              <a:t>MECHANISM FIGURE 14–15a,b Thiamine pyrophosphate (TPP) and its role in pyruvate decarboxylation. </a:t>
            </a:r>
            <a:r>
              <a:rPr lang="en-US" altLang="en-US" dirty="0">
                <a:ea typeface="MS PGothic" charset="-128"/>
              </a:rPr>
              <a:t>(a) TPP is the coenzyme form of vitamin B1 (thiamine). The reactive carbon atom in the thiazolium ring of TPP is shown in red. In the reaction catalyzed by pyruvate decarboxylase, two of the three carbons of pyruvate are carried transiently on TPP in the form of a hydroxyethyl, or “active acetaldehyde,” group (b), which is subsequently released as acetaldehyde.</a:t>
            </a:r>
          </a:p>
        </p:txBody>
      </p:sp>
    </p:spTree>
    <p:extLst>
      <p:ext uri="{BB962C8B-B14F-4D97-AF65-F5344CB8AC3E}">
        <p14:creationId xmlns:p14="http://schemas.microsoft.com/office/powerpoint/2010/main" val="2776102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ga-IE"/>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A9CC61E-9662-E043-BB6C-9588FC9D2157}" type="slidenum">
              <a:rPr lang="en-US" altLang="en-US"/>
              <a:pPr/>
              <a:t>‹#›</a:t>
            </a:fld>
            <a:endParaRPr lang="en-US" altLang="en-US"/>
          </a:p>
        </p:txBody>
      </p:sp>
    </p:spTree>
    <p:extLst>
      <p:ext uri="{BB962C8B-B14F-4D97-AF65-F5344CB8AC3E}">
        <p14:creationId xmlns:p14="http://schemas.microsoft.com/office/powerpoint/2010/main" val="736174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 y="3958"/>
            <a:ext cx="9143010" cy="1371600"/>
          </a:xfrm>
        </p:spPr>
        <p:txBody>
          <a:bodyPr/>
          <a:lstStyle>
            <a:lvl1pPr>
              <a:defRPr b="1">
                <a:solidFill>
                  <a:srgbClr val="2FB0DC"/>
                </a:solidFill>
                <a:latin typeface="Calibri" pitchFamily="34" charset="0"/>
                <a:cs typeface="Calibri" pitchFamily="34" charset="0"/>
              </a:defRPr>
            </a:lvl1pPr>
          </a:lstStyle>
          <a:p>
            <a:r>
              <a:rPr lang="ga-IE"/>
              <a:t>Click to edit Master title style</a:t>
            </a:r>
            <a:endParaRPr lang="en-US"/>
          </a:p>
        </p:txBody>
      </p:sp>
      <p:sp>
        <p:nvSpPr>
          <p:cNvPr id="3" name="Content Placeholder 2"/>
          <p:cNvSpPr>
            <a:spLocks noGrp="1"/>
          </p:cNvSpPr>
          <p:nvPr>
            <p:ph idx="1"/>
          </p:nvPr>
        </p:nvSpPr>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209D23A-D2E9-AA4E-BD46-3F5DC6326459}" type="slidenum">
              <a:rPr lang="en-US" altLang="en-US"/>
              <a:pPr/>
              <a:t>‹#›</a:t>
            </a:fld>
            <a:endParaRPr lang="en-US" altLang="en-US"/>
          </a:p>
        </p:txBody>
      </p:sp>
    </p:spTree>
    <p:extLst>
      <p:ext uri="{BB962C8B-B14F-4D97-AF65-F5344CB8AC3E}">
        <p14:creationId xmlns:p14="http://schemas.microsoft.com/office/powerpoint/2010/main" val="122818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ga-IE"/>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052E689-F252-6D44-89A4-F37DCF83896F}" type="slidenum">
              <a:rPr lang="en-US" altLang="en-US"/>
              <a:pPr/>
              <a:t>‹#›</a:t>
            </a:fld>
            <a:endParaRPr lang="en-US" altLang="en-US"/>
          </a:p>
        </p:txBody>
      </p:sp>
    </p:spTree>
    <p:extLst>
      <p:ext uri="{BB962C8B-B14F-4D97-AF65-F5344CB8AC3E}">
        <p14:creationId xmlns:p14="http://schemas.microsoft.com/office/powerpoint/2010/main" val="518362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3FB6BCB-A967-F543-8B81-4D342DA1ADA4}" type="slidenum">
              <a:rPr lang="en-US" altLang="en-US"/>
              <a:pPr/>
              <a:t>‹#›</a:t>
            </a:fld>
            <a:endParaRPr lang="en-US" altLang="en-US"/>
          </a:p>
        </p:txBody>
      </p:sp>
    </p:spTree>
    <p:extLst>
      <p:ext uri="{BB962C8B-B14F-4D97-AF65-F5344CB8AC3E}">
        <p14:creationId xmlns:p14="http://schemas.microsoft.com/office/powerpoint/2010/main" val="1930176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DED37284-089D-F540-9D3E-0B47540066D1}" type="slidenum">
              <a:rPr lang="en-US" altLang="en-US"/>
              <a:pPr/>
              <a:t>‹#›</a:t>
            </a:fld>
            <a:endParaRPr lang="en-US" altLang="en-US"/>
          </a:p>
        </p:txBody>
      </p:sp>
    </p:spTree>
    <p:extLst>
      <p:ext uri="{BB962C8B-B14F-4D97-AF65-F5344CB8AC3E}">
        <p14:creationId xmlns:p14="http://schemas.microsoft.com/office/powerpoint/2010/main" val="584766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F586D1E0-20BE-E243-836F-260065FE1461}" type="slidenum">
              <a:rPr lang="en-US" altLang="en-US"/>
              <a:pPr/>
              <a:t>‹#›</a:t>
            </a:fld>
            <a:endParaRPr lang="en-US" altLang="en-US"/>
          </a:p>
        </p:txBody>
      </p:sp>
    </p:spTree>
    <p:extLst>
      <p:ext uri="{BB962C8B-B14F-4D97-AF65-F5344CB8AC3E}">
        <p14:creationId xmlns:p14="http://schemas.microsoft.com/office/powerpoint/2010/main" val="1283346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13B91663-7D66-794C-B603-E493C91BA68A}" type="slidenum">
              <a:rPr lang="en-US" altLang="en-US"/>
              <a:pPr/>
              <a:t>‹#›</a:t>
            </a:fld>
            <a:endParaRPr lang="en-US" altLang="en-US"/>
          </a:p>
        </p:txBody>
      </p:sp>
    </p:spTree>
    <p:extLst>
      <p:ext uri="{BB962C8B-B14F-4D97-AF65-F5344CB8AC3E}">
        <p14:creationId xmlns:p14="http://schemas.microsoft.com/office/powerpoint/2010/main" val="202424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3E1AFE8-99EB-FE49-AE8E-0BEF0BDC82F4}" type="slidenum">
              <a:rPr lang="en-US" altLang="en-US"/>
              <a:pPr/>
              <a:t>‹#›</a:t>
            </a:fld>
            <a:endParaRPr lang="en-US" altLang="en-US"/>
          </a:p>
        </p:txBody>
      </p:sp>
    </p:spTree>
    <p:extLst>
      <p:ext uri="{BB962C8B-B14F-4D97-AF65-F5344CB8AC3E}">
        <p14:creationId xmlns:p14="http://schemas.microsoft.com/office/powerpoint/2010/main" val="982500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4CB92B2-0DB4-1D4B-B6BF-E5A9B212BC98}" type="slidenum">
              <a:rPr lang="en-US" altLang="en-US"/>
              <a:pPr/>
              <a:t>‹#›</a:t>
            </a:fld>
            <a:endParaRPr lang="en-US" altLang="en-US"/>
          </a:p>
        </p:txBody>
      </p:sp>
    </p:spTree>
    <p:extLst>
      <p:ext uri="{BB962C8B-B14F-4D97-AF65-F5344CB8AC3E}">
        <p14:creationId xmlns:p14="http://schemas.microsoft.com/office/powerpoint/2010/main" val="889267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3882826-DF13-7548-A709-800F6FB5BF41}" type="slidenum">
              <a:rPr lang="en-US" altLang="en-US"/>
              <a:pPr/>
              <a:t>‹#›</a:t>
            </a:fld>
            <a:endParaRPr lang="en-US" altLang="en-US"/>
          </a:p>
        </p:txBody>
      </p:sp>
    </p:spTree>
    <p:extLst>
      <p:ext uri="{BB962C8B-B14F-4D97-AF65-F5344CB8AC3E}">
        <p14:creationId xmlns:p14="http://schemas.microsoft.com/office/powerpoint/2010/main" val="1586089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7595B76-167E-C94C-BAEA-A22152E07478}" type="slidenum">
              <a:rPr lang="en-US" altLang="en-US"/>
              <a:pPr/>
              <a:t>‹#›</a:t>
            </a:fld>
            <a:endParaRPr lang="en-US" altLang="en-US"/>
          </a:p>
        </p:txBody>
      </p:sp>
    </p:spTree>
    <p:extLst>
      <p:ext uri="{BB962C8B-B14F-4D97-AF65-F5344CB8AC3E}">
        <p14:creationId xmlns:p14="http://schemas.microsoft.com/office/powerpoint/2010/main" val="684842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a:lstStyle/>
          <a:p>
            <a:r>
              <a:rPr lang="ga-IE"/>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368B571-7963-5F45-B4FC-83F850AD2CDC}" type="slidenum">
              <a:rPr lang="en-US" altLang="en-US"/>
              <a:pPr/>
              <a:t>‹#›</a:t>
            </a:fld>
            <a:endParaRPr lang="en-US" altLang="en-US"/>
          </a:p>
        </p:txBody>
      </p:sp>
    </p:spTree>
    <p:extLst>
      <p:ext uri="{BB962C8B-B14F-4D97-AF65-F5344CB8AC3E}">
        <p14:creationId xmlns:p14="http://schemas.microsoft.com/office/powerpoint/2010/main" val="1778428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a:lstStyle/>
          <a:p>
            <a:r>
              <a:rPr lang="ga-IE"/>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BBB0567-5DF1-1D45-8D81-BFDB11CC3B92}" type="slidenum">
              <a:rPr lang="en-US" altLang="en-US"/>
              <a:pPr/>
              <a:t>‹#›</a:t>
            </a:fld>
            <a:endParaRPr lang="en-US" altLang="en-US"/>
          </a:p>
        </p:txBody>
      </p:sp>
    </p:spTree>
    <p:extLst>
      <p:ext uri="{BB962C8B-B14F-4D97-AF65-F5344CB8AC3E}">
        <p14:creationId xmlns:p14="http://schemas.microsoft.com/office/powerpoint/2010/main" val="1363829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Calibri" pitchFamily="34" charset="0"/>
                <a:ea typeface="ＭＳ Ｐゴシック" pitchFamily="-112" charset="-128"/>
                <a:cs typeface="Calibri"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Calibri" pitchFamily="34" charset="0"/>
                <a:ea typeface="ＭＳ Ｐゴシック" pitchFamily="-112" charset="-128"/>
                <a:cs typeface="Calibri"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Calibri" charset="0"/>
              </a:defRPr>
            </a:lvl1pPr>
          </a:lstStyle>
          <a:p>
            <a:fld id="{34EE94D0-6005-FB44-8157-417EB16E75F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S PGothic" pitchFamily="34" charset="-128"/>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S PGothic" pitchFamily="34" charset="-128"/>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S PGothic" pitchFamily="34" charset="-128"/>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S PGothic" pitchFamily="34" charset="-128"/>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S PGothic" pitchFamily="34" charset="-128"/>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0" name="Picture 6" descr="A table lists some TPP-dependent reactions.&#10;• Enzyme is pyruvate decarboxylase and pathway is ethanol fermentation.  Bond-cleaved pyruvate decarboxylase, where C bonds left to R1, double bonds up to O, bonds right to C (this bond line is pink), which double bonds up and right to O and bonds down and right to O-. Bond formed pyruvate decarboxylate, where C bonds left to R1, double bonds up and right to O, and bonds down and right to H (this bond is pink). &#10;• Enzyme is pyruvate dehydrogenase α-Ketoglutarate dehydrogenase and pathways are synthesis of acetyl-CoA and citric acid cycle. Bond cleaved pyruvate dehydrogenase alpha-ketoglutarate dehydrogenase, where C bonds left to R2, double bonds up to O, and right to C (this bond line is in pink). C double bonds up and right to O and bonds down and right to O-. Bond cleaved pyruvate dehydrogenase alpha-ketoglutarate dehydrogenase where C bonds left to R2, double bonds up and right to O and down and right to S-CoA (this bond line is pink).&#10;• Enzyme is transketolase and the pathways are carbon-assimilation reactions and pentose phosphate pathway. Bond cleaved transketolase where C bonds left to R3, which double bonds up to O, and bonds right to C (this bond line is pink), which bonds up to OH, right to R4, and down to H. Bond formed transketolase where C double bonds up to O, bonds left to R3 and right to C (this bond line is pink), which bonds up to OH, right to R5, and down to H."/>
          <p:cNvPicPr>
            <a:picLocks noChangeAspect="1"/>
          </p:cNvPicPr>
          <p:nvPr/>
        </p:nvPicPr>
        <p:blipFill rotWithShape="1">
          <a:blip r:embed="rId3">
            <a:extLst>
              <a:ext uri="{28A0092B-C50C-407E-A947-70E740481C1C}">
                <a14:useLocalDpi xmlns:a14="http://schemas.microsoft.com/office/drawing/2010/main" val="0"/>
              </a:ext>
            </a:extLst>
          </a:blip>
          <a:srcRect b="13111"/>
          <a:stretch/>
        </p:blipFill>
        <p:spPr bwMode="auto">
          <a:xfrm>
            <a:off x="39328" y="1507242"/>
            <a:ext cx="8935489" cy="326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4"/>
          <p:cNvSpPr>
            <a:spLocks noChangeShapeType="1"/>
          </p:cNvSpPr>
          <p:nvPr/>
        </p:nvSpPr>
        <p:spPr bwMode="auto">
          <a:xfrm>
            <a:off x="338328" y="1411224"/>
            <a:ext cx="8229600" cy="0"/>
          </a:xfrm>
          <a:prstGeom prst="line">
            <a:avLst/>
          </a:prstGeom>
          <a:noFill/>
          <a:ln w="57150" cmpd="thinThick">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Rectangle 2"/>
          <p:cNvSpPr txBox="1">
            <a:spLocks noChangeArrowheads="1"/>
          </p:cNvSpPr>
          <p:nvPr/>
        </p:nvSpPr>
        <p:spPr>
          <a:xfrm>
            <a:off x="0" y="0"/>
            <a:ext cx="9144000" cy="612648"/>
          </a:xfrm>
          <a:prstGeom prst="rect">
            <a:avLst/>
          </a:prstGeom>
        </p:spPr>
        <p:txBody>
          <a:bodyPr/>
          <a:lstStyle>
            <a:lvl1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eaLnBrk="1" hangingPunct="1"/>
            <a:r>
              <a:rPr lang="en-US" altLang="en-US" sz="4400" kern="0" dirty="0">
                <a:solidFill>
                  <a:srgbClr val="0070C0"/>
                </a:solidFill>
                <a:latin typeface="Helvetica" charset="0"/>
                <a:ea typeface="Helvetica" charset="0"/>
                <a:cs typeface="Helvetica" charset="0"/>
              </a:rPr>
              <a:t>Fermentation:  Alcohol Dehydrogenase</a:t>
            </a:r>
            <a:endParaRPr lang="en-US" altLang="en-US" kern="0" dirty="0">
              <a:solidFill>
                <a:srgbClr val="0070C0"/>
              </a:solidFill>
              <a:latin typeface="Helvetica" charset="0"/>
              <a:ea typeface="Helvetica" charset="0"/>
              <a:cs typeface="Helvetica" charset="0"/>
            </a:endParaRPr>
          </a:p>
        </p:txBody>
      </p:sp>
      <p:pic>
        <p:nvPicPr>
          <p:cNvPr id="5" name="Picture 4" descr="An image depicting the conversion of pyruvate to ethanol and CO2.&#10;On the left is pyruvate where C double bonds up and left to O, bonds up and right to O- and down to C, which bonds right to O and bonds down to CH3. To the right is an arrow pointing right to acetaldehyde. Below the arrow is pyruvate decarboxylase in blue. Above the arrow is TPP, Mg2+. There is also an arrow jetting up to CO2 in a pink box. To the right is acetaldehyde, where C double bonds up and left, bonds up and right to H, and down to CH3. To the right are reversible arrows. On top of the arrows is a curved arrow, which starts with NADH [plus] H+ and points to NAD+. Below the arrows is alcohol dehyrdrogenase in blue. To the right is ethanol, where OH bonds down to CH2, which bonds down to CH3."/>
          <p:cNvPicPr>
            <a:picLocks noChangeAspect="1"/>
          </p:cNvPicPr>
          <p:nvPr/>
        </p:nvPicPr>
        <p:blipFill rotWithShape="1">
          <a:blip r:embed="rId4">
            <a:alphaModFix/>
            <a:extLst>
              <a:ext uri="{28A0092B-C50C-407E-A947-70E740481C1C}">
                <a14:useLocalDpi xmlns:a14="http://schemas.microsoft.com/office/drawing/2010/main" val="0"/>
              </a:ext>
            </a:extLst>
          </a:blip>
          <a:srcRect b="15665"/>
          <a:stretch/>
        </p:blipFill>
        <p:spPr bwMode="auto">
          <a:xfrm>
            <a:off x="338328" y="4927256"/>
            <a:ext cx="6324600" cy="193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00880" y="1507242"/>
            <a:ext cx="3029810" cy="5350758"/>
          </a:xfrm>
          <a:custGeom>
            <a:avLst/>
            <a:gdLst>
              <a:gd name="connsiteX0" fmla="*/ 0 w 2528365"/>
              <a:gd name="connsiteY0" fmla="*/ 0 h 1930744"/>
              <a:gd name="connsiteX1" fmla="*/ 2528365 w 2528365"/>
              <a:gd name="connsiteY1" fmla="*/ 0 h 1930744"/>
              <a:gd name="connsiteX2" fmla="*/ 2528365 w 2528365"/>
              <a:gd name="connsiteY2" fmla="*/ 1930744 h 1930744"/>
              <a:gd name="connsiteX3" fmla="*/ 0 w 2528365"/>
              <a:gd name="connsiteY3" fmla="*/ 1930744 h 1930744"/>
              <a:gd name="connsiteX4" fmla="*/ 0 w 2528365"/>
              <a:gd name="connsiteY4" fmla="*/ 0 h 1930744"/>
              <a:gd name="connsiteX0" fmla="*/ 0 w 3029810"/>
              <a:gd name="connsiteY0" fmla="*/ 0 h 1930744"/>
              <a:gd name="connsiteX1" fmla="*/ 3029810 w 3029810"/>
              <a:gd name="connsiteY1" fmla="*/ 0 h 1930744"/>
              <a:gd name="connsiteX2" fmla="*/ 2528365 w 3029810"/>
              <a:gd name="connsiteY2" fmla="*/ 1930744 h 1930744"/>
              <a:gd name="connsiteX3" fmla="*/ 0 w 3029810"/>
              <a:gd name="connsiteY3" fmla="*/ 1930744 h 1930744"/>
              <a:gd name="connsiteX4" fmla="*/ 0 w 3029810"/>
              <a:gd name="connsiteY4" fmla="*/ 0 h 1930744"/>
              <a:gd name="connsiteX0" fmla="*/ 0 w 3029810"/>
              <a:gd name="connsiteY0" fmla="*/ 0 h 1930744"/>
              <a:gd name="connsiteX1" fmla="*/ 3029810 w 3029810"/>
              <a:gd name="connsiteY1" fmla="*/ 0 h 1930744"/>
              <a:gd name="connsiteX2" fmla="*/ 2764340 w 3029810"/>
              <a:gd name="connsiteY2" fmla="*/ 1824309 h 1930744"/>
              <a:gd name="connsiteX3" fmla="*/ 0 w 3029810"/>
              <a:gd name="connsiteY3" fmla="*/ 1930744 h 1930744"/>
              <a:gd name="connsiteX4" fmla="*/ 0 w 3029810"/>
              <a:gd name="connsiteY4" fmla="*/ 0 h 1930744"/>
              <a:gd name="connsiteX0" fmla="*/ 0 w 3029810"/>
              <a:gd name="connsiteY0" fmla="*/ 0 h 1930744"/>
              <a:gd name="connsiteX1" fmla="*/ 3029810 w 3029810"/>
              <a:gd name="connsiteY1" fmla="*/ 0 h 1930744"/>
              <a:gd name="connsiteX2" fmla="*/ 2764340 w 3029810"/>
              <a:gd name="connsiteY2" fmla="*/ 1824309 h 1930744"/>
              <a:gd name="connsiteX3" fmla="*/ 0 w 3029810"/>
              <a:gd name="connsiteY3" fmla="*/ 1930744 h 1930744"/>
              <a:gd name="connsiteX4" fmla="*/ 0 w 3029810"/>
              <a:gd name="connsiteY4" fmla="*/ 0 h 1930744"/>
              <a:gd name="connsiteX0" fmla="*/ 0 w 3029810"/>
              <a:gd name="connsiteY0" fmla="*/ 0 h 1930744"/>
              <a:gd name="connsiteX1" fmla="*/ 3029810 w 3029810"/>
              <a:gd name="connsiteY1" fmla="*/ 0 h 1930744"/>
              <a:gd name="connsiteX2" fmla="*/ 2764340 w 3029810"/>
              <a:gd name="connsiteY2" fmla="*/ 1806570 h 1930744"/>
              <a:gd name="connsiteX3" fmla="*/ 0 w 3029810"/>
              <a:gd name="connsiteY3" fmla="*/ 1930744 h 1930744"/>
              <a:gd name="connsiteX4" fmla="*/ 0 w 3029810"/>
              <a:gd name="connsiteY4" fmla="*/ 0 h 1930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9810" h="1930744">
                <a:moveTo>
                  <a:pt x="0" y="0"/>
                </a:moveTo>
                <a:lnTo>
                  <a:pt x="3029810" y="0"/>
                </a:lnTo>
                <a:lnTo>
                  <a:pt x="2764340" y="1806570"/>
                </a:lnTo>
                <a:cubicBezTo>
                  <a:pt x="1892055" y="1969770"/>
                  <a:pt x="921447" y="1895266"/>
                  <a:pt x="0" y="1930744"/>
                </a:cubicBezTo>
                <a:lnTo>
                  <a:pt x="0" y="0"/>
                </a:lnTo>
                <a:close/>
              </a:path>
            </a:pathLst>
          </a:cu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6393195" y="5108209"/>
            <a:ext cx="2851356" cy="1661993"/>
          </a:xfrm>
          <a:prstGeom prst="rect">
            <a:avLst/>
          </a:prstGeom>
          <a:noFill/>
        </p:spPr>
        <p:txBody>
          <a:bodyPr wrap="square" rtlCol="0">
            <a:spAutoFit/>
          </a:bodyPr>
          <a:lstStyle/>
          <a:p>
            <a:pPr marL="171450" indent="-163513" eaLnBrk="1" hangingPunct="1">
              <a:spcBef>
                <a:spcPts val="400"/>
              </a:spcBef>
            </a:pPr>
            <a:r>
              <a:rPr lang="en-US" altLang="en-US" sz="1800" kern="0" dirty="0">
                <a:latin typeface="Helvetica" charset="0"/>
                <a:ea typeface="Helvetica" charset="0"/>
                <a:cs typeface="Helvetica" charset="0"/>
              </a:rPr>
              <a:t>Like LDH, highly thermo-dynamically favorable (</a:t>
            </a:r>
            <a:r>
              <a:rPr lang="en-US" altLang="ja-JP" sz="1800" b="1" dirty="0">
                <a:latin typeface="Helvetica" charset="0"/>
                <a:ea typeface="Helvetica" charset="0"/>
                <a:cs typeface="Helvetica" charset="0"/>
                <a:sym typeface="Symbol" charset="2"/>
              </a:rPr>
              <a:t></a:t>
            </a:r>
            <a:r>
              <a:rPr lang="en-US" altLang="ja-JP" sz="1800" b="1" i="1" dirty="0">
                <a:latin typeface="Helvetica" charset="0"/>
                <a:ea typeface="Helvetica" charset="0"/>
                <a:cs typeface="Helvetica" charset="0"/>
                <a:sym typeface="Symbol" charset="2"/>
              </a:rPr>
              <a:t>G</a:t>
            </a:r>
            <a:r>
              <a:rPr lang="en-US" altLang="en-US" sz="1800" b="1" i="1" dirty="0">
                <a:latin typeface="Helvetica" charset="0"/>
                <a:ea typeface="Helvetica" charset="0"/>
                <a:cs typeface="Helvetica" charset="0"/>
                <a:sym typeface="Symbol" charset="2"/>
              </a:rPr>
              <a:t></a:t>
            </a:r>
            <a:r>
              <a:rPr lang="en-US" altLang="en-US" sz="1800" b="1" i="1" baseline="30000" dirty="0">
                <a:latin typeface="Chalkboard" charset="0"/>
                <a:ea typeface="Chalkboard" charset="0"/>
                <a:cs typeface="Chalkboard" charset="0"/>
                <a:sym typeface="Symbol" charset="2"/>
              </a:rPr>
              <a:t>’</a:t>
            </a:r>
            <a:r>
              <a:rPr lang="en-US" altLang="ja-JP" sz="1800" b="1" dirty="0">
                <a:latin typeface="Helvetica" charset="0"/>
                <a:ea typeface="Helvetica" charset="0"/>
                <a:cs typeface="Helvetica" charset="0"/>
              </a:rPr>
              <a:t> </a:t>
            </a:r>
            <a:r>
              <a:rPr lang="en-US" altLang="ja-JP" sz="1800" dirty="0">
                <a:latin typeface="Helvetica" charset="0"/>
                <a:ea typeface="Helvetica" charset="0"/>
                <a:cs typeface="Helvetica" charset="0"/>
              </a:rPr>
              <a:t>= –6 kcal/</a:t>
            </a:r>
            <a:r>
              <a:rPr lang="en-US" altLang="ja-JP" sz="1800" dirty="0" err="1">
                <a:latin typeface="Helvetica" charset="0"/>
                <a:ea typeface="Helvetica" charset="0"/>
                <a:cs typeface="Helvetica" charset="0"/>
              </a:rPr>
              <a:t>mol</a:t>
            </a:r>
            <a:r>
              <a:rPr lang="en-US" altLang="en-US" sz="1800" kern="0" dirty="0">
                <a:latin typeface="Helvetica" charset="0"/>
                <a:ea typeface="Helvetica" charset="0"/>
                <a:cs typeface="Helvetica" charset="0"/>
              </a:rPr>
              <a:t>)</a:t>
            </a:r>
          </a:p>
          <a:p>
            <a:pPr lvl="1" eaLnBrk="1" hangingPunct="1"/>
            <a:r>
              <a:rPr lang="en-US" altLang="en-US" sz="1600" kern="0" dirty="0">
                <a:latin typeface="Helvetica" charset="0"/>
                <a:ea typeface="Helvetica" charset="0"/>
                <a:cs typeface="Helvetica" charset="0"/>
              </a:rPr>
              <a:t>This reaction pulls the entire fermentation pathway.</a:t>
            </a:r>
            <a:endParaRPr lang="en-US" sz="1800" kern="0" dirty="0">
              <a:latin typeface="Helvetica" charset="0"/>
              <a:ea typeface="Helvetica" charset="0"/>
              <a:cs typeface="Helvetica" charset="0"/>
            </a:endParaRPr>
          </a:p>
        </p:txBody>
      </p:sp>
      <p:sp>
        <p:nvSpPr>
          <p:cNvPr id="11" name="Rectangle 5">
            <a:extLst>
              <a:ext uri="{FF2B5EF4-FFF2-40B4-BE49-F238E27FC236}">
                <a16:creationId xmlns:a16="http://schemas.microsoft.com/office/drawing/2014/main" id="{36CB4A0A-86DC-7C4D-B51E-D35F8C4FF443}"/>
              </a:ext>
            </a:extLst>
          </p:cNvPr>
          <p:cNvSpPr/>
          <p:nvPr/>
        </p:nvSpPr>
        <p:spPr>
          <a:xfrm rot="5400000">
            <a:off x="4345873" y="-27620"/>
            <a:ext cx="3271485" cy="6324768"/>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9919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4"/>
          <p:cNvSpPr>
            <a:spLocks noChangeShapeType="1"/>
          </p:cNvSpPr>
          <p:nvPr/>
        </p:nvSpPr>
        <p:spPr bwMode="auto">
          <a:xfrm>
            <a:off x="338328" y="1283408"/>
            <a:ext cx="8229600" cy="0"/>
          </a:xfrm>
          <a:prstGeom prst="line">
            <a:avLst/>
          </a:prstGeom>
          <a:noFill/>
          <a:ln w="57150" cmpd="thinThick">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Rectangle 2"/>
          <p:cNvSpPr txBox="1">
            <a:spLocks noChangeArrowheads="1"/>
          </p:cNvSpPr>
          <p:nvPr/>
        </p:nvSpPr>
        <p:spPr>
          <a:xfrm>
            <a:off x="0" y="-127816"/>
            <a:ext cx="7391665" cy="1352746"/>
          </a:xfrm>
          <a:prstGeom prst="rect">
            <a:avLst/>
          </a:prstGeom>
        </p:spPr>
        <p:txBody>
          <a:bodyPr/>
          <a:lstStyle>
            <a:lvl1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eaLnBrk="1" hangingPunct="1"/>
            <a:r>
              <a:rPr lang="en-US" altLang="en-US" sz="4400" kern="0" dirty="0">
                <a:solidFill>
                  <a:srgbClr val="0070C0"/>
                </a:solidFill>
                <a:latin typeface="Helvetica" charset="0"/>
                <a:ea typeface="Helvetica" charset="0"/>
                <a:cs typeface="Helvetica" charset="0"/>
              </a:rPr>
              <a:t>Fermentation:  Alcohol Dehydrogenase (ADH)</a:t>
            </a:r>
            <a:endParaRPr lang="en-US" altLang="en-US" kern="0" dirty="0">
              <a:solidFill>
                <a:srgbClr val="0070C0"/>
              </a:solidFill>
              <a:latin typeface="Helvetica" charset="0"/>
              <a:ea typeface="Helvetica" charset="0"/>
              <a:cs typeface="Helvetica" charset="0"/>
            </a:endParaRPr>
          </a:p>
        </p:txBody>
      </p:sp>
      <p:sp>
        <p:nvSpPr>
          <p:cNvPr id="10" name="Rectangle 5"/>
          <p:cNvSpPr/>
          <p:nvPr/>
        </p:nvSpPr>
        <p:spPr>
          <a:xfrm>
            <a:off x="6763525" y="7001318"/>
            <a:ext cx="1889267" cy="28461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5"/>
          <p:cNvSpPr/>
          <p:nvPr/>
        </p:nvSpPr>
        <p:spPr>
          <a:xfrm>
            <a:off x="3943140" y="10077591"/>
            <a:ext cx="2358311" cy="23705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5"/>
          <p:cNvSpPr/>
          <p:nvPr/>
        </p:nvSpPr>
        <p:spPr>
          <a:xfrm>
            <a:off x="6293050" y="9751823"/>
            <a:ext cx="2358311" cy="26962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5935017" y="9369293"/>
            <a:ext cx="1417376" cy="307777"/>
          </a:xfrm>
          <a:prstGeom prst="rect">
            <a:avLst/>
          </a:prstGeom>
          <a:noFill/>
        </p:spPr>
        <p:txBody>
          <a:bodyPr wrap="none" rtlCol="0">
            <a:spAutoFit/>
          </a:bodyPr>
          <a:lstStyle/>
          <a:p>
            <a:r>
              <a:rPr lang="en-US" sz="1400" b="1" dirty="0">
                <a:latin typeface="Helvetica" charset="0"/>
                <a:ea typeface="Helvetica" charset="0"/>
                <a:cs typeface="Helvetica" charset="0"/>
              </a:rPr>
              <a:t>Base catalysis</a:t>
            </a:r>
          </a:p>
        </p:txBody>
      </p:sp>
      <p:sp>
        <p:nvSpPr>
          <p:cNvPr id="13" name="Rectangle 5"/>
          <p:cNvSpPr/>
          <p:nvPr/>
        </p:nvSpPr>
        <p:spPr>
          <a:xfrm>
            <a:off x="4356097" y="9369293"/>
            <a:ext cx="673744" cy="10681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7207044" y="16712"/>
            <a:ext cx="1917036" cy="824971"/>
            <a:chOff x="7207044" y="16712"/>
            <a:chExt cx="1917036" cy="824971"/>
          </a:xfrm>
        </p:grpSpPr>
        <p:pic>
          <p:nvPicPr>
            <p:cNvPr id="14" name="Picture 13" descr="An image depicting the conversion of pyruvate to ethanol and CO2.&#10;On the left is pyruvate where C double bonds up and left to O, bonds up and right to O- and down to C, which bonds right to O and bonds down to CH3. To the right is an arrow pointing right to acetaldehyde. Below the arrow is pyruvate decarboxylase in blue. Above the arrow is TPP, Mg2+. There is also an arrow jetting up to CO2 in a pink box. To the right is acetaldehyde, where C double bonds up and left, bonds up and right to H, and down to CH3. To the right are reversible arrows. On top of the arrows is a curved arrow, which starts with NADH [plus] H+ and points to NAD+. Below the arrows is alcohol dehyrdrogenase in blue. To the right is ethanol, where OH bonds down to CH2, which bonds down to CH3."/>
            <p:cNvPicPr>
              <a:picLocks noChangeAspect="1"/>
            </p:cNvPicPr>
            <p:nvPr/>
          </p:nvPicPr>
          <p:blipFill rotWithShape="1">
            <a:blip r:embed="rId3">
              <a:alphaModFix/>
              <a:extLst>
                <a:ext uri="{28A0092B-C50C-407E-A947-70E740481C1C}">
                  <a14:useLocalDpi xmlns:a14="http://schemas.microsoft.com/office/drawing/2010/main" val="0"/>
                </a:ext>
              </a:extLst>
            </a:blip>
            <a:srcRect l="35893" b="15665"/>
            <a:stretch/>
          </p:blipFill>
          <p:spPr bwMode="auto">
            <a:xfrm>
              <a:off x="7391665" y="16712"/>
              <a:ext cx="1732415" cy="824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p:cNvSpPr/>
            <p:nvPr/>
          </p:nvSpPr>
          <p:spPr>
            <a:xfrm>
              <a:off x="7207044" y="16712"/>
              <a:ext cx="354197" cy="6518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6" name="Picture 15">
            <a:extLst>
              <a:ext uri="{FF2B5EF4-FFF2-40B4-BE49-F238E27FC236}">
                <a16:creationId xmlns:a16="http://schemas.microsoft.com/office/drawing/2014/main" id="{7F619D9F-DEA5-B842-94C9-8D0DBD1A7277}"/>
              </a:ext>
            </a:extLst>
          </p:cNvPr>
          <p:cNvPicPr>
            <a:picLocks noChangeAspect="1"/>
          </p:cNvPicPr>
          <p:nvPr/>
        </p:nvPicPr>
        <p:blipFill rotWithShape="1">
          <a:blip r:embed="rId4"/>
          <a:srcRect l="14798" r="15140"/>
          <a:stretch/>
        </p:blipFill>
        <p:spPr>
          <a:xfrm>
            <a:off x="3695787" y="1330709"/>
            <a:ext cx="5089993" cy="5448635"/>
          </a:xfrm>
          <a:prstGeom prst="rect">
            <a:avLst/>
          </a:prstGeom>
        </p:spPr>
      </p:pic>
      <p:sp>
        <p:nvSpPr>
          <p:cNvPr id="7" name="TextBox 6"/>
          <p:cNvSpPr txBox="1"/>
          <p:nvPr/>
        </p:nvSpPr>
        <p:spPr>
          <a:xfrm>
            <a:off x="3421413" y="4334745"/>
            <a:ext cx="1254282" cy="461665"/>
          </a:xfrm>
          <a:prstGeom prst="rect">
            <a:avLst/>
          </a:prstGeom>
          <a:noFill/>
        </p:spPr>
        <p:txBody>
          <a:bodyPr wrap="square" rtlCol="0">
            <a:spAutoFit/>
          </a:bodyPr>
          <a:lstStyle/>
          <a:p>
            <a:r>
              <a:rPr lang="en-US" sz="1200" b="1" dirty="0">
                <a:latin typeface="Helvetica" charset="0"/>
                <a:ea typeface="Helvetica" charset="0"/>
                <a:cs typeface="Helvetica" charset="0"/>
              </a:rPr>
              <a:t>Acid catalysis from Ser/His</a:t>
            </a:r>
          </a:p>
        </p:txBody>
      </p:sp>
      <p:pic>
        <p:nvPicPr>
          <p:cNvPr id="17" name="Picture 4" descr="ttps://sites.tufts.edu/alcoholmetabolism/files/2014/08/Screen-Shot-2016-11-03-at-8.17.50-PM.png">
            <a:extLst>
              <a:ext uri="{FF2B5EF4-FFF2-40B4-BE49-F238E27FC236}">
                <a16:creationId xmlns:a16="http://schemas.microsoft.com/office/drawing/2014/main" id="{BFA18EFC-062E-9E4F-8303-468A62F802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37" y="1361551"/>
            <a:ext cx="3372607" cy="249572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https://cdn.rcsb.org/pdb101/motm/images/13-Alcohol_Dehydrogenase-1adc_JSmol.jpg">
            <a:extLst>
              <a:ext uri="{FF2B5EF4-FFF2-40B4-BE49-F238E27FC236}">
                <a16:creationId xmlns:a16="http://schemas.microsoft.com/office/drawing/2014/main" id="{2F434D24-A574-424B-9EC8-D87B452D17C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7746"/>
          <a:stretch/>
        </p:blipFill>
        <p:spPr bwMode="auto">
          <a:xfrm>
            <a:off x="45926" y="3926902"/>
            <a:ext cx="3375487" cy="285244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3389B4EB-AF52-C040-B737-6C2FE015D9F5}"/>
              </a:ext>
            </a:extLst>
          </p:cNvPr>
          <p:cNvSpPr txBox="1"/>
          <p:nvPr/>
        </p:nvSpPr>
        <p:spPr>
          <a:xfrm>
            <a:off x="3437970" y="1361551"/>
            <a:ext cx="1560042" cy="276999"/>
          </a:xfrm>
          <a:prstGeom prst="rect">
            <a:avLst/>
          </a:prstGeom>
          <a:noFill/>
        </p:spPr>
        <p:txBody>
          <a:bodyPr wrap="none" rtlCol="0">
            <a:spAutoFit/>
          </a:bodyPr>
          <a:lstStyle/>
          <a:p>
            <a:r>
              <a:rPr lang="en-US" sz="1200" b="1" dirty="0">
                <a:solidFill>
                  <a:srgbClr val="FF0000"/>
                </a:solidFill>
                <a:latin typeface="Microsoft Tai Le" panose="020B0502040204020203" pitchFamily="34" charset="0"/>
                <a:cs typeface="Microsoft Tai Le" panose="020B0502040204020203" pitchFamily="34" charset="0"/>
              </a:rPr>
              <a:t>His,2Cys: bind Zn</a:t>
            </a:r>
            <a:r>
              <a:rPr lang="en-US" sz="1200" b="1" baseline="30000" dirty="0">
                <a:solidFill>
                  <a:srgbClr val="FF0000"/>
                </a:solidFill>
                <a:latin typeface="Microsoft Tai Le" panose="020B0502040204020203" pitchFamily="34" charset="0"/>
                <a:cs typeface="Microsoft Tai Le" panose="020B0502040204020203" pitchFamily="34" charset="0"/>
              </a:rPr>
              <a:t>2+</a:t>
            </a:r>
          </a:p>
        </p:txBody>
      </p:sp>
      <p:sp>
        <p:nvSpPr>
          <p:cNvPr id="21" name="TextBox 20">
            <a:extLst>
              <a:ext uri="{FF2B5EF4-FFF2-40B4-BE49-F238E27FC236}">
                <a16:creationId xmlns:a16="http://schemas.microsoft.com/office/drawing/2014/main" id="{D97FE64F-1866-2241-8B21-C780B296FBCA}"/>
              </a:ext>
            </a:extLst>
          </p:cNvPr>
          <p:cNvSpPr txBox="1"/>
          <p:nvPr/>
        </p:nvSpPr>
        <p:spPr>
          <a:xfrm>
            <a:off x="3437970" y="1586634"/>
            <a:ext cx="2130711" cy="276999"/>
          </a:xfrm>
          <a:prstGeom prst="rect">
            <a:avLst/>
          </a:prstGeom>
          <a:noFill/>
        </p:spPr>
        <p:txBody>
          <a:bodyPr wrap="none" rtlCol="0">
            <a:spAutoFit/>
          </a:bodyPr>
          <a:lstStyle/>
          <a:p>
            <a:r>
              <a:rPr lang="en-US" sz="1200" b="1" dirty="0">
                <a:solidFill>
                  <a:srgbClr val="0432FF"/>
                </a:solidFill>
                <a:latin typeface="Microsoft Tai Le" panose="020B0502040204020203" pitchFamily="34" charset="0"/>
                <a:cs typeface="Microsoft Tai Le" panose="020B0502040204020203" pitchFamily="34" charset="0"/>
              </a:rPr>
              <a:t>Ser/His: acid-base catalysis</a:t>
            </a:r>
          </a:p>
        </p:txBody>
      </p:sp>
      <p:sp>
        <p:nvSpPr>
          <p:cNvPr id="22" name="TextBox 21">
            <a:extLst>
              <a:ext uri="{FF2B5EF4-FFF2-40B4-BE49-F238E27FC236}">
                <a16:creationId xmlns:a16="http://schemas.microsoft.com/office/drawing/2014/main" id="{DCD23192-90FF-3F48-8276-8E9B21F7B072}"/>
              </a:ext>
            </a:extLst>
          </p:cNvPr>
          <p:cNvSpPr txBox="1"/>
          <p:nvPr/>
        </p:nvSpPr>
        <p:spPr>
          <a:xfrm>
            <a:off x="1233873" y="2328156"/>
            <a:ext cx="502061" cy="276999"/>
          </a:xfrm>
          <a:prstGeom prst="rect">
            <a:avLst/>
          </a:prstGeom>
          <a:noFill/>
        </p:spPr>
        <p:txBody>
          <a:bodyPr wrap="none" rtlCol="0">
            <a:spAutoFit/>
          </a:bodyPr>
          <a:lstStyle/>
          <a:p>
            <a:r>
              <a:rPr lang="en-US" sz="1200" b="1" dirty="0">
                <a:latin typeface="Microsoft Tai Le" panose="020B0502040204020203" pitchFamily="34" charset="0"/>
                <a:cs typeface="Microsoft Tai Le" panose="020B0502040204020203" pitchFamily="34" charset="0"/>
              </a:rPr>
              <a:t>Zn</a:t>
            </a:r>
            <a:r>
              <a:rPr lang="en-US" sz="1200" b="1" baseline="30000" dirty="0">
                <a:latin typeface="Microsoft Tai Le" panose="020B0502040204020203" pitchFamily="34" charset="0"/>
                <a:cs typeface="Microsoft Tai Le" panose="020B0502040204020203" pitchFamily="34" charset="0"/>
              </a:rPr>
              <a:t>2+</a:t>
            </a:r>
          </a:p>
        </p:txBody>
      </p:sp>
      <p:sp>
        <p:nvSpPr>
          <p:cNvPr id="23" name="TextBox 22">
            <a:extLst>
              <a:ext uri="{FF2B5EF4-FFF2-40B4-BE49-F238E27FC236}">
                <a16:creationId xmlns:a16="http://schemas.microsoft.com/office/drawing/2014/main" id="{F2F10190-F3DC-F443-B437-CC10910C1A35}"/>
              </a:ext>
            </a:extLst>
          </p:cNvPr>
          <p:cNvSpPr txBox="1"/>
          <p:nvPr/>
        </p:nvSpPr>
        <p:spPr>
          <a:xfrm>
            <a:off x="1555423" y="2741776"/>
            <a:ext cx="825867" cy="215444"/>
          </a:xfrm>
          <a:prstGeom prst="rect">
            <a:avLst/>
          </a:prstGeom>
          <a:noFill/>
        </p:spPr>
        <p:txBody>
          <a:bodyPr wrap="none" rtlCol="0">
            <a:spAutoFit/>
          </a:bodyPr>
          <a:lstStyle/>
          <a:p>
            <a:r>
              <a:rPr lang="en-US" sz="800" b="1" dirty="0">
                <a:latin typeface="Microsoft Tai Le" panose="020B0502040204020203" pitchFamily="34" charset="0"/>
                <a:cs typeface="Microsoft Tai Le" panose="020B0502040204020203" pitchFamily="34" charset="0"/>
              </a:rPr>
              <a:t>acetaldehyde</a:t>
            </a:r>
          </a:p>
        </p:txBody>
      </p:sp>
    </p:spTree>
    <p:extLst>
      <p:ext uri="{BB962C8B-B14F-4D97-AF65-F5344CB8AC3E}">
        <p14:creationId xmlns:p14="http://schemas.microsoft.com/office/powerpoint/2010/main" val="13579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1+#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4"/>
          <p:cNvSpPr>
            <a:spLocks noChangeShapeType="1"/>
          </p:cNvSpPr>
          <p:nvPr/>
        </p:nvSpPr>
        <p:spPr bwMode="auto">
          <a:xfrm>
            <a:off x="338328" y="1283408"/>
            <a:ext cx="8229600" cy="0"/>
          </a:xfrm>
          <a:prstGeom prst="line">
            <a:avLst/>
          </a:prstGeom>
          <a:noFill/>
          <a:ln w="57150" cmpd="thinThick">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Rectangle 2"/>
          <p:cNvSpPr txBox="1">
            <a:spLocks noChangeArrowheads="1"/>
          </p:cNvSpPr>
          <p:nvPr/>
        </p:nvSpPr>
        <p:spPr>
          <a:xfrm>
            <a:off x="0" y="-127816"/>
            <a:ext cx="7391665" cy="1352746"/>
          </a:xfrm>
          <a:prstGeom prst="rect">
            <a:avLst/>
          </a:prstGeom>
        </p:spPr>
        <p:txBody>
          <a:bodyPr/>
          <a:lstStyle>
            <a:lvl1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eaLnBrk="1" hangingPunct="1"/>
            <a:r>
              <a:rPr lang="en-US" altLang="en-US" sz="4400" kern="0" dirty="0">
                <a:solidFill>
                  <a:srgbClr val="0070C0"/>
                </a:solidFill>
                <a:latin typeface="Helvetica" charset="0"/>
                <a:ea typeface="Helvetica" charset="0"/>
                <a:cs typeface="Helvetica" charset="0"/>
              </a:rPr>
              <a:t>Fermentation:  Alcohol Dehydrogenase (ADH)</a:t>
            </a:r>
            <a:endParaRPr lang="en-US" altLang="en-US" kern="0" dirty="0">
              <a:solidFill>
                <a:srgbClr val="0070C0"/>
              </a:solidFill>
              <a:latin typeface="Helvetica" charset="0"/>
              <a:ea typeface="Helvetica" charset="0"/>
              <a:cs typeface="Helvetica" charset="0"/>
            </a:endParaRPr>
          </a:p>
        </p:txBody>
      </p:sp>
      <p:grpSp>
        <p:nvGrpSpPr>
          <p:cNvPr id="3" name="Group 2"/>
          <p:cNvGrpSpPr/>
          <p:nvPr/>
        </p:nvGrpSpPr>
        <p:grpSpPr>
          <a:xfrm>
            <a:off x="7207044" y="16712"/>
            <a:ext cx="1917036" cy="824971"/>
            <a:chOff x="7207044" y="16712"/>
            <a:chExt cx="1917036" cy="824971"/>
          </a:xfrm>
        </p:grpSpPr>
        <p:pic>
          <p:nvPicPr>
            <p:cNvPr id="14" name="Picture 13" descr="An image depicting the conversion of pyruvate to ethanol and CO2.&#10;On the left is pyruvate where C double bonds up and left to O, bonds up and right to O- and down to C, which bonds right to O and bonds down to CH3. To the right is an arrow pointing right to acetaldehyde. Below the arrow is pyruvate decarboxylase in blue. Above the arrow is TPP, Mg2+. There is also an arrow jetting up to CO2 in a pink box. To the right is acetaldehyde, where C double bonds up and left, bonds up and right to H, and down to CH3. To the right are reversible arrows. On top of the arrows is a curved arrow, which starts with NADH [plus] H+ and points to NAD+. Below the arrows is alcohol dehyrdrogenase in blue. To the right is ethanol, where OH bonds down to CH2, which bonds down to CH3."/>
            <p:cNvPicPr>
              <a:picLocks noChangeAspect="1"/>
            </p:cNvPicPr>
            <p:nvPr/>
          </p:nvPicPr>
          <p:blipFill rotWithShape="1">
            <a:blip r:embed="rId3">
              <a:alphaModFix/>
              <a:extLst>
                <a:ext uri="{28A0092B-C50C-407E-A947-70E740481C1C}">
                  <a14:useLocalDpi xmlns:a14="http://schemas.microsoft.com/office/drawing/2010/main" val="0"/>
                </a:ext>
              </a:extLst>
            </a:blip>
            <a:srcRect l="35893" b="15665"/>
            <a:stretch/>
          </p:blipFill>
          <p:spPr bwMode="auto">
            <a:xfrm>
              <a:off x="7391665" y="16712"/>
              <a:ext cx="1732415" cy="824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p:cNvSpPr/>
            <p:nvPr/>
          </p:nvSpPr>
          <p:spPr>
            <a:xfrm>
              <a:off x="7207044" y="16712"/>
              <a:ext cx="354197" cy="6518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8" name="Picture 4" descr="ttps://sites.tufts.edu/alcoholmetabolism/files/2014/08/Screen-Shot-2016-11-03-at-8.17.50-P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37" y="1361551"/>
            <a:ext cx="3372607" cy="24957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dn.rcsb.org/pdb101/motm/images/13-Alcohol_Dehydrogenase-1adc_JSmol.jpg"/>
          <p:cNvPicPr>
            <a:picLocks noChangeAspect="1" noChangeArrowheads="1"/>
          </p:cNvPicPr>
          <p:nvPr/>
        </p:nvPicPr>
        <p:blipFill rotWithShape="1">
          <a:blip r:embed="rId5">
            <a:extLst>
              <a:ext uri="{28A0092B-C50C-407E-A947-70E740481C1C}">
                <a14:useLocalDpi xmlns:a14="http://schemas.microsoft.com/office/drawing/2010/main" val="0"/>
              </a:ext>
            </a:extLst>
          </a:blip>
          <a:srcRect b="7746"/>
          <a:stretch/>
        </p:blipFill>
        <p:spPr bwMode="auto">
          <a:xfrm>
            <a:off x="45926" y="3926902"/>
            <a:ext cx="3375487" cy="2852442"/>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42">
            <a:extLst>
              <a:ext uri="{FF2B5EF4-FFF2-40B4-BE49-F238E27FC236}">
                <a16:creationId xmlns:a16="http://schemas.microsoft.com/office/drawing/2014/main" id="{AFF130E5-730A-E241-AB4B-6A0C18A0CC3C}"/>
              </a:ext>
            </a:extLst>
          </p:cNvPr>
          <p:cNvGrpSpPr/>
          <p:nvPr/>
        </p:nvGrpSpPr>
        <p:grpSpPr>
          <a:xfrm>
            <a:off x="4105960" y="1469703"/>
            <a:ext cx="4301665" cy="5272139"/>
            <a:chOff x="4105960" y="1469703"/>
            <a:chExt cx="4301665" cy="5272139"/>
          </a:xfrm>
        </p:grpSpPr>
        <p:grpSp>
          <p:nvGrpSpPr>
            <p:cNvPr id="34" name="Group 33">
              <a:extLst>
                <a:ext uri="{FF2B5EF4-FFF2-40B4-BE49-F238E27FC236}">
                  <a16:creationId xmlns:a16="http://schemas.microsoft.com/office/drawing/2014/main" id="{18C4D127-D60C-274B-828F-CFAE21E70F78}"/>
                </a:ext>
              </a:extLst>
            </p:cNvPr>
            <p:cNvGrpSpPr/>
            <p:nvPr/>
          </p:nvGrpSpPr>
          <p:grpSpPr>
            <a:xfrm>
              <a:off x="4105960" y="1469703"/>
              <a:ext cx="4301665" cy="5272139"/>
              <a:chOff x="4105960" y="1469703"/>
              <a:chExt cx="4301665" cy="5272139"/>
            </a:xfrm>
          </p:grpSpPr>
          <p:pic>
            <p:nvPicPr>
              <p:cNvPr id="1026" name="Picture 2" descr="ee the source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5960" y="1469703"/>
                <a:ext cx="4301665" cy="527213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EE78D9A9-DCA6-E34B-B331-0051687E83B2}"/>
                  </a:ext>
                </a:extLst>
              </p:cNvPr>
              <p:cNvPicPr>
                <a:picLocks noChangeAspect="1"/>
              </p:cNvPicPr>
              <p:nvPr/>
            </p:nvPicPr>
            <p:blipFill>
              <a:blip r:embed="rId7"/>
              <a:stretch>
                <a:fillRect/>
              </a:stretch>
            </p:blipFill>
            <p:spPr>
              <a:xfrm>
                <a:off x="6666839" y="3779928"/>
                <a:ext cx="621914" cy="315645"/>
              </a:xfrm>
              <a:prstGeom prst="rect">
                <a:avLst/>
              </a:prstGeom>
            </p:spPr>
          </p:pic>
        </p:grpSp>
        <p:sp>
          <p:nvSpPr>
            <p:cNvPr id="42" name="TextBox 41">
              <a:extLst>
                <a:ext uri="{FF2B5EF4-FFF2-40B4-BE49-F238E27FC236}">
                  <a16:creationId xmlns:a16="http://schemas.microsoft.com/office/drawing/2014/main" id="{5CAD008C-1EBA-FA43-A44B-97226E2BD99C}"/>
                </a:ext>
              </a:extLst>
            </p:cNvPr>
            <p:cNvSpPr txBox="1"/>
            <p:nvPr/>
          </p:nvSpPr>
          <p:spPr>
            <a:xfrm>
              <a:off x="4230561" y="4323556"/>
              <a:ext cx="636393" cy="246221"/>
            </a:xfrm>
            <a:prstGeom prst="rect">
              <a:avLst/>
            </a:prstGeom>
            <a:solidFill>
              <a:schemeClr val="bg1"/>
            </a:solidFill>
          </p:spPr>
          <p:txBody>
            <a:bodyPr wrap="none" lIns="0" tIns="0" rIns="0" bIns="0" rtlCol="0">
              <a:spAutoFit/>
            </a:bodyPr>
            <a:lstStyle/>
            <a:p>
              <a:r>
                <a:rPr lang="en-US" sz="800" dirty="0"/>
                <a:t>Base is re-</a:t>
              </a:r>
            </a:p>
            <a:p>
              <a:r>
                <a:rPr lang="en-US" sz="800" dirty="0"/>
                <a:t>protonated and </a:t>
              </a:r>
            </a:p>
          </p:txBody>
        </p:sp>
      </p:grpSp>
      <p:grpSp>
        <p:nvGrpSpPr>
          <p:cNvPr id="50" name="Group 49">
            <a:extLst>
              <a:ext uri="{FF2B5EF4-FFF2-40B4-BE49-F238E27FC236}">
                <a16:creationId xmlns:a16="http://schemas.microsoft.com/office/drawing/2014/main" id="{6F1091D6-3F0B-5844-BA5A-79DD0F352C2E}"/>
              </a:ext>
            </a:extLst>
          </p:cNvPr>
          <p:cNvGrpSpPr/>
          <p:nvPr/>
        </p:nvGrpSpPr>
        <p:grpSpPr>
          <a:xfrm>
            <a:off x="4883150" y="1567918"/>
            <a:ext cx="2870323" cy="5218373"/>
            <a:chOff x="4883150" y="1567918"/>
            <a:chExt cx="2870323" cy="5218373"/>
          </a:xfrm>
        </p:grpSpPr>
        <p:sp>
          <p:nvSpPr>
            <p:cNvPr id="25" name="Rectangle 1">
              <a:extLst>
                <a:ext uri="{FF2B5EF4-FFF2-40B4-BE49-F238E27FC236}">
                  <a16:creationId xmlns:a16="http://schemas.microsoft.com/office/drawing/2014/main" id="{0AE28661-07CA-FF44-863D-CA522386DBAB}"/>
                </a:ext>
              </a:extLst>
            </p:cNvPr>
            <p:cNvSpPr/>
            <p:nvPr/>
          </p:nvSpPr>
          <p:spPr>
            <a:xfrm>
              <a:off x="7366165" y="3857280"/>
              <a:ext cx="387308" cy="403977"/>
            </a:xfrm>
            <a:custGeom>
              <a:avLst/>
              <a:gdLst>
                <a:gd name="connsiteX0" fmla="*/ 0 w 1118475"/>
                <a:gd name="connsiteY0" fmla="*/ 0 h 790039"/>
                <a:gd name="connsiteX1" fmla="*/ 1118475 w 1118475"/>
                <a:gd name="connsiteY1" fmla="*/ 0 h 790039"/>
                <a:gd name="connsiteX2" fmla="*/ 1118475 w 1118475"/>
                <a:gd name="connsiteY2" fmla="*/ 790039 h 790039"/>
                <a:gd name="connsiteX3" fmla="*/ 0 w 1118475"/>
                <a:gd name="connsiteY3" fmla="*/ 790039 h 790039"/>
                <a:gd name="connsiteX4" fmla="*/ 0 w 1118475"/>
                <a:gd name="connsiteY4" fmla="*/ 0 h 790039"/>
                <a:gd name="connsiteX0" fmla="*/ 0 w 1118475"/>
                <a:gd name="connsiteY0" fmla="*/ 0 h 790039"/>
                <a:gd name="connsiteX1" fmla="*/ 1118475 w 1118475"/>
                <a:gd name="connsiteY1" fmla="*/ 0 h 790039"/>
                <a:gd name="connsiteX2" fmla="*/ 1099425 w 1118475"/>
                <a:gd name="connsiteY2" fmla="*/ 551914 h 790039"/>
                <a:gd name="connsiteX3" fmla="*/ 0 w 1118475"/>
                <a:gd name="connsiteY3" fmla="*/ 790039 h 790039"/>
                <a:gd name="connsiteX4" fmla="*/ 0 w 1118475"/>
                <a:gd name="connsiteY4" fmla="*/ 0 h 79003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79814"/>
                <a:gd name="connsiteX1" fmla="*/ 1153400 w 1153400"/>
                <a:gd name="connsiteY1" fmla="*/ 0 h 679814"/>
                <a:gd name="connsiteX2" fmla="*/ 1134350 w 1153400"/>
                <a:gd name="connsiteY2" fmla="*/ 551914 h 679814"/>
                <a:gd name="connsiteX3" fmla="*/ 0 w 1153400"/>
                <a:gd name="connsiteY3" fmla="*/ 631289 h 679814"/>
                <a:gd name="connsiteX4" fmla="*/ 34925 w 1153400"/>
                <a:gd name="connsiteY4" fmla="*/ 0 h 67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400" h="679814">
                  <a:moveTo>
                    <a:pt x="34925" y="0"/>
                  </a:moveTo>
                  <a:lnTo>
                    <a:pt x="1153400" y="0"/>
                  </a:lnTo>
                  <a:lnTo>
                    <a:pt x="1134350" y="551914"/>
                  </a:lnTo>
                  <a:cubicBezTo>
                    <a:pt x="756233" y="578372"/>
                    <a:pt x="413042" y="766756"/>
                    <a:pt x="0" y="631289"/>
                  </a:cubicBezTo>
                  <a:cubicBezTo>
                    <a:pt x="100542" y="404984"/>
                    <a:pt x="23283" y="210430"/>
                    <a:pt x="34925"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73A0E13-CFD7-2A47-9A89-007F9EF78EDF}"/>
                </a:ext>
              </a:extLst>
            </p:cNvPr>
            <p:cNvSpPr/>
            <p:nvPr/>
          </p:nvSpPr>
          <p:spPr>
            <a:xfrm>
              <a:off x="5313325" y="5203374"/>
              <a:ext cx="255855" cy="850666"/>
            </a:xfrm>
            <a:custGeom>
              <a:avLst/>
              <a:gdLst>
                <a:gd name="connsiteX0" fmla="*/ 0 w 255855"/>
                <a:gd name="connsiteY0" fmla="*/ 0 h 587141"/>
                <a:gd name="connsiteX1" fmla="*/ 255855 w 255855"/>
                <a:gd name="connsiteY1" fmla="*/ 0 h 587141"/>
                <a:gd name="connsiteX2" fmla="*/ 255855 w 255855"/>
                <a:gd name="connsiteY2" fmla="*/ 587141 h 587141"/>
                <a:gd name="connsiteX3" fmla="*/ 0 w 255855"/>
                <a:gd name="connsiteY3" fmla="*/ 587141 h 587141"/>
                <a:gd name="connsiteX4" fmla="*/ 0 w 255855"/>
                <a:gd name="connsiteY4" fmla="*/ 0 h 587141"/>
                <a:gd name="connsiteX0" fmla="*/ 0 w 255855"/>
                <a:gd name="connsiteY0" fmla="*/ 0 h 850666"/>
                <a:gd name="connsiteX1" fmla="*/ 255855 w 255855"/>
                <a:gd name="connsiteY1" fmla="*/ 0 h 850666"/>
                <a:gd name="connsiteX2" fmla="*/ 255855 w 255855"/>
                <a:gd name="connsiteY2" fmla="*/ 587141 h 850666"/>
                <a:gd name="connsiteX3" fmla="*/ 47625 w 255855"/>
                <a:gd name="connsiteY3" fmla="*/ 850666 h 850666"/>
                <a:gd name="connsiteX4" fmla="*/ 0 w 255855"/>
                <a:gd name="connsiteY4" fmla="*/ 0 h 850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855" h="850666">
                  <a:moveTo>
                    <a:pt x="0" y="0"/>
                  </a:moveTo>
                  <a:lnTo>
                    <a:pt x="255855" y="0"/>
                  </a:lnTo>
                  <a:lnTo>
                    <a:pt x="255855" y="587141"/>
                  </a:lnTo>
                  <a:lnTo>
                    <a:pt x="47625" y="850666"/>
                  </a:ln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
              <a:extLst>
                <a:ext uri="{FF2B5EF4-FFF2-40B4-BE49-F238E27FC236}">
                  <a16:creationId xmlns:a16="http://schemas.microsoft.com/office/drawing/2014/main" id="{507AF350-6F2A-D742-B04C-2E9F56C4DCCB}"/>
                </a:ext>
              </a:extLst>
            </p:cNvPr>
            <p:cNvSpPr/>
            <p:nvPr/>
          </p:nvSpPr>
          <p:spPr>
            <a:xfrm>
              <a:off x="4883150" y="6137221"/>
              <a:ext cx="686030" cy="649070"/>
            </a:xfrm>
            <a:custGeom>
              <a:avLst/>
              <a:gdLst>
                <a:gd name="connsiteX0" fmla="*/ 0 w 625705"/>
                <a:gd name="connsiteY0" fmla="*/ 0 h 645895"/>
                <a:gd name="connsiteX1" fmla="*/ 625705 w 625705"/>
                <a:gd name="connsiteY1" fmla="*/ 0 h 645895"/>
                <a:gd name="connsiteX2" fmla="*/ 625705 w 625705"/>
                <a:gd name="connsiteY2" fmla="*/ 645895 h 645895"/>
                <a:gd name="connsiteX3" fmla="*/ 0 w 625705"/>
                <a:gd name="connsiteY3" fmla="*/ 645895 h 645895"/>
                <a:gd name="connsiteX4" fmla="*/ 0 w 625705"/>
                <a:gd name="connsiteY4" fmla="*/ 0 h 645895"/>
                <a:gd name="connsiteX0" fmla="*/ 0 w 625705"/>
                <a:gd name="connsiteY0" fmla="*/ 0 h 645895"/>
                <a:gd name="connsiteX1" fmla="*/ 616180 w 625705"/>
                <a:gd name="connsiteY1" fmla="*/ 19050 h 645895"/>
                <a:gd name="connsiteX2" fmla="*/ 625705 w 625705"/>
                <a:gd name="connsiteY2" fmla="*/ 645895 h 645895"/>
                <a:gd name="connsiteX3" fmla="*/ 0 w 625705"/>
                <a:gd name="connsiteY3" fmla="*/ 645895 h 645895"/>
                <a:gd name="connsiteX4" fmla="*/ 0 w 625705"/>
                <a:gd name="connsiteY4" fmla="*/ 0 h 645895"/>
                <a:gd name="connsiteX0" fmla="*/ 0 w 686030"/>
                <a:gd name="connsiteY0" fmla="*/ 0 h 649070"/>
                <a:gd name="connsiteX1" fmla="*/ 616180 w 686030"/>
                <a:gd name="connsiteY1" fmla="*/ 19050 h 649070"/>
                <a:gd name="connsiteX2" fmla="*/ 686030 w 686030"/>
                <a:gd name="connsiteY2" fmla="*/ 649070 h 649070"/>
                <a:gd name="connsiteX3" fmla="*/ 0 w 686030"/>
                <a:gd name="connsiteY3" fmla="*/ 645895 h 649070"/>
                <a:gd name="connsiteX4" fmla="*/ 0 w 686030"/>
                <a:gd name="connsiteY4" fmla="*/ 0 h 64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030" h="649070">
                  <a:moveTo>
                    <a:pt x="0" y="0"/>
                  </a:moveTo>
                  <a:lnTo>
                    <a:pt x="616180" y="19050"/>
                  </a:lnTo>
                  <a:lnTo>
                    <a:pt x="686030" y="649070"/>
                  </a:lnTo>
                  <a:lnTo>
                    <a:pt x="0" y="645895"/>
                  </a:ln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
              <a:extLst>
                <a:ext uri="{FF2B5EF4-FFF2-40B4-BE49-F238E27FC236}">
                  <a16:creationId xmlns:a16="http://schemas.microsoft.com/office/drawing/2014/main" id="{90C89B8B-3CED-2C4B-99EC-1EE47FA785FB}"/>
                </a:ext>
              </a:extLst>
            </p:cNvPr>
            <p:cNvSpPr/>
            <p:nvPr/>
          </p:nvSpPr>
          <p:spPr>
            <a:xfrm>
              <a:off x="6245225" y="5283533"/>
              <a:ext cx="1153400" cy="679814"/>
            </a:xfrm>
            <a:custGeom>
              <a:avLst/>
              <a:gdLst>
                <a:gd name="connsiteX0" fmla="*/ 0 w 1118475"/>
                <a:gd name="connsiteY0" fmla="*/ 0 h 790039"/>
                <a:gd name="connsiteX1" fmla="*/ 1118475 w 1118475"/>
                <a:gd name="connsiteY1" fmla="*/ 0 h 790039"/>
                <a:gd name="connsiteX2" fmla="*/ 1118475 w 1118475"/>
                <a:gd name="connsiteY2" fmla="*/ 790039 h 790039"/>
                <a:gd name="connsiteX3" fmla="*/ 0 w 1118475"/>
                <a:gd name="connsiteY3" fmla="*/ 790039 h 790039"/>
                <a:gd name="connsiteX4" fmla="*/ 0 w 1118475"/>
                <a:gd name="connsiteY4" fmla="*/ 0 h 790039"/>
                <a:gd name="connsiteX0" fmla="*/ 0 w 1118475"/>
                <a:gd name="connsiteY0" fmla="*/ 0 h 790039"/>
                <a:gd name="connsiteX1" fmla="*/ 1118475 w 1118475"/>
                <a:gd name="connsiteY1" fmla="*/ 0 h 790039"/>
                <a:gd name="connsiteX2" fmla="*/ 1099425 w 1118475"/>
                <a:gd name="connsiteY2" fmla="*/ 551914 h 790039"/>
                <a:gd name="connsiteX3" fmla="*/ 0 w 1118475"/>
                <a:gd name="connsiteY3" fmla="*/ 790039 h 790039"/>
                <a:gd name="connsiteX4" fmla="*/ 0 w 1118475"/>
                <a:gd name="connsiteY4" fmla="*/ 0 h 79003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79814"/>
                <a:gd name="connsiteX1" fmla="*/ 1153400 w 1153400"/>
                <a:gd name="connsiteY1" fmla="*/ 0 h 679814"/>
                <a:gd name="connsiteX2" fmla="*/ 1134350 w 1153400"/>
                <a:gd name="connsiteY2" fmla="*/ 551914 h 679814"/>
                <a:gd name="connsiteX3" fmla="*/ 0 w 1153400"/>
                <a:gd name="connsiteY3" fmla="*/ 631289 h 679814"/>
                <a:gd name="connsiteX4" fmla="*/ 34925 w 1153400"/>
                <a:gd name="connsiteY4" fmla="*/ 0 h 67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400" h="679814">
                  <a:moveTo>
                    <a:pt x="34925" y="0"/>
                  </a:moveTo>
                  <a:lnTo>
                    <a:pt x="1153400" y="0"/>
                  </a:lnTo>
                  <a:lnTo>
                    <a:pt x="1134350" y="551914"/>
                  </a:lnTo>
                  <a:cubicBezTo>
                    <a:pt x="756233" y="578372"/>
                    <a:pt x="413042" y="766756"/>
                    <a:pt x="0" y="631289"/>
                  </a:cubicBezTo>
                  <a:cubicBezTo>
                    <a:pt x="100542" y="404984"/>
                    <a:pt x="23283" y="210430"/>
                    <a:pt x="34925"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1">
              <a:extLst>
                <a:ext uri="{FF2B5EF4-FFF2-40B4-BE49-F238E27FC236}">
                  <a16:creationId xmlns:a16="http://schemas.microsoft.com/office/drawing/2014/main" id="{A5978E87-04C5-A845-B033-F67B8A11209F}"/>
                </a:ext>
              </a:extLst>
            </p:cNvPr>
            <p:cNvSpPr/>
            <p:nvPr/>
          </p:nvSpPr>
          <p:spPr>
            <a:xfrm rot="18941661">
              <a:off x="7082843" y="1828946"/>
              <a:ext cx="472183" cy="420155"/>
            </a:xfrm>
            <a:custGeom>
              <a:avLst/>
              <a:gdLst>
                <a:gd name="connsiteX0" fmla="*/ 0 w 1118475"/>
                <a:gd name="connsiteY0" fmla="*/ 0 h 790039"/>
                <a:gd name="connsiteX1" fmla="*/ 1118475 w 1118475"/>
                <a:gd name="connsiteY1" fmla="*/ 0 h 790039"/>
                <a:gd name="connsiteX2" fmla="*/ 1118475 w 1118475"/>
                <a:gd name="connsiteY2" fmla="*/ 790039 h 790039"/>
                <a:gd name="connsiteX3" fmla="*/ 0 w 1118475"/>
                <a:gd name="connsiteY3" fmla="*/ 790039 h 790039"/>
                <a:gd name="connsiteX4" fmla="*/ 0 w 1118475"/>
                <a:gd name="connsiteY4" fmla="*/ 0 h 790039"/>
                <a:gd name="connsiteX0" fmla="*/ 0 w 1118475"/>
                <a:gd name="connsiteY0" fmla="*/ 0 h 790039"/>
                <a:gd name="connsiteX1" fmla="*/ 1118475 w 1118475"/>
                <a:gd name="connsiteY1" fmla="*/ 0 h 790039"/>
                <a:gd name="connsiteX2" fmla="*/ 1099425 w 1118475"/>
                <a:gd name="connsiteY2" fmla="*/ 551914 h 790039"/>
                <a:gd name="connsiteX3" fmla="*/ 0 w 1118475"/>
                <a:gd name="connsiteY3" fmla="*/ 790039 h 790039"/>
                <a:gd name="connsiteX4" fmla="*/ 0 w 1118475"/>
                <a:gd name="connsiteY4" fmla="*/ 0 h 79003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79814"/>
                <a:gd name="connsiteX1" fmla="*/ 1153400 w 1153400"/>
                <a:gd name="connsiteY1" fmla="*/ 0 h 679814"/>
                <a:gd name="connsiteX2" fmla="*/ 1134350 w 1153400"/>
                <a:gd name="connsiteY2" fmla="*/ 551914 h 679814"/>
                <a:gd name="connsiteX3" fmla="*/ 0 w 1153400"/>
                <a:gd name="connsiteY3" fmla="*/ 631289 h 679814"/>
                <a:gd name="connsiteX4" fmla="*/ 34925 w 1153400"/>
                <a:gd name="connsiteY4" fmla="*/ 0 h 679814"/>
                <a:gd name="connsiteX0" fmla="*/ 34925 w 1424329"/>
                <a:gd name="connsiteY0" fmla="*/ 0 h 710663"/>
                <a:gd name="connsiteX1" fmla="*/ 1153400 w 1424329"/>
                <a:gd name="connsiteY1" fmla="*/ 0 h 710663"/>
                <a:gd name="connsiteX2" fmla="*/ 1424328 w 1424329"/>
                <a:gd name="connsiteY2" fmla="*/ 667055 h 710663"/>
                <a:gd name="connsiteX3" fmla="*/ 0 w 1424329"/>
                <a:gd name="connsiteY3" fmla="*/ 631289 h 710663"/>
                <a:gd name="connsiteX4" fmla="*/ 34925 w 1424329"/>
                <a:gd name="connsiteY4" fmla="*/ 0 h 710663"/>
                <a:gd name="connsiteX0" fmla="*/ 34925 w 1424329"/>
                <a:gd name="connsiteY0" fmla="*/ 0 h 710663"/>
                <a:gd name="connsiteX1" fmla="*/ 1153400 w 1424329"/>
                <a:gd name="connsiteY1" fmla="*/ 0 h 710663"/>
                <a:gd name="connsiteX2" fmla="*/ 1424328 w 1424329"/>
                <a:gd name="connsiteY2" fmla="*/ 667055 h 710663"/>
                <a:gd name="connsiteX3" fmla="*/ 0 w 1424329"/>
                <a:gd name="connsiteY3" fmla="*/ 631289 h 710663"/>
                <a:gd name="connsiteX4" fmla="*/ 34925 w 1424329"/>
                <a:gd name="connsiteY4" fmla="*/ 0 h 710663"/>
                <a:gd name="connsiteX0" fmla="*/ 118715 w 1424329"/>
                <a:gd name="connsiteY0" fmla="*/ 165671 h 710663"/>
                <a:gd name="connsiteX1" fmla="*/ 1153400 w 1424329"/>
                <a:gd name="connsiteY1" fmla="*/ 0 h 710663"/>
                <a:gd name="connsiteX2" fmla="*/ 1424328 w 1424329"/>
                <a:gd name="connsiteY2" fmla="*/ 667055 h 710663"/>
                <a:gd name="connsiteX3" fmla="*/ 0 w 1424329"/>
                <a:gd name="connsiteY3" fmla="*/ 631289 h 710663"/>
                <a:gd name="connsiteX4" fmla="*/ 118715 w 1424329"/>
                <a:gd name="connsiteY4" fmla="*/ 165671 h 710663"/>
                <a:gd name="connsiteX0" fmla="*/ 118715 w 1424329"/>
                <a:gd name="connsiteY0" fmla="*/ 165671 h 710663"/>
                <a:gd name="connsiteX1" fmla="*/ 1153400 w 1424329"/>
                <a:gd name="connsiteY1" fmla="*/ 0 h 710663"/>
                <a:gd name="connsiteX2" fmla="*/ 1424328 w 1424329"/>
                <a:gd name="connsiteY2" fmla="*/ 667055 h 710663"/>
                <a:gd name="connsiteX3" fmla="*/ 0 w 1424329"/>
                <a:gd name="connsiteY3" fmla="*/ 631289 h 710663"/>
                <a:gd name="connsiteX4" fmla="*/ 118715 w 1424329"/>
                <a:gd name="connsiteY4" fmla="*/ 165671 h 710663"/>
                <a:gd name="connsiteX0" fmla="*/ 59670 w 1365284"/>
                <a:gd name="connsiteY0" fmla="*/ 165671 h 721522"/>
                <a:gd name="connsiteX1" fmla="*/ 1094355 w 1365284"/>
                <a:gd name="connsiteY1" fmla="*/ 0 h 721522"/>
                <a:gd name="connsiteX2" fmla="*/ 1365283 w 1365284"/>
                <a:gd name="connsiteY2" fmla="*/ 667055 h 721522"/>
                <a:gd name="connsiteX3" fmla="*/ 108495 w 1365284"/>
                <a:gd name="connsiteY3" fmla="*/ 649032 h 721522"/>
                <a:gd name="connsiteX4" fmla="*/ 59670 w 1365284"/>
                <a:gd name="connsiteY4" fmla="*/ 165671 h 721522"/>
                <a:gd name="connsiteX0" fmla="*/ 59670 w 1365284"/>
                <a:gd name="connsiteY0" fmla="*/ 165671 h 707036"/>
                <a:gd name="connsiteX1" fmla="*/ 1094355 w 1365284"/>
                <a:gd name="connsiteY1" fmla="*/ 0 h 707036"/>
                <a:gd name="connsiteX2" fmla="*/ 1365283 w 1365284"/>
                <a:gd name="connsiteY2" fmla="*/ 667055 h 707036"/>
                <a:gd name="connsiteX3" fmla="*/ 108495 w 1365284"/>
                <a:gd name="connsiteY3" fmla="*/ 649032 h 707036"/>
                <a:gd name="connsiteX4" fmla="*/ 59670 w 1365284"/>
                <a:gd name="connsiteY4" fmla="*/ 165671 h 707036"/>
                <a:gd name="connsiteX0" fmla="*/ 100543 w 1406157"/>
                <a:gd name="connsiteY0" fmla="*/ 165671 h 707038"/>
                <a:gd name="connsiteX1" fmla="*/ 1135228 w 1406157"/>
                <a:gd name="connsiteY1" fmla="*/ 0 h 707038"/>
                <a:gd name="connsiteX2" fmla="*/ 1406156 w 1406157"/>
                <a:gd name="connsiteY2" fmla="*/ 667055 h 707038"/>
                <a:gd name="connsiteX3" fmla="*/ 149368 w 1406157"/>
                <a:gd name="connsiteY3" fmla="*/ 649032 h 707038"/>
                <a:gd name="connsiteX4" fmla="*/ 100543 w 1406157"/>
                <a:gd name="connsiteY4" fmla="*/ 165671 h 707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6157" h="707038">
                  <a:moveTo>
                    <a:pt x="100543" y="165671"/>
                  </a:moveTo>
                  <a:lnTo>
                    <a:pt x="1135228" y="0"/>
                  </a:lnTo>
                  <a:cubicBezTo>
                    <a:pt x="1225537" y="222352"/>
                    <a:pt x="382782" y="273514"/>
                    <a:pt x="1406156" y="667055"/>
                  </a:cubicBezTo>
                  <a:cubicBezTo>
                    <a:pt x="1028039" y="693513"/>
                    <a:pt x="568365" y="750454"/>
                    <a:pt x="149368" y="649032"/>
                  </a:cubicBezTo>
                  <a:cubicBezTo>
                    <a:pt x="249910" y="422727"/>
                    <a:pt x="-189289" y="498911"/>
                    <a:pt x="100543" y="165671"/>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1">
              <a:extLst>
                <a:ext uri="{FF2B5EF4-FFF2-40B4-BE49-F238E27FC236}">
                  <a16:creationId xmlns:a16="http://schemas.microsoft.com/office/drawing/2014/main" id="{FEA04710-4F69-2A41-B24D-C1B1344E6727}"/>
                </a:ext>
              </a:extLst>
            </p:cNvPr>
            <p:cNvSpPr/>
            <p:nvPr/>
          </p:nvSpPr>
          <p:spPr>
            <a:xfrm rot="17323944">
              <a:off x="7349529" y="1699530"/>
              <a:ext cx="122679" cy="95554"/>
            </a:xfrm>
            <a:custGeom>
              <a:avLst/>
              <a:gdLst>
                <a:gd name="connsiteX0" fmla="*/ 0 w 122679"/>
                <a:gd name="connsiteY0" fmla="*/ 0 h 106718"/>
                <a:gd name="connsiteX1" fmla="*/ 122679 w 122679"/>
                <a:gd name="connsiteY1" fmla="*/ 0 h 106718"/>
                <a:gd name="connsiteX2" fmla="*/ 122679 w 122679"/>
                <a:gd name="connsiteY2" fmla="*/ 106718 h 106718"/>
                <a:gd name="connsiteX3" fmla="*/ 0 w 122679"/>
                <a:gd name="connsiteY3" fmla="*/ 106718 h 106718"/>
                <a:gd name="connsiteX4" fmla="*/ 0 w 122679"/>
                <a:gd name="connsiteY4" fmla="*/ 0 h 106718"/>
                <a:gd name="connsiteX0" fmla="*/ 2091 w 122679"/>
                <a:gd name="connsiteY0" fmla="*/ 16054 h 106718"/>
                <a:gd name="connsiteX1" fmla="*/ 122679 w 122679"/>
                <a:gd name="connsiteY1" fmla="*/ 0 h 106718"/>
                <a:gd name="connsiteX2" fmla="*/ 122679 w 122679"/>
                <a:gd name="connsiteY2" fmla="*/ 106718 h 106718"/>
                <a:gd name="connsiteX3" fmla="*/ 0 w 122679"/>
                <a:gd name="connsiteY3" fmla="*/ 106718 h 106718"/>
                <a:gd name="connsiteX4" fmla="*/ 2091 w 122679"/>
                <a:gd name="connsiteY4" fmla="*/ 16054 h 106718"/>
                <a:gd name="connsiteX0" fmla="*/ 2091 w 122679"/>
                <a:gd name="connsiteY0" fmla="*/ 4890 h 95554"/>
                <a:gd name="connsiteX1" fmla="*/ 99644 w 122679"/>
                <a:gd name="connsiteY1" fmla="*/ 0 h 95554"/>
                <a:gd name="connsiteX2" fmla="*/ 122679 w 122679"/>
                <a:gd name="connsiteY2" fmla="*/ 95554 h 95554"/>
                <a:gd name="connsiteX3" fmla="*/ 0 w 122679"/>
                <a:gd name="connsiteY3" fmla="*/ 95554 h 95554"/>
                <a:gd name="connsiteX4" fmla="*/ 2091 w 122679"/>
                <a:gd name="connsiteY4" fmla="*/ 4890 h 95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79" h="95554">
                  <a:moveTo>
                    <a:pt x="2091" y="4890"/>
                  </a:moveTo>
                  <a:lnTo>
                    <a:pt x="99644" y="0"/>
                  </a:lnTo>
                  <a:lnTo>
                    <a:pt x="122679" y="95554"/>
                  </a:lnTo>
                  <a:lnTo>
                    <a:pt x="0" y="95554"/>
                  </a:lnTo>
                  <a:lnTo>
                    <a:pt x="2091" y="489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1">
              <a:extLst>
                <a:ext uri="{FF2B5EF4-FFF2-40B4-BE49-F238E27FC236}">
                  <a16:creationId xmlns:a16="http://schemas.microsoft.com/office/drawing/2014/main" id="{A56ECB2F-555D-1E42-BA3E-34752517F8F3}"/>
                </a:ext>
              </a:extLst>
            </p:cNvPr>
            <p:cNvSpPr/>
            <p:nvPr/>
          </p:nvSpPr>
          <p:spPr>
            <a:xfrm rot="12723715">
              <a:off x="7456323" y="1567918"/>
              <a:ext cx="122679" cy="95554"/>
            </a:xfrm>
            <a:custGeom>
              <a:avLst/>
              <a:gdLst>
                <a:gd name="connsiteX0" fmla="*/ 0 w 122679"/>
                <a:gd name="connsiteY0" fmla="*/ 0 h 106718"/>
                <a:gd name="connsiteX1" fmla="*/ 122679 w 122679"/>
                <a:gd name="connsiteY1" fmla="*/ 0 h 106718"/>
                <a:gd name="connsiteX2" fmla="*/ 122679 w 122679"/>
                <a:gd name="connsiteY2" fmla="*/ 106718 h 106718"/>
                <a:gd name="connsiteX3" fmla="*/ 0 w 122679"/>
                <a:gd name="connsiteY3" fmla="*/ 106718 h 106718"/>
                <a:gd name="connsiteX4" fmla="*/ 0 w 122679"/>
                <a:gd name="connsiteY4" fmla="*/ 0 h 106718"/>
                <a:gd name="connsiteX0" fmla="*/ 2091 w 122679"/>
                <a:gd name="connsiteY0" fmla="*/ 16054 h 106718"/>
                <a:gd name="connsiteX1" fmla="*/ 122679 w 122679"/>
                <a:gd name="connsiteY1" fmla="*/ 0 h 106718"/>
                <a:gd name="connsiteX2" fmla="*/ 122679 w 122679"/>
                <a:gd name="connsiteY2" fmla="*/ 106718 h 106718"/>
                <a:gd name="connsiteX3" fmla="*/ 0 w 122679"/>
                <a:gd name="connsiteY3" fmla="*/ 106718 h 106718"/>
                <a:gd name="connsiteX4" fmla="*/ 2091 w 122679"/>
                <a:gd name="connsiteY4" fmla="*/ 16054 h 106718"/>
                <a:gd name="connsiteX0" fmla="*/ 2091 w 122679"/>
                <a:gd name="connsiteY0" fmla="*/ 4890 h 95554"/>
                <a:gd name="connsiteX1" fmla="*/ 99644 w 122679"/>
                <a:gd name="connsiteY1" fmla="*/ 0 h 95554"/>
                <a:gd name="connsiteX2" fmla="*/ 122679 w 122679"/>
                <a:gd name="connsiteY2" fmla="*/ 95554 h 95554"/>
                <a:gd name="connsiteX3" fmla="*/ 0 w 122679"/>
                <a:gd name="connsiteY3" fmla="*/ 95554 h 95554"/>
                <a:gd name="connsiteX4" fmla="*/ 2091 w 122679"/>
                <a:gd name="connsiteY4" fmla="*/ 4890 h 95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79" h="95554">
                  <a:moveTo>
                    <a:pt x="2091" y="4890"/>
                  </a:moveTo>
                  <a:lnTo>
                    <a:pt x="99644" y="0"/>
                  </a:lnTo>
                  <a:lnTo>
                    <a:pt x="122679" y="95554"/>
                  </a:lnTo>
                  <a:lnTo>
                    <a:pt x="0" y="95554"/>
                  </a:lnTo>
                  <a:lnTo>
                    <a:pt x="2091" y="489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1">
              <a:extLst>
                <a:ext uri="{FF2B5EF4-FFF2-40B4-BE49-F238E27FC236}">
                  <a16:creationId xmlns:a16="http://schemas.microsoft.com/office/drawing/2014/main" id="{92CF32A3-432B-9642-B59D-92FB07308511}"/>
                </a:ext>
              </a:extLst>
            </p:cNvPr>
            <p:cNvSpPr/>
            <p:nvPr/>
          </p:nvSpPr>
          <p:spPr>
            <a:xfrm>
              <a:off x="6578980" y="2849187"/>
              <a:ext cx="664680" cy="214056"/>
            </a:xfrm>
            <a:custGeom>
              <a:avLst/>
              <a:gdLst>
                <a:gd name="connsiteX0" fmla="*/ 0 w 1118475"/>
                <a:gd name="connsiteY0" fmla="*/ 0 h 790039"/>
                <a:gd name="connsiteX1" fmla="*/ 1118475 w 1118475"/>
                <a:gd name="connsiteY1" fmla="*/ 0 h 790039"/>
                <a:gd name="connsiteX2" fmla="*/ 1118475 w 1118475"/>
                <a:gd name="connsiteY2" fmla="*/ 790039 h 790039"/>
                <a:gd name="connsiteX3" fmla="*/ 0 w 1118475"/>
                <a:gd name="connsiteY3" fmla="*/ 790039 h 790039"/>
                <a:gd name="connsiteX4" fmla="*/ 0 w 1118475"/>
                <a:gd name="connsiteY4" fmla="*/ 0 h 790039"/>
                <a:gd name="connsiteX0" fmla="*/ 0 w 1118475"/>
                <a:gd name="connsiteY0" fmla="*/ 0 h 790039"/>
                <a:gd name="connsiteX1" fmla="*/ 1118475 w 1118475"/>
                <a:gd name="connsiteY1" fmla="*/ 0 h 790039"/>
                <a:gd name="connsiteX2" fmla="*/ 1099425 w 1118475"/>
                <a:gd name="connsiteY2" fmla="*/ 551914 h 790039"/>
                <a:gd name="connsiteX3" fmla="*/ 0 w 1118475"/>
                <a:gd name="connsiteY3" fmla="*/ 790039 h 790039"/>
                <a:gd name="connsiteX4" fmla="*/ 0 w 1118475"/>
                <a:gd name="connsiteY4" fmla="*/ 0 h 79003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79814"/>
                <a:gd name="connsiteX1" fmla="*/ 1153400 w 1153400"/>
                <a:gd name="connsiteY1" fmla="*/ 0 h 679814"/>
                <a:gd name="connsiteX2" fmla="*/ 1134350 w 1153400"/>
                <a:gd name="connsiteY2" fmla="*/ 551914 h 679814"/>
                <a:gd name="connsiteX3" fmla="*/ 0 w 1153400"/>
                <a:gd name="connsiteY3" fmla="*/ 631289 h 679814"/>
                <a:gd name="connsiteX4" fmla="*/ 34925 w 1153400"/>
                <a:gd name="connsiteY4" fmla="*/ 0 h 67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400" h="679814">
                  <a:moveTo>
                    <a:pt x="34925" y="0"/>
                  </a:moveTo>
                  <a:lnTo>
                    <a:pt x="1153400" y="0"/>
                  </a:lnTo>
                  <a:lnTo>
                    <a:pt x="1134350" y="551914"/>
                  </a:lnTo>
                  <a:cubicBezTo>
                    <a:pt x="756233" y="578372"/>
                    <a:pt x="413042" y="766756"/>
                    <a:pt x="0" y="631289"/>
                  </a:cubicBezTo>
                  <a:cubicBezTo>
                    <a:pt x="100542" y="404984"/>
                    <a:pt x="23283" y="210430"/>
                    <a:pt x="34925"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1">
              <a:extLst>
                <a:ext uri="{FF2B5EF4-FFF2-40B4-BE49-F238E27FC236}">
                  <a16:creationId xmlns:a16="http://schemas.microsoft.com/office/drawing/2014/main" id="{601BA676-5FD2-F742-BE84-BAE90CE33526}"/>
                </a:ext>
              </a:extLst>
            </p:cNvPr>
            <p:cNvSpPr/>
            <p:nvPr/>
          </p:nvSpPr>
          <p:spPr>
            <a:xfrm rot="20428344">
              <a:off x="5552659" y="4127828"/>
              <a:ext cx="467646" cy="3049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1">
              <a:extLst>
                <a:ext uri="{FF2B5EF4-FFF2-40B4-BE49-F238E27FC236}">
                  <a16:creationId xmlns:a16="http://schemas.microsoft.com/office/drawing/2014/main" id="{DDE76622-C515-BC4E-BA5B-222D8C08910E}"/>
                </a:ext>
              </a:extLst>
            </p:cNvPr>
            <p:cNvSpPr/>
            <p:nvPr/>
          </p:nvSpPr>
          <p:spPr>
            <a:xfrm rot="19732111">
              <a:off x="5771924" y="3657737"/>
              <a:ext cx="213152" cy="226701"/>
            </a:xfrm>
            <a:custGeom>
              <a:avLst/>
              <a:gdLst>
                <a:gd name="connsiteX0" fmla="*/ 0 w 213152"/>
                <a:gd name="connsiteY0" fmla="*/ 0 h 220786"/>
                <a:gd name="connsiteX1" fmla="*/ 213152 w 213152"/>
                <a:gd name="connsiteY1" fmla="*/ 0 h 220786"/>
                <a:gd name="connsiteX2" fmla="*/ 213152 w 213152"/>
                <a:gd name="connsiteY2" fmla="*/ 220786 h 220786"/>
                <a:gd name="connsiteX3" fmla="*/ 0 w 213152"/>
                <a:gd name="connsiteY3" fmla="*/ 220786 h 220786"/>
                <a:gd name="connsiteX4" fmla="*/ 0 w 213152"/>
                <a:gd name="connsiteY4" fmla="*/ 0 h 220786"/>
                <a:gd name="connsiteX0" fmla="*/ 0 w 213152"/>
                <a:gd name="connsiteY0" fmla="*/ 0 h 220786"/>
                <a:gd name="connsiteX1" fmla="*/ 213152 w 213152"/>
                <a:gd name="connsiteY1" fmla="*/ 0 h 220786"/>
                <a:gd name="connsiteX2" fmla="*/ 184496 w 213152"/>
                <a:gd name="connsiteY2" fmla="*/ 151550 h 220786"/>
                <a:gd name="connsiteX3" fmla="*/ 0 w 213152"/>
                <a:gd name="connsiteY3" fmla="*/ 220786 h 220786"/>
                <a:gd name="connsiteX4" fmla="*/ 0 w 213152"/>
                <a:gd name="connsiteY4" fmla="*/ 0 h 220786"/>
                <a:gd name="connsiteX0" fmla="*/ 0 w 213152"/>
                <a:gd name="connsiteY0" fmla="*/ 0 h 226701"/>
                <a:gd name="connsiteX1" fmla="*/ 213152 w 213152"/>
                <a:gd name="connsiteY1" fmla="*/ 0 h 226701"/>
                <a:gd name="connsiteX2" fmla="*/ 184496 w 213152"/>
                <a:gd name="connsiteY2" fmla="*/ 151550 h 226701"/>
                <a:gd name="connsiteX3" fmla="*/ 0 w 213152"/>
                <a:gd name="connsiteY3" fmla="*/ 220786 h 226701"/>
                <a:gd name="connsiteX4" fmla="*/ 0 w 213152"/>
                <a:gd name="connsiteY4" fmla="*/ 0 h 226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152" h="226701">
                  <a:moveTo>
                    <a:pt x="0" y="0"/>
                  </a:moveTo>
                  <a:lnTo>
                    <a:pt x="213152" y="0"/>
                  </a:lnTo>
                  <a:lnTo>
                    <a:pt x="184496" y="151550"/>
                  </a:lnTo>
                  <a:cubicBezTo>
                    <a:pt x="43183" y="282209"/>
                    <a:pt x="61499" y="197707"/>
                    <a:pt x="0" y="220786"/>
                  </a:cubicBez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1">
              <a:extLst>
                <a:ext uri="{FF2B5EF4-FFF2-40B4-BE49-F238E27FC236}">
                  <a16:creationId xmlns:a16="http://schemas.microsoft.com/office/drawing/2014/main" id="{C36D7FBF-308E-0D44-9758-FBE74B09A0A1}"/>
                </a:ext>
              </a:extLst>
            </p:cNvPr>
            <p:cNvSpPr/>
            <p:nvPr/>
          </p:nvSpPr>
          <p:spPr>
            <a:xfrm rot="20428344">
              <a:off x="5756984" y="3079473"/>
              <a:ext cx="283260" cy="404892"/>
            </a:xfrm>
            <a:custGeom>
              <a:avLst/>
              <a:gdLst>
                <a:gd name="connsiteX0" fmla="*/ 0 w 283260"/>
                <a:gd name="connsiteY0" fmla="*/ 0 h 389651"/>
                <a:gd name="connsiteX1" fmla="*/ 283260 w 283260"/>
                <a:gd name="connsiteY1" fmla="*/ 0 h 389651"/>
                <a:gd name="connsiteX2" fmla="*/ 283260 w 283260"/>
                <a:gd name="connsiteY2" fmla="*/ 389651 h 389651"/>
                <a:gd name="connsiteX3" fmla="*/ 0 w 283260"/>
                <a:gd name="connsiteY3" fmla="*/ 389651 h 389651"/>
                <a:gd name="connsiteX4" fmla="*/ 0 w 283260"/>
                <a:gd name="connsiteY4" fmla="*/ 0 h 389651"/>
                <a:gd name="connsiteX0" fmla="*/ 0 w 283260"/>
                <a:gd name="connsiteY0" fmla="*/ 0 h 389651"/>
                <a:gd name="connsiteX1" fmla="*/ 283260 w 283260"/>
                <a:gd name="connsiteY1" fmla="*/ 0 h 389651"/>
                <a:gd name="connsiteX2" fmla="*/ 246274 w 283260"/>
                <a:gd name="connsiteY2" fmla="*/ 275471 h 389651"/>
                <a:gd name="connsiteX3" fmla="*/ 0 w 283260"/>
                <a:gd name="connsiteY3" fmla="*/ 389651 h 389651"/>
                <a:gd name="connsiteX4" fmla="*/ 0 w 283260"/>
                <a:gd name="connsiteY4" fmla="*/ 0 h 389651"/>
                <a:gd name="connsiteX0" fmla="*/ 0 w 283260"/>
                <a:gd name="connsiteY0" fmla="*/ 0 h 404892"/>
                <a:gd name="connsiteX1" fmla="*/ 283260 w 283260"/>
                <a:gd name="connsiteY1" fmla="*/ 0 h 404892"/>
                <a:gd name="connsiteX2" fmla="*/ 246274 w 283260"/>
                <a:gd name="connsiteY2" fmla="*/ 275471 h 404892"/>
                <a:gd name="connsiteX3" fmla="*/ 61970 w 283260"/>
                <a:gd name="connsiteY3" fmla="*/ 404892 h 404892"/>
                <a:gd name="connsiteX4" fmla="*/ 0 w 283260"/>
                <a:gd name="connsiteY4" fmla="*/ 0 h 404892"/>
                <a:gd name="connsiteX0" fmla="*/ 0 w 283260"/>
                <a:gd name="connsiteY0" fmla="*/ 0 h 404892"/>
                <a:gd name="connsiteX1" fmla="*/ 283260 w 283260"/>
                <a:gd name="connsiteY1" fmla="*/ 0 h 404892"/>
                <a:gd name="connsiteX2" fmla="*/ 246274 w 283260"/>
                <a:gd name="connsiteY2" fmla="*/ 275471 h 404892"/>
                <a:gd name="connsiteX3" fmla="*/ 61970 w 283260"/>
                <a:gd name="connsiteY3" fmla="*/ 404892 h 404892"/>
                <a:gd name="connsiteX4" fmla="*/ 0 w 283260"/>
                <a:gd name="connsiteY4" fmla="*/ 0 h 404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60" h="404892">
                  <a:moveTo>
                    <a:pt x="0" y="0"/>
                  </a:moveTo>
                  <a:lnTo>
                    <a:pt x="283260" y="0"/>
                  </a:lnTo>
                  <a:lnTo>
                    <a:pt x="246274" y="275471"/>
                  </a:lnTo>
                  <a:cubicBezTo>
                    <a:pt x="184839" y="318611"/>
                    <a:pt x="181896" y="348809"/>
                    <a:pt x="61970" y="404892"/>
                  </a:cubicBez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1">
              <a:extLst>
                <a:ext uri="{FF2B5EF4-FFF2-40B4-BE49-F238E27FC236}">
                  <a16:creationId xmlns:a16="http://schemas.microsoft.com/office/drawing/2014/main" id="{FA26BA25-9A75-9349-85F1-E8C04A9BA7CB}"/>
                </a:ext>
              </a:extLst>
            </p:cNvPr>
            <p:cNvSpPr/>
            <p:nvPr/>
          </p:nvSpPr>
          <p:spPr>
            <a:xfrm>
              <a:off x="5815192" y="2551360"/>
              <a:ext cx="190755" cy="3049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1">
              <a:extLst>
                <a:ext uri="{FF2B5EF4-FFF2-40B4-BE49-F238E27FC236}">
                  <a16:creationId xmlns:a16="http://schemas.microsoft.com/office/drawing/2014/main" id="{FE14B6FF-CA0A-524C-842B-48EFF257B288}"/>
                </a:ext>
              </a:extLst>
            </p:cNvPr>
            <p:cNvSpPr/>
            <p:nvPr/>
          </p:nvSpPr>
          <p:spPr>
            <a:xfrm>
              <a:off x="5022847" y="2898744"/>
              <a:ext cx="664680" cy="214056"/>
            </a:xfrm>
            <a:custGeom>
              <a:avLst/>
              <a:gdLst>
                <a:gd name="connsiteX0" fmla="*/ 0 w 1118475"/>
                <a:gd name="connsiteY0" fmla="*/ 0 h 790039"/>
                <a:gd name="connsiteX1" fmla="*/ 1118475 w 1118475"/>
                <a:gd name="connsiteY1" fmla="*/ 0 h 790039"/>
                <a:gd name="connsiteX2" fmla="*/ 1118475 w 1118475"/>
                <a:gd name="connsiteY2" fmla="*/ 790039 h 790039"/>
                <a:gd name="connsiteX3" fmla="*/ 0 w 1118475"/>
                <a:gd name="connsiteY3" fmla="*/ 790039 h 790039"/>
                <a:gd name="connsiteX4" fmla="*/ 0 w 1118475"/>
                <a:gd name="connsiteY4" fmla="*/ 0 h 790039"/>
                <a:gd name="connsiteX0" fmla="*/ 0 w 1118475"/>
                <a:gd name="connsiteY0" fmla="*/ 0 h 790039"/>
                <a:gd name="connsiteX1" fmla="*/ 1118475 w 1118475"/>
                <a:gd name="connsiteY1" fmla="*/ 0 h 790039"/>
                <a:gd name="connsiteX2" fmla="*/ 1099425 w 1118475"/>
                <a:gd name="connsiteY2" fmla="*/ 551914 h 790039"/>
                <a:gd name="connsiteX3" fmla="*/ 0 w 1118475"/>
                <a:gd name="connsiteY3" fmla="*/ 790039 h 790039"/>
                <a:gd name="connsiteX4" fmla="*/ 0 w 1118475"/>
                <a:gd name="connsiteY4" fmla="*/ 0 h 79003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79814"/>
                <a:gd name="connsiteX1" fmla="*/ 1153400 w 1153400"/>
                <a:gd name="connsiteY1" fmla="*/ 0 h 679814"/>
                <a:gd name="connsiteX2" fmla="*/ 1134350 w 1153400"/>
                <a:gd name="connsiteY2" fmla="*/ 551914 h 679814"/>
                <a:gd name="connsiteX3" fmla="*/ 0 w 1153400"/>
                <a:gd name="connsiteY3" fmla="*/ 631289 h 679814"/>
                <a:gd name="connsiteX4" fmla="*/ 34925 w 1153400"/>
                <a:gd name="connsiteY4" fmla="*/ 0 h 67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400" h="679814">
                  <a:moveTo>
                    <a:pt x="34925" y="0"/>
                  </a:moveTo>
                  <a:lnTo>
                    <a:pt x="1153400" y="0"/>
                  </a:lnTo>
                  <a:lnTo>
                    <a:pt x="1134350" y="551914"/>
                  </a:lnTo>
                  <a:cubicBezTo>
                    <a:pt x="756233" y="578372"/>
                    <a:pt x="413042" y="766756"/>
                    <a:pt x="0" y="631289"/>
                  </a:cubicBezTo>
                  <a:cubicBezTo>
                    <a:pt x="100542" y="404984"/>
                    <a:pt x="23283" y="210430"/>
                    <a:pt x="34925"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30E4DFE8-88A4-434C-BA56-AA8EF1C536E4}"/>
              </a:ext>
            </a:extLst>
          </p:cNvPr>
          <p:cNvSpPr txBox="1"/>
          <p:nvPr/>
        </p:nvSpPr>
        <p:spPr>
          <a:xfrm rot="16200000">
            <a:off x="6756301" y="4467675"/>
            <a:ext cx="218330" cy="215444"/>
          </a:xfrm>
          <a:prstGeom prst="rect">
            <a:avLst/>
          </a:prstGeom>
          <a:noFill/>
        </p:spPr>
        <p:txBody>
          <a:bodyPr wrap="none" rtlCol="0">
            <a:spAutoFit/>
          </a:bodyPr>
          <a:lstStyle/>
          <a:p>
            <a:r>
              <a:rPr lang="en-US" sz="800" b="1" dirty="0"/>
              <a:t>:</a:t>
            </a:r>
          </a:p>
        </p:txBody>
      </p:sp>
      <p:sp>
        <p:nvSpPr>
          <p:cNvPr id="7" name="TextBox 6"/>
          <p:cNvSpPr txBox="1"/>
          <p:nvPr/>
        </p:nvSpPr>
        <p:spPr>
          <a:xfrm>
            <a:off x="8228711" y="2452185"/>
            <a:ext cx="974591" cy="523220"/>
          </a:xfrm>
          <a:prstGeom prst="rect">
            <a:avLst/>
          </a:prstGeom>
          <a:noFill/>
        </p:spPr>
        <p:txBody>
          <a:bodyPr wrap="square" rtlCol="0">
            <a:spAutoFit/>
          </a:bodyPr>
          <a:lstStyle/>
          <a:p>
            <a:r>
              <a:rPr lang="en-US" sz="1400" b="1" dirty="0">
                <a:latin typeface="Helvetica" charset="0"/>
                <a:ea typeface="Helvetica" charset="0"/>
                <a:cs typeface="Helvetica" charset="0"/>
              </a:rPr>
              <a:t>Acid catalysis</a:t>
            </a:r>
          </a:p>
        </p:txBody>
      </p:sp>
      <p:cxnSp>
        <p:nvCxnSpPr>
          <p:cNvPr id="5" name="Straight Arrow Connector 4">
            <a:extLst>
              <a:ext uri="{FF2B5EF4-FFF2-40B4-BE49-F238E27FC236}">
                <a16:creationId xmlns:a16="http://schemas.microsoft.com/office/drawing/2014/main" id="{2A73E548-2CB7-2E4D-BDBD-92A9AEA51286}"/>
              </a:ext>
            </a:extLst>
          </p:cNvPr>
          <p:cNvCxnSpPr/>
          <p:nvPr/>
        </p:nvCxnSpPr>
        <p:spPr>
          <a:xfrm>
            <a:off x="6346825" y="5270500"/>
            <a:ext cx="1044840" cy="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0" name="Arc 9">
            <a:extLst>
              <a:ext uri="{FF2B5EF4-FFF2-40B4-BE49-F238E27FC236}">
                <a16:creationId xmlns:a16="http://schemas.microsoft.com/office/drawing/2014/main" id="{032EE3F1-F9DA-1C40-843B-C5A042618D71}"/>
              </a:ext>
            </a:extLst>
          </p:cNvPr>
          <p:cNvSpPr/>
          <p:nvPr/>
        </p:nvSpPr>
        <p:spPr>
          <a:xfrm rot="15191272">
            <a:off x="6594571" y="5313284"/>
            <a:ext cx="772056" cy="654644"/>
          </a:xfrm>
          <a:prstGeom prst="arc">
            <a:avLst>
              <a:gd name="adj1" fmla="val 12970113"/>
              <a:gd name="adj2" fmla="val 0"/>
            </a:avLst>
          </a:prstGeom>
          <a:noFill/>
          <a:ln>
            <a:solidFill>
              <a:schemeClr val="tx1">
                <a:lumMod val="85000"/>
                <a:lumOff val="1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4" name="Rectangle 5">
            <a:extLst>
              <a:ext uri="{FF2B5EF4-FFF2-40B4-BE49-F238E27FC236}">
                <a16:creationId xmlns:a16="http://schemas.microsoft.com/office/drawing/2014/main" id="{244722B6-A9A5-0B43-8305-02447994BEE1}"/>
              </a:ext>
            </a:extLst>
          </p:cNvPr>
          <p:cNvSpPr/>
          <p:nvPr/>
        </p:nvSpPr>
        <p:spPr>
          <a:xfrm rot="16200000">
            <a:off x="6661969" y="4098912"/>
            <a:ext cx="853122" cy="703574"/>
          </a:xfrm>
          <a:custGeom>
            <a:avLst/>
            <a:gdLst>
              <a:gd name="connsiteX0" fmla="*/ 0 w 853122"/>
              <a:gd name="connsiteY0" fmla="*/ 0 h 691122"/>
              <a:gd name="connsiteX1" fmla="*/ 853122 w 853122"/>
              <a:gd name="connsiteY1" fmla="*/ 0 h 691122"/>
              <a:gd name="connsiteX2" fmla="*/ 853122 w 853122"/>
              <a:gd name="connsiteY2" fmla="*/ 691122 h 691122"/>
              <a:gd name="connsiteX3" fmla="*/ 0 w 853122"/>
              <a:gd name="connsiteY3" fmla="*/ 691122 h 691122"/>
              <a:gd name="connsiteX4" fmla="*/ 0 w 853122"/>
              <a:gd name="connsiteY4" fmla="*/ 0 h 691122"/>
              <a:gd name="connsiteX0" fmla="*/ 0 w 853122"/>
              <a:gd name="connsiteY0" fmla="*/ 0 h 691122"/>
              <a:gd name="connsiteX1" fmla="*/ 853122 w 853122"/>
              <a:gd name="connsiteY1" fmla="*/ 0 h 691122"/>
              <a:gd name="connsiteX2" fmla="*/ 853122 w 853122"/>
              <a:gd name="connsiteY2" fmla="*/ 691122 h 691122"/>
              <a:gd name="connsiteX3" fmla="*/ 298450 w 853122"/>
              <a:gd name="connsiteY3" fmla="*/ 595872 h 691122"/>
              <a:gd name="connsiteX4" fmla="*/ 0 w 853122"/>
              <a:gd name="connsiteY4" fmla="*/ 0 h 691122"/>
              <a:gd name="connsiteX0" fmla="*/ 0 w 853122"/>
              <a:gd name="connsiteY0" fmla="*/ 0 h 691122"/>
              <a:gd name="connsiteX1" fmla="*/ 853122 w 853122"/>
              <a:gd name="connsiteY1" fmla="*/ 0 h 691122"/>
              <a:gd name="connsiteX2" fmla="*/ 853122 w 853122"/>
              <a:gd name="connsiteY2" fmla="*/ 691122 h 691122"/>
              <a:gd name="connsiteX3" fmla="*/ 298450 w 853122"/>
              <a:gd name="connsiteY3" fmla="*/ 595872 h 691122"/>
              <a:gd name="connsiteX4" fmla="*/ 0 w 853122"/>
              <a:gd name="connsiteY4" fmla="*/ 0 h 691122"/>
              <a:gd name="connsiteX0" fmla="*/ 0 w 853122"/>
              <a:gd name="connsiteY0" fmla="*/ 0 h 703574"/>
              <a:gd name="connsiteX1" fmla="*/ 853122 w 853122"/>
              <a:gd name="connsiteY1" fmla="*/ 0 h 703574"/>
              <a:gd name="connsiteX2" fmla="*/ 853122 w 853122"/>
              <a:gd name="connsiteY2" fmla="*/ 691122 h 703574"/>
              <a:gd name="connsiteX3" fmla="*/ 298450 w 853122"/>
              <a:gd name="connsiteY3" fmla="*/ 595872 h 703574"/>
              <a:gd name="connsiteX4" fmla="*/ 0 w 853122"/>
              <a:gd name="connsiteY4" fmla="*/ 0 h 70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122" h="703574">
                <a:moveTo>
                  <a:pt x="0" y="0"/>
                </a:moveTo>
                <a:lnTo>
                  <a:pt x="853122" y="0"/>
                </a:lnTo>
                <a:lnTo>
                  <a:pt x="853122" y="691122"/>
                </a:lnTo>
                <a:cubicBezTo>
                  <a:pt x="668231" y="659372"/>
                  <a:pt x="330941" y="786372"/>
                  <a:pt x="298450" y="595872"/>
                </a:cubicBez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5">
            <a:extLst>
              <a:ext uri="{FF2B5EF4-FFF2-40B4-BE49-F238E27FC236}">
                <a16:creationId xmlns:a16="http://schemas.microsoft.com/office/drawing/2014/main" id="{98709E9D-CA6A-D843-AD81-4EE1F83B14D4}"/>
              </a:ext>
            </a:extLst>
          </p:cNvPr>
          <p:cNvSpPr/>
          <p:nvPr/>
        </p:nvSpPr>
        <p:spPr>
          <a:xfrm rot="16200000">
            <a:off x="6233041" y="1898400"/>
            <a:ext cx="2489466" cy="1621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5">
            <a:extLst>
              <a:ext uri="{FF2B5EF4-FFF2-40B4-BE49-F238E27FC236}">
                <a16:creationId xmlns:a16="http://schemas.microsoft.com/office/drawing/2014/main" id="{1BDC9C03-EFCC-544B-AF56-37137B5FBB6E}"/>
              </a:ext>
            </a:extLst>
          </p:cNvPr>
          <p:cNvSpPr/>
          <p:nvPr/>
        </p:nvSpPr>
        <p:spPr>
          <a:xfrm rot="16200000">
            <a:off x="4680786" y="2195925"/>
            <a:ext cx="2606353" cy="1548862"/>
          </a:xfrm>
          <a:custGeom>
            <a:avLst/>
            <a:gdLst>
              <a:gd name="connsiteX0" fmla="*/ 0 w 2606353"/>
              <a:gd name="connsiteY0" fmla="*/ 0 h 1548860"/>
              <a:gd name="connsiteX1" fmla="*/ 2606353 w 2606353"/>
              <a:gd name="connsiteY1" fmla="*/ 0 h 1548860"/>
              <a:gd name="connsiteX2" fmla="*/ 2606353 w 2606353"/>
              <a:gd name="connsiteY2" fmla="*/ 1548860 h 1548860"/>
              <a:gd name="connsiteX3" fmla="*/ 0 w 2606353"/>
              <a:gd name="connsiteY3" fmla="*/ 1548860 h 1548860"/>
              <a:gd name="connsiteX4" fmla="*/ 0 w 2606353"/>
              <a:gd name="connsiteY4" fmla="*/ 0 h 1548860"/>
              <a:gd name="connsiteX0" fmla="*/ 0 w 2606353"/>
              <a:gd name="connsiteY0" fmla="*/ 0 h 1548860"/>
              <a:gd name="connsiteX1" fmla="*/ 1348589 w 2606353"/>
              <a:gd name="connsiteY1" fmla="*/ 538127 h 1548860"/>
              <a:gd name="connsiteX2" fmla="*/ 2606353 w 2606353"/>
              <a:gd name="connsiteY2" fmla="*/ 0 h 1548860"/>
              <a:gd name="connsiteX3" fmla="*/ 2606353 w 2606353"/>
              <a:gd name="connsiteY3" fmla="*/ 1548860 h 1548860"/>
              <a:gd name="connsiteX4" fmla="*/ 0 w 2606353"/>
              <a:gd name="connsiteY4" fmla="*/ 1548860 h 1548860"/>
              <a:gd name="connsiteX5" fmla="*/ 0 w 2606353"/>
              <a:gd name="connsiteY5" fmla="*/ 0 h 1548860"/>
              <a:gd name="connsiteX0" fmla="*/ 0 w 2606353"/>
              <a:gd name="connsiteY0" fmla="*/ 2 h 1548862"/>
              <a:gd name="connsiteX1" fmla="*/ 1348589 w 2606353"/>
              <a:gd name="connsiteY1" fmla="*/ 538129 h 1548862"/>
              <a:gd name="connsiteX2" fmla="*/ 2606353 w 2606353"/>
              <a:gd name="connsiteY2" fmla="*/ 2 h 1548862"/>
              <a:gd name="connsiteX3" fmla="*/ 2606353 w 2606353"/>
              <a:gd name="connsiteY3" fmla="*/ 1548862 h 1548862"/>
              <a:gd name="connsiteX4" fmla="*/ 0 w 2606353"/>
              <a:gd name="connsiteY4" fmla="*/ 1548862 h 1548862"/>
              <a:gd name="connsiteX5" fmla="*/ 0 w 2606353"/>
              <a:gd name="connsiteY5" fmla="*/ 2 h 154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6353" h="1548862">
                <a:moveTo>
                  <a:pt x="0" y="2"/>
                </a:moveTo>
                <a:cubicBezTo>
                  <a:pt x="445743" y="-475"/>
                  <a:pt x="414409" y="61530"/>
                  <a:pt x="1348589" y="538129"/>
                </a:cubicBezTo>
                <a:lnTo>
                  <a:pt x="2606353" y="2"/>
                </a:lnTo>
                <a:lnTo>
                  <a:pt x="2606353" y="1548862"/>
                </a:lnTo>
                <a:lnTo>
                  <a:pt x="0" y="1548862"/>
                </a:lnTo>
                <a:lnTo>
                  <a:pt x="0" y="2"/>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Arc 16">
            <a:extLst>
              <a:ext uri="{FF2B5EF4-FFF2-40B4-BE49-F238E27FC236}">
                <a16:creationId xmlns:a16="http://schemas.microsoft.com/office/drawing/2014/main" id="{BFBC875F-8776-6C4C-9CE1-5A6A9ED7AA4F}"/>
              </a:ext>
            </a:extLst>
          </p:cNvPr>
          <p:cNvSpPr/>
          <p:nvPr/>
        </p:nvSpPr>
        <p:spPr>
          <a:xfrm rot="15191272">
            <a:off x="6432647" y="4604309"/>
            <a:ext cx="772056" cy="654644"/>
          </a:xfrm>
          <a:prstGeom prst="arc">
            <a:avLst>
              <a:gd name="adj1" fmla="val 12970113"/>
              <a:gd name="adj2" fmla="val 0"/>
            </a:avLst>
          </a:prstGeom>
          <a:ln>
            <a:solidFill>
              <a:schemeClr val="tx1">
                <a:lumMod val="85000"/>
                <a:lumOff val="1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Rectangle 5">
            <a:extLst>
              <a:ext uri="{FF2B5EF4-FFF2-40B4-BE49-F238E27FC236}">
                <a16:creationId xmlns:a16="http://schemas.microsoft.com/office/drawing/2014/main" id="{05E63E51-800E-AC4D-BB37-3AE19B5178CB}"/>
              </a:ext>
            </a:extLst>
          </p:cNvPr>
          <p:cNvSpPr/>
          <p:nvPr/>
        </p:nvSpPr>
        <p:spPr>
          <a:xfrm rot="16200000">
            <a:off x="3681512" y="2196887"/>
            <a:ext cx="1925484" cy="1849176"/>
          </a:xfrm>
          <a:custGeom>
            <a:avLst/>
            <a:gdLst>
              <a:gd name="connsiteX0" fmla="*/ 0 w 1936839"/>
              <a:gd name="connsiteY0" fmla="*/ 0 h 1720872"/>
              <a:gd name="connsiteX1" fmla="*/ 1936839 w 1936839"/>
              <a:gd name="connsiteY1" fmla="*/ 0 h 1720872"/>
              <a:gd name="connsiteX2" fmla="*/ 1936839 w 1936839"/>
              <a:gd name="connsiteY2" fmla="*/ 1720872 h 1720872"/>
              <a:gd name="connsiteX3" fmla="*/ 0 w 1936839"/>
              <a:gd name="connsiteY3" fmla="*/ 1720872 h 1720872"/>
              <a:gd name="connsiteX4" fmla="*/ 0 w 1936839"/>
              <a:gd name="connsiteY4" fmla="*/ 0 h 1720872"/>
              <a:gd name="connsiteX0" fmla="*/ 0 w 1936839"/>
              <a:gd name="connsiteY0" fmla="*/ 0 h 1811748"/>
              <a:gd name="connsiteX1" fmla="*/ 1936839 w 1936839"/>
              <a:gd name="connsiteY1" fmla="*/ 0 h 1811748"/>
              <a:gd name="connsiteX2" fmla="*/ 1936839 w 1936839"/>
              <a:gd name="connsiteY2" fmla="*/ 1720872 h 1811748"/>
              <a:gd name="connsiteX3" fmla="*/ 766736 w 1936839"/>
              <a:gd name="connsiteY3" fmla="*/ 1811748 h 1811748"/>
              <a:gd name="connsiteX4" fmla="*/ 0 w 1936839"/>
              <a:gd name="connsiteY4" fmla="*/ 0 h 1811748"/>
              <a:gd name="connsiteX0" fmla="*/ 0 w 1936839"/>
              <a:gd name="connsiteY0" fmla="*/ 0 h 1811748"/>
              <a:gd name="connsiteX1" fmla="*/ 1936839 w 1936839"/>
              <a:gd name="connsiteY1" fmla="*/ 0 h 1811748"/>
              <a:gd name="connsiteX2" fmla="*/ 1851645 w 1936839"/>
              <a:gd name="connsiteY2" fmla="*/ 1681118 h 1811748"/>
              <a:gd name="connsiteX3" fmla="*/ 766736 w 1936839"/>
              <a:gd name="connsiteY3" fmla="*/ 1811748 h 1811748"/>
              <a:gd name="connsiteX4" fmla="*/ 0 w 1936839"/>
              <a:gd name="connsiteY4" fmla="*/ 0 h 1811748"/>
              <a:gd name="connsiteX0" fmla="*/ 0 w 1936839"/>
              <a:gd name="connsiteY0" fmla="*/ 0 h 1823501"/>
              <a:gd name="connsiteX1" fmla="*/ 1936839 w 1936839"/>
              <a:gd name="connsiteY1" fmla="*/ 0 h 1823501"/>
              <a:gd name="connsiteX2" fmla="*/ 1851645 w 1936839"/>
              <a:gd name="connsiteY2" fmla="*/ 1681118 h 1823501"/>
              <a:gd name="connsiteX3" fmla="*/ 766736 w 1936839"/>
              <a:gd name="connsiteY3" fmla="*/ 1811748 h 1823501"/>
              <a:gd name="connsiteX4" fmla="*/ 0 w 1936839"/>
              <a:gd name="connsiteY4" fmla="*/ 0 h 1823501"/>
              <a:gd name="connsiteX0" fmla="*/ 0 w 1936839"/>
              <a:gd name="connsiteY0" fmla="*/ 0 h 1849176"/>
              <a:gd name="connsiteX1" fmla="*/ 1936839 w 1936839"/>
              <a:gd name="connsiteY1" fmla="*/ 0 h 1849176"/>
              <a:gd name="connsiteX2" fmla="*/ 1851645 w 1936839"/>
              <a:gd name="connsiteY2" fmla="*/ 1681118 h 1849176"/>
              <a:gd name="connsiteX3" fmla="*/ 766736 w 1936839"/>
              <a:gd name="connsiteY3" fmla="*/ 1811748 h 1849176"/>
              <a:gd name="connsiteX4" fmla="*/ 0 w 1936839"/>
              <a:gd name="connsiteY4" fmla="*/ 0 h 1849176"/>
              <a:gd name="connsiteX0" fmla="*/ 0 w 1925484"/>
              <a:gd name="connsiteY0" fmla="*/ 420286 h 1849176"/>
              <a:gd name="connsiteX1" fmla="*/ 1925484 w 1925484"/>
              <a:gd name="connsiteY1" fmla="*/ 0 h 1849176"/>
              <a:gd name="connsiteX2" fmla="*/ 1840290 w 1925484"/>
              <a:gd name="connsiteY2" fmla="*/ 1681118 h 1849176"/>
              <a:gd name="connsiteX3" fmla="*/ 755381 w 1925484"/>
              <a:gd name="connsiteY3" fmla="*/ 1811748 h 1849176"/>
              <a:gd name="connsiteX4" fmla="*/ 0 w 1925484"/>
              <a:gd name="connsiteY4" fmla="*/ 420286 h 1849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5484" h="1849176">
                <a:moveTo>
                  <a:pt x="0" y="420286"/>
                </a:moveTo>
                <a:lnTo>
                  <a:pt x="1925484" y="0"/>
                </a:lnTo>
                <a:lnTo>
                  <a:pt x="1840290" y="1681118"/>
                </a:lnTo>
                <a:cubicBezTo>
                  <a:pt x="1325309" y="1929126"/>
                  <a:pt x="1111337" y="1836359"/>
                  <a:pt x="755381" y="1811748"/>
                </a:cubicBezTo>
                <a:lnTo>
                  <a:pt x="0" y="420286"/>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5">
            <a:extLst>
              <a:ext uri="{FF2B5EF4-FFF2-40B4-BE49-F238E27FC236}">
                <a16:creationId xmlns:a16="http://schemas.microsoft.com/office/drawing/2014/main" id="{ABB046F5-3568-064A-A492-35FA8E506984}"/>
              </a:ext>
            </a:extLst>
          </p:cNvPr>
          <p:cNvSpPr/>
          <p:nvPr/>
        </p:nvSpPr>
        <p:spPr>
          <a:xfrm rot="14193664">
            <a:off x="3888966" y="4244448"/>
            <a:ext cx="1587510" cy="8562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B667017E-BE60-B444-9F01-E4D55B4C5295}"/>
              </a:ext>
            </a:extLst>
          </p:cNvPr>
          <p:cNvGrpSpPr/>
          <p:nvPr/>
        </p:nvGrpSpPr>
        <p:grpSpPr>
          <a:xfrm>
            <a:off x="6903222" y="3927350"/>
            <a:ext cx="672592" cy="587500"/>
            <a:chOff x="6903222" y="3927350"/>
            <a:chExt cx="672592" cy="587500"/>
          </a:xfrm>
        </p:grpSpPr>
        <p:sp>
          <p:nvSpPr>
            <p:cNvPr id="19" name="Arc 18">
              <a:extLst>
                <a:ext uri="{FF2B5EF4-FFF2-40B4-BE49-F238E27FC236}">
                  <a16:creationId xmlns:a16="http://schemas.microsoft.com/office/drawing/2014/main" id="{A083DF18-20B8-FF43-8E5E-8E9BAB8D3BDC}"/>
                </a:ext>
              </a:extLst>
            </p:cNvPr>
            <p:cNvSpPr/>
            <p:nvPr/>
          </p:nvSpPr>
          <p:spPr>
            <a:xfrm rot="14224686" flipV="1">
              <a:off x="6875072" y="4051172"/>
              <a:ext cx="481231" cy="424931"/>
            </a:xfrm>
            <a:prstGeom prst="arc">
              <a:avLst>
                <a:gd name="adj1" fmla="val 14812987"/>
                <a:gd name="adj2" fmla="val 4068564"/>
              </a:avLst>
            </a:prstGeom>
            <a:ln w="12700">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Arc 19">
              <a:extLst>
                <a:ext uri="{FF2B5EF4-FFF2-40B4-BE49-F238E27FC236}">
                  <a16:creationId xmlns:a16="http://schemas.microsoft.com/office/drawing/2014/main" id="{4188C051-320C-0645-AE6C-8AE5B7B0120E}"/>
                </a:ext>
              </a:extLst>
            </p:cNvPr>
            <p:cNvSpPr/>
            <p:nvPr/>
          </p:nvSpPr>
          <p:spPr>
            <a:xfrm rot="5400000" flipV="1">
              <a:off x="7156728" y="4095764"/>
              <a:ext cx="587500" cy="250672"/>
            </a:xfrm>
            <a:prstGeom prst="arc">
              <a:avLst>
                <a:gd name="adj1" fmla="val 16179929"/>
                <a:gd name="adj2" fmla="val 21173197"/>
              </a:avLst>
            </a:prstGeom>
            <a:ln w="12700">
              <a:solidFill>
                <a:schemeClr val="tx1">
                  <a:lumMod val="85000"/>
                  <a:lumOff val="15000"/>
                </a:schemeClr>
              </a:solidFill>
              <a:tailEnd type="stealth"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1" name="Arc 20">
            <a:extLst>
              <a:ext uri="{FF2B5EF4-FFF2-40B4-BE49-F238E27FC236}">
                <a16:creationId xmlns:a16="http://schemas.microsoft.com/office/drawing/2014/main" id="{CF391970-77DE-7044-AF26-F349A2C0A473}"/>
              </a:ext>
            </a:extLst>
          </p:cNvPr>
          <p:cNvSpPr/>
          <p:nvPr/>
        </p:nvSpPr>
        <p:spPr>
          <a:xfrm rot="15263644" flipV="1">
            <a:off x="7485239" y="4482300"/>
            <a:ext cx="293923" cy="136321"/>
          </a:xfrm>
          <a:prstGeom prst="arc">
            <a:avLst>
              <a:gd name="adj1" fmla="val 15404269"/>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7DB1200D-B858-204C-912F-0E538377FC7C}"/>
              </a:ext>
            </a:extLst>
          </p:cNvPr>
          <p:cNvCxnSpPr>
            <a:cxnSpLocks/>
          </p:cNvCxnSpPr>
          <p:nvPr/>
        </p:nvCxnSpPr>
        <p:spPr>
          <a:xfrm flipV="1">
            <a:off x="7527017" y="3822701"/>
            <a:ext cx="0" cy="409574"/>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0742F101-C64D-844D-BAE3-CC9D3FC50926}"/>
              </a:ext>
            </a:extLst>
          </p:cNvPr>
          <p:cNvSpPr/>
          <p:nvPr/>
        </p:nvSpPr>
        <p:spPr>
          <a:xfrm rot="15263644" flipV="1">
            <a:off x="6804283" y="4527546"/>
            <a:ext cx="167549" cy="73147"/>
          </a:xfrm>
          <a:prstGeom prst="arc">
            <a:avLst>
              <a:gd name="adj1" fmla="val 15404269"/>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54305BCB-94BA-AC4A-9419-B19B5A2A70A6}"/>
              </a:ext>
            </a:extLst>
          </p:cNvPr>
          <p:cNvSpPr/>
          <p:nvPr/>
        </p:nvSpPr>
        <p:spPr>
          <a:xfrm rot="20239734">
            <a:off x="6852004" y="4390580"/>
            <a:ext cx="228826" cy="112174"/>
          </a:xfrm>
          <a:prstGeom prst="arc">
            <a:avLst>
              <a:gd name="adj1" fmla="val 15404269"/>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0F5304E5-8C52-7E4F-B5C9-2E18FE37FE97}"/>
              </a:ext>
            </a:extLst>
          </p:cNvPr>
          <p:cNvCxnSpPr>
            <a:cxnSpLocks/>
          </p:cNvCxnSpPr>
          <p:nvPr/>
        </p:nvCxnSpPr>
        <p:spPr>
          <a:xfrm flipH="1">
            <a:off x="6618843" y="2889250"/>
            <a:ext cx="630340" cy="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5" name="Arc 34">
            <a:extLst>
              <a:ext uri="{FF2B5EF4-FFF2-40B4-BE49-F238E27FC236}">
                <a16:creationId xmlns:a16="http://schemas.microsoft.com/office/drawing/2014/main" id="{E36C213A-FBFA-2B48-AD8C-127F00FC8838}"/>
              </a:ext>
            </a:extLst>
          </p:cNvPr>
          <p:cNvSpPr/>
          <p:nvPr/>
        </p:nvSpPr>
        <p:spPr>
          <a:xfrm rot="7881760" flipH="1">
            <a:off x="7436295" y="2219565"/>
            <a:ext cx="250172" cy="194891"/>
          </a:xfrm>
          <a:prstGeom prst="arc">
            <a:avLst>
              <a:gd name="adj1" fmla="val 12775989"/>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6" name="Arc 35">
            <a:extLst>
              <a:ext uri="{FF2B5EF4-FFF2-40B4-BE49-F238E27FC236}">
                <a16:creationId xmlns:a16="http://schemas.microsoft.com/office/drawing/2014/main" id="{E04E402A-790B-324F-9EFE-1ECA81CA1516}"/>
              </a:ext>
            </a:extLst>
          </p:cNvPr>
          <p:cNvSpPr/>
          <p:nvPr/>
        </p:nvSpPr>
        <p:spPr>
          <a:xfrm rot="12769118">
            <a:off x="7295240" y="2708055"/>
            <a:ext cx="310477" cy="232103"/>
          </a:xfrm>
          <a:prstGeom prst="arc">
            <a:avLst>
              <a:gd name="adj1" fmla="val 14223912"/>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Arc 36">
            <a:extLst>
              <a:ext uri="{FF2B5EF4-FFF2-40B4-BE49-F238E27FC236}">
                <a16:creationId xmlns:a16="http://schemas.microsoft.com/office/drawing/2014/main" id="{00FA125B-ED50-2C46-B3B5-BBC77650E524}"/>
              </a:ext>
            </a:extLst>
          </p:cNvPr>
          <p:cNvSpPr/>
          <p:nvPr/>
        </p:nvSpPr>
        <p:spPr>
          <a:xfrm rot="12769118">
            <a:off x="7320576" y="3222952"/>
            <a:ext cx="310477" cy="232103"/>
          </a:xfrm>
          <a:prstGeom prst="arc">
            <a:avLst>
              <a:gd name="adj1" fmla="val 17401156"/>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Arc 37">
            <a:extLst>
              <a:ext uri="{FF2B5EF4-FFF2-40B4-BE49-F238E27FC236}">
                <a16:creationId xmlns:a16="http://schemas.microsoft.com/office/drawing/2014/main" id="{008BEBDE-A40E-8B4A-AD43-41C07B696010}"/>
              </a:ext>
            </a:extLst>
          </p:cNvPr>
          <p:cNvSpPr/>
          <p:nvPr/>
        </p:nvSpPr>
        <p:spPr>
          <a:xfrm rot="12769118">
            <a:off x="7226212" y="3656352"/>
            <a:ext cx="310477" cy="232103"/>
          </a:xfrm>
          <a:prstGeom prst="arc">
            <a:avLst>
              <a:gd name="adj1" fmla="val 16363364"/>
              <a:gd name="adj2" fmla="val 2340094"/>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Arc 43">
            <a:extLst>
              <a:ext uri="{FF2B5EF4-FFF2-40B4-BE49-F238E27FC236}">
                <a16:creationId xmlns:a16="http://schemas.microsoft.com/office/drawing/2014/main" id="{F8341EC3-2BBE-C049-A6DA-4C3667057C5C}"/>
              </a:ext>
            </a:extLst>
          </p:cNvPr>
          <p:cNvSpPr/>
          <p:nvPr/>
        </p:nvSpPr>
        <p:spPr>
          <a:xfrm rot="17140216">
            <a:off x="6938882" y="3785049"/>
            <a:ext cx="284068" cy="144085"/>
          </a:xfrm>
          <a:prstGeom prst="arc">
            <a:avLst>
              <a:gd name="adj1" fmla="val 16363364"/>
              <a:gd name="adj2" fmla="val 60360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56" name="Group 55">
            <a:extLst>
              <a:ext uri="{FF2B5EF4-FFF2-40B4-BE49-F238E27FC236}">
                <a16:creationId xmlns:a16="http://schemas.microsoft.com/office/drawing/2014/main" id="{8582D35D-509D-004F-AF50-F888F38E3936}"/>
              </a:ext>
            </a:extLst>
          </p:cNvPr>
          <p:cNvGrpSpPr/>
          <p:nvPr/>
        </p:nvGrpSpPr>
        <p:grpSpPr>
          <a:xfrm>
            <a:off x="5062710" y="2655450"/>
            <a:ext cx="630340" cy="661789"/>
            <a:chOff x="5062710" y="2655450"/>
            <a:chExt cx="630340" cy="661789"/>
          </a:xfrm>
        </p:grpSpPr>
        <p:cxnSp>
          <p:nvCxnSpPr>
            <p:cNvPr id="52" name="Straight Arrow Connector 51">
              <a:extLst>
                <a:ext uri="{FF2B5EF4-FFF2-40B4-BE49-F238E27FC236}">
                  <a16:creationId xmlns:a16="http://schemas.microsoft.com/office/drawing/2014/main" id="{67A002D6-66EF-774B-93CE-AC23FF934F5A}"/>
                </a:ext>
              </a:extLst>
            </p:cNvPr>
            <p:cNvCxnSpPr>
              <a:cxnSpLocks/>
            </p:cNvCxnSpPr>
            <p:nvPr/>
          </p:nvCxnSpPr>
          <p:spPr>
            <a:xfrm flipH="1">
              <a:off x="5062710" y="2938807"/>
              <a:ext cx="630340" cy="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3" name="Arc 52">
              <a:extLst>
                <a:ext uri="{FF2B5EF4-FFF2-40B4-BE49-F238E27FC236}">
                  <a16:creationId xmlns:a16="http://schemas.microsoft.com/office/drawing/2014/main" id="{3D0CB919-F785-D049-A548-6C0E852C62F6}"/>
                </a:ext>
              </a:extLst>
            </p:cNvPr>
            <p:cNvSpPr/>
            <p:nvPr/>
          </p:nvSpPr>
          <p:spPr>
            <a:xfrm rot="889562">
              <a:off x="5105076" y="2940174"/>
              <a:ext cx="292078" cy="377065"/>
            </a:xfrm>
            <a:prstGeom prst="arc">
              <a:avLst>
                <a:gd name="adj1" fmla="val 16072395"/>
                <a:gd name="adj2" fmla="val 20304122"/>
              </a:avLst>
            </a:prstGeom>
            <a:ln>
              <a:solidFill>
                <a:schemeClr val="tx1">
                  <a:lumMod val="85000"/>
                  <a:lumOff val="1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 name="Arc 53">
              <a:extLst>
                <a:ext uri="{FF2B5EF4-FFF2-40B4-BE49-F238E27FC236}">
                  <a16:creationId xmlns:a16="http://schemas.microsoft.com/office/drawing/2014/main" id="{E95E011D-1A36-C64C-BEB5-832AAB5235B1}"/>
                </a:ext>
              </a:extLst>
            </p:cNvPr>
            <p:cNvSpPr/>
            <p:nvPr/>
          </p:nvSpPr>
          <p:spPr>
            <a:xfrm rot="5035593" flipV="1">
              <a:off x="5345574" y="2617231"/>
              <a:ext cx="292078" cy="368516"/>
            </a:xfrm>
            <a:prstGeom prst="arc">
              <a:avLst>
                <a:gd name="adj1" fmla="val 16413586"/>
                <a:gd name="adj2" fmla="val 20304122"/>
              </a:avLst>
            </a:prstGeom>
            <a:ln>
              <a:solidFill>
                <a:schemeClr val="tx1">
                  <a:lumMod val="85000"/>
                  <a:lumOff val="15000"/>
                </a:schemeClr>
              </a:solidFill>
              <a:headEnd type="stealth"/>
              <a:tailEnd type="none" w="lg" len="s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58" name="Arc 57">
            <a:extLst>
              <a:ext uri="{FF2B5EF4-FFF2-40B4-BE49-F238E27FC236}">
                <a16:creationId xmlns:a16="http://schemas.microsoft.com/office/drawing/2014/main" id="{45B5F087-4045-7143-8CB1-BFD16F369120}"/>
              </a:ext>
            </a:extLst>
          </p:cNvPr>
          <p:cNvSpPr/>
          <p:nvPr/>
        </p:nvSpPr>
        <p:spPr>
          <a:xfrm rot="15191272">
            <a:off x="6489672" y="2000362"/>
            <a:ext cx="1106458" cy="753762"/>
          </a:xfrm>
          <a:prstGeom prst="arc">
            <a:avLst>
              <a:gd name="adj1" fmla="val 12267176"/>
              <a:gd name="adj2" fmla="val 0"/>
            </a:avLst>
          </a:prstGeom>
          <a:ln>
            <a:solidFill>
              <a:schemeClr val="tx1">
                <a:lumMod val="85000"/>
                <a:lumOff val="15000"/>
              </a:schemeClr>
            </a:solidFill>
            <a:tailEnd type="stealth" w="lg"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9" name="TextBox 58">
            <a:extLst>
              <a:ext uri="{FF2B5EF4-FFF2-40B4-BE49-F238E27FC236}">
                <a16:creationId xmlns:a16="http://schemas.microsoft.com/office/drawing/2014/main" id="{022D6B3D-6FE6-614B-A30E-2C42C5393594}"/>
              </a:ext>
            </a:extLst>
          </p:cNvPr>
          <p:cNvSpPr txBox="1"/>
          <p:nvPr/>
        </p:nvSpPr>
        <p:spPr>
          <a:xfrm>
            <a:off x="7737384" y="1634671"/>
            <a:ext cx="644728" cy="307777"/>
          </a:xfrm>
          <a:prstGeom prst="rect">
            <a:avLst/>
          </a:prstGeom>
          <a:noFill/>
        </p:spPr>
        <p:txBody>
          <a:bodyPr wrap="none" rtlCol="0">
            <a:spAutoFit/>
          </a:bodyPr>
          <a:lstStyle/>
          <a:p>
            <a:r>
              <a:rPr lang="en-US" sz="1400" b="1" dirty="0">
                <a:latin typeface="Helvetica" charset="0"/>
                <a:ea typeface="Helvetica" charset="0"/>
                <a:cs typeface="Helvetica" charset="0"/>
              </a:rPr>
              <a:t>NAD</a:t>
            </a:r>
            <a:r>
              <a:rPr lang="en-US" sz="1400" b="1" baseline="30000" dirty="0">
                <a:latin typeface="Helvetica" charset="0"/>
                <a:ea typeface="Helvetica" charset="0"/>
                <a:cs typeface="Helvetica" charset="0"/>
              </a:rPr>
              <a:t>+</a:t>
            </a:r>
          </a:p>
        </p:txBody>
      </p:sp>
      <p:sp>
        <p:nvSpPr>
          <p:cNvPr id="60" name="TextBox 59">
            <a:extLst>
              <a:ext uri="{FF2B5EF4-FFF2-40B4-BE49-F238E27FC236}">
                <a16:creationId xmlns:a16="http://schemas.microsoft.com/office/drawing/2014/main" id="{23861A34-FB49-EB42-B1CC-41C4F014FD7D}"/>
              </a:ext>
            </a:extLst>
          </p:cNvPr>
          <p:cNvSpPr txBox="1"/>
          <p:nvPr/>
        </p:nvSpPr>
        <p:spPr>
          <a:xfrm>
            <a:off x="6013254" y="4222737"/>
            <a:ext cx="704039" cy="307777"/>
          </a:xfrm>
          <a:prstGeom prst="rect">
            <a:avLst/>
          </a:prstGeom>
          <a:noFill/>
        </p:spPr>
        <p:txBody>
          <a:bodyPr wrap="none" rtlCol="0">
            <a:spAutoFit/>
          </a:bodyPr>
          <a:lstStyle/>
          <a:p>
            <a:r>
              <a:rPr lang="en-US" sz="1400" b="1" dirty="0">
                <a:latin typeface="Helvetica" charset="0"/>
                <a:ea typeface="Helvetica" charset="0"/>
                <a:cs typeface="Helvetica" charset="0"/>
              </a:rPr>
              <a:t>NADH</a:t>
            </a:r>
            <a:endParaRPr lang="en-US" sz="1400" b="1" baseline="30000" dirty="0">
              <a:latin typeface="Helvetica" charset="0"/>
              <a:ea typeface="Helvetica" charset="0"/>
              <a:cs typeface="Helvetica" charset="0"/>
            </a:endParaRPr>
          </a:p>
        </p:txBody>
      </p:sp>
      <p:grpSp>
        <p:nvGrpSpPr>
          <p:cNvPr id="65" name="Group 64">
            <a:extLst>
              <a:ext uri="{FF2B5EF4-FFF2-40B4-BE49-F238E27FC236}">
                <a16:creationId xmlns:a16="http://schemas.microsoft.com/office/drawing/2014/main" id="{E16D7D89-71C3-FE4E-BCBC-505E4223A23D}"/>
              </a:ext>
            </a:extLst>
          </p:cNvPr>
          <p:cNvGrpSpPr/>
          <p:nvPr/>
        </p:nvGrpSpPr>
        <p:grpSpPr>
          <a:xfrm>
            <a:off x="4290333" y="3831296"/>
            <a:ext cx="1255152" cy="1537423"/>
            <a:chOff x="4290333" y="3831296"/>
            <a:chExt cx="1255152" cy="1537423"/>
          </a:xfrm>
        </p:grpSpPr>
        <p:cxnSp>
          <p:nvCxnSpPr>
            <p:cNvPr id="49" name="Straight Arrow Connector 48">
              <a:extLst>
                <a:ext uri="{FF2B5EF4-FFF2-40B4-BE49-F238E27FC236}">
                  <a16:creationId xmlns:a16="http://schemas.microsoft.com/office/drawing/2014/main" id="{F1B51C54-365C-C141-92A8-DABAE5864F3E}"/>
                </a:ext>
              </a:extLst>
            </p:cNvPr>
            <p:cNvCxnSpPr>
              <a:cxnSpLocks/>
            </p:cNvCxnSpPr>
            <p:nvPr/>
          </p:nvCxnSpPr>
          <p:spPr>
            <a:xfrm>
              <a:off x="4567565" y="3850025"/>
              <a:ext cx="745760" cy="129665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grpSp>
          <p:nvGrpSpPr>
            <p:cNvPr id="57" name="Group 56">
              <a:extLst>
                <a:ext uri="{FF2B5EF4-FFF2-40B4-BE49-F238E27FC236}">
                  <a16:creationId xmlns:a16="http://schemas.microsoft.com/office/drawing/2014/main" id="{8EAEEF64-EF73-1047-88BF-54E09DCFA999}"/>
                </a:ext>
              </a:extLst>
            </p:cNvPr>
            <p:cNvGrpSpPr/>
            <p:nvPr/>
          </p:nvGrpSpPr>
          <p:grpSpPr>
            <a:xfrm>
              <a:off x="4290333" y="3831296"/>
              <a:ext cx="1255152" cy="1537423"/>
              <a:chOff x="4290333" y="3831296"/>
              <a:chExt cx="1255152" cy="1537423"/>
            </a:xfrm>
            <a:noFill/>
          </p:grpSpPr>
          <p:sp>
            <p:nvSpPr>
              <p:cNvPr id="63" name="Rectangle 5">
                <a:extLst>
                  <a:ext uri="{FF2B5EF4-FFF2-40B4-BE49-F238E27FC236}">
                    <a16:creationId xmlns:a16="http://schemas.microsoft.com/office/drawing/2014/main" id="{7A29661A-5ADC-054B-BFD3-967B537517CA}"/>
                  </a:ext>
                </a:extLst>
              </p:cNvPr>
              <p:cNvSpPr/>
              <p:nvPr/>
            </p:nvSpPr>
            <p:spPr>
              <a:xfrm rot="19394698">
                <a:off x="4290333" y="3831296"/>
                <a:ext cx="1092457" cy="1537423"/>
              </a:xfrm>
              <a:custGeom>
                <a:avLst/>
                <a:gdLst>
                  <a:gd name="connsiteX0" fmla="*/ 0 w 1092457"/>
                  <a:gd name="connsiteY0" fmla="*/ 0 h 1537423"/>
                  <a:gd name="connsiteX1" fmla="*/ 1092457 w 1092457"/>
                  <a:gd name="connsiteY1" fmla="*/ 0 h 1537423"/>
                  <a:gd name="connsiteX2" fmla="*/ 1092457 w 1092457"/>
                  <a:gd name="connsiteY2" fmla="*/ 1537423 h 1537423"/>
                  <a:gd name="connsiteX3" fmla="*/ 0 w 1092457"/>
                  <a:gd name="connsiteY3" fmla="*/ 1537423 h 1537423"/>
                  <a:gd name="connsiteX4" fmla="*/ 0 w 1092457"/>
                  <a:gd name="connsiteY4" fmla="*/ 0 h 1537423"/>
                  <a:gd name="connsiteX0" fmla="*/ 0 w 1092457"/>
                  <a:gd name="connsiteY0" fmla="*/ 0 h 1537423"/>
                  <a:gd name="connsiteX1" fmla="*/ 1092457 w 1092457"/>
                  <a:gd name="connsiteY1" fmla="*/ 0 h 1537423"/>
                  <a:gd name="connsiteX2" fmla="*/ 1091184 w 1092457"/>
                  <a:gd name="connsiteY2" fmla="*/ 902425 h 1537423"/>
                  <a:gd name="connsiteX3" fmla="*/ 0 w 1092457"/>
                  <a:gd name="connsiteY3" fmla="*/ 1537423 h 1537423"/>
                  <a:gd name="connsiteX4" fmla="*/ 0 w 1092457"/>
                  <a:gd name="connsiteY4" fmla="*/ 0 h 1537423"/>
                  <a:gd name="connsiteX0" fmla="*/ 0 w 1092457"/>
                  <a:gd name="connsiteY0" fmla="*/ 0 h 1537423"/>
                  <a:gd name="connsiteX1" fmla="*/ 1092457 w 1092457"/>
                  <a:gd name="connsiteY1" fmla="*/ 0 h 1537423"/>
                  <a:gd name="connsiteX2" fmla="*/ 1091184 w 1092457"/>
                  <a:gd name="connsiteY2" fmla="*/ 902425 h 1537423"/>
                  <a:gd name="connsiteX3" fmla="*/ 0 w 1092457"/>
                  <a:gd name="connsiteY3" fmla="*/ 1537423 h 1537423"/>
                  <a:gd name="connsiteX4" fmla="*/ 0 w 1092457"/>
                  <a:gd name="connsiteY4" fmla="*/ 0 h 1537423"/>
                  <a:gd name="connsiteX0" fmla="*/ 0 w 1092457"/>
                  <a:gd name="connsiteY0" fmla="*/ 0 h 1537423"/>
                  <a:gd name="connsiteX1" fmla="*/ 1092457 w 1092457"/>
                  <a:gd name="connsiteY1" fmla="*/ 0 h 1537423"/>
                  <a:gd name="connsiteX2" fmla="*/ 1091184 w 1092457"/>
                  <a:gd name="connsiteY2" fmla="*/ 902425 h 1537423"/>
                  <a:gd name="connsiteX3" fmla="*/ 0 w 1092457"/>
                  <a:gd name="connsiteY3" fmla="*/ 1537423 h 1537423"/>
                  <a:gd name="connsiteX4" fmla="*/ 0 w 1092457"/>
                  <a:gd name="connsiteY4" fmla="*/ 0 h 153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457" h="1537423">
                    <a:moveTo>
                      <a:pt x="0" y="0"/>
                    </a:moveTo>
                    <a:lnTo>
                      <a:pt x="1092457" y="0"/>
                    </a:lnTo>
                    <a:cubicBezTo>
                      <a:pt x="1092033" y="300808"/>
                      <a:pt x="1091608" y="601617"/>
                      <a:pt x="1091184" y="902425"/>
                    </a:cubicBezTo>
                    <a:cubicBezTo>
                      <a:pt x="317140" y="1695305"/>
                      <a:pt x="943145" y="1473185"/>
                      <a:pt x="0" y="1537423"/>
                    </a:cubicBez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B1AC54DE-F1DA-3444-9377-06DBE290E6A6}"/>
                  </a:ext>
                </a:extLst>
              </p:cNvPr>
              <p:cNvSpPr txBox="1"/>
              <p:nvPr/>
            </p:nvSpPr>
            <p:spPr>
              <a:xfrm>
                <a:off x="4808834" y="3904550"/>
                <a:ext cx="385042" cy="307777"/>
              </a:xfrm>
              <a:prstGeom prst="rect">
                <a:avLst/>
              </a:prstGeom>
              <a:grpFill/>
            </p:spPr>
            <p:txBody>
              <a:bodyPr wrap="none" rtlCol="0">
                <a:spAutoFit/>
              </a:bodyPr>
              <a:lstStyle/>
              <a:p>
                <a:r>
                  <a:rPr lang="en-US" sz="1400" b="1" dirty="0">
                    <a:latin typeface="Helvetica" charset="0"/>
                    <a:ea typeface="Helvetica" charset="0"/>
                    <a:cs typeface="Helvetica" charset="0"/>
                  </a:rPr>
                  <a:t>H</a:t>
                </a:r>
                <a:r>
                  <a:rPr lang="en-US" sz="1400" b="1" baseline="30000" dirty="0">
                    <a:latin typeface="Helvetica" charset="0"/>
                    <a:ea typeface="Helvetica" charset="0"/>
                    <a:cs typeface="Helvetica" charset="0"/>
                  </a:rPr>
                  <a:t>+</a:t>
                </a:r>
              </a:p>
            </p:txBody>
          </p:sp>
          <p:sp>
            <p:nvSpPr>
              <p:cNvPr id="62" name="Arc 61">
                <a:extLst>
                  <a:ext uri="{FF2B5EF4-FFF2-40B4-BE49-F238E27FC236}">
                    <a16:creationId xmlns:a16="http://schemas.microsoft.com/office/drawing/2014/main" id="{6791BBB7-0888-524D-8E47-A42C8AC35DB2}"/>
                  </a:ext>
                </a:extLst>
              </p:cNvPr>
              <p:cNvSpPr/>
              <p:nvPr/>
            </p:nvSpPr>
            <p:spPr>
              <a:xfrm rot="15191272">
                <a:off x="4832135" y="3988558"/>
                <a:ext cx="772056" cy="654644"/>
              </a:xfrm>
              <a:prstGeom prst="arc">
                <a:avLst>
                  <a:gd name="adj1" fmla="val 15400517"/>
                  <a:gd name="adj2" fmla="val 19118628"/>
                </a:avLst>
              </a:prstGeom>
              <a:grpFill/>
              <a:ln>
                <a:solidFill>
                  <a:schemeClr val="tx1">
                    <a:lumMod val="85000"/>
                    <a:lumOff val="1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sp>
        <p:nvSpPr>
          <p:cNvPr id="73" name="TextBox 72">
            <a:extLst>
              <a:ext uri="{FF2B5EF4-FFF2-40B4-BE49-F238E27FC236}">
                <a16:creationId xmlns:a16="http://schemas.microsoft.com/office/drawing/2014/main" id="{39391413-0778-7841-9B4F-B0F25C1A7F68}"/>
              </a:ext>
            </a:extLst>
          </p:cNvPr>
          <p:cNvSpPr txBox="1"/>
          <p:nvPr/>
        </p:nvSpPr>
        <p:spPr>
          <a:xfrm>
            <a:off x="6235666" y="6419280"/>
            <a:ext cx="1475042" cy="307777"/>
          </a:xfrm>
          <a:prstGeom prst="rect">
            <a:avLst/>
          </a:prstGeom>
          <a:noFill/>
        </p:spPr>
        <p:txBody>
          <a:bodyPr wrap="square" rtlCol="0">
            <a:spAutoFit/>
          </a:bodyPr>
          <a:lstStyle/>
          <a:p>
            <a:r>
              <a:rPr lang="en-US" sz="1400" b="1" dirty="0">
                <a:latin typeface="Helvetica" charset="0"/>
                <a:ea typeface="Helvetica" charset="0"/>
                <a:cs typeface="Helvetica" charset="0"/>
              </a:rPr>
              <a:t>Acetaldehyde</a:t>
            </a:r>
          </a:p>
        </p:txBody>
      </p:sp>
      <p:sp>
        <p:nvSpPr>
          <p:cNvPr id="74" name="TextBox 73">
            <a:extLst>
              <a:ext uri="{FF2B5EF4-FFF2-40B4-BE49-F238E27FC236}">
                <a16:creationId xmlns:a16="http://schemas.microsoft.com/office/drawing/2014/main" id="{49A18D0A-2D73-444F-B880-271DAACD1553}"/>
              </a:ext>
            </a:extLst>
          </p:cNvPr>
          <p:cNvSpPr txBox="1"/>
          <p:nvPr/>
        </p:nvSpPr>
        <p:spPr>
          <a:xfrm>
            <a:off x="4888260" y="2482059"/>
            <a:ext cx="875184" cy="307777"/>
          </a:xfrm>
          <a:prstGeom prst="rect">
            <a:avLst/>
          </a:prstGeom>
          <a:noFill/>
        </p:spPr>
        <p:txBody>
          <a:bodyPr wrap="square" rtlCol="0">
            <a:spAutoFit/>
          </a:bodyPr>
          <a:lstStyle/>
          <a:p>
            <a:r>
              <a:rPr lang="en-US" sz="1400" b="1" dirty="0">
                <a:latin typeface="Helvetica" charset="0"/>
                <a:ea typeface="Helvetica" charset="0"/>
                <a:cs typeface="Helvetica" charset="0"/>
              </a:rPr>
              <a:t>Ethanol</a:t>
            </a:r>
          </a:p>
        </p:txBody>
      </p:sp>
    </p:spTree>
    <p:extLst>
      <p:ext uri="{BB962C8B-B14F-4D97-AF65-F5344CB8AC3E}">
        <p14:creationId xmlns:p14="http://schemas.microsoft.com/office/powerpoint/2010/main" val="110263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1000"/>
                                        <p:tgtEl>
                                          <p:spTgt spid="64"/>
                                        </p:tgtEl>
                                      </p:cBhvr>
                                    </p:animEffect>
                                    <p:set>
                                      <p:cBhvr>
                                        <p:cTn id="7" dur="1" fill="hold">
                                          <p:stCondLst>
                                            <p:cond delay="999"/>
                                          </p:stCondLst>
                                        </p:cTn>
                                        <p:tgtEl>
                                          <p:spTgt spid="6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left)">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1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1000"/>
                                        <p:tgtEl>
                                          <p:spTgt spid="66"/>
                                        </p:tgtEl>
                                      </p:cBhvr>
                                    </p:animEffect>
                                    <p:set>
                                      <p:cBhvr>
                                        <p:cTn id="37" dur="1" fill="hold">
                                          <p:stCondLst>
                                            <p:cond delay="999"/>
                                          </p:stCondLst>
                                        </p:cTn>
                                        <p:tgtEl>
                                          <p:spTgt spid="66"/>
                                        </p:tgtEl>
                                        <p:attrNameLst>
                                          <p:attrName>style.visibility</p:attrName>
                                        </p:attrNameLst>
                                      </p:cBhvr>
                                      <p:to>
                                        <p:strVal val="hidden"/>
                                      </p:to>
                                    </p:set>
                                  </p:childTnLst>
                                </p:cTn>
                              </p:par>
                            </p:childTnLst>
                          </p:cTn>
                        </p:par>
                        <p:par>
                          <p:cTn id="38" fill="hold">
                            <p:stCondLst>
                              <p:cond delay="1000"/>
                            </p:stCondLst>
                            <p:childTnLst>
                              <p:par>
                                <p:cTn id="39" presetID="9" presetClass="entr" presetSubtype="0"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dissolve">
                                      <p:cBhvr>
                                        <p:cTn id="41" dur="500"/>
                                        <p:tgtEl>
                                          <p:spTgt spid="59"/>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dissolv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up)">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up)">
                                      <p:cBhvr>
                                        <p:cTn id="56" dur="500"/>
                                        <p:tgtEl>
                                          <p:spTgt spid="36"/>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up)">
                                      <p:cBhvr>
                                        <p:cTn id="61" dur="500"/>
                                        <p:tgtEl>
                                          <p:spTgt spid="37"/>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grpId="0" nodeType="click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up)">
                                      <p:cBhvr>
                                        <p:cTn id="66" dur="500"/>
                                        <p:tgtEl>
                                          <p:spTgt spid="3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grpId="0" nodeType="click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right)">
                                      <p:cBhvr>
                                        <p:cTn id="71" dur="500"/>
                                        <p:tgtEl>
                                          <p:spTgt spid="4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wipe(down)">
                                      <p:cBhvr>
                                        <p:cTn id="76" dur="500"/>
                                        <p:tgtEl>
                                          <p:spTgt spid="58"/>
                                        </p:tgtEl>
                                      </p:cBhvr>
                                    </p:animEffect>
                                  </p:childTnLst>
                                </p:cTn>
                              </p:par>
                              <p:par>
                                <p:cTn id="77" presetID="22" presetClass="entr" presetSubtype="2"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right)">
                                      <p:cBhvr>
                                        <p:cTn id="79" dur="500"/>
                                        <p:tgtEl>
                                          <p:spTgt spid="32"/>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xit" presetSubtype="0" fill="hold" grpId="0" nodeType="clickEffect">
                                  <p:stCondLst>
                                    <p:cond delay="0"/>
                                  </p:stCondLst>
                                  <p:childTnLst>
                                    <p:animEffect transition="out" filter="dissolve">
                                      <p:cBhvr>
                                        <p:cTn id="83" dur="1000"/>
                                        <p:tgtEl>
                                          <p:spTgt spid="67"/>
                                        </p:tgtEl>
                                      </p:cBhvr>
                                    </p:animEffect>
                                    <p:set>
                                      <p:cBhvr>
                                        <p:cTn id="84" dur="1" fill="hold">
                                          <p:stCondLst>
                                            <p:cond delay="999"/>
                                          </p:stCondLst>
                                        </p:cTn>
                                        <p:tgtEl>
                                          <p:spTgt spid="67"/>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22" presetClass="entr" presetSubtype="2" fill="hold" nodeType="click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right)">
                                      <p:cBhvr>
                                        <p:cTn id="89" dur="500"/>
                                        <p:tgtEl>
                                          <p:spTgt spid="56"/>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xit" presetSubtype="0" fill="hold" grpId="0" nodeType="clickEffect">
                                  <p:stCondLst>
                                    <p:cond delay="0"/>
                                  </p:stCondLst>
                                  <p:childTnLst>
                                    <p:animEffect transition="out" filter="dissolve">
                                      <p:cBhvr>
                                        <p:cTn id="93" dur="1000"/>
                                        <p:tgtEl>
                                          <p:spTgt spid="68"/>
                                        </p:tgtEl>
                                      </p:cBhvr>
                                    </p:animEffect>
                                    <p:set>
                                      <p:cBhvr>
                                        <p:cTn id="94" dur="1" fill="hold">
                                          <p:stCondLst>
                                            <p:cond delay="999"/>
                                          </p:stCondLst>
                                        </p:cTn>
                                        <p:tgtEl>
                                          <p:spTgt spid="68"/>
                                        </p:tgtEl>
                                        <p:attrNameLst>
                                          <p:attrName>style.visibility</p:attrName>
                                        </p:attrNameLst>
                                      </p:cBhvr>
                                      <p:to>
                                        <p:strVal val="hidden"/>
                                      </p:to>
                                    </p:set>
                                  </p:childTnLst>
                                </p:cTn>
                              </p:par>
                            </p:childTnLst>
                          </p:cTn>
                        </p:par>
                        <p:par>
                          <p:cTn id="95" fill="hold">
                            <p:stCondLst>
                              <p:cond delay="1000"/>
                            </p:stCondLst>
                            <p:childTnLst>
                              <p:par>
                                <p:cTn id="96" presetID="9" presetClass="entr" presetSubtype="0" fill="hold" grpId="0" nodeType="afterEffect">
                                  <p:stCondLst>
                                    <p:cond delay="0"/>
                                  </p:stCondLst>
                                  <p:childTnLst>
                                    <p:set>
                                      <p:cBhvr>
                                        <p:cTn id="97" dur="1" fill="hold">
                                          <p:stCondLst>
                                            <p:cond delay="0"/>
                                          </p:stCondLst>
                                        </p:cTn>
                                        <p:tgtEl>
                                          <p:spTgt spid="74"/>
                                        </p:tgtEl>
                                        <p:attrNameLst>
                                          <p:attrName>style.visibility</p:attrName>
                                        </p:attrNameLst>
                                      </p:cBhvr>
                                      <p:to>
                                        <p:strVal val="visible"/>
                                      </p:to>
                                    </p:set>
                                    <p:animEffect transition="in" filter="dissolve">
                                      <p:cBhvr>
                                        <p:cTn id="98" dur="500"/>
                                        <p:tgtEl>
                                          <p:spTgt spid="74"/>
                                        </p:tgtEl>
                                      </p:cBhvr>
                                    </p:animEffect>
                                  </p:childTnLst>
                                </p:cTn>
                              </p:par>
                            </p:childTnLst>
                          </p:cTn>
                        </p:par>
                      </p:childTnLst>
                    </p:cTn>
                  </p:par>
                  <p:par>
                    <p:cTn id="99" fill="hold">
                      <p:stCondLst>
                        <p:cond delay="indefinite"/>
                      </p:stCondLst>
                      <p:childTnLst>
                        <p:par>
                          <p:cTn id="100" fill="hold">
                            <p:stCondLst>
                              <p:cond delay="0"/>
                            </p:stCondLst>
                            <p:childTnLst>
                              <p:par>
                                <p:cTn id="101" presetID="9" presetClass="entr" presetSubtype="0" fill="hold" nodeType="clickEffect">
                                  <p:stCondLst>
                                    <p:cond delay="0"/>
                                  </p:stCondLst>
                                  <p:childTnLst>
                                    <p:set>
                                      <p:cBhvr>
                                        <p:cTn id="102" dur="1" fill="hold">
                                          <p:stCondLst>
                                            <p:cond delay="0"/>
                                          </p:stCondLst>
                                        </p:cTn>
                                        <p:tgtEl>
                                          <p:spTgt spid="65"/>
                                        </p:tgtEl>
                                        <p:attrNameLst>
                                          <p:attrName>style.visibility</p:attrName>
                                        </p:attrNameLst>
                                      </p:cBhvr>
                                      <p:to>
                                        <p:strVal val="visible"/>
                                      </p:to>
                                    </p:set>
                                    <p:animEffect transition="in" filter="dissolve">
                                      <p:cBhvr>
                                        <p:cTn id="103" dur="500"/>
                                        <p:tgtEl>
                                          <p:spTgt spid="65"/>
                                        </p:tgtEl>
                                      </p:cBhvr>
                                    </p:animEffect>
                                  </p:childTnLst>
                                </p:cTn>
                              </p:par>
                            </p:childTnLst>
                          </p:cTn>
                        </p:par>
                      </p:childTnLst>
                    </p:cTn>
                  </p:par>
                  <p:par>
                    <p:cTn id="104" fill="hold">
                      <p:stCondLst>
                        <p:cond delay="indefinite"/>
                      </p:stCondLst>
                      <p:childTnLst>
                        <p:par>
                          <p:cTn id="105" fill="hold">
                            <p:stCondLst>
                              <p:cond delay="0"/>
                            </p:stCondLst>
                            <p:childTnLst>
                              <p:par>
                                <p:cTn id="106" presetID="9" presetClass="exit" presetSubtype="0" fill="hold" grpId="0" nodeType="clickEffect">
                                  <p:stCondLst>
                                    <p:cond delay="0"/>
                                  </p:stCondLst>
                                  <p:childTnLst>
                                    <p:animEffect transition="out" filter="dissolve">
                                      <p:cBhvr>
                                        <p:cTn id="107" dur="1000"/>
                                        <p:tgtEl>
                                          <p:spTgt spid="72"/>
                                        </p:tgtEl>
                                      </p:cBhvr>
                                    </p:animEffect>
                                    <p:set>
                                      <p:cBhvr>
                                        <p:cTn id="108" dur="1" fill="hold">
                                          <p:stCondLst>
                                            <p:cond delay="999"/>
                                          </p:stCondLst>
                                        </p:cTn>
                                        <p:tgtEl>
                                          <p:spTgt spid="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4" grpId="0" animBg="1"/>
      <p:bldP spid="66" grpId="0" animBg="1"/>
      <p:bldP spid="67" grpId="0" animBg="1"/>
      <p:bldP spid="68" grpId="0" animBg="1"/>
      <p:bldP spid="72" grpId="0" animBg="1"/>
      <p:bldP spid="21" grpId="0" animBg="1"/>
      <p:bldP spid="29" grpId="0" animBg="1"/>
      <p:bldP spid="30" grpId="0" animBg="1"/>
      <p:bldP spid="35" grpId="0" animBg="1"/>
      <p:bldP spid="36" grpId="0" animBg="1"/>
      <p:bldP spid="37" grpId="0" animBg="1"/>
      <p:bldP spid="38" grpId="0" animBg="1"/>
      <p:bldP spid="44" grpId="0" animBg="1"/>
      <p:bldP spid="58" grpId="0" animBg="1"/>
      <p:bldP spid="59" grpId="0"/>
      <p:bldP spid="7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4"/>
          <p:cNvSpPr>
            <a:spLocks noChangeShapeType="1"/>
          </p:cNvSpPr>
          <p:nvPr/>
        </p:nvSpPr>
        <p:spPr bwMode="auto">
          <a:xfrm>
            <a:off x="338328" y="1283408"/>
            <a:ext cx="8229600" cy="0"/>
          </a:xfrm>
          <a:prstGeom prst="line">
            <a:avLst/>
          </a:prstGeom>
          <a:noFill/>
          <a:ln w="57150" cmpd="thinThick">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Rectangle 2"/>
          <p:cNvSpPr txBox="1">
            <a:spLocks noChangeArrowheads="1"/>
          </p:cNvSpPr>
          <p:nvPr/>
        </p:nvSpPr>
        <p:spPr>
          <a:xfrm>
            <a:off x="0" y="-127816"/>
            <a:ext cx="7391665" cy="1352746"/>
          </a:xfrm>
          <a:prstGeom prst="rect">
            <a:avLst/>
          </a:prstGeom>
        </p:spPr>
        <p:txBody>
          <a:bodyPr/>
          <a:lstStyle>
            <a:lvl1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eaLnBrk="1" hangingPunct="1"/>
            <a:r>
              <a:rPr lang="en-US" altLang="en-US" sz="4400" kern="0" dirty="0">
                <a:solidFill>
                  <a:srgbClr val="0070C0"/>
                </a:solidFill>
                <a:latin typeface="Helvetica" charset="0"/>
                <a:ea typeface="Helvetica" charset="0"/>
                <a:cs typeface="Helvetica" charset="0"/>
              </a:rPr>
              <a:t>Fermentation:  Alcohol Dehydrogenase (ADH)</a:t>
            </a:r>
            <a:endParaRPr lang="en-US" altLang="en-US" kern="0" dirty="0">
              <a:solidFill>
                <a:srgbClr val="0070C0"/>
              </a:solidFill>
              <a:latin typeface="Helvetica" charset="0"/>
              <a:ea typeface="Helvetica" charset="0"/>
              <a:cs typeface="Helvetica" charset="0"/>
            </a:endParaRPr>
          </a:p>
        </p:txBody>
      </p:sp>
      <p:grpSp>
        <p:nvGrpSpPr>
          <p:cNvPr id="3" name="Group 2"/>
          <p:cNvGrpSpPr/>
          <p:nvPr/>
        </p:nvGrpSpPr>
        <p:grpSpPr>
          <a:xfrm>
            <a:off x="7207044" y="16712"/>
            <a:ext cx="1917036" cy="824971"/>
            <a:chOff x="7207044" y="16712"/>
            <a:chExt cx="1917036" cy="824971"/>
          </a:xfrm>
        </p:grpSpPr>
        <p:pic>
          <p:nvPicPr>
            <p:cNvPr id="14" name="Picture 13" descr="An image depicting the conversion of pyruvate to ethanol and CO2.&#10;On the left is pyruvate where C double bonds up and left to O, bonds up and right to O- and down to C, which bonds right to O and bonds down to CH3. To the right is an arrow pointing right to acetaldehyde. Below the arrow is pyruvate decarboxylase in blue. Above the arrow is TPP, Mg2+. There is also an arrow jetting up to CO2 in a pink box. To the right is acetaldehyde, where C double bonds up and left, bonds up and right to H, and down to CH3. To the right are reversible arrows. On top of the arrows is a curved arrow, which starts with NADH [plus] H+ and points to NAD+. Below the arrows is alcohol dehyrdrogenase in blue. To the right is ethanol, where OH bonds down to CH2, which bonds down to CH3."/>
            <p:cNvPicPr>
              <a:picLocks noChangeAspect="1"/>
            </p:cNvPicPr>
            <p:nvPr/>
          </p:nvPicPr>
          <p:blipFill rotWithShape="1">
            <a:blip r:embed="rId3">
              <a:alphaModFix/>
              <a:extLst>
                <a:ext uri="{28A0092B-C50C-407E-A947-70E740481C1C}">
                  <a14:useLocalDpi xmlns:a14="http://schemas.microsoft.com/office/drawing/2010/main" val="0"/>
                </a:ext>
              </a:extLst>
            </a:blip>
            <a:srcRect l="35893" b="15665"/>
            <a:stretch/>
          </p:blipFill>
          <p:spPr bwMode="auto">
            <a:xfrm>
              <a:off x="7391665" y="16712"/>
              <a:ext cx="1732415" cy="824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p:cNvSpPr/>
            <p:nvPr/>
          </p:nvSpPr>
          <p:spPr>
            <a:xfrm>
              <a:off x="7207044" y="16712"/>
              <a:ext cx="354197" cy="6518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8" name="Picture 4" descr="ttps://sites.tufts.edu/alcoholmetabolism/files/2014/08/Screen-Shot-2016-11-03-at-8.17.50-P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37" y="1361551"/>
            <a:ext cx="3372607" cy="24957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dn.rcsb.org/pdb101/motm/images/13-Alcohol_Dehydrogenase-1adc_JSmol.jpg"/>
          <p:cNvPicPr>
            <a:picLocks noChangeAspect="1" noChangeArrowheads="1"/>
          </p:cNvPicPr>
          <p:nvPr/>
        </p:nvPicPr>
        <p:blipFill rotWithShape="1">
          <a:blip r:embed="rId5">
            <a:extLst>
              <a:ext uri="{28A0092B-C50C-407E-A947-70E740481C1C}">
                <a14:useLocalDpi xmlns:a14="http://schemas.microsoft.com/office/drawing/2010/main" val="0"/>
              </a:ext>
            </a:extLst>
          </a:blip>
          <a:srcRect b="7746"/>
          <a:stretch/>
        </p:blipFill>
        <p:spPr bwMode="auto">
          <a:xfrm>
            <a:off x="45926" y="3926902"/>
            <a:ext cx="3375487" cy="2852442"/>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42">
            <a:extLst>
              <a:ext uri="{FF2B5EF4-FFF2-40B4-BE49-F238E27FC236}">
                <a16:creationId xmlns:a16="http://schemas.microsoft.com/office/drawing/2014/main" id="{AFF130E5-730A-E241-AB4B-6A0C18A0CC3C}"/>
              </a:ext>
            </a:extLst>
          </p:cNvPr>
          <p:cNvGrpSpPr/>
          <p:nvPr/>
        </p:nvGrpSpPr>
        <p:grpSpPr>
          <a:xfrm>
            <a:off x="4105960" y="1469703"/>
            <a:ext cx="4301665" cy="5272139"/>
            <a:chOff x="4105960" y="1469703"/>
            <a:chExt cx="4301665" cy="5272139"/>
          </a:xfrm>
        </p:grpSpPr>
        <p:grpSp>
          <p:nvGrpSpPr>
            <p:cNvPr id="34" name="Group 33">
              <a:extLst>
                <a:ext uri="{FF2B5EF4-FFF2-40B4-BE49-F238E27FC236}">
                  <a16:creationId xmlns:a16="http://schemas.microsoft.com/office/drawing/2014/main" id="{18C4D127-D60C-274B-828F-CFAE21E70F78}"/>
                </a:ext>
              </a:extLst>
            </p:cNvPr>
            <p:cNvGrpSpPr/>
            <p:nvPr/>
          </p:nvGrpSpPr>
          <p:grpSpPr>
            <a:xfrm>
              <a:off x="4105960" y="1469703"/>
              <a:ext cx="4301665" cy="5272139"/>
              <a:chOff x="4105960" y="1469703"/>
              <a:chExt cx="4301665" cy="5272139"/>
            </a:xfrm>
          </p:grpSpPr>
          <p:pic>
            <p:nvPicPr>
              <p:cNvPr id="1026" name="Picture 2" descr="ee the source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5960" y="1469703"/>
                <a:ext cx="4301665" cy="527213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EE78D9A9-DCA6-E34B-B331-0051687E83B2}"/>
                  </a:ext>
                </a:extLst>
              </p:cNvPr>
              <p:cNvPicPr>
                <a:picLocks noChangeAspect="1"/>
              </p:cNvPicPr>
              <p:nvPr/>
            </p:nvPicPr>
            <p:blipFill>
              <a:blip r:embed="rId7"/>
              <a:stretch>
                <a:fillRect/>
              </a:stretch>
            </p:blipFill>
            <p:spPr>
              <a:xfrm>
                <a:off x="6666839" y="3779928"/>
                <a:ext cx="621914" cy="315645"/>
              </a:xfrm>
              <a:prstGeom prst="rect">
                <a:avLst/>
              </a:prstGeom>
            </p:spPr>
          </p:pic>
        </p:grpSp>
        <p:sp>
          <p:nvSpPr>
            <p:cNvPr id="42" name="TextBox 41">
              <a:extLst>
                <a:ext uri="{FF2B5EF4-FFF2-40B4-BE49-F238E27FC236}">
                  <a16:creationId xmlns:a16="http://schemas.microsoft.com/office/drawing/2014/main" id="{5CAD008C-1EBA-FA43-A44B-97226E2BD99C}"/>
                </a:ext>
              </a:extLst>
            </p:cNvPr>
            <p:cNvSpPr txBox="1"/>
            <p:nvPr/>
          </p:nvSpPr>
          <p:spPr>
            <a:xfrm>
              <a:off x="4230561" y="4323556"/>
              <a:ext cx="636393" cy="246221"/>
            </a:xfrm>
            <a:prstGeom prst="rect">
              <a:avLst/>
            </a:prstGeom>
            <a:solidFill>
              <a:schemeClr val="bg1"/>
            </a:solidFill>
          </p:spPr>
          <p:txBody>
            <a:bodyPr wrap="none" lIns="0" tIns="0" rIns="0" bIns="0" rtlCol="0">
              <a:spAutoFit/>
            </a:bodyPr>
            <a:lstStyle/>
            <a:p>
              <a:r>
                <a:rPr lang="en-US" sz="800" dirty="0"/>
                <a:t>Base is re-</a:t>
              </a:r>
            </a:p>
            <a:p>
              <a:r>
                <a:rPr lang="en-US" sz="800" dirty="0"/>
                <a:t>protonated and </a:t>
              </a:r>
            </a:p>
          </p:txBody>
        </p:sp>
      </p:grpSp>
      <p:grpSp>
        <p:nvGrpSpPr>
          <p:cNvPr id="50" name="Group 49">
            <a:extLst>
              <a:ext uri="{FF2B5EF4-FFF2-40B4-BE49-F238E27FC236}">
                <a16:creationId xmlns:a16="http://schemas.microsoft.com/office/drawing/2014/main" id="{6F1091D6-3F0B-5844-BA5A-79DD0F352C2E}"/>
              </a:ext>
            </a:extLst>
          </p:cNvPr>
          <p:cNvGrpSpPr/>
          <p:nvPr/>
        </p:nvGrpSpPr>
        <p:grpSpPr>
          <a:xfrm>
            <a:off x="4883150" y="1567918"/>
            <a:ext cx="2870323" cy="5218373"/>
            <a:chOff x="4883150" y="1567918"/>
            <a:chExt cx="2870323" cy="5218373"/>
          </a:xfrm>
        </p:grpSpPr>
        <p:sp>
          <p:nvSpPr>
            <p:cNvPr id="25" name="Rectangle 1">
              <a:extLst>
                <a:ext uri="{FF2B5EF4-FFF2-40B4-BE49-F238E27FC236}">
                  <a16:creationId xmlns:a16="http://schemas.microsoft.com/office/drawing/2014/main" id="{0AE28661-07CA-FF44-863D-CA522386DBAB}"/>
                </a:ext>
              </a:extLst>
            </p:cNvPr>
            <p:cNvSpPr/>
            <p:nvPr/>
          </p:nvSpPr>
          <p:spPr>
            <a:xfrm>
              <a:off x="7366165" y="3857280"/>
              <a:ext cx="387308" cy="403977"/>
            </a:xfrm>
            <a:custGeom>
              <a:avLst/>
              <a:gdLst>
                <a:gd name="connsiteX0" fmla="*/ 0 w 1118475"/>
                <a:gd name="connsiteY0" fmla="*/ 0 h 790039"/>
                <a:gd name="connsiteX1" fmla="*/ 1118475 w 1118475"/>
                <a:gd name="connsiteY1" fmla="*/ 0 h 790039"/>
                <a:gd name="connsiteX2" fmla="*/ 1118475 w 1118475"/>
                <a:gd name="connsiteY2" fmla="*/ 790039 h 790039"/>
                <a:gd name="connsiteX3" fmla="*/ 0 w 1118475"/>
                <a:gd name="connsiteY3" fmla="*/ 790039 h 790039"/>
                <a:gd name="connsiteX4" fmla="*/ 0 w 1118475"/>
                <a:gd name="connsiteY4" fmla="*/ 0 h 790039"/>
                <a:gd name="connsiteX0" fmla="*/ 0 w 1118475"/>
                <a:gd name="connsiteY0" fmla="*/ 0 h 790039"/>
                <a:gd name="connsiteX1" fmla="*/ 1118475 w 1118475"/>
                <a:gd name="connsiteY1" fmla="*/ 0 h 790039"/>
                <a:gd name="connsiteX2" fmla="*/ 1099425 w 1118475"/>
                <a:gd name="connsiteY2" fmla="*/ 551914 h 790039"/>
                <a:gd name="connsiteX3" fmla="*/ 0 w 1118475"/>
                <a:gd name="connsiteY3" fmla="*/ 790039 h 790039"/>
                <a:gd name="connsiteX4" fmla="*/ 0 w 1118475"/>
                <a:gd name="connsiteY4" fmla="*/ 0 h 79003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79814"/>
                <a:gd name="connsiteX1" fmla="*/ 1153400 w 1153400"/>
                <a:gd name="connsiteY1" fmla="*/ 0 h 679814"/>
                <a:gd name="connsiteX2" fmla="*/ 1134350 w 1153400"/>
                <a:gd name="connsiteY2" fmla="*/ 551914 h 679814"/>
                <a:gd name="connsiteX3" fmla="*/ 0 w 1153400"/>
                <a:gd name="connsiteY3" fmla="*/ 631289 h 679814"/>
                <a:gd name="connsiteX4" fmla="*/ 34925 w 1153400"/>
                <a:gd name="connsiteY4" fmla="*/ 0 h 67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400" h="679814">
                  <a:moveTo>
                    <a:pt x="34925" y="0"/>
                  </a:moveTo>
                  <a:lnTo>
                    <a:pt x="1153400" y="0"/>
                  </a:lnTo>
                  <a:lnTo>
                    <a:pt x="1134350" y="551914"/>
                  </a:lnTo>
                  <a:cubicBezTo>
                    <a:pt x="756233" y="578372"/>
                    <a:pt x="413042" y="766756"/>
                    <a:pt x="0" y="631289"/>
                  </a:cubicBezTo>
                  <a:cubicBezTo>
                    <a:pt x="100542" y="404984"/>
                    <a:pt x="23283" y="210430"/>
                    <a:pt x="34925"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73A0E13-CFD7-2A47-9A89-007F9EF78EDF}"/>
                </a:ext>
              </a:extLst>
            </p:cNvPr>
            <p:cNvSpPr/>
            <p:nvPr/>
          </p:nvSpPr>
          <p:spPr>
            <a:xfrm>
              <a:off x="5313325" y="5203374"/>
              <a:ext cx="255855" cy="850666"/>
            </a:xfrm>
            <a:custGeom>
              <a:avLst/>
              <a:gdLst>
                <a:gd name="connsiteX0" fmla="*/ 0 w 255855"/>
                <a:gd name="connsiteY0" fmla="*/ 0 h 587141"/>
                <a:gd name="connsiteX1" fmla="*/ 255855 w 255855"/>
                <a:gd name="connsiteY1" fmla="*/ 0 h 587141"/>
                <a:gd name="connsiteX2" fmla="*/ 255855 w 255855"/>
                <a:gd name="connsiteY2" fmla="*/ 587141 h 587141"/>
                <a:gd name="connsiteX3" fmla="*/ 0 w 255855"/>
                <a:gd name="connsiteY3" fmla="*/ 587141 h 587141"/>
                <a:gd name="connsiteX4" fmla="*/ 0 w 255855"/>
                <a:gd name="connsiteY4" fmla="*/ 0 h 587141"/>
                <a:gd name="connsiteX0" fmla="*/ 0 w 255855"/>
                <a:gd name="connsiteY0" fmla="*/ 0 h 850666"/>
                <a:gd name="connsiteX1" fmla="*/ 255855 w 255855"/>
                <a:gd name="connsiteY1" fmla="*/ 0 h 850666"/>
                <a:gd name="connsiteX2" fmla="*/ 255855 w 255855"/>
                <a:gd name="connsiteY2" fmla="*/ 587141 h 850666"/>
                <a:gd name="connsiteX3" fmla="*/ 47625 w 255855"/>
                <a:gd name="connsiteY3" fmla="*/ 850666 h 850666"/>
                <a:gd name="connsiteX4" fmla="*/ 0 w 255855"/>
                <a:gd name="connsiteY4" fmla="*/ 0 h 850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855" h="850666">
                  <a:moveTo>
                    <a:pt x="0" y="0"/>
                  </a:moveTo>
                  <a:lnTo>
                    <a:pt x="255855" y="0"/>
                  </a:lnTo>
                  <a:lnTo>
                    <a:pt x="255855" y="587141"/>
                  </a:lnTo>
                  <a:lnTo>
                    <a:pt x="47625" y="850666"/>
                  </a:ln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
              <a:extLst>
                <a:ext uri="{FF2B5EF4-FFF2-40B4-BE49-F238E27FC236}">
                  <a16:creationId xmlns:a16="http://schemas.microsoft.com/office/drawing/2014/main" id="{507AF350-6F2A-D742-B04C-2E9F56C4DCCB}"/>
                </a:ext>
              </a:extLst>
            </p:cNvPr>
            <p:cNvSpPr/>
            <p:nvPr/>
          </p:nvSpPr>
          <p:spPr>
            <a:xfrm>
              <a:off x="4883150" y="6137221"/>
              <a:ext cx="686030" cy="649070"/>
            </a:xfrm>
            <a:custGeom>
              <a:avLst/>
              <a:gdLst>
                <a:gd name="connsiteX0" fmla="*/ 0 w 625705"/>
                <a:gd name="connsiteY0" fmla="*/ 0 h 645895"/>
                <a:gd name="connsiteX1" fmla="*/ 625705 w 625705"/>
                <a:gd name="connsiteY1" fmla="*/ 0 h 645895"/>
                <a:gd name="connsiteX2" fmla="*/ 625705 w 625705"/>
                <a:gd name="connsiteY2" fmla="*/ 645895 h 645895"/>
                <a:gd name="connsiteX3" fmla="*/ 0 w 625705"/>
                <a:gd name="connsiteY3" fmla="*/ 645895 h 645895"/>
                <a:gd name="connsiteX4" fmla="*/ 0 w 625705"/>
                <a:gd name="connsiteY4" fmla="*/ 0 h 645895"/>
                <a:gd name="connsiteX0" fmla="*/ 0 w 625705"/>
                <a:gd name="connsiteY0" fmla="*/ 0 h 645895"/>
                <a:gd name="connsiteX1" fmla="*/ 616180 w 625705"/>
                <a:gd name="connsiteY1" fmla="*/ 19050 h 645895"/>
                <a:gd name="connsiteX2" fmla="*/ 625705 w 625705"/>
                <a:gd name="connsiteY2" fmla="*/ 645895 h 645895"/>
                <a:gd name="connsiteX3" fmla="*/ 0 w 625705"/>
                <a:gd name="connsiteY3" fmla="*/ 645895 h 645895"/>
                <a:gd name="connsiteX4" fmla="*/ 0 w 625705"/>
                <a:gd name="connsiteY4" fmla="*/ 0 h 645895"/>
                <a:gd name="connsiteX0" fmla="*/ 0 w 686030"/>
                <a:gd name="connsiteY0" fmla="*/ 0 h 649070"/>
                <a:gd name="connsiteX1" fmla="*/ 616180 w 686030"/>
                <a:gd name="connsiteY1" fmla="*/ 19050 h 649070"/>
                <a:gd name="connsiteX2" fmla="*/ 686030 w 686030"/>
                <a:gd name="connsiteY2" fmla="*/ 649070 h 649070"/>
                <a:gd name="connsiteX3" fmla="*/ 0 w 686030"/>
                <a:gd name="connsiteY3" fmla="*/ 645895 h 649070"/>
                <a:gd name="connsiteX4" fmla="*/ 0 w 686030"/>
                <a:gd name="connsiteY4" fmla="*/ 0 h 64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030" h="649070">
                  <a:moveTo>
                    <a:pt x="0" y="0"/>
                  </a:moveTo>
                  <a:lnTo>
                    <a:pt x="616180" y="19050"/>
                  </a:lnTo>
                  <a:lnTo>
                    <a:pt x="686030" y="649070"/>
                  </a:lnTo>
                  <a:lnTo>
                    <a:pt x="0" y="645895"/>
                  </a:ln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
              <a:extLst>
                <a:ext uri="{FF2B5EF4-FFF2-40B4-BE49-F238E27FC236}">
                  <a16:creationId xmlns:a16="http://schemas.microsoft.com/office/drawing/2014/main" id="{90C89B8B-3CED-2C4B-99EC-1EE47FA785FB}"/>
                </a:ext>
              </a:extLst>
            </p:cNvPr>
            <p:cNvSpPr/>
            <p:nvPr/>
          </p:nvSpPr>
          <p:spPr>
            <a:xfrm>
              <a:off x="6245225" y="5283533"/>
              <a:ext cx="1153400" cy="679814"/>
            </a:xfrm>
            <a:custGeom>
              <a:avLst/>
              <a:gdLst>
                <a:gd name="connsiteX0" fmla="*/ 0 w 1118475"/>
                <a:gd name="connsiteY0" fmla="*/ 0 h 790039"/>
                <a:gd name="connsiteX1" fmla="*/ 1118475 w 1118475"/>
                <a:gd name="connsiteY1" fmla="*/ 0 h 790039"/>
                <a:gd name="connsiteX2" fmla="*/ 1118475 w 1118475"/>
                <a:gd name="connsiteY2" fmla="*/ 790039 h 790039"/>
                <a:gd name="connsiteX3" fmla="*/ 0 w 1118475"/>
                <a:gd name="connsiteY3" fmla="*/ 790039 h 790039"/>
                <a:gd name="connsiteX4" fmla="*/ 0 w 1118475"/>
                <a:gd name="connsiteY4" fmla="*/ 0 h 790039"/>
                <a:gd name="connsiteX0" fmla="*/ 0 w 1118475"/>
                <a:gd name="connsiteY0" fmla="*/ 0 h 790039"/>
                <a:gd name="connsiteX1" fmla="*/ 1118475 w 1118475"/>
                <a:gd name="connsiteY1" fmla="*/ 0 h 790039"/>
                <a:gd name="connsiteX2" fmla="*/ 1099425 w 1118475"/>
                <a:gd name="connsiteY2" fmla="*/ 551914 h 790039"/>
                <a:gd name="connsiteX3" fmla="*/ 0 w 1118475"/>
                <a:gd name="connsiteY3" fmla="*/ 790039 h 790039"/>
                <a:gd name="connsiteX4" fmla="*/ 0 w 1118475"/>
                <a:gd name="connsiteY4" fmla="*/ 0 h 79003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79814"/>
                <a:gd name="connsiteX1" fmla="*/ 1153400 w 1153400"/>
                <a:gd name="connsiteY1" fmla="*/ 0 h 679814"/>
                <a:gd name="connsiteX2" fmla="*/ 1134350 w 1153400"/>
                <a:gd name="connsiteY2" fmla="*/ 551914 h 679814"/>
                <a:gd name="connsiteX3" fmla="*/ 0 w 1153400"/>
                <a:gd name="connsiteY3" fmla="*/ 631289 h 679814"/>
                <a:gd name="connsiteX4" fmla="*/ 34925 w 1153400"/>
                <a:gd name="connsiteY4" fmla="*/ 0 h 67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400" h="679814">
                  <a:moveTo>
                    <a:pt x="34925" y="0"/>
                  </a:moveTo>
                  <a:lnTo>
                    <a:pt x="1153400" y="0"/>
                  </a:lnTo>
                  <a:lnTo>
                    <a:pt x="1134350" y="551914"/>
                  </a:lnTo>
                  <a:cubicBezTo>
                    <a:pt x="756233" y="578372"/>
                    <a:pt x="413042" y="766756"/>
                    <a:pt x="0" y="631289"/>
                  </a:cubicBezTo>
                  <a:cubicBezTo>
                    <a:pt x="100542" y="404984"/>
                    <a:pt x="23283" y="210430"/>
                    <a:pt x="34925"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1">
              <a:extLst>
                <a:ext uri="{FF2B5EF4-FFF2-40B4-BE49-F238E27FC236}">
                  <a16:creationId xmlns:a16="http://schemas.microsoft.com/office/drawing/2014/main" id="{A5978E87-04C5-A845-B033-F67B8A11209F}"/>
                </a:ext>
              </a:extLst>
            </p:cNvPr>
            <p:cNvSpPr/>
            <p:nvPr/>
          </p:nvSpPr>
          <p:spPr>
            <a:xfrm rot="18941661">
              <a:off x="7082843" y="1828946"/>
              <a:ext cx="472183" cy="420155"/>
            </a:xfrm>
            <a:custGeom>
              <a:avLst/>
              <a:gdLst>
                <a:gd name="connsiteX0" fmla="*/ 0 w 1118475"/>
                <a:gd name="connsiteY0" fmla="*/ 0 h 790039"/>
                <a:gd name="connsiteX1" fmla="*/ 1118475 w 1118475"/>
                <a:gd name="connsiteY1" fmla="*/ 0 h 790039"/>
                <a:gd name="connsiteX2" fmla="*/ 1118475 w 1118475"/>
                <a:gd name="connsiteY2" fmla="*/ 790039 h 790039"/>
                <a:gd name="connsiteX3" fmla="*/ 0 w 1118475"/>
                <a:gd name="connsiteY3" fmla="*/ 790039 h 790039"/>
                <a:gd name="connsiteX4" fmla="*/ 0 w 1118475"/>
                <a:gd name="connsiteY4" fmla="*/ 0 h 790039"/>
                <a:gd name="connsiteX0" fmla="*/ 0 w 1118475"/>
                <a:gd name="connsiteY0" fmla="*/ 0 h 790039"/>
                <a:gd name="connsiteX1" fmla="*/ 1118475 w 1118475"/>
                <a:gd name="connsiteY1" fmla="*/ 0 h 790039"/>
                <a:gd name="connsiteX2" fmla="*/ 1099425 w 1118475"/>
                <a:gd name="connsiteY2" fmla="*/ 551914 h 790039"/>
                <a:gd name="connsiteX3" fmla="*/ 0 w 1118475"/>
                <a:gd name="connsiteY3" fmla="*/ 790039 h 790039"/>
                <a:gd name="connsiteX4" fmla="*/ 0 w 1118475"/>
                <a:gd name="connsiteY4" fmla="*/ 0 h 79003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79814"/>
                <a:gd name="connsiteX1" fmla="*/ 1153400 w 1153400"/>
                <a:gd name="connsiteY1" fmla="*/ 0 h 679814"/>
                <a:gd name="connsiteX2" fmla="*/ 1134350 w 1153400"/>
                <a:gd name="connsiteY2" fmla="*/ 551914 h 679814"/>
                <a:gd name="connsiteX3" fmla="*/ 0 w 1153400"/>
                <a:gd name="connsiteY3" fmla="*/ 631289 h 679814"/>
                <a:gd name="connsiteX4" fmla="*/ 34925 w 1153400"/>
                <a:gd name="connsiteY4" fmla="*/ 0 h 679814"/>
                <a:gd name="connsiteX0" fmla="*/ 34925 w 1424329"/>
                <a:gd name="connsiteY0" fmla="*/ 0 h 710663"/>
                <a:gd name="connsiteX1" fmla="*/ 1153400 w 1424329"/>
                <a:gd name="connsiteY1" fmla="*/ 0 h 710663"/>
                <a:gd name="connsiteX2" fmla="*/ 1424328 w 1424329"/>
                <a:gd name="connsiteY2" fmla="*/ 667055 h 710663"/>
                <a:gd name="connsiteX3" fmla="*/ 0 w 1424329"/>
                <a:gd name="connsiteY3" fmla="*/ 631289 h 710663"/>
                <a:gd name="connsiteX4" fmla="*/ 34925 w 1424329"/>
                <a:gd name="connsiteY4" fmla="*/ 0 h 710663"/>
                <a:gd name="connsiteX0" fmla="*/ 34925 w 1424329"/>
                <a:gd name="connsiteY0" fmla="*/ 0 h 710663"/>
                <a:gd name="connsiteX1" fmla="*/ 1153400 w 1424329"/>
                <a:gd name="connsiteY1" fmla="*/ 0 h 710663"/>
                <a:gd name="connsiteX2" fmla="*/ 1424328 w 1424329"/>
                <a:gd name="connsiteY2" fmla="*/ 667055 h 710663"/>
                <a:gd name="connsiteX3" fmla="*/ 0 w 1424329"/>
                <a:gd name="connsiteY3" fmla="*/ 631289 h 710663"/>
                <a:gd name="connsiteX4" fmla="*/ 34925 w 1424329"/>
                <a:gd name="connsiteY4" fmla="*/ 0 h 710663"/>
                <a:gd name="connsiteX0" fmla="*/ 118715 w 1424329"/>
                <a:gd name="connsiteY0" fmla="*/ 165671 h 710663"/>
                <a:gd name="connsiteX1" fmla="*/ 1153400 w 1424329"/>
                <a:gd name="connsiteY1" fmla="*/ 0 h 710663"/>
                <a:gd name="connsiteX2" fmla="*/ 1424328 w 1424329"/>
                <a:gd name="connsiteY2" fmla="*/ 667055 h 710663"/>
                <a:gd name="connsiteX3" fmla="*/ 0 w 1424329"/>
                <a:gd name="connsiteY3" fmla="*/ 631289 h 710663"/>
                <a:gd name="connsiteX4" fmla="*/ 118715 w 1424329"/>
                <a:gd name="connsiteY4" fmla="*/ 165671 h 710663"/>
                <a:gd name="connsiteX0" fmla="*/ 118715 w 1424329"/>
                <a:gd name="connsiteY0" fmla="*/ 165671 h 710663"/>
                <a:gd name="connsiteX1" fmla="*/ 1153400 w 1424329"/>
                <a:gd name="connsiteY1" fmla="*/ 0 h 710663"/>
                <a:gd name="connsiteX2" fmla="*/ 1424328 w 1424329"/>
                <a:gd name="connsiteY2" fmla="*/ 667055 h 710663"/>
                <a:gd name="connsiteX3" fmla="*/ 0 w 1424329"/>
                <a:gd name="connsiteY3" fmla="*/ 631289 h 710663"/>
                <a:gd name="connsiteX4" fmla="*/ 118715 w 1424329"/>
                <a:gd name="connsiteY4" fmla="*/ 165671 h 710663"/>
                <a:gd name="connsiteX0" fmla="*/ 59670 w 1365284"/>
                <a:gd name="connsiteY0" fmla="*/ 165671 h 721522"/>
                <a:gd name="connsiteX1" fmla="*/ 1094355 w 1365284"/>
                <a:gd name="connsiteY1" fmla="*/ 0 h 721522"/>
                <a:gd name="connsiteX2" fmla="*/ 1365283 w 1365284"/>
                <a:gd name="connsiteY2" fmla="*/ 667055 h 721522"/>
                <a:gd name="connsiteX3" fmla="*/ 108495 w 1365284"/>
                <a:gd name="connsiteY3" fmla="*/ 649032 h 721522"/>
                <a:gd name="connsiteX4" fmla="*/ 59670 w 1365284"/>
                <a:gd name="connsiteY4" fmla="*/ 165671 h 721522"/>
                <a:gd name="connsiteX0" fmla="*/ 59670 w 1365284"/>
                <a:gd name="connsiteY0" fmla="*/ 165671 h 707036"/>
                <a:gd name="connsiteX1" fmla="*/ 1094355 w 1365284"/>
                <a:gd name="connsiteY1" fmla="*/ 0 h 707036"/>
                <a:gd name="connsiteX2" fmla="*/ 1365283 w 1365284"/>
                <a:gd name="connsiteY2" fmla="*/ 667055 h 707036"/>
                <a:gd name="connsiteX3" fmla="*/ 108495 w 1365284"/>
                <a:gd name="connsiteY3" fmla="*/ 649032 h 707036"/>
                <a:gd name="connsiteX4" fmla="*/ 59670 w 1365284"/>
                <a:gd name="connsiteY4" fmla="*/ 165671 h 707036"/>
                <a:gd name="connsiteX0" fmla="*/ 100543 w 1406157"/>
                <a:gd name="connsiteY0" fmla="*/ 165671 h 707038"/>
                <a:gd name="connsiteX1" fmla="*/ 1135228 w 1406157"/>
                <a:gd name="connsiteY1" fmla="*/ 0 h 707038"/>
                <a:gd name="connsiteX2" fmla="*/ 1406156 w 1406157"/>
                <a:gd name="connsiteY2" fmla="*/ 667055 h 707038"/>
                <a:gd name="connsiteX3" fmla="*/ 149368 w 1406157"/>
                <a:gd name="connsiteY3" fmla="*/ 649032 h 707038"/>
                <a:gd name="connsiteX4" fmla="*/ 100543 w 1406157"/>
                <a:gd name="connsiteY4" fmla="*/ 165671 h 707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6157" h="707038">
                  <a:moveTo>
                    <a:pt x="100543" y="165671"/>
                  </a:moveTo>
                  <a:lnTo>
                    <a:pt x="1135228" y="0"/>
                  </a:lnTo>
                  <a:cubicBezTo>
                    <a:pt x="1225537" y="222352"/>
                    <a:pt x="382782" y="273514"/>
                    <a:pt x="1406156" y="667055"/>
                  </a:cubicBezTo>
                  <a:cubicBezTo>
                    <a:pt x="1028039" y="693513"/>
                    <a:pt x="568365" y="750454"/>
                    <a:pt x="149368" y="649032"/>
                  </a:cubicBezTo>
                  <a:cubicBezTo>
                    <a:pt x="249910" y="422727"/>
                    <a:pt x="-189289" y="498911"/>
                    <a:pt x="100543" y="165671"/>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1">
              <a:extLst>
                <a:ext uri="{FF2B5EF4-FFF2-40B4-BE49-F238E27FC236}">
                  <a16:creationId xmlns:a16="http://schemas.microsoft.com/office/drawing/2014/main" id="{FEA04710-4F69-2A41-B24D-C1B1344E6727}"/>
                </a:ext>
              </a:extLst>
            </p:cNvPr>
            <p:cNvSpPr/>
            <p:nvPr/>
          </p:nvSpPr>
          <p:spPr>
            <a:xfrm rot="17323944">
              <a:off x="7349529" y="1699530"/>
              <a:ext cx="122679" cy="95554"/>
            </a:xfrm>
            <a:custGeom>
              <a:avLst/>
              <a:gdLst>
                <a:gd name="connsiteX0" fmla="*/ 0 w 122679"/>
                <a:gd name="connsiteY0" fmla="*/ 0 h 106718"/>
                <a:gd name="connsiteX1" fmla="*/ 122679 w 122679"/>
                <a:gd name="connsiteY1" fmla="*/ 0 h 106718"/>
                <a:gd name="connsiteX2" fmla="*/ 122679 w 122679"/>
                <a:gd name="connsiteY2" fmla="*/ 106718 h 106718"/>
                <a:gd name="connsiteX3" fmla="*/ 0 w 122679"/>
                <a:gd name="connsiteY3" fmla="*/ 106718 h 106718"/>
                <a:gd name="connsiteX4" fmla="*/ 0 w 122679"/>
                <a:gd name="connsiteY4" fmla="*/ 0 h 106718"/>
                <a:gd name="connsiteX0" fmla="*/ 2091 w 122679"/>
                <a:gd name="connsiteY0" fmla="*/ 16054 h 106718"/>
                <a:gd name="connsiteX1" fmla="*/ 122679 w 122679"/>
                <a:gd name="connsiteY1" fmla="*/ 0 h 106718"/>
                <a:gd name="connsiteX2" fmla="*/ 122679 w 122679"/>
                <a:gd name="connsiteY2" fmla="*/ 106718 h 106718"/>
                <a:gd name="connsiteX3" fmla="*/ 0 w 122679"/>
                <a:gd name="connsiteY3" fmla="*/ 106718 h 106718"/>
                <a:gd name="connsiteX4" fmla="*/ 2091 w 122679"/>
                <a:gd name="connsiteY4" fmla="*/ 16054 h 106718"/>
                <a:gd name="connsiteX0" fmla="*/ 2091 w 122679"/>
                <a:gd name="connsiteY0" fmla="*/ 4890 h 95554"/>
                <a:gd name="connsiteX1" fmla="*/ 99644 w 122679"/>
                <a:gd name="connsiteY1" fmla="*/ 0 h 95554"/>
                <a:gd name="connsiteX2" fmla="*/ 122679 w 122679"/>
                <a:gd name="connsiteY2" fmla="*/ 95554 h 95554"/>
                <a:gd name="connsiteX3" fmla="*/ 0 w 122679"/>
                <a:gd name="connsiteY3" fmla="*/ 95554 h 95554"/>
                <a:gd name="connsiteX4" fmla="*/ 2091 w 122679"/>
                <a:gd name="connsiteY4" fmla="*/ 4890 h 95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79" h="95554">
                  <a:moveTo>
                    <a:pt x="2091" y="4890"/>
                  </a:moveTo>
                  <a:lnTo>
                    <a:pt x="99644" y="0"/>
                  </a:lnTo>
                  <a:lnTo>
                    <a:pt x="122679" y="95554"/>
                  </a:lnTo>
                  <a:lnTo>
                    <a:pt x="0" y="95554"/>
                  </a:lnTo>
                  <a:lnTo>
                    <a:pt x="2091" y="489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1">
              <a:extLst>
                <a:ext uri="{FF2B5EF4-FFF2-40B4-BE49-F238E27FC236}">
                  <a16:creationId xmlns:a16="http://schemas.microsoft.com/office/drawing/2014/main" id="{A56ECB2F-555D-1E42-BA3E-34752517F8F3}"/>
                </a:ext>
              </a:extLst>
            </p:cNvPr>
            <p:cNvSpPr/>
            <p:nvPr/>
          </p:nvSpPr>
          <p:spPr>
            <a:xfrm rot="12723715">
              <a:off x="7456323" y="1567918"/>
              <a:ext cx="122679" cy="95554"/>
            </a:xfrm>
            <a:custGeom>
              <a:avLst/>
              <a:gdLst>
                <a:gd name="connsiteX0" fmla="*/ 0 w 122679"/>
                <a:gd name="connsiteY0" fmla="*/ 0 h 106718"/>
                <a:gd name="connsiteX1" fmla="*/ 122679 w 122679"/>
                <a:gd name="connsiteY1" fmla="*/ 0 h 106718"/>
                <a:gd name="connsiteX2" fmla="*/ 122679 w 122679"/>
                <a:gd name="connsiteY2" fmla="*/ 106718 h 106718"/>
                <a:gd name="connsiteX3" fmla="*/ 0 w 122679"/>
                <a:gd name="connsiteY3" fmla="*/ 106718 h 106718"/>
                <a:gd name="connsiteX4" fmla="*/ 0 w 122679"/>
                <a:gd name="connsiteY4" fmla="*/ 0 h 106718"/>
                <a:gd name="connsiteX0" fmla="*/ 2091 w 122679"/>
                <a:gd name="connsiteY0" fmla="*/ 16054 h 106718"/>
                <a:gd name="connsiteX1" fmla="*/ 122679 w 122679"/>
                <a:gd name="connsiteY1" fmla="*/ 0 h 106718"/>
                <a:gd name="connsiteX2" fmla="*/ 122679 w 122679"/>
                <a:gd name="connsiteY2" fmla="*/ 106718 h 106718"/>
                <a:gd name="connsiteX3" fmla="*/ 0 w 122679"/>
                <a:gd name="connsiteY3" fmla="*/ 106718 h 106718"/>
                <a:gd name="connsiteX4" fmla="*/ 2091 w 122679"/>
                <a:gd name="connsiteY4" fmla="*/ 16054 h 106718"/>
                <a:gd name="connsiteX0" fmla="*/ 2091 w 122679"/>
                <a:gd name="connsiteY0" fmla="*/ 4890 h 95554"/>
                <a:gd name="connsiteX1" fmla="*/ 99644 w 122679"/>
                <a:gd name="connsiteY1" fmla="*/ 0 h 95554"/>
                <a:gd name="connsiteX2" fmla="*/ 122679 w 122679"/>
                <a:gd name="connsiteY2" fmla="*/ 95554 h 95554"/>
                <a:gd name="connsiteX3" fmla="*/ 0 w 122679"/>
                <a:gd name="connsiteY3" fmla="*/ 95554 h 95554"/>
                <a:gd name="connsiteX4" fmla="*/ 2091 w 122679"/>
                <a:gd name="connsiteY4" fmla="*/ 4890 h 95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79" h="95554">
                  <a:moveTo>
                    <a:pt x="2091" y="4890"/>
                  </a:moveTo>
                  <a:lnTo>
                    <a:pt x="99644" y="0"/>
                  </a:lnTo>
                  <a:lnTo>
                    <a:pt x="122679" y="95554"/>
                  </a:lnTo>
                  <a:lnTo>
                    <a:pt x="0" y="95554"/>
                  </a:lnTo>
                  <a:lnTo>
                    <a:pt x="2091" y="489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1">
              <a:extLst>
                <a:ext uri="{FF2B5EF4-FFF2-40B4-BE49-F238E27FC236}">
                  <a16:creationId xmlns:a16="http://schemas.microsoft.com/office/drawing/2014/main" id="{92CF32A3-432B-9642-B59D-92FB07308511}"/>
                </a:ext>
              </a:extLst>
            </p:cNvPr>
            <p:cNvSpPr/>
            <p:nvPr/>
          </p:nvSpPr>
          <p:spPr>
            <a:xfrm>
              <a:off x="6578980" y="2849187"/>
              <a:ext cx="664680" cy="214056"/>
            </a:xfrm>
            <a:custGeom>
              <a:avLst/>
              <a:gdLst>
                <a:gd name="connsiteX0" fmla="*/ 0 w 1118475"/>
                <a:gd name="connsiteY0" fmla="*/ 0 h 790039"/>
                <a:gd name="connsiteX1" fmla="*/ 1118475 w 1118475"/>
                <a:gd name="connsiteY1" fmla="*/ 0 h 790039"/>
                <a:gd name="connsiteX2" fmla="*/ 1118475 w 1118475"/>
                <a:gd name="connsiteY2" fmla="*/ 790039 h 790039"/>
                <a:gd name="connsiteX3" fmla="*/ 0 w 1118475"/>
                <a:gd name="connsiteY3" fmla="*/ 790039 h 790039"/>
                <a:gd name="connsiteX4" fmla="*/ 0 w 1118475"/>
                <a:gd name="connsiteY4" fmla="*/ 0 h 790039"/>
                <a:gd name="connsiteX0" fmla="*/ 0 w 1118475"/>
                <a:gd name="connsiteY0" fmla="*/ 0 h 790039"/>
                <a:gd name="connsiteX1" fmla="*/ 1118475 w 1118475"/>
                <a:gd name="connsiteY1" fmla="*/ 0 h 790039"/>
                <a:gd name="connsiteX2" fmla="*/ 1099425 w 1118475"/>
                <a:gd name="connsiteY2" fmla="*/ 551914 h 790039"/>
                <a:gd name="connsiteX3" fmla="*/ 0 w 1118475"/>
                <a:gd name="connsiteY3" fmla="*/ 790039 h 790039"/>
                <a:gd name="connsiteX4" fmla="*/ 0 w 1118475"/>
                <a:gd name="connsiteY4" fmla="*/ 0 h 79003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79814"/>
                <a:gd name="connsiteX1" fmla="*/ 1153400 w 1153400"/>
                <a:gd name="connsiteY1" fmla="*/ 0 h 679814"/>
                <a:gd name="connsiteX2" fmla="*/ 1134350 w 1153400"/>
                <a:gd name="connsiteY2" fmla="*/ 551914 h 679814"/>
                <a:gd name="connsiteX3" fmla="*/ 0 w 1153400"/>
                <a:gd name="connsiteY3" fmla="*/ 631289 h 679814"/>
                <a:gd name="connsiteX4" fmla="*/ 34925 w 1153400"/>
                <a:gd name="connsiteY4" fmla="*/ 0 h 67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400" h="679814">
                  <a:moveTo>
                    <a:pt x="34925" y="0"/>
                  </a:moveTo>
                  <a:lnTo>
                    <a:pt x="1153400" y="0"/>
                  </a:lnTo>
                  <a:lnTo>
                    <a:pt x="1134350" y="551914"/>
                  </a:lnTo>
                  <a:cubicBezTo>
                    <a:pt x="756233" y="578372"/>
                    <a:pt x="413042" y="766756"/>
                    <a:pt x="0" y="631289"/>
                  </a:cubicBezTo>
                  <a:cubicBezTo>
                    <a:pt x="100542" y="404984"/>
                    <a:pt x="23283" y="210430"/>
                    <a:pt x="34925"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1">
              <a:extLst>
                <a:ext uri="{FF2B5EF4-FFF2-40B4-BE49-F238E27FC236}">
                  <a16:creationId xmlns:a16="http://schemas.microsoft.com/office/drawing/2014/main" id="{601BA676-5FD2-F742-BE84-BAE90CE33526}"/>
                </a:ext>
              </a:extLst>
            </p:cNvPr>
            <p:cNvSpPr/>
            <p:nvPr/>
          </p:nvSpPr>
          <p:spPr>
            <a:xfrm rot="20428344">
              <a:off x="5552659" y="4127828"/>
              <a:ext cx="467646" cy="3049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1">
              <a:extLst>
                <a:ext uri="{FF2B5EF4-FFF2-40B4-BE49-F238E27FC236}">
                  <a16:creationId xmlns:a16="http://schemas.microsoft.com/office/drawing/2014/main" id="{DDE76622-C515-BC4E-BA5B-222D8C08910E}"/>
                </a:ext>
              </a:extLst>
            </p:cNvPr>
            <p:cNvSpPr/>
            <p:nvPr/>
          </p:nvSpPr>
          <p:spPr>
            <a:xfrm rot="19732111">
              <a:off x="5771924" y="3657737"/>
              <a:ext cx="213152" cy="226701"/>
            </a:xfrm>
            <a:custGeom>
              <a:avLst/>
              <a:gdLst>
                <a:gd name="connsiteX0" fmla="*/ 0 w 213152"/>
                <a:gd name="connsiteY0" fmla="*/ 0 h 220786"/>
                <a:gd name="connsiteX1" fmla="*/ 213152 w 213152"/>
                <a:gd name="connsiteY1" fmla="*/ 0 h 220786"/>
                <a:gd name="connsiteX2" fmla="*/ 213152 w 213152"/>
                <a:gd name="connsiteY2" fmla="*/ 220786 h 220786"/>
                <a:gd name="connsiteX3" fmla="*/ 0 w 213152"/>
                <a:gd name="connsiteY3" fmla="*/ 220786 h 220786"/>
                <a:gd name="connsiteX4" fmla="*/ 0 w 213152"/>
                <a:gd name="connsiteY4" fmla="*/ 0 h 220786"/>
                <a:gd name="connsiteX0" fmla="*/ 0 w 213152"/>
                <a:gd name="connsiteY0" fmla="*/ 0 h 220786"/>
                <a:gd name="connsiteX1" fmla="*/ 213152 w 213152"/>
                <a:gd name="connsiteY1" fmla="*/ 0 h 220786"/>
                <a:gd name="connsiteX2" fmla="*/ 184496 w 213152"/>
                <a:gd name="connsiteY2" fmla="*/ 151550 h 220786"/>
                <a:gd name="connsiteX3" fmla="*/ 0 w 213152"/>
                <a:gd name="connsiteY3" fmla="*/ 220786 h 220786"/>
                <a:gd name="connsiteX4" fmla="*/ 0 w 213152"/>
                <a:gd name="connsiteY4" fmla="*/ 0 h 220786"/>
                <a:gd name="connsiteX0" fmla="*/ 0 w 213152"/>
                <a:gd name="connsiteY0" fmla="*/ 0 h 226701"/>
                <a:gd name="connsiteX1" fmla="*/ 213152 w 213152"/>
                <a:gd name="connsiteY1" fmla="*/ 0 h 226701"/>
                <a:gd name="connsiteX2" fmla="*/ 184496 w 213152"/>
                <a:gd name="connsiteY2" fmla="*/ 151550 h 226701"/>
                <a:gd name="connsiteX3" fmla="*/ 0 w 213152"/>
                <a:gd name="connsiteY3" fmla="*/ 220786 h 226701"/>
                <a:gd name="connsiteX4" fmla="*/ 0 w 213152"/>
                <a:gd name="connsiteY4" fmla="*/ 0 h 226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152" h="226701">
                  <a:moveTo>
                    <a:pt x="0" y="0"/>
                  </a:moveTo>
                  <a:lnTo>
                    <a:pt x="213152" y="0"/>
                  </a:lnTo>
                  <a:lnTo>
                    <a:pt x="184496" y="151550"/>
                  </a:lnTo>
                  <a:cubicBezTo>
                    <a:pt x="43183" y="282209"/>
                    <a:pt x="61499" y="197707"/>
                    <a:pt x="0" y="220786"/>
                  </a:cubicBez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1">
              <a:extLst>
                <a:ext uri="{FF2B5EF4-FFF2-40B4-BE49-F238E27FC236}">
                  <a16:creationId xmlns:a16="http://schemas.microsoft.com/office/drawing/2014/main" id="{C36D7FBF-308E-0D44-9758-FBE74B09A0A1}"/>
                </a:ext>
              </a:extLst>
            </p:cNvPr>
            <p:cNvSpPr/>
            <p:nvPr/>
          </p:nvSpPr>
          <p:spPr>
            <a:xfrm rot="20428344">
              <a:off x="5756984" y="3079473"/>
              <a:ext cx="283260" cy="404892"/>
            </a:xfrm>
            <a:custGeom>
              <a:avLst/>
              <a:gdLst>
                <a:gd name="connsiteX0" fmla="*/ 0 w 283260"/>
                <a:gd name="connsiteY0" fmla="*/ 0 h 389651"/>
                <a:gd name="connsiteX1" fmla="*/ 283260 w 283260"/>
                <a:gd name="connsiteY1" fmla="*/ 0 h 389651"/>
                <a:gd name="connsiteX2" fmla="*/ 283260 w 283260"/>
                <a:gd name="connsiteY2" fmla="*/ 389651 h 389651"/>
                <a:gd name="connsiteX3" fmla="*/ 0 w 283260"/>
                <a:gd name="connsiteY3" fmla="*/ 389651 h 389651"/>
                <a:gd name="connsiteX4" fmla="*/ 0 w 283260"/>
                <a:gd name="connsiteY4" fmla="*/ 0 h 389651"/>
                <a:gd name="connsiteX0" fmla="*/ 0 w 283260"/>
                <a:gd name="connsiteY0" fmla="*/ 0 h 389651"/>
                <a:gd name="connsiteX1" fmla="*/ 283260 w 283260"/>
                <a:gd name="connsiteY1" fmla="*/ 0 h 389651"/>
                <a:gd name="connsiteX2" fmla="*/ 246274 w 283260"/>
                <a:gd name="connsiteY2" fmla="*/ 275471 h 389651"/>
                <a:gd name="connsiteX3" fmla="*/ 0 w 283260"/>
                <a:gd name="connsiteY3" fmla="*/ 389651 h 389651"/>
                <a:gd name="connsiteX4" fmla="*/ 0 w 283260"/>
                <a:gd name="connsiteY4" fmla="*/ 0 h 389651"/>
                <a:gd name="connsiteX0" fmla="*/ 0 w 283260"/>
                <a:gd name="connsiteY0" fmla="*/ 0 h 404892"/>
                <a:gd name="connsiteX1" fmla="*/ 283260 w 283260"/>
                <a:gd name="connsiteY1" fmla="*/ 0 h 404892"/>
                <a:gd name="connsiteX2" fmla="*/ 246274 w 283260"/>
                <a:gd name="connsiteY2" fmla="*/ 275471 h 404892"/>
                <a:gd name="connsiteX3" fmla="*/ 61970 w 283260"/>
                <a:gd name="connsiteY3" fmla="*/ 404892 h 404892"/>
                <a:gd name="connsiteX4" fmla="*/ 0 w 283260"/>
                <a:gd name="connsiteY4" fmla="*/ 0 h 404892"/>
                <a:gd name="connsiteX0" fmla="*/ 0 w 283260"/>
                <a:gd name="connsiteY0" fmla="*/ 0 h 404892"/>
                <a:gd name="connsiteX1" fmla="*/ 283260 w 283260"/>
                <a:gd name="connsiteY1" fmla="*/ 0 h 404892"/>
                <a:gd name="connsiteX2" fmla="*/ 246274 w 283260"/>
                <a:gd name="connsiteY2" fmla="*/ 275471 h 404892"/>
                <a:gd name="connsiteX3" fmla="*/ 61970 w 283260"/>
                <a:gd name="connsiteY3" fmla="*/ 404892 h 404892"/>
                <a:gd name="connsiteX4" fmla="*/ 0 w 283260"/>
                <a:gd name="connsiteY4" fmla="*/ 0 h 404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60" h="404892">
                  <a:moveTo>
                    <a:pt x="0" y="0"/>
                  </a:moveTo>
                  <a:lnTo>
                    <a:pt x="283260" y="0"/>
                  </a:lnTo>
                  <a:lnTo>
                    <a:pt x="246274" y="275471"/>
                  </a:lnTo>
                  <a:cubicBezTo>
                    <a:pt x="184839" y="318611"/>
                    <a:pt x="181896" y="348809"/>
                    <a:pt x="61970" y="404892"/>
                  </a:cubicBezTo>
                  <a:lnTo>
                    <a:pt x="0" y="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1">
              <a:extLst>
                <a:ext uri="{FF2B5EF4-FFF2-40B4-BE49-F238E27FC236}">
                  <a16:creationId xmlns:a16="http://schemas.microsoft.com/office/drawing/2014/main" id="{FA26BA25-9A75-9349-85F1-E8C04A9BA7CB}"/>
                </a:ext>
              </a:extLst>
            </p:cNvPr>
            <p:cNvSpPr/>
            <p:nvPr/>
          </p:nvSpPr>
          <p:spPr>
            <a:xfrm>
              <a:off x="5815192" y="2551360"/>
              <a:ext cx="190755" cy="3049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1">
              <a:extLst>
                <a:ext uri="{FF2B5EF4-FFF2-40B4-BE49-F238E27FC236}">
                  <a16:creationId xmlns:a16="http://schemas.microsoft.com/office/drawing/2014/main" id="{FE14B6FF-CA0A-524C-842B-48EFF257B288}"/>
                </a:ext>
              </a:extLst>
            </p:cNvPr>
            <p:cNvSpPr/>
            <p:nvPr/>
          </p:nvSpPr>
          <p:spPr>
            <a:xfrm>
              <a:off x="5022847" y="2898744"/>
              <a:ext cx="664680" cy="214056"/>
            </a:xfrm>
            <a:custGeom>
              <a:avLst/>
              <a:gdLst>
                <a:gd name="connsiteX0" fmla="*/ 0 w 1118475"/>
                <a:gd name="connsiteY0" fmla="*/ 0 h 790039"/>
                <a:gd name="connsiteX1" fmla="*/ 1118475 w 1118475"/>
                <a:gd name="connsiteY1" fmla="*/ 0 h 790039"/>
                <a:gd name="connsiteX2" fmla="*/ 1118475 w 1118475"/>
                <a:gd name="connsiteY2" fmla="*/ 790039 h 790039"/>
                <a:gd name="connsiteX3" fmla="*/ 0 w 1118475"/>
                <a:gd name="connsiteY3" fmla="*/ 790039 h 790039"/>
                <a:gd name="connsiteX4" fmla="*/ 0 w 1118475"/>
                <a:gd name="connsiteY4" fmla="*/ 0 h 790039"/>
                <a:gd name="connsiteX0" fmla="*/ 0 w 1118475"/>
                <a:gd name="connsiteY0" fmla="*/ 0 h 790039"/>
                <a:gd name="connsiteX1" fmla="*/ 1118475 w 1118475"/>
                <a:gd name="connsiteY1" fmla="*/ 0 h 790039"/>
                <a:gd name="connsiteX2" fmla="*/ 1099425 w 1118475"/>
                <a:gd name="connsiteY2" fmla="*/ 551914 h 790039"/>
                <a:gd name="connsiteX3" fmla="*/ 0 w 1118475"/>
                <a:gd name="connsiteY3" fmla="*/ 790039 h 790039"/>
                <a:gd name="connsiteX4" fmla="*/ 0 w 1118475"/>
                <a:gd name="connsiteY4" fmla="*/ 0 h 79003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31289"/>
                <a:gd name="connsiteX1" fmla="*/ 1153400 w 1153400"/>
                <a:gd name="connsiteY1" fmla="*/ 0 h 631289"/>
                <a:gd name="connsiteX2" fmla="*/ 1134350 w 1153400"/>
                <a:gd name="connsiteY2" fmla="*/ 551914 h 631289"/>
                <a:gd name="connsiteX3" fmla="*/ 0 w 1153400"/>
                <a:gd name="connsiteY3" fmla="*/ 631289 h 631289"/>
                <a:gd name="connsiteX4" fmla="*/ 34925 w 1153400"/>
                <a:gd name="connsiteY4" fmla="*/ 0 h 631289"/>
                <a:gd name="connsiteX0" fmla="*/ 34925 w 1153400"/>
                <a:gd name="connsiteY0" fmla="*/ 0 h 679814"/>
                <a:gd name="connsiteX1" fmla="*/ 1153400 w 1153400"/>
                <a:gd name="connsiteY1" fmla="*/ 0 h 679814"/>
                <a:gd name="connsiteX2" fmla="*/ 1134350 w 1153400"/>
                <a:gd name="connsiteY2" fmla="*/ 551914 h 679814"/>
                <a:gd name="connsiteX3" fmla="*/ 0 w 1153400"/>
                <a:gd name="connsiteY3" fmla="*/ 631289 h 679814"/>
                <a:gd name="connsiteX4" fmla="*/ 34925 w 1153400"/>
                <a:gd name="connsiteY4" fmla="*/ 0 h 67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400" h="679814">
                  <a:moveTo>
                    <a:pt x="34925" y="0"/>
                  </a:moveTo>
                  <a:lnTo>
                    <a:pt x="1153400" y="0"/>
                  </a:lnTo>
                  <a:lnTo>
                    <a:pt x="1134350" y="551914"/>
                  </a:lnTo>
                  <a:cubicBezTo>
                    <a:pt x="756233" y="578372"/>
                    <a:pt x="413042" y="766756"/>
                    <a:pt x="0" y="631289"/>
                  </a:cubicBezTo>
                  <a:cubicBezTo>
                    <a:pt x="100542" y="404984"/>
                    <a:pt x="23283" y="210430"/>
                    <a:pt x="34925"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 name="Straight Arrow Connector 4">
            <a:extLst>
              <a:ext uri="{FF2B5EF4-FFF2-40B4-BE49-F238E27FC236}">
                <a16:creationId xmlns:a16="http://schemas.microsoft.com/office/drawing/2014/main" id="{2A73E548-2CB7-2E4D-BDBD-92A9AEA51286}"/>
              </a:ext>
            </a:extLst>
          </p:cNvPr>
          <p:cNvCxnSpPr/>
          <p:nvPr/>
        </p:nvCxnSpPr>
        <p:spPr>
          <a:xfrm>
            <a:off x="6346825" y="5270500"/>
            <a:ext cx="1044840" cy="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0" name="Arc 9">
            <a:extLst>
              <a:ext uri="{FF2B5EF4-FFF2-40B4-BE49-F238E27FC236}">
                <a16:creationId xmlns:a16="http://schemas.microsoft.com/office/drawing/2014/main" id="{032EE3F1-F9DA-1C40-843B-C5A042618D71}"/>
              </a:ext>
            </a:extLst>
          </p:cNvPr>
          <p:cNvSpPr/>
          <p:nvPr/>
        </p:nvSpPr>
        <p:spPr>
          <a:xfrm rot="15191272">
            <a:off x="6594571" y="5313284"/>
            <a:ext cx="772056" cy="654644"/>
          </a:xfrm>
          <a:prstGeom prst="arc">
            <a:avLst>
              <a:gd name="adj1" fmla="val 12970113"/>
              <a:gd name="adj2" fmla="val 0"/>
            </a:avLst>
          </a:prstGeom>
          <a:noFill/>
          <a:ln>
            <a:solidFill>
              <a:schemeClr val="tx1">
                <a:lumMod val="85000"/>
                <a:lumOff val="1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BFBC875F-8776-6C4C-9CE1-5A6A9ED7AA4F}"/>
              </a:ext>
            </a:extLst>
          </p:cNvPr>
          <p:cNvSpPr/>
          <p:nvPr/>
        </p:nvSpPr>
        <p:spPr>
          <a:xfrm rot="15191272">
            <a:off x="6432647" y="4604309"/>
            <a:ext cx="772056" cy="654644"/>
          </a:xfrm>
          <a:prstGeom prst="arc">
            <a:avLst>
              <a:gd name="adj1" fmla="val 12970113"/>
              <a:gd name="adj2" fmla="val 0"/>
            </a:avLst>
          </a:prstGeom>
          <a:ln>
            <a:solidFill>
              <a:schemeClr val="tx1">
                <a:lumMod val="85000"/>
                <a:lumOff val="1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Arc 18">
            <a:extLst>
              <a:ext uri="{FF2B5EF4-FFF2-40B4-BE49-F238E27FC236}">
                <a16:creationId xmlns:a16="http://schemas.microsoft.com/office/drawing/2014/main" id="{A083DF18-20B8-FF43-8E5E-8E9BAB8D3BDC}"/>
              </a:ext>
            </a:extLst>
          </p:cNvPr>
          <p:cNvSpPr/>
          <p:nvPr/>
        </p:nvSpPr>
        <p:spPr>
          <a:xfrm rot="14224686" flipV="1">
            <a:off x="6875072" y="4051172"/>
            <a:ext cx="481231" cy="424931"/>
          </a:xfrm>
          <a:prstGeom prst="arc">
            <a:avLst>
              <a:gd name="adj1" fmla="val 14812987"/>
              <a:gd name="adj2" fmla="val 4068564"/>
            </a:avLst>
          </a:prstGeom>
          <a:ln w="12700">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Arc 19">
            <a:extLst>
              <a:ext uri="{FF2B5EF4-FFF2-40B4-BE49-F238E27FC236}">
                <a16:creationId xmlns:a16="http://schemas.microsoft.com/office/drawing/2014/main" id="{4188C051-320C-0645-AE6C-8AE5B7B0120E}"/>
              </a:ext>
            </a:extLst>
          </p:cNvPr>
          <p:cNvSpPr/>
          <p:nvPr/>
        </p:nvSpPr>
        <p:spPr>
          <a:xfrm rot="5400000" flipV="1">
            <a:off x="7156728" y="4095764"/>
            <a:ext cx="587500" cy="250672"/>
          </a:xfrm>
          <a:prstGeom prst="arc">
            <a:avLst>
              <a:gd name="adj1" fmla="val 16179929"/>
              <a:gd name="adj2" fmla="val 21173197"/>
            </a:avLst>
          </a:prstGeom>
          <a:ln w="12700">
            <a:solidFill>
              <a:schemeClr val="tx1">
                <a:lumMod val="85000"/>
                <a:lumOff val="15000"/>
              </a:schemeClr>
            </a:solidFill>
            <a:tailEnd type="stealth"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CF391970-77DE-7044-AF26-F349A2C0A473}"/>
              </a:ext>
            </a:extLst>
          </p:cNvPr>
          <p:cNvSpPr/>
          <p:nvPr/>
        </p:nvSpPr>
        <p:spPr>
          <a:xfrm rot="15263644" flipV="1">
            <a:off x="7485239" y="4482300"/>
            <a:ext cx="293923" cy="136321"/>
          </a:xfrm>
          <a:prstGeom prst="arc">
            <a:avLst>
              <a:gd name="adj1" fmla="val 15404269"/>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7DB1200D-B858-204C-912F-0E538377FC7C}"/>
              </a:ext>
            </a:extLst>
          </p:cNvPr>
          <p:cNvCxnSpPr>
            <a:cxnSpLocks/>
          </p:cNvCxnSpPr>
          <p:nvPr/>
        </p:nvCxnSpPr>
        <p:spPr>
          <a:xfrm flipV="1">
            <a:off x="7527017" y="3822701"/>
            <a:ext cx="0" cy="409574"/>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0742F101-C64D-844D-BAE3-CC9D3FC50926}"/>
              </a:ext>
            </a:extLst>
          </p:cNvPr>
          <p:cNvSpPr/>
          <p:nvPr/>
        </p:nvSpPr>
        <p:spPr>
          <a:xfrm rot="15263644" flipV="1">
            <a:off x="6804283" y="4527546"/>
            <a:ext cx="167549" cy="73147"/>
          </a:xfrm>
          <a:prstGeom prst="arc">
            <a:avLst>
              <a:gd name="adj1" fmla="val 15404269"/>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54305BCB-94BA-AC4A-9419-B19B5A2A70A6}"/>
              </a:ext>
            </a:extLst>
          </p:cNvPr>
          <p:cNvSpPr/>
          <p:nvPr/>
        </p:nvSpPr>
        <p:spPr>
          <a:xfrm rot="20239734">
            <a:off x="6852004" y="4390580"/>
            <a:ext cx="228826" cy="112174"/>
          </a:xfrm>
          <a:prstGeom prst="arc">
            <a:avLst>
              <a:gd name="adj1" fmla="val 15404269"/>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30E4DFE8-88A4-434C-BA56-AA8EF1C536E4}"/>
              </a:ext>
            </a:extLst>
          </p:cNvPr>
          <p:cNvSpPr txBox="1"/>
          <p:nvPr/>
        </p:nvSpPr>
        <p:spPr>
          <a:xfrm rot="16200000">
            <a:off x="6756301" y="4467675"/>
            <a:ext cx="218330" cy="215444"/>
          </a:xfrm>
          <a:prstGeom prst="rect">
            <a:avLst/>
          </a:prstGeom>
          <a:noFill/>
        </p:spPr>
        <p:txBody>
          <a:bodyPr wrap="none" rtlCol="0">
            <a:spAutoFit/>
          </a:bodyPr>
          <a:lstStyle/>
          <a:p>
            <a:r>
              <a:rPr lang="en-US" sz="800" b="1" dirty="0"/>
              <a:t>:</a:t>
            </a:r>
          </a:p>
        </p:txBody>
      </p:sp>
      <p:cxnSp>
        <p:nvCxnSpPr>
          <p:cNvPr id="32" name="Straight Arrow Connector 31">
            <a:extLst>
              <a:ext uri="{FF2B5EF4-FFF2-40B4-BE49-F238E27FC236}">
                <a16:creationId xmlns:a16="http://schemas.microsoft.com/office/drawing/2014/main" id="{0F5304E5-8C52-7E4F-B5C9-2E18FE37FE97}"/>
              </a:ext>
            </a:extLst>
          </p:cNvPr>
          <p:cNvCxnSpPr>
            <a:cxnSpLocks/>
          </p:cNvCxnSpPr>
          <p:nvPr/>
        </p:nvCxnSpPr>
        <p:spPr>
          <a:xfrm flipH="1">
            <a:off x="6618843" y="2889250"/>
            <a:ext cx="630340" cy="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5" name="Arc 34">
            <a:extLst>
              <a:ext uri="{FF2B5EF4-FFF2-40B4-BE49-F238E27FC236}">
                <a16:creationId xmlns:a16="http://schemas.microsoft.com/office/drawing/2014/main" id="{E36C213A-FBFA-2B48-AD8C-127F00FC8838}"/>
              </a:ext>
            </a:extLst>
          </p:cNvPr>
          <p:cNvSpPr/>
          <p:nvPr/>
        </p:nvSpPr>
        <p:spPr>
          <a:xfrm rot="7881760" flipH="1">
            <a:off x="7436295" y="2219565"/>
            <a:ext cx="250172" cy="194891"/>
          </a:xfrm>
          <a:prstGeom prst="arc">
            <a:avLst>
              <a:gd name="adj1" fmla="val 12775989"/>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6" name="Arc 35">
            <a:extLst>
              <a:ext uri="{FF2B5EF4-FFF2-40B4-BE49-F238E27FC236}">
                <a16:creationId xmlns:a16="http://schemas.microsoft.com/office/drawing/2014/main" id="{E04E402A-790B-324F-9EFE-1ECA81CA1516}"/>
              </a:ext>
            </a:extLst>
          </p:cNvPr>
          <p:cNvSpPr/>
          <p:nvPr/>
        </p:nvSpPr>
        <p:spPr>
          <a:xfrm rot="12769118">
            <a:off x="7295240" y="2708055"/>
            <a:ext cx="310477" cy="232103"/>
          </a:xfrm>
          <a:prstGeom prst="arc">
            <a:avLst>
              <a:gd name="adj1" fmla="val 14223912"/>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Arc 36">
            <a:extLst>
              <a:ext uri="{FF2B5EF4-FFF2-40B4-BE49-F238E27FC236}">
                <a16:creationId xmlns:a16="http://schemas.microsoft.com/office/drawing/2014/main" id="{00FA125B-ED50-2C46-B3B5-BBC77650E524}"/>
              </a:ext>
            </a:extLst>
          </p:cNvPr>
          <p:cNvSpPr/>
          <p:nvPr/>
        </p:nvSpPr>
        <p:spPr>
          <a:xfrm rot="12769118">
            <a:off x="7320576" y="3222952"/>
            <a:ext cx="310477" cy="232103"/>
          </a:xfrm>
          <a:prstGeom prst="arc">
            <a:avLst>
              <a:gd name="adj1" fmla="val 17401156"/>
              <a:gd name="adj2" fmla="val 33174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Arc 37">
            <a:extLst>
              <a:ext uri="{FF2B5EF4-FFF2-40B4-BE49-F238E27FC236}">
                <a16:creationId xmlns:a16="http://schemas.microsoft.com/office/drawing/2014/main" id="{008BEBDE-A40E-8B4A-AD43-41C07B696010}"/>
              </a:ext>
            </a:extLst>
          </p:cNvPr>
          <p:cNvSpPr/>
          <p:nvPr/>
        </p:nvSpPr>
        <p:spPr>
          <a:xfrm rot="12769118">
            <a:off x="7226212" y="3656352"/>
            <a:ext cx="310477" cy="232103"/>
          </a:xfrm>
          <a:prstGeom prst="arc">
            <a:avLst>
              <a:gd name="adj1" fmla="val 16363364"/>
              <a:gd name="adj2" fmla="val 2340094"/>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Arc 43">
            <a:extLst>
              <a:ext uri="{FF2B5EF4-FFF2-40B4-BE49-F238E27FC236}">
                <a16:creationId xmlns:a16="http://schemas.microsoft.com/office/drawing/2014/main" id="{F8341EC3-2BBE-C049-A6DA-4C3667057C5C}"/>
              </a:ext>
            </a:extLst>
          </p:cNvPr>
          <p:cNvSpPr/>
          <p:nvPr/>
        </p:nvSpPr>
        <p:spPr>
          <a:xfrm rot="17140216">
            <a:off x="6938882" y="3785049"/>
            <a:ext cx="284068" cy="144085"/>
          </a:xfrm>
          <a:prstGeom prst="arc">
            <a:avLst>
              <a:gd name="adj1" fmla="val 16363364"/>
              <a:gd name="adj2" fmla="val 6036066"/>
            </a:avLst>
          </a:prstGeom>
          <a:ln w="12700">
            <a:solidFill>
              <a:schemeClr val="tx1">
                <a:lumMod val="85000"/>
                <a:lumOff val="15000"/>
              </a:schemeClr>
            </a:solidFill>
            <a:headEnd type="stealth" w="sm" len="med"/>
            <a:tailEnd type="none" w="sm"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Arrow Connector 48">
            <a:extLst>
              <a:ext uri="{FF2B5EF4-FFF2-40B4-BE49-F238E27FC236}">
                <a16:creationId xmlns:a16="http://schemas.microsoft.com/office/drawing/2014/main" id="{F1B51C54-365C-C141-92A8-DABAE5864F3E}"/>
              </a:ext>
            </a:extLst>
          </p:cNvPr>
          <p:cNvCxnSpPr>
            <a:cxnSpLocks/>
          </p:cNvCxnSpPr>
          <p:nvPr/>
        </p:nvCxnSpPr>
        <p:spPr>
          <a:xfrm>
            <a:off x="4567565" y="3850025"/>
            <a:ext cx="745760" cy="129665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67A002D6-66EF-774B-93CE-AC23FF934F5A}"/>
              </a:ext>
            </a:extLst>
          </p:cNvPr>
          <p:cNvCxnSpPr>
            <a:cxnSpLocks/>
          </p:cNvCxnSpPr>
          <p:nvPr/>
        </p:nvCxnSpPr>
        <p:spPr>
          <a:xfrm flipH="1">
            <a:off x="5062710" y="2938807"/>
            <a:ext cx="630340" cy="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3" name="Arc 52">
            <a:extLst>
              <a:ext uri="{FF2B5EF4-FFF2-40B4-BE49-F238E27FC236}">
                <a16:creationId xmlns:a16="http://schemas.microsoft.com/office/drawing/2014/main" id="{3D0CB919-F785-D049-A548-6C0E852C62F6}"/>
              </a:ext>
            </a:extLst>
          </p:cNvPr>
          <p:cNvSpPr/>
          <p:nvPr/>
        </p:nvSpPr>
        <p:spPr>
          <a:xfrm rot="889562">
            <a:off x="5105076" y="2940174"/>
            <a:ext cx="292078" cy="377065"/>
          </a:xfrm>
          <a:prstGeom prst="arc">
            <a:avLst>
              <a:gd name="adj1" fmla="val 16072395"/>
              <a:gd name="adj2" fmla="val 20304122"/>
            </a:avLst>
          </a:prstGeom>
          <a:ln>
            <a:solidFill>
              <a:schemeClr val="tx1">
                <a:lumMod val="85000"/>
                <a:lumOff val="1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 name="Arc 53">
            <a:extLst>
              <a:ext uri="{FF2B5EF4-FFF2-40B4-BE49-F238E27FC236}">
                <a16:creationId xmlns:a16="http://schemas.microsoft.com/office/drawing/2014/main" id="{E95E011D-1A36-C64C-BEB5-832AAB5235B1}"/>
              </a:ext>
            </a:extLst>
          </p:cNvPr>
          <p:cNvSpPr/>
          <p:nvPr/>
        </p:nvSpPr>
        <p:spPr>
          <a:xfrm rot="5035593" flipV="1">
            <a:off x="5345574" y="2617231"/>
            <a:ext cx="292078" cy="368516"/>
          </a:xfrm>
          <a:prstGeom prst="arc">
            <a:avLst>
              <a:gd name="adj1" fmla="val 16413586"/>
              <a:gd name="adj2" fmla="val 20304122"/>
            </a:avLst>
          </a:prstGeom>
          <a:ln>
            <a:solidFill>
              <a:schemeClr val="tx1">
                <a:lumMod val="85000"/>
                <a:lumOff val="15000"/>
              </a:schemeClr>
            </a:solidFill>
            <a:headEnd type="stealth"/>
            <a:tailEnd type="none" w="lg" len="s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Arc 57">
            <a:extLst>
              <a:ext uri="{FF2B5EF4-FFF2-40B4-BE49-F238E27FC236}">
                <a16:creationId xmlns:a16="http://schemas.microsoft.com/office/drawing/2014/main" id="{45B5F087-4045-7143-8CB1-BFD16F369120}"/>
              </a:ext>
            </a:extLst>
          </p:cNvPr>
          <p:cNvSpPr/>
          <p:nvPr/>
        </p:nvSpPr>
        <p:spPr>
          <a:xfrm rot="15191272">
            <a:off x="6489672" y="2000362"/>
            <a:ext cx="1106458" cy="753762"/>
          </a:xfrm>
          <a:prstGeom prst="arc">
            <a:avLst>
              <a:gd name="adj1" fmla="val 12267176"/>
              <a:gd name="adj2" fmla="val 0"/>
            </a:avLst>
          </a:prstGeom>
          <a:ln>
            <a:solidFill>
              <a:schemeClr val="tx1">
                <a:lumMod val="85000"/>
                <a:lumOff val="15000"/>
              </a:schemeClr>
            </a:solidFill>
            <a:tailEnd type="stealth" w="lg"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9" name="TextBox 58">
            <a:extLst>
              <a:ext uri="{FF2B5EF4-FFF2-40B4-BE49-F238E27FC236}">
                <a16:creationId xmlns:a16="http://schemas.microsoft.com/office/drawing/2014/main" id="{022D6B3D-6FE6-614B-A30E-2C42C5393594}"/>
              </a:ext>
            </a:extLst>
          </p:cNvPr>
          <p:cNvSpPr txBox="1"/>
          <p:nvPr/>
        </p:nvSpPr>
        <p:spPr>
          <a:xfrm>
            <a:off x="7737384" y="1634671"/>
            <a:ext cx="644728" cy="307777"/>
          </a:xfrm>
          <a:prstGeom prst="rect">
            <a:avLst/>
          </a:prstGeom>
          <a:noFill/>
        </p:spPr>
        <p:txBody>
          <a:bodyPr wrap="none" rtlCol="0">
            <a:spAutoFit/>
          </a:bodyPr>
          <a:lstStyle/>
          <a:p>
            <a:r>
              <a:rPr lang="en-US" sz="1400" b="1" dirty="0">
                <a:latin typeface="Helvetica" charset="0"/>
                <a:ea typeface="Helvetica" charset="0"/>
                <a:cs typeface="Helvetica" charset="0"/>
              </a:rPr>
              <a:t>NAD</a:t>
            </a:r>
            <a:r>
              <a:rPr lang="en-US" sz="1400" b="1" baseline="30000" dirty="0">
                <a:latin typeface="Helvetica" charset="0"/>
                <a:ea typeface="Helvetica" charset="0"/>
                <a:cs typeface="Helvetica" charset="0"/>
              </a:rPr>
              <a:t>+</a:t>
            </a:r>
          </a:p>
        </p:txBody>
      </p:sp>
      <p:sp>
        <p:nvSpPr>
          <p:cNvPr id="60" name="TextBox 59">
            <a:extLst>
              <a:ext uri="{FF2B5EF4-FFF2-40B4-BE49-F238E27FC236}">
                <a16:creationId xmlns:a16="http://schemas.microsoft.com/office/drawing/2014/main" id="{23861A34-FB49-EB42-B1CC-41C4F014FD7D}"/>
              </a:ext>
            </a:extLst>
          </p:cNvPr>
          <p:cNvSpPr txBox="1"/>
          <p:nvPr/>
        </p:nvSpPr>
        <p:spPr>
          <a:xfrm>
            <a:off x="6013254" y="4222737"/>
            <a:ext cx="704039" cy="307777"/>
          </a:xfrm>
          <a:prstGeom prst="rect">
            <a:avLst/>
          </a:prstGeom>
          <a:noFill/>
        </p:spPr>
        <p:txBody>
          <a:bodyPr wrap="none" rtlCol="0">
            <a:spAutoFit/>
          </a:bodyPr>
          <a:lstStyle/>
          <a:p>
            <a:r>
              <a:rPr lang="en-US" sz="1400" b="1" dirty="0">
                <a:latin typeface="Helvetica" charset="0"/>
                <a:ea typeface="Helvetica" charset="0"/>
                <a:cs typeface="Helvetica" charset="0"/>
              </a:rPr>
              <a:t>NADH</a:t>
            </a:r>
            <a:endParaRPr lang="en-US" sz="1400" b="1" baseline="30000" dirty="0">
              <a:latin typeface="Helvetica" charset="0"/>
              <a:ea typeface="Helvetica" charset="0"/>
              <a:cs typeface="Helvetica" charset="0"/>
            </a:endParaRPr>
          </a:p>
        </p:txBody>
      </p:sp>
      <p:sp>
        <p:nvSpPr>
          <p:cNvPr id="61" name="TextBox 60">
            <a:extLst>
              <a:ext uri="{FF2B5EF4-FFF2-40B4-BE49-F238E27FC236}">
                <a16:creationId xmlns:a16="http://schemas.microsoft.com/office/drawing/2014/main" id="{B1AC54DE-F1DA-3444-9377-06DBE290E6A6}"/>
              </a:ext>
            </a:extLst>
          </p:cNvPr>
          <p:cNvSpPr txBox="1"/>
          <p:nvPr/>
        </p:nvSpPr>
        <p:spPr>
          <a:xfrm>
            <a:off x="4808834" y="3904550"/>
            <a:ext cx="385042" cy="307777"/>
          </a:xfrm>
          <a:prstGeom prst="rect">
            <a:avLst/>
          </a:prstGeom>
          <a:noFill/>
        </p:spPr>
        <p:txBody>
          <a:bodyPr wrap="none" rtlCol="0">
            <a:spAutoFit/>
          </a:bodyPr>
          <a:lstStyle/>
          <a:p>
            <a:r>
              <a:rPr lang="en-US" sz="1400" b="1" dirty="0">
                <a:latin typeface="Helvetica" charset="0"/>
                <a:ea typeface="Helvetica" charset="0"/>
                <a:cs typeface="Helvetica" charset="0"/>
              </a:rPr>
              <a:t>H</a:t>
            </a:r>
            <a:r>
              <a:rPr lang="en-US" sz="1400" b="1" baseline="30000" dirty="0">
                <a:latin typeface="Helvetica" charset="0"/>
                <a:ea typeface="Helvetica" charset="0"/>
                <a:cs typeface="Helvetica" charset="0"/>
              </a:rPr>
              <a:t>+</a:t>
            </a:r>
          </a:p>
        </p:txBody>
      </p:sp>
      <p:sp>
        <p:nvSpPr>
          <p:cNvPr id="62" name="Arc 61">
            <a:extLst>
              <a:ext uri="{FF2B5EF4-FFF2-40B4-BE49-F238E27FC236}">
                <a16:creationId xmlns:a16="http://schemas.microsoft.com/office/drawing/2014/main" id="{6791BBB7-0888-524D-8E47-A42C8AC35DB2}"/>
              </a:ext>
            </a:extLst>
          </p:cNvPr>
          <p:cNvSpPr/>
          <p:nvPr/>
        </p:nvSpPr>
        <p:spPr>
          <a:xfrm rot="15191272">
            <a:off x="4832135" y="3988558"/>
            <a:ext cx="772056" cy="654644"/>
          </a:xfrm>
          <a:prstGeom prst="arc">
            <a:avLst>
              <a:gd name="adj1" fmla="val 15400517"/>
              <a:gd name="adj2" fmla="val 19118628"/>
            </a:avLst>
          </a:prstGeom>
          <a:ln>
            <a:solidFill>
              <a:schemeClr val="tx1">
                <a:lumMod val="85000"/>
                <a:lumOff val="1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TextBox 54">
            <a:extLst>
              <a:ext uri="{FF2B5EF4-FFF2-40B4-BE49-F238E27FC236}">
                <a16:creationId xmlns:a16="http://schemas.microsoft.com/office/drawing/2014/main" id="{3F499225-0728-AF48-B071-54D0D4C0FD18}"/>
              </a:ext>
            </a:extLst>
          </p:cNvPr>
          <p:cNvSpPr txBox="1"/>
          <p:nvPr/>
        </p:nvSpPr>
        <p:spPr>
          <a:xfrm>
            <a:off x="8228711" y="2452185"/>
            <a:ext cx="974591" cy="523220"/>
          </a:xfrm>
          <a:prstGeom prst="rect">
            <a:avLst/>
          </a:prstGeom>
          <a:noFill/>
        </p:spPr>
        <p:txBody>
          <a:bodyPr wrap="square" rtlCol="0">
            <a:spAutoFit/>
          </a:bodyPr>
          <a:lstStyle/>
          <a:p>
            <a:r>
              <a:rPr lang="en-US" sz="1400" b="1" dirty="0">
                <a:latin typeface="Helvetica" charset="0"/>
                <a:ea typeface="Helvetica" charset="0"/>
                <a:cs typeface="Helvetica" charset="0"/>
              </a:rPr>
              <a:t>Acid catalysis</a:t>
            </a:r>
          </a:p>
        </p:txBody>
      </p:sp>
      <p:sp>
        <p:nvSpPr>
          <p:cNvPr id="56" name="TextBox 55">
            <a:extLst>
              <a:ext uri="{FF2B5EF4-FFF2-40B4-BE49-F238E27FC236}">
                <a16:creationId xmlns:a16="http://schemas.microsoft.com/office/drawing/2014/main" id="{B9F6FC77-1562-8246-8641-F78BE8A14BA8}"/>
              </a:ext>
            </a:extLst>
          </p:cNvPr>
          <p:cNvSpPr txBox="1"/>
          <p:nvPr/>
        </p:nvSpPr>
        <p:spPr>
          <a:xfrm>
            <a:off x="6235666" y="6419280"/>
            <a:ext cx="1475042" cy="307777"/>
          </a:xfrm>
          <a:prstGeom prst="rect">
            <a:avLst/>
          </a:prstGeom>
          <a:noFill/>
        </p:spPr>
        <p:txBody>
          <a:bodyPr wrap="square" rtlCol="0">
            <a:spAutoFit/>
          </a:bodyPr>
          <a:lstStyle/>
          <a:p>
            <a:r>
              <a:rPr lang="en-US" sz="1400" b="1" dirty="0">
                <a:latin typeface="Helvetica" charset="0"/>
                <a:ea typeface="Helvetica" charset="0"/>
                <a:cs typeface="Helvetica" charset="0"/>
              </a:rPr>
              <a:t>Acetaldehyde</a:t>
            </a:r>
          </a:p>
        </p:txBody>
      </p:sp>
      <p:sp>
        <p:nvSpPr>
          <p:cNvPr id="57" name="TextBox 56">
            <a:extLst>
              <a:ext uri="{FF2B5EF4-FFF2-40B4-BE49-F238E27FC236}">
                <a16:creationId xmlns:a16="http://schemas.microsoft.com/office/drawing/2014/main" id="{B5E5F878-43D0-F147-B5C7-1BF168949766}"/>
              </a:ext>
            </a:extLst>
          </p:cNvPr>
          <p:cNvSpPr txBox="1"/>
          <p:nvPr/>
        </p:nvSpPr>
        <p:spPr>
          <a:xfrm>
            <a:off x="4888260" y="2482059"/>
            <a:ext cx="875184" cy="307777"/>
          </a:xfrm>
          <a:prstGeom prst="rect">
            <a:avLst/>
          </a:prstGeom>
          <a:noFill/>
        </p:spPr>
        <p:txBody>
          <a:bodyPr wrap="square" rtlCol="0">
            <a:spAutoFit/>
          </a:bodyPr>
          <a:lstStyle/>
          <a:p>
            <a:r>
              <a:rPr lang="en-US" sz="1400" b="1" dirty="0">
                <a:latin typeface="Helvetica" charset="0"/>
                <a:ea typeface="Helvetica" charset="0"/>
                <a:cs typeface="Helvetica" charset="0"/>
              </a:rPr>
              <a:t>Ethanol</a:t>
            </a:r>
          </a:p>
        </p:txBody>
      </p:sp>
    </p:spTree>
    <p:extLst>
      <p:ext uri="{BB962C8B-B14F-4D97-AF65-F5344CB8AC3E}">
        <p14:creationId xmlns:p14="http://schemas.microsoft.com/office/powerpoint/2010/main" val="1462304801"/>
      </p:ext>
    </p:extLst>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9966"/>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88125</TotalTime>
  <Words>376</Words>
  <Application>Microsoft Macintosh PowerPoint</Application>
  <PresentationFormat>On-screen Show (4:3)</PresentationFormat>
  <Paragraphs>37</Paragraphs>
  <Slides>4</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vt:i4>
      </vt:variant>
    </vt:vector>
  </HeadingPairs>
  <TitlesOfParts>
    <vt:vector size="14" baseType="lpstr">
      <vt:lpstr>ＭＳ Ｐゴシック</vt:lpstr>
      <vt:lpstr>ＭＳ Ｐゴシック</vt:lpstr>
      <vt:lpstr>Arial</vt:lpstr>
      <vt:lpstr>Calibri</vt:lpstr>
      <vt:lpstr>Chalkboard</vt:lpstr>
      <vt:lpstr>Helvetica</vt:lpstr>
      <vt:lpstr>Microsoft Tai Le</vt:lpstr>
      <vt:lpstr>Symbol</vt:lpstr>
      <vt:lpstr>Times New Roman</vt:lpstr>
      <vt:lpstr>Default Design</vt:lpstr>
      <vt:lpstr>PowerPoint Presentation</vt:lpstr>
      <vt:lpstr>PowerPoint Presentation</vt:lpstr>
      <vt:lpstr>PowerPoint Presentation</vt:lpstr>
      <vt:lpstr>PowerPoint Presentation</vt:lpstr>
    </vt:vector>
  </TitlesOfParts>
  <Company>UCSB</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Glucose Utilization and Biosynthesis</dc:title>
  <dc:creator>Kalju Kahn, UCSB</dc:creator>
  <dc:description>Lehninger Textbook</dc:description>
  <cp:lastModifiedBy>Dean Tolan</cp:lastModifiedBy>
  <cp:revision>584</cp:revision>
  <cp:lastPrinted>2024-02-05T15:13:54Z</cp:lastPrinted>
  <dcterms:created xsi:type="dcterms:W3CDTF">2005-09-06T11:30:07Z</dcterms:created>
  <dcterms:modified xsi:type="dcterms:W3CDTF">2024-02-05T15:19:51Z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equestId">
    <vt:lpwstr>af922645-ceb6-4242-bdb4-8d259f4bcebf</vt:lpwstr>
  </property>
  <property fmtid="{D5CDD505-2E9C-101B-9397-08002B2CF9AE}" pid="3" name="RequestDate">
    <vt:lpwstr>11/24/2019 7:21:20 PM</vt:lpwstr>
  </property>
</Properties>
</file>