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75" r:id="rId2"/>
    <p:sldId id="272" r:id="rId3"/>
    <p:sldId id="301" r:id="rId4"/>
    <p:sldId id="298" r:id="rId5"/>
    <p:sldId id="289" r:id="rId6"/>
    <p:sldId id="277" r:id="rId7"/>
    <p:sldId id="279" r:id="rId8"/>
    <p:sldId id="280" r:id="rId9"/>
    <p:sldId id="290" r:id="rId10"/>
    <p:sldId id="278" r:id="rId11"/>
    <p:sldId id="288" r:id="rId12"/>
    <p:sldId id="302" r:id="rId13"/>
    <p:sldId id="296" r:id="rId14"/>
    <p:sldId id="303" r:id="rId15"/>
    <p:sldId id="306" r:id="rId16"/>
    <p:sldId id="282" r:id="rId17"/>
    <p:sldId id="283" r:id="rId18"/>
    <p:sldId id="292" r:id="rId19"/>
    <p:sldId id="284" r:id="rId20"/>
    <p:sldId id="286" r:id="rId21"/>
    <p:sldId id="304" r:id="rId22"/>
    <p:sldId id="305" r:id="rId23"/>
    <p:sldId id="293" r:id="rId24"/>
    <p:sldId id="270" r:id="rId25"/>
    <p:sldId id="285" r:id="rId26"/>
    <p:sldId id="266" r:id="rId27"/>
    <p:sldId id="307" r:id="rId28"/>
    <p:sldId id="257" r:id="rId29"/>
    <p:sldId id="260" r:id="rId30"/>
    <p:sldId id="262" r:id="rId31"/>
    <p:sldId id="26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0" autoAdjust="0"/>
    <p:restoredTop sz="91353" autoAdjust="0"/>
  </p:normalViewPr>
  <p:slideViewPr>
    <p:cSldViewPr>
      <p:cViewPr varScale="1">
        <p:scale>
          <a:sx n="74" d="100"/>
          <a:sy n="74" d="100"/>
        </p:scale>
        <p:origin x="-100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F08F29D-EB03-4F18-BED3-C0BCC80733B8}" type="datetimeFigureOut">
              <a:rPr lang="en-US" smtClean="0"/>
              <a:pPr/>
              <a:t>4/12/12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018D87A-91F5-4C75-B6BE-043B14DB752A}" type="slidenum">
              <a:rPr lang="en-US" smtClean="0"/>
              <a:pPr/>
              <a:t>‹#›</a:t>
            </a:fld>
            <a:endParaRPr lang="en-US"/>
          </a:p>
        </p:txBody>
      </p:sp>
    </p:spTree>
    <p:extLst>
      <p:ext uri="{BB962C8B-B14F-4D97-AF65-F5344CB8AC3E}">
        <p14:creationId xmlns:p14="http://schemas.microsoft.com/office/powerpoint/2010/main" val="3950554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D37E14-9811-45BE-9163-86DA7287441F}" type="datetimeFigureOut">
              <a:rPr lang="en-US" smtClean="0"/>
              <a:pPr/>
              <a:t>4/12/12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5E45C0-9581-42D8-AA9D-97F082B13600}" type="slidenum">
              <a:rPr lang="en-US" smtClean="0"/>
              <a:pPr/>
              <a:t>‹#›</a:t>
            </a:fld>
            <a:endParaRPr lang="en-US"/>
          </a:p>
        </p:txBody>
      </p:sp>
    </p:spTree>
    <p:extLst>
      <p:ext uri="{BB962C8B-B14F-4D97-AF65-F5344CB8AC3E}">
        <p14:creationId xmlns:p14="http://schemas.microsoft.com/office/powerpoint/2010/main" val="2776042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55E45C0-9581-42D8-AA9D-97F082B13600}" type="slidenum">
              <a:rPr lang="en-US" smtClean="0"/>
              <a:pPr/>
              <a:t>16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5E45C0-9581-42D8-AA9D-97F082B13600}" type="slidenum">
              <a:rPr lang="en-US" smtClean="0"/>
              <a:pPr/>
              <a:t>23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Kids can easily get swept up in the tide of celebrity “do </a:t>
            </a:r>
            <a:r>
              <a:rPr lang="en-US" dirty="0" err="1" smtClean="0"/>
              <a:t>goodism</a:t>
            </a:r>
            <a:r>
              <a:rPr lang="en-US" dirty="0" smtClean="0"/>
              <a:t>” and quickly miss the larger forces at work behind viral videos. For kids, it’s exciting to get caught up in the energy of a cause, and, as [Dana] Boyd notes, “young people feel like they did something by getting a celebrity to pay attention to a cause.” And yes, let’s face it — kids also suffer from FOMO – “fear of missing out.”</a:t>
            </a:r>
          </a:p>
          <a:p>
            <a:r>
              <a:rPr lang="en-US" dirty="0" smtClean="0"/>
              <a:t>But as Henry Jenkins, a USC professor and researcher of youth participatory culture points out, “this critique … ignores the possibility that the movie may be meaningful in mobilizing young people as civic actors… Even when young people want to create social change, finding ways to get meaningfully involved, particularly in world affairs, is described by many … as a challenge. A key strength of Invisible Children, and one that </a:t>
            </a:r>
            <a:r>
              <a:rPr lang="en-US" i="1" dirty="0" err="1" smtClean="0"/>
              <a:t>Kony</a:t>
            </a:r>
            <a:r>
              <a:rPr lang="en-US" i="1" dirty="0" smtClean="0"/>
              <a:t> 2012 </a:t>
            </a:r>
            <a:r>
              <a:rPr lang="en-US" dirty="0" smtClean="0"/>
              <a:t>exhibits as well, is the way it offers young people actionable steps, concrete channels to express a pre-existing activist desire.”</a:t>
            </a:r>
          </a:p>
          <a:p>
            <a:endParaRPr lang="en-US" dirty="0"/>
          </a:p>
        </p:txBody>
      </p:sp>
      <p:sp>
        <p:nvSpPr>
          <p:cNvPr id="4" name="Slide Number Placeholder 3"/>
          <p:cNvSpPr>
            <a:spLocks noGrp="1"/>
          </p:cNvSpPr>
          <p:nvPr>
            <p:ph type="sldNum" sz="quarter" idx="10"/>
          </p:nvPr>
        </p:nvSpPr>
        <p:spPr/>
        <p:txBody>
          <a:bodyPr/>
          <a:lstStyle/>
          <a:p>
            <a:fld id="{055E45C0-9581-42D8-AA9D-97F082B13600}"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05B1F9-C6FC-4622-ABCB-BF24A030D5CA}" type="datetimeFigureOut">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05B1F9-C6FC-4622-ABCB-BF24A030D5CA}" type="datetimeFigureOut">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05B1F9-C6FC-4622-ABCB-BF24A030D5CA}" type="datetimeFigureOut">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05B1F9-C6FC-4622-ABCB-BF24A030D5CA}" type="datetimeFigureOut">
              <a:rPr lang="en-US" smtClean="0"/>
              <a:pPr/>
              <a:t>4/12/12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05B1F9-C6FC-4622-ABCB-BF24A030D5CA}" type="datetimeFigureOut">
              <a:rPr lang="en-US" smtClean="0"/>
              <a:pPr/>
              <a:t>4/12/12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05B1F9-C6FC-4622-ABCB-BF24A030D5CA}" type="datetimeFigureOut">
              <a:rPr lang="en-US" smtClean="0"/>
              <a:pPr/>
              <a:t>4/12/12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05B1F9-C6FC-4622-ABCB-BF24A030D5CA}" type="datetimeFigureOut">
              <a:rPr lang="en-US" smtClean="0"/>
              <a:pPr/>
              <a:t>4/12/12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05B1F9-C6FC-4622-ABCB-BF24A030D5CA}" type="datetimeFigureOut">
              <a:rPr lang="en-US" smtClean="0"/>
              <a:pPr/>
              <a:t>4/12/12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05B1F9-C6FC-4622-ABCB-BF24A030D5CA}" type="datetimeFigureOut">
              <a:rPr lang="en-US" smtClean="0"/>
              <a:pPr/>
              <a:t>4/12/12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05B1F9-C6FC-4622-ABCB-BF24A030D5CA}" type="datetimeFigureOut">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05B1F9-C6FC-4622-ABCB-BF24A030D5CA}" type="datetimeFigureOut">
              <a:rPr lang="en-US" smtClean="0"/>
              <a:pPr/>
              <a:t>4/12/12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03A07-1C45-4B5B-89EC-F8F99FE1A3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05B1F9-C6FC-4622-ABCB-BF24A030D5CA}" type="datetimeFigureOut">
              <a:rPr lang="en-US" smtClean="0"/>
              <a:pPr/>
              <a:t>4/12/12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803A07-1C45-4B5B-89EC-F8F99FE1A3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4.xml"/><Relationship Id="rId2"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4.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hyperlink" Target="http://invisiblechildrenstore.myshopify.com/?limit=all" TargetMode="External"/><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ted.com/talks/chimamanda_adichie_the_danger_of_a_single_story.html" TargetMode="Externa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png"/><Relationship Id="rId6" Type="http://schemas.openxmlformats.org/officeDocument/2006/relationships/image" Target="../media/image31.pn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5.xml"/><Relationship Id="rId2" Type="http://schemas.openxmlformats.org/officeDocument/2006/relationships/hyperlink" Target="http://www.youtube.com/watch?v=HFRPYyOH9Tc"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15.png"/><Relationship Id="rId1" Type="http://schemas.openxmlformats.org/officeDocument/2006/relationships/slideLayout" Target="../slideLayouts/slideLayout4.xml"/><Relationship Id="rId2"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hyperlink" Target="http://www.hrw.org/" TargetMode="External"/><Relationship Id="rId4" Type="http://schemas.openxmlformats.org/officeDocument/2006/relationships/image" Target="../media/image39.png"/><Relationship Id="rId5" Type="http://schemas.openxmlformats.org/officeDocument/2006/relationships/image" Target="../media/image40.png"/><Relationship Id="rId1" Type="http://schemas.openxmlformats.org/officeDocument/2006/relationships/slideLayout" Target="../slideLayouts/slideLayout4.xml"/><Relationship Id="rId2" Type="http://schemas.openxmlformats.org/officeDocument/2006/relationships/hyperlink" Target="http://www.hrw.org/united-states/us-progra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13.jpeg"/><Relationship Id="rId6" Type="http://schemas.openxmlformats.org/officeDocument/2006/relationships/image" Target="../media/image41.png"/><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24.xml.rels><?xml version="1.0" encoding="UTF-8" standalone="yes"?>
<Relationships xmlns="http://schemas.openxmlformats.org/package/2006/relationships"><Relationship Id="rId3" Type="http://schemas.openxmlformats.org/officeDocument/2006/relationships/hyperlink" Target="http://mindshift.kqed.org/2012/03/kony-2012-viral-video-prompts-a-teachable-moment/" TargetMode="External"/><Relationship Id="rId4" Type="http://schemas.openxmlformats.org/officeDocument/2006/relationships/hyperlink" Target="http://spotlight.macfound.org/blog/entry/how-to-tell-a-true-activism-story-the-teachable-moments-of-kony-2012/" TargetMode="External"/><Relationship Id="rId5" Type="http://schemas.openxmlformats.org/officeDocument/2006/relationships/image" Target="../media/image1.png"/><Relationship Id="rId6"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png"/><Relationship Id="rId3" Type="http://schemas.openxmlformats.org/officeDocument/2006/relationships/image" Target="../media/image4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frica.unc.edu/" TargetMode="External"/><Relationship Id="rId3" Type="http://schemas.openxmlformats.org/officeDocument/2006/relationships/hyperlink" Target="http://africa.unc.edu/outreach/index.asp"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ref-trade.hmco.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un.org/en/documents/udhr"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hrw.org/" TargetMode="External"/><Relationship Id="rId3" Type="http://schemas.openxmlformats.org/officeDocument/2006/relationships/hyperlink" Target="http://www.hrw.org/united-states/us-progr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38600"/>
            <a:ext cx="7772400" cy="1470025"/>
          </a:xfrm>
        </p:spPr>
        <p:txBody>
          <a:bodyPr>
            <a:normAutofit fontScale="90000"/>
          </a:bodyPr>
          <a:lstStyle/>
          <a:p>
            <a:r>
              <a:rPr lang="en-US" b="1" dirty="0"/>
              <a:t>Teaching about Human Rights in Africa: What do we do with </a:t>
            </a:r>
            <a:r>
              <a:rPr lang="en-US" b="1" dirty="0" smtClean="0"/>
              <a:t/>
            </a:r>
            <a:br>
              <a:rPr lang="en-US" b="1" dirty="0" smtClean="0"/>
            </a:br>
            <a:r>
              <a:rPr lang="en-US" b="1" i="1" dirty="0" err="1" smtClean="0"/>
              <a:t>Kony</a:t>
            </a:r>
            <a:r>
              <a:rPr lang="en-US" b="1" i="1" dirty="0" smtClean="0"/>
              <a:t> </a:t>
            </a:r>
            <a:r>
              <a:rPr lang="en-US" b="1" i="1" dirty="0"/>
              <a:t>2012</a:t>
            </a:r>
            <a:r>
              <a:rPr lang="en-US" b="1" dirty="0"/>
              <a:t>?</a:t>
            </a:r>
            <a:endParaRPr lang="en-US" dirty="0"/>
          </a:p>
        </p:txBody>
      </p:sp>
      <p:sp>
        <p:nvSpPr>
          <p:cNvPr id="3" name="Subtitle 2"/>
          <p:cNvSpPr>
            <a:spLocks noGrp="1"/>
          </p:cNvSpPr>
          <p:nvPr>
            <p:ph type="subTitle" idx="1"/>
          </p:nvPr>
        </p:nvSpPr>
        <p:spPr>
          <a:xfrm>
            <a:off x="2057400" y="5715000"/>
            <a:ext cx="4876800" cy="1143000"/>
          </a:xfrm>
        </p:spPr>
        <p:txBody>
          <a:bodyPr>
            <a:normAutofit fontScale="70000" lnSpcReduction="20000"/>
          </a:bodyPr>
          <a:lstStyle/>
          <a:p>
            <a:r>
              <a:rPr lang="en-US" i="1" dirty="0"/>
              <a:t>Barbara </a:t>
            </a:r>
            <a:r>
              <a:rPr lang="en-US" i="1" dirty="0" smtClean="0"/>
              <a:t>Anderson </a:t>
            </a:r>
          </a:p>
          <a:p>
            <a:r>
              <a:rPr lang="en-US" i="1" dirty="0" smtClean="0"/>
              <a:t>African </a:t>
            </a:r>
            <a:r>
              <a:rPr lang="en-US" i="1" dirty="0"/>
              <a:t>Studies Center, </a:t>
            </a:r>
            <a:r>
              <a:rPr lang="en-US" i="1" dirty="0" smtClean="0"/>
              <a:t>UNC-CH</a:t>
            </a:r>
          </a:p>
          <a:p>
            <a:r>
              <a:rPr lang="en-US" i="1" dirty="0" smtClean="0"/>
              <a:t>March 29, 2012</a:t>
            </a:r>
            <a:endParaRPr lang="en-US" dirty="0"/>
          </a:p>
        </p:txBody>
      </p:sp>
      <p:pic>
        <p:nvPicPr>
          <p:cNvPr id="4" name="Picture 1"/>
          <p:cNvPicPr>
            <a:picLocks noChangeAspect="1" noChangeArrowheads="1"/>
          </p:cNvPicPr>
          <p:nvPr/>
        </p:nvPicPr>
        <p:blipFill>
          <a:blip r:embed="rId2" cstate="print"/>
          <a:srcRect/>
          <a:stretch>
            <a:fillRect/>
          </a:stretch>
        </p:blipFill>
        <p:spPr bwMode="auto">
          <a:xfrm>
            <a:off x="2286000" y="304800"/>
            <a:ext cx="4419600" cy="3311251"/>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Where we are going today</a:t>
            </a:r>
            <a:endParaRPr lang="en-US" dirty="0"/>
          </a:p>
        </p:txBody>
      </p:sp>
      <p:sp>
        <p:nvSpPr>
          <p:cNvPr id="3" name="Content Placeholder 2"/>
          <p:cNvSpPr>
            <a:spLocks noGrp="1"/>
          </p:cNvSpPr>
          <p:nvPr>
            <p:ph idx="1"/>
          </p:nvPr>
        </p:nvSpPr>
        <p:spPr>
          <a:xfrm>
            <a:off x="457200" y="1143000"/>
            <a:ext cx="8686800" cy="5715000"/>
          </a:xfrm>
        </p:spPr>
        <p:txBody>
          <a:bodyPr>
            <a:normAutofit/>
          </a:bodyPr>
          <a:lstStyle/>
          <a:p>
            <a:r>
              <a:rPr lang="en-US" dirty="0" smtClean="0"/>
              <a:t>What is “</a:t>
            </a:r>
            <a:r>
              <a:rPr lang="en-US" dirty="0" err="1" smtClean="0"/>
              <a:t>Kony</a:t>
            </a:r>
            <a:r>
              <a:rPr lang="en-US" dirty="0" smtClean="0"/>
              <a:t> 2012” and why do we care?</a:t>
            </a:r>
          </a:p>
          <a:p>
            <a:r>
              <a:rPr lang="en-US" dirty="0" smtClean="0"/>
              <a:t>Background context for </a:t>
            </a:r>
            <a:r>
              <a:rPr lang="en-US" dirty="0" err="1" smtClean="0"/>
              <a:t>Kony</a:t>
            </a:r>
            <a:r>
              <a:rPr lang="en-US" dirty="0" smtClean="0"/>
              <a:t> and the LRA</a:t>
            </a:r>
          </a:p>
          <a:p>
            <a:r>
              <a:rPr lang="en-US" dirty="0" smtClean="0"/>
              <a:t>Some observations on “</a:t>
            </a:r>
            <a:r>
              <a:rPr lang="en-US" dirty="0" err="1" smtClean="0"/>
              <a:t>Kony</a:t>
            </a:r>
            <a:r>
              <a:rPr lang="en-US" dirty="0" smtClean="0"/>
              <a:t> 2012”</a:t>
            </a:r>
          </a:p>
          <a:p>
            <a:r>
              <a:rPr lang="en-US" dirty="0" smtClean="0"/>
              <a:t>Teaching about Human Rights in Africa</a:t>
            </a:r>
          </a:p>
          <a:p>
            <a:r>
              <a:rPr lang="en-US" dirty="0" smtClean="0"/>
              <a:t>Helping students with social media engagement</a:t>
            </a:r>
          </a:p>
          <a:p>
            <a:r>
              <a:rPr lang="en-US" dirty="0" smtClean="0"/>
              <a:t>Resources for teaching and learning “Kony2012”</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2590800" y="4648200"/>
            <a:ext cx="3505200" cy="19629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04800"/>
            <a:ext cx="6934200" cy="1112838"/>
          </a:xfrm>
        </p:spPr>
        <p:txBody>
          <a:bodyPr>
            <a:normAutofit fontScale="90000"/>
          </a:bodyPr>
          <a:lstStyle/>
          <a:p>
            <a:r>
              <a:rPr lang="en-US" u="sng" dirty="0" smtClean="0"/>
              <a:t>“</a:t>
            </a:r>
            <a:r>
              <a:rPr lang="en-US" u="sng" dirty="0" err="1" smtClean="0"/>
              <a:t>Kony</a:t>
            </a:r>
            <a:r>
              <a:rPr lang="en-US" u="sng" dirty="0" smtClean="0"/>
              <a:t> 2012” video phenomenon</a:t>
            </a:r>
            <a:endParaRPr lang="en-US" u="sng" dirty="0"/>
          </a:p>
        </p:txBody>
      </p:sp>
      <p:sp>
        <p:nvSpPr>
          <p:cNvPr id="4" name="Content Placeholder 3"/>
          <p:cNvSpPr>
            <a:spLocks noGrp="1"/>
          </p:cNvSpPr>
          <p:nvPr>
            <p:ph sz="half" idx="1"/>
          </p:nvPr>
        </p:nvSpPr>
        <p:spPr/>
        <p:txBody>
          <a:bodyPr/>
          <a:lstStyle/>
          <a:p>
            <a:r>
              <a:rPr lang="en-US" dirty="0" smtClean="0"/>
              <a:t>85,876,173 views on YouTube</a:t>
            </a:r>
          </a:p>
          <a:p>
            <a:r>
              <a:rPr lang="en-US" dirty="0" smtClean="0"/>
              <a:t>3,530,673 people have “pledged support</a:t>
            </a:r>
          </a:p>
          <a:p>
            <a:endParaRPr lang="en-US" dirty="0"/>
          </a:p>
        </p:txBody>
      </p:sp>
      <p:pic>
        <p:nvPicPr>
          <p:cNvPr id="8195" name="Picture 3"/>
          <p:cNvPicPr>
            <a:picLocks noChangeAspect="1" noChangeArrowheads="1"/>
          </p:cNvPicPr>
          <p:nvPr/>
        </p:nvPicPr>
        <p:blipFill>
          <a:blip r:embed="rId2" cstate="print"/>
          <a:srcRect/>
          <a:stretch>
            <a:fillRect/>
          </a:stretch>
        </p:blipFill>
        <p:spPr bwMode="auto">
          <a:xfrm>
            <a:off x="4343400" y="1524000"/>
            <a:ext cx="2857500" cy="1600200"/>
          </a:xfrm>
          <a:prstGeom prst="rect">
            <a:avLst/>
          </a:prstGeom>
          <a:noFill/>
          <a:ln w="9525">
            <a:noFill/>
            <a:miter lim="800000"/>
            <a:headEnd/>
            <a:tailEnd/>
          </a:ln>
        </p:spPr>
      </p:pic>
      <p:pic>
        <p:nvPicPr>
          <p:cNvPr id="8196" name="Picture 4"/>
          <p:cNvPicPr>
            <a:picLocks noChangeAspect="1" noChangeArrowheads="1"/>
          </p:cNvPicPr>
          <p:nvPr/>
        </p:nvPicPr>
        <p:blipFill>
          <a:blip r:embed="rId3" cstate="print"/>
          <a:srcRect/>
          <a:stretch>
            <a:fillRect/>
          </a:stretch>
        </p:blipFill>
        <p:spPr bwMode="auto">
          <a:xfrm>
            <a:off x="457200" y="3505200"/>
            <a:ext cx="5334000" cy="2990850"/>
          </a:xfrm>
          <a:prstGeom prst="rect">
            <a:avLst/>
          </a:prstGeom>
          <a:noFill/>
          <a:ln w="9525">
            <a:noFill/>
            <a:miter lim="800000"/>
            <a:headEnd/>
            <a:tailEnd/>
          </a:ln>
        </p:spPr>
      </p:pic>
      <p:pic>
        <p:nvPicPr>
          <p:cNvPr id="8194" name="Picture 2"/>
          <p:cNvPicPr>
            <a:picLocks noGrp="1" noChangeAspect="1" noChangeArrowheads="1"/>
          </p:cNvPicPr>
          <p:nvPr>
            <p:ph sz="half" idx="2"/>
          </p:nvPr>
        </p:nvPicPr>
        <p:blipFill>
          <a:blip r:embed="rId4" cstate="print"/>
          <a:srcRect/>
          <a:stretch>
            <a:fillRect/>
          </a:stretch>
        </p:blipFill>
        <p:spPr bwMode="auto">
          <a:xfrm>
            <a:off x="5334000" y="2895600"/>
            <a:ext cx="2619375" cy="1743075"/>
          </a:xfrm>
          <a:prstGeom prst="rect">
            <a:avLst/>
          </a:prstGeom>
          <a:noFill/>
          <a:ln w="9525">
            <a:noFill/>
            <a:miter lim="800000"/>
            <a:headEnd/>
            <a:tailEnd/>
          </a:ln>
        </p:spPr>
      </p:pic>
      <p:pic>
        <p:nvPicPr>
          <p:cNvPr id="10" name="Picture 5"/>
          <p:cNvPicPr>
            <a:picLocks noChangeAspect="1" noChangeArrowheads="1"/>
          </p:cNvPicPr>
          <p:nvPr/>
        </p:nvPicPr>
        <p:blipFill>
          <a:blip r:embed="rId5" cstate="print"/>
          <a:srcRect/>
          <a:stretch>
            <a:fillRect/>
          </a:stretch>
        </p:blipFill>
        <p:spPr bwMode="auto">
          <a:xfrm>
            <a:off x="228600" y="152400"/>
            <a:ext cx="1905000" cy="1295400"/>
          </a:xfrm>
          <a:prstGeom prst="rect">
            <a:avLst/>
          </a:prstGeom>
          <a:noFill/>
          <a:ln w="9525">
            <a:noFill/>
            <a:miter lim="800000"/>
            <a:headEnd/>
            <a:tailEnd/>
          </a:ln>
        </p:spPr>
      </p:pic>
      <p:pic>
        <p:nvPicPr>
          <p:cNvPr id="8198" name="Picture 6"/>
          <p:cNvPicPr>
            <a:picLocks noChangeAspect="1" noChangeArrowheads="1"/>
          </p:cNvPicPr>
          <p:nvPr/>
        </p:nvPicPr>
        <p:blipFill>
          <a:blip r:embed="rId6" cstate="print"/>
          <a:srcRect/>
          <a:stretch>
            <a:fillRect/>
          </a:stretch>
        </p:blipFill>
        <p:spPr bwMode="auto">
          <a:xfrm>
            <a:off x="6248400" y="4419600"/>
            <a:ext cx="2647950" cy="17240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81000" y="304800"/>
            <a:ext cx="5736094" cy="3574960"/>
          </a:xfrm>
          <a:prstGeom prst="rect">
            <a:avLst/>
          </a:prstGeom>
          <a:noFill/>
          <a:ln w="9525">
            <a:noFill/>
            <a:miter lim="800000"/>
            <a:headEnd/>
            <a:tailEnd/>
          </a:ln>
        </p:spPr>
      </p:pic>
      <p:pic>
        <p:nvPicPr>
          <p:cNvPr id="9218" name="Picture 2"/>
          <p:cNvPicPr>
            <a:picLocks noChangeAspect="1" noChangeArrowheads="1"/>
          </p:cNvPicPr>
          <p:nvPr/>
        </p:nvPicPr>
        <p:blipFill>
          <a:blip r:embed="rId3" cstate="print"/>
          <a:srcRect/>
          <a:stretch>
            <a:fillRect/>
          </a:stretch>
        </p:blipFill>
        <p:spPr bwMode="auto">
          <a:xfrm>
            <a:off x="6553200" y="1676400"/>
            <a:ext cx="2266950" cy="2019300"/>
          </a:xfrm>
          <a:prstGeom prst="rect">
            <a:avLst/>
          </a:prstGeom>
          <a:noFill/>
          <a:ln w="9525">
            <a:noFill/>
            <a:miter lim="800000"/>
            <a:headEnd/>
            <a:tailEnd/>
          </a:ln>
        </p:spPr>
      </p:pic>
      <p:sp>
        <p:nvSpPr>
          <p:cNvPr id="5" name="TextBox 4"/>
          <p:cNvSpPr txBox="1"/>
          <p:nvPr/>
        </p:nvSpPr>
        <p:spPr>
          <a:xfrm>
            <a:off x="228600" y="4648200"/>
            <a:ext cx="5715000" cy="1200329"/>
          </a:xfrm>
          <a:prstGeom prst="rect">
            <a:avLst/>
          </a:prstGeom>
          <a:noFill/>
        </p:spPr>
        <p:txBody>
          <a:bodyPr wrap="square" rtlCol="0">
            <a:spAutoFit/>
          </a:bodyPr>
          <a:lstStyle/>
          <a:p>
            <a:pPr>
              <a:buFont typeface="Arial" pitchFamily="34" charset="0"/>
              <a:buChar char="•"/>
            </a:pPr>
            <a:r>
              <a:rPr lang="en-US" sz="2400" dirty="0" smtClean="0"/>
              <a:t>Contact Culture Makers and Policy Makers</a:t>
            </a:r>
          </a:p>
          <a:p>
            <a:pPr>
              <a:buFont typeface="Arial" pitchFamily="34" charset="0"/>
              <a:buChar char="•"/>
            </a:pPr>
            <a:r>
              <a:rPr lang="en-US" sz="2400" dirty="0" smtClean="0"/>
              <a:t>Donate to TRI</a:t>
            </a:r>
          </a:p>
          <a:p>
            <a:pPr>
              <a:buFont typeface="Arial" pitchFamily="34" charset="0"/>
              <a:buChar char="•"/>
            </a:pPr>
            <a:r>
              <a:rPr lang="en-US" sz="2400" dirty="0" smtClean="0"/>
              <a:t>April 20, 2012 Blanket the Night</a:t>
            </a:r>
            <a:endParaRPr lang="en-US" sz="2400" dirty="0"/>
          </a:p>
        </p:txBody>
      </p:sp>
      <p:pic>
        <p:nvPicPr>
          <p:cNvPr id="9219" name="Picture 3"/>
          <p:cNvPicPr>
            <a:picLocks noChangeAspect="1" noChangeArrowheads="1"/>
          </p:cNvPicPr>
          <p:nvPr/>
        </p:nvPicPr>
        <p:blipFill>
          <a:blip r:embed="rId4" cstate="print"/>
          <a:srcRect/>
          <a:stretch>
            <a:fillRect/>
          </a:stretch>
        </p:blipFill>
        <p:spPr bwMode="auto">
          <a:xfrm>
            <a:off x="5943600" y="5105400"/>
            <a:ext cx="2981325" cy="15335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Background Context for </a:t>
            </a:r>
            <a:r>
              <a:rPr lang="en-US" dirty="0" err="1" smtClean="0"/>
              <a:t>Kony</a:t>
            </a:r>
            <a:r>
              <a:rPr lang="en-US" dirty="0" smtClean="0"/>
              <a:t> and LRA</a:t>
            </a:r>
            <a:endParaRPr lang="en-US" dirty="0"/>
          </a:p>
        </p:txBody>
      </p:sp>
      <p:sp>
        <p:nvSpPr>
          <p:cNvPr id="3" name="Content Placeholder 2"/>
          <p:cNvSpPr>
            <a:spLocks noGrp="1"/>
          </p:cNvSpPr>
          <p:nvPr>
            <p:ph sz="half" idx="1"/>
          </p:nvPr>
        </p:nvSpPr>
        <p:spPr>
          <a:xfrm>
            <a:off x="457200" y="1143000"/>
            <a:ext cx="2514600" cy="5715000"/>
          </a:xfrm>
        </p:spPr>
        <p:txBody>
          <a:bodyPr>
            <a:normAutofit/>
          </a:bodyPr>
          <a:lstStyle/>
          <a:p>
            <a:pPr>
              <a:buNone/>
            </a:pPr>
            <a:r>
              <a:rPr lang="en-US" dirty="0" smtClean="0"/>
              <a:t>This is part of a conflict that has been going on since the colonial era</a:t>
            </a:r>
            <a:endParaRPr lang="en-US" dirty="0"/>
          </a:p>
          <a:p>
            <a:pPr>
              <a:buNone/>
            </a:pPr>
            <a:endParaRPr lang="en-US" dirty="0" smtClean="0"/>
          </a:p>
          <a:p>
            <a:pPr>
              <a:buNone/>
            </a:pPr>
            <a:r>
              <a:rPr lang="en-US" dirty="0" smtClean="0"/>
              <a:t>See handout: “A Brief Guide to the LRA and Joseph </a:t>
            </a:r>
            <a:r>
              <a:rPr lang="en-US" dirty="0" err="1" smtClean="0"/>
              <a:t>Kony</a:t>
            </a:r>
            <a:r>
              <a:rPr lang="en-US" dirty="0" smtClean="0"/>
              <a:t>”</a:t>
            </a:r>
            <a:endParaRPr lang="en-US" dirty="0"/>
          </a:p>
        </p:txBody>
      </p:sp>
      <p:pic>
        <p:nvPicPr>
          <p:cNvPr id="8" name="Picture 3"/>
          <p:cNvPicPr>
            <a:picLocks noGrp="1" noChangeAspect="1" noChangeArrowheads="1"/>
          </p:cNvPicPr>
          <p:nvPr>
            <p:ph sz="half" idx="2"/>
          </p:nvPr>
        </p:nvPicPr>
        <p:blipFill>
          <a:blip r:embed="rId2" cstate="print"/>
          <a:srcRect/>
          <a:stretch>
            <a:fillRect/>
          </a:stretch>
        </p:blipFill>
        <p:spPr bwMode="auto">
          <a:xfrm>
            <a:off x="3417143" y="1295400"/>
            <a:ext cx="5594431" cy="4419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Kony</a:t>
            </a:r>
            <a:r>
              <a:rPr lang="en-US" dirty="0" smtClean="0"/>
              <a:t> and the LRA</a:t>
            </a:r>
            <a:endParaRPr lang="en-US" dirty="0"/>
          </a:p>
        </p:txBody>
      </p:sp>
      <p:sp>
        <p:nvSpPr>
          <p:cNvPr id="3" name="Content Placeholder 2"/>
          <p:cNvSpPr>
            <a:spLocks noGrp="1"/>
          </p:cNvSpPr>
          <p:nvPr>
            <p:ph sz="half" idx="1"/>
          </p:nvPr>
        </p:nvSpPr>
        <p:spPr>
          <a:xfrm>
            <a:off x="457200" y="1600200"/>
            <a:ext cx="4038600" cy="5257800"/>
          </a:xfrm>
        </p:spPr>
        <p:txBody>
          <a:bodyPr>
            <a:normAutofit lnSpcReduction="10000"/>
          </a:bodyPr>
          <a:lstStyle/>
          <a:p>
            <a:pPr lvl="0">
              <a:buNone/>
              <a:defRPr/>
            </a:pPr>
            <a:r>
              <a:rPr lang="en-US" dirty="0"/>
              <a:t>1988 established Lord’s Resistance Army</a:t>
            </a:r>
          </a:p>
          <a:p>
            <a:pPr lvl="0">
              <a:buNone/>
              <a:defRPr/>
            </a:pPr>
            <a:r>
              <a:rPr lang="en-US" dirty="0"/>
              <a:t>Initially began to advocate for the </a:t>
            </a:r>
            <a:r>
              <a:rPr lang="en-US" dirty="0" err="1"/>
              <a:t>Acholi</a:t>
            </a:r>
            <a:r>
              <a:rPr lang="en-US" dirty="0"/>
              <a:t> people of </a:t>
            </a:r>
            <a:r>
              <a:rPr lang="en-US" dirty="0" smtClean="0"/>
              <a:t>northern Uganda, but they quickly rejected him.</a:t>
            </a:r>
            <a:endParaRPr lang="en-US" dirty="0"/>
          </a:p>
          <a:p>
            <a:pPr lvl="0">
              <a:buNone/>
              <a:defRPr/>
            </a:pPr>
            <a:r>
              <a:rPr lang="en-US" dirty="0"/>
              <a:t>“Christian” militia</a:t>
            </a:r>
          </a:p>
          <a:p>
            <a:pPr lvl="0">
              <a:buNone/>
              <a:defRPr/>
            </a:pPr>
            <a:r>
              <a:rPr lang="en-US" dirty="0"/>
              <a:t>Aimed at personal power and wealth </a:t>
            </a:r>
          </a:p>
          <a:p>
            <a:pPr lvl="0">
              <a:buNone/>
              <a:defRPr/>
            </a:pPr>
            <a:r>
              <a:rPr lang="en-US" dirty="0" smtClean="0"/>
              <a:t>Abduction of children as soldiers </a:t>
            </a:r>
            <a:r>
              <a:rPr lang="en-US" dirty="0"/>
              <a:t>and concubines</a:t>
            </a:r>
          </a:p>
          <a:p>
            <a:pPr>
              <a:buNone/>
            </a:pPr>
            <a:endParaRPr lang="en-US" dirty="0"/>
          </a:p>
        </p:txBody>
      </p:sp>
      <p:pic>
        <p:nvPicPr>
          <p:cNvPr id="5" name="Picture 3"/>
          <p:cNvPicPr>
            <a:picLocks noGrp="1" noChangeAspect="1" noChangeArrowheads="1"/>
          </p:cNvPicPr>
          <p:nvPr>
            <p:ph sz="half" idx="2"/>
          </p:nvPr>
        </p:nvPicPr>
        <p:blipFill>
          <a:blip r:embed="rId2" cstate="print"/>
          <a:srcRect/>
          <a:stretch>
            <a:fillRect/>
          </a:stretch>
        </p:blipFill>
        <p:spPr bwMode="auto">
          <a:xfrm>
            <a:off x="4648200" y="2521123"/>
            <a:ext cx="4038600" cy="2684116"/>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sz="half" idx="2"/>
          </p:nvPr>
        </p:nvPicPr>
        <p:blipFill>
          <a:blip r:embed="rId2" cstate="print"/>
          <a:srcRect/>
          <a:stretch>
            <a:fillRect/>
          </a:stretch>
        </p:blipFill>
        <p:spPr bwMode="auto">
          <a:xfrm>
            <a:off x="5029200" y="1778072"/>
            <a:ext cx="3276600" cy="4170218"/>
          </a:xfrm>
          <a:prstGeom prst="rect">
            <a:avLst/>
          </a:prstGeom>
          <a:noFill/>
          <a:ln w="9525">
            <a:noFill/>
            <a:miter lim="800000"/>
            <a:headEnd/>
            <a:tailEnd/>
          </a:ln>
        </p:spPr>
      </p:pic>
      <p:pic>
        <p:nvPicPr>
          <p:cNvPr id="20483" name="Picture 3"/>
          <p:cNvPicPr>
            <a:picLocks noGrp="1" noChangeAspect="1" noChangeArrowheads="1"/>
          </p:cNvPicPr>
          <p:nvPr>
            <p:ph sz="half" idx="1"/>
          </p:nvPr>
        </p:nvPicPr>
        <p:blipFill>
          <a:blip r:embed="rId3" cstate="print"/>
          <a:srcRect/>
          <a:stretch>
            <a:fillRect/>
          </a:stretch>
        </p:blipFill>
        <p:spPr bwMode="auto">
          <a:xfrm>
            <a:off x="1371600" y="3581400"/>
            <a:ext cx="2714625" cy="2647950"/>
          </a:xfrm>
          <a:prstGeom prst="rect">
            <a:avLst/>
          </a:prstGeom>
          <a:noFill/>
          <a:ln w="9525">
            <a:noFill/>
            <a:miter lim="800000"/>
            <a:headEnd/>
            <a:tailEnd/>
          </a:ln>
        </p:spPr>
      </p:pic>
      <p:pic>
        <p:nvPicPr>
          <p:cNvPr id="7170" name="Picture 2"/>
          <p:cNvPicPr>
            <a:picLocks noChangeAspect="1" noChangeArrowheads="1"/>
          </p:cNvPicPr>
          <p:nvPr/>
        </p:nvPicPr>
        <p:blipFill>
          <a:blip r:embed="rId4" cstate="print"/>
          <a:srcRect/>
          <a:stretch>
            <a:fillRect/>
          </a:stretch>
        </p:blipFill>
        <p:spPr bwMode="auto">
          <a:xfrm>
            <a:off x="914400" y="228600"/>
            <a:ext cx="3981450" cy="3124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b="1" dirty="0" err="1"/>
              <a:t>Yoweri</a:t>
            </a:r>
            <a:r>
              <a:rPr lang="en-US" sz="3100" b="1" dirty="0"/>
              <a:t> </a:t>
            </a:r>
            <a:r>
              <a:rPr lang="en-US" sz="3100" b="1" dirty="0" err="1"/>
              <a:t>Kaguta</a:t>
            </a:r>
            <a:r>
              <a:rPr lang="en-US" sz="3100" b="1" dirty="0"/>
              <a:t> </a:t>
            </a:r>
            <a:r>
              <a:rPr lang="en-US" sz="3100" b="1" dirty="0" err="1" smtClean="0"/>
              <a:t>Museveni</a:t>
            </a:r>
            <a:endParaRPr lang="en-US" dirty="0"/>
          </a:p>
        </p:txBody>
      </p:sp>
      <p:sp>
        <p:nvSpPr>
          <p:cNvPr id="3" name="Content Placeholder 2"/>
          <p:cNvSpPr>
            <a:spLocks noGrp="1"/>
          </p:cNvSpPr>
          <p:nvPr>
            <p:ph sz="half" idx="1"/>
          </p:nvPr>
        </p:nvSpPr>
        <p:spPr>
          <a:xfrm>
            <a:off x="457200" y="1600200"/>
            <a:ext cx="4038600" cy="4876800"/>
          </a:xfrm>
        </p:spPr>
        <p:txBody>
          <a:bodyPr>
            <a:normAutofit lnSpcReduction="10000"/>
          </a:bodyPr>
          <a:lstStyle/>
          <a:p>
            <a:r>
              <a:rPr lang="en-US" dirty="0" smtClean="0"/>
              <a:t>Became President of Uganda January 1986; took power by military force, then elected in May 1996.</a:t>
            </a:r>
          </a:p>
          <a:p>
            <a:r>
              <a:rPr lang="en-US" dirty="0" smtClean="0"/>
              <a:t>Numerous human rights violations before and after taking office</a:t>
            </a:r>
          </a:p>
          <a:p>
            <a:r>
              <a:rPr lang="en-US" dirty="0" smtClean="0"/>
              <a:t>Has always wanted a military solution to LRA; US military aid helps </a:t>
            </a:r>
            <a:r>
              <a:rPr lang="en-US" u="sng" dirty="0" err="1" smtClean="0"/>
              <a:t>Museveni</a:t>
            </a:r>
            <a:endParaRPr lang="en-US" u="sng" dirty="0"/>
          </a:p>
        </p:txBody>
      </p:sp>
      <p:pic>
        <p:nvPicPr>
          <p:cNvPr id="21506" name="Picture 2"/>
          <p:cNvPicPr>
            <a:picLocks noGrp="1" noChangeAspect="1" noChangeArrowheads="1"/>
          </p:cNvPicPr>
          <p:nvPr>
            <p:ph sz="half" idx="2"/>
          </p:nvPr>
        </p:nvPicPr>
        <p:blipFill>
          <a:blip r:embed="rId2" cstate="print"/>
          <a:srcRect/>
          <a:stretch>
            <a:fillRect/>
          </a:stretch>
        </p:blipFill>
        <p:spPr bwMode="auto">
          <a:xfrm>
            <a:off x="5105400" y="1371600"/>
            <a:ext cx="3553441" cy="2601119"/>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a:stretch>
            <a:fillRect/>
          </a:stretch>
        </p:blipFill>
        <p:spPr bwMode="auto">
          <a:xfrm>
            <a:off x="6096000" y="4267200"/>
            <a:ext cx="1990725" cy="22955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1285875" y="1495425"/>
            <a:ext cx="6572250" cy="38671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Many Attempts to get </a:t>
            </a:r>
            <a:r>
              <a:rPr lang="en-US" dirty="0" err="1" smtClean="0"/>
              <a:t>Kony</a:t>
            </a:r>
            <a:endParaRPr lang="en-US" dirty="0"/>
          </a:p>
        </p:txBody>
      </p:sp>
      <p:sp>
        <p:nvSpPr>
          <p:cNvPr id="3" name="Content Placeholder 2"/>
          <p:cNvSpPr>
            <a:spLocks noGrp="1"/>
          </p:cNvSpPr>
          <p:nvPr>
            <p:ph sz="half" idx="1"/>
          </p:nvPr>
        </p:nvSpPr>
        <p:spPr>
          <a:xfrm>
            <a:off x="457200" y="1219200"/>
            <a:ext cx="4038600" cy="5638800"/>
          </a:xfrm>
        </p:spPr>
        <p:txBody>
          <a:bodyPr>
            <a:normAutofit fontScale="92500" lnSpcReduction="20000"/>
          </a:bodyPr>
          <a:lstStyle/>
          <a:p>
            <a:pPr lvl="0">
              <a:defRPr/>
            </a:pPr>
            <a:r>
              <a:rPr lang="en-US" dirty="0"/>
              <a:t>ICC warrants in 2005</a:t>
            </a:r>
          </a:p>
          <a:p>
            <a:pPr lvl="0">
              <a:defRPr/>
            </a:pPr>
            <a:r>
              <a:rPr lang="en-US" dirty="0" smtClean="0"/>
              <a:t>UN sent Special Ops, trained in jungle combat into Congo in 2006; none survived.</a:t>
            </a:r>
            <a:endParaRPr lang="en-US" dirty="0"/>
          </a:p>
          <a:p>
            <a:pPr lvl="0">
              <a:defRPr/>
            </a:pPr>
            <a:r>
              <a:rPr lang="en-US" dirty="0"/>
              <a:t>Bush had authorized the Pentagon to send a team of 17 counterterrorism advisers to train Ugandan troops and provided </a:t>
            </a:r>
            <a:r>
              <a:rPr lang="en-US" dirty="0" smtClean="0"/>
              <a:t>$ millions of </a:t>
            </a:r>
            <a:r>
              <a:rPr lang="en-US" dirty="0"/>
              <a:t>aid, including fuel trucks, satellite phones and night-vision goggles, to the </a:t>
            </a:r>
            <a:r>
              <a:rPr lang="en-US" u="sng" dirty="0"/>
              <a:t>Ugandan Army</a:t>
            </a:r>
          </a:p>
          <a:p>
            <a:endParaRPr lang="en-US" dirty="0"/>
          </a:p>
        </p:txBody>
      </p:sp>
      <p:sp>
        <p:nvSpPr>
          <p:cNvPr id="4" name="Content Placeholder 3"/>
          <p:cNvSpPr>
            <a:spLocks noGrp="1"/>
          </p:cNvSpPr>
          <p:nvPr>
            <p:ph sz="half" idx="2"/>
          </p:nvPr>
        </p:nvSpPr>
        <p:spPr>
          <a:xfrm>
            <a:off x="4648200" y="3733800"/>
            <a:ext cx="4038600" cy="3124200"/>
          </a:xfrm>
        </p:spPr>
        <p:txBody>
          <a:bodyPr>
            <a:normAutofit fontScale="92500" lnSpcReduction="20000"/>
          </a:bodyPr>
          <a:lstStyle/>
          <a:p>
            <a:pPr lvl="0">
              <a:defRPr/>
            </a:pPr>
            <a:r>
              <a:rPr lang="en-US" dirty="0" smtClean="0"/>
              <a:t>2008 Peace Agreement In Juba; </a:t>
            </a:r>
            <a:r>
              <a:rPr lang="en-US" dirty="0" err="1" smtClean="0"/>
              <a:t>Kony</a:t>
            </a:r>
            <a:r>
              <a:rPr lang="en-US" dirty="0" smtClean="0"/>
              <a:t> did not appear</a:t>
            </a:r>
          </a:p>
          <a:p>
            <a:pPr lvl="0">
              <a:defRPr/>
            </a:pPr>
            <a:r>
              <a:rPr lang="en-US" dirty="0" smtClean="0"/>
              <a:t>“Lord's </a:t>
            </a:r>
            <a:r>
              <a:rPr lang="en-US" dirty="0"/>
              <a:t>Resistance Army Disarmament and Northern Uganda Recovery Act,” ratified by both houses spring </a:t>
            </a:r>
            <a:r>
              <a:rPr lang="en-US" dirty="0" smtClean="0"/>
              <a:t>2010</a:t>
            </a:r>
          </a:p>
          <a:p>
            <a:pPr lvl="0">
              <a:defRPr/>
            </a:pPr>
            <a:r>
              <a:rPr lang="en-US" dirty="0" smtClean="0"/>
              <a:t>100 advisers to help Uganda in Oct. 2011</a:t>
            </a:r>
            <a:endParaRPr lang="en-US" dirty="0"/>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5334000" y="990600"/>
            <a:ext cx="2971800" cy="1981200"/>
          </a:xfrm>
          <a:prstGeom prst="rect">
            <a:avLst/>
          </a:prstGeom>
          <a:noFill/>
          <a:ln w="9525">
            <a:noFill/>
            <a:miter lim="800000"/>
            <a:headEnd/>
            <a:tailEnd/>
          </a:ln>
        </p:spPr>
      </p:pic>
      <p:sp>
        <p:nvSpPr>
          <p:cNvPr id="6" name="TextBox 5"/>
          <p:cNvSpPr txBox="1"/>
          <p:nvPr/>
        </p:nvSpPr>
        <p:spPr>
          <a:xfrm>
            <a:off x="5410200" y="3048000"/>
            <a:ext cx="2819400" cy="369332"/>
          </a:xfrm>
          <a:prstGeom prst="rect">
            <a:avLst/>
          </a:prstGeom>
          <a:noFill/>
        </p:spPr>
        <p:txBody>
          <a:bodyPr wrap="square" rtlCol="0">
            <a:spAutoFit/>
          </a:bodyPr>
          <a:lstStyle/>
          <a:p>
            <a:r>
              <a:rPr lang="en-US" dirty="0" smtClean="0"/>
              <a:t>Luis Moreno-</a:t>
            </a:r>
            <a:r>
              <a:rPr lang="en-US" dirty="0" err="1" smtClean="0"/>
              <a:t>Ocampo</a:t>
            </a:r>
            <a:r>
              <a:rPr lang="en-US" dirty="0" smtClean="0"/>
              <a:t>, ICC</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 on “</a:t>
            </a:r>
            <a:r>
              <a:rPr lang="en-US" dirty="0" err="1" smtClean="0"/>
              <a:t>Kony</a:t>
            </a:r>
            <a:r>
              <a:rPr lang="en-US" dirty="0" smtClean="0"/>
              <a:t> 2012”</a:t>
            </a:r>
            <a:endParaRPr lang="en-US" dirty="0"/>
          </a:p>
        </p:txBody>
      </p:sp>
      <p:sp>
        <p:nvSpPr>
          <p:cNvPr id="5" name="Content Placeholder 4"/>
          <p:cNvSpPr>
            <a:spLocks noGrp="1"/>
          </p:cNvSpPr>
          <p:nvPr>
            <p:ph idx="1"/>
          </p:nvPr>
        </p:nvSpPr>
        <p:spPr/>
        <p:txBody>
          <a:bodyPr/>
          <a:lstStyle/>
          <a:p>
            <a:r>
              <a:rPr lang="en-US" dirty="0" smtClean="0"/>
              <a:t>“Saving Africa”</a:t>
            </a:r>
          </a:p>
          <a:p>
            <a:r>
              <a:rPr lang="en-US" dirty="0" smtClean="0"/>
              <a:t>Call to social action or consumerism?</a:t>
            </a:r>
          </a:p>
          <a:p>
            <a:r>
              <a:rPr lang="en-US" dirty="0" smtClean="0"/>
              <a:t>The Danger of a Single Story</a:t>
            </a:r>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2514600" y="4191000"/>
            <a:ext cx="3505200" cy="1962912"/>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Africa”</a:t>
            </a:r>
            <a:endParaRPr lang="en-US" dirty="0"/>
          </a:p>
        </p:txBody>
      </p:sp>
      <p:sp>
        <p:nvSpPr>
          <p:cNvPr id="3" name="Content Placeholder 2"/>
          <p:cNvSpPr>
            <a:spLocks noGrp="1"/>
          </p:cNvSpPr>
          <p:nvPr>
            <p:ph sz="half" idx="1"/>
          </p:nvPr>
        </p:nvSpPr>
        <p:spPr>
          <a:xfrm>
            <a:off x="4648200" y="1524000"/>
            <a:ext cx="4038600" cy="4525963"/>
          </a:xfrm>
        </p:spPr>
        <p:txBody>
          <a:bodyPr/>
          <a:lstStyle/>
          <a:p>
            <a:pPr>
              <a:buNone/>
            </a:pPr>
            <a:r>
              <a:rPr lang="en-US" dirty="0" smtClean="0"/>
              <a:t>An old mission that stereotypes Africa and Africans.</a:t>
            </a:r>
          </a:p>
          <a:p>
            <a:endParaRPr lang="en-US" dirty="0"/>
          </a:p>
        </p:txBody>
      </p:sp>
      <p:pic>
        <p:nvPicPr>
          <p:cNvPr id="11268" name="Picture 4"/>
          <p:cNvPicPr>
            <a:picLocks noGrp="1" noChangeAspect="1" noChangeArrowheads="1"/>
          </p:cNvPicPr>
          <p:nvPr>
            <p:ph sz="half" idx="2"/>
          </p:nvPr>
        </p:nvPicPr>
        <p:blipFill>
          <a:blip r:embed="rId2" cstate="print"/>
          <a:srcRect/>
          <a:stretch>
            <a:fillRect/>
          </a:stretch>
        </p:blipFill>
        <p:spPr bwMode="auto">
          <a:xfrm>
            <a:off x="533400" y="1600200"/>
            <a:ext cx="3751521" cy="2209800"/>
          </a:xfrm>
          <a:prstGeom prst="rect">
            <a:avLst/>
          </a:prstGeom>
          <a:noFill/>
          <a:ln w="9525">
            <a:noFill/>
            <a:miter lim="800000"/>
            <a:headEnd/>
            <a:tailEnd/>
          </a:ln>
        </p:spPr>
      </p:pic>
      <p:pic>
        <p:nvPicPr>
          <p:cNvPr id="11270" name="Picture 6"/>
          <p:cNvPicPr>
            <a:picLocks noChangeAspect="1" noChangeArrowheads="1"/>
          </p:cNvPicPr>
          <p:nvPr/>
        </p:nvPicPr>
        <p:blipFill>
          <a:blip r:embed="rId3" cstate="print"/>
          <a:srcRect/>
          <a:stretch>
            <a:fillRect/>
          </a:stretch>
        </p:blipFill>
        <p:spPr bwMode="auto">
          <a:xfrm>
            <a:off x="3505200" y="3074802"/>
            <a:ext cx="5292238" cy="3430773"/>
          </a:xfrm>
          <a:prstGeom prst="rect">
            <a:avLst/>
          </a:prstGeom>
          <a:noFill/>
          <a:ln w="9525">
            <a:noFill/>
            <a:miter lim="800000"/>
            <a:headEnd/>
            <a:tailEnd/>
          </a:ln>
        </p:spPr>
      </p:pic>
      <p:pic>
        <p:nvPicPr>
          <p:cNvPr id="11271" name="Picture 7"/>
          <p:cNvPicPr>
            <a:picLocks noChangeAspect="1" noChangeArrowheads="1"/>
          </p:cNvPicPr>
          <p:nvPr/>
        </p:nvPicPr>
        <p:blipFill>
          <a:blip r:embed="rId4" cstate="print"/>
          <a:srcRect/>
          <a:stretch>
            <a:fillRect/>
          </a:stretch>
        </p:blipFill>
        <p:spPr bwMode="auto">
          <a:xfrm>
            <a:off x="228600" y="4495800"/>
            <a:ext cx="2984500" cy="17907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2" cstate="print"/>
          <a:srcRect/>
          <a:stretch>
            <a:fillRect/>
          </a:stretch>
        </p:blipFill>
        <p:spPr bwMode="auto">
          <a:xfrm>
            <a:off x="6367729" y="2133600"/>
            <a:ext cx="2776271" cy="3700463"/>
          </a:xfrm>
          <a:prstGeom prst="rect">
            <a:avLst/>
          </a:prstGeom>
          <a:noFill/>
          <a:ln w="9525">
            <a:noFill/>
            <a:miter lim="800000"/>
            <a:headEnd/>
            <a:tailEnd/>
          </a:ln>
        </p:spPr>
      </p:pic>
      <p:sp>
        <p:nvSpPr>
          <p:cNvPr id="2" name="Title 1"/>
          <p:cNvSpPr>
            <a:spLocks noGrp="1"/>
          </p:cNvSpPr>
          <p:nvPr>
            <p:ph type="title"/>
          </p:nvPr>
        </p:nvSpPr>
        <p:spPr>
          <a:xfrm>
            <a:off x="457200" y="228600"/>
            <a:ext cx="8229600" cy="1143000"/>
          </a:xfrm>
        </p:spPr>
        <p:txBody>
          <a:bodyPr>
            <a:normAutofit fontScale="90000"/>
          </a:bodyPr>
          <a:lstStyle/>
          <a:p>
            <a:r>
              <a:rPr lang="en-US" dirty="0" err="1" smtClean="0"/>
              <a:t>Kony</a:t>
            </a:r>
            <a:r>
              <a:rPr lang="en-US" dirty="0" smtClean="0"/>
              <a:t> 2012 Message/Merchandise:</a:t>
            </a:r>
            <a:br>
              <a:rPr lang="en-US" dirty="0" smtClean="0"/>
            </a:br>
            <a:r>
              <a:rPr lang="en-US" dirty="0" smtClean="0"/>
              <a:t>Activism or Consumerism?</a:t>
            </a:r>
            <a:endParaRPr lang="en-US" dirty="0"/>
          </a:p>
        </p:txBody>
      </p:sp>
      <p:sp>
        <p:nvSpPr>
          <p:cNvPr id="5" name="TextBox 4"/>
          <p:cNvSpPr txBox="1"/>
          <p:nvPr/>
        </p:nvSpPr>
        <p:spPr>
          <a:xfrm>
            <a:off x="3352800" y="6248400"/>
            <a:ext cx="5791200" cy="369332"/>
          </a:xfrm>
          <a:prstGeom prst="rect">
            <a:avLst/>
          </a:prstGeom>
          <a:noFill/>
        </p:spPr>
        <p:txBody>
          <a:bodyPr wrap="square" rtlCol="0">
            <a:spAutoFit/>
          </a:bodyPr>
          <a:lstStyle/>
          <a:p>
            <a:r>
              <a:rPr lang="en-US" dirty="0" smtClean="0">
                <a:hlinkClick r:id="rId3"/>
              </a:rPr>
              <a:t>http://invisiblechildrenstore.myshopify.com/?limit=all</a:t>
            </a:r>
            <a:r>
              <a:rPr lang="en-US" dirty="0" smtClean="0"/>
              <a:t> </a:t>
            </a:r>
            <a:endParaRPr lang="en-US" dirty="0"/>
          </a:p>
        </p:txBody>
      </p:sp>
      <p:pic>
        <p:nvPicPr>
          <p:cNvPr id="7" name="Picture 3"/>
          <p:cNvPicPr>
            <a:picLocks noGrp="1" noChangeAspect="1" noChangeArrowheads="1"/>
          </p:cNvPicPr>
          <p:nvPr>
            <p:ph idx="1"/>
          </p:nvPr>
        </p:nvPicPr>
        <p:blipFill>
          <a:blip r:embed="rId4" cstate="print"/>
          <a:srcRect/>
          <a:stretch>
            <a:fillRect/>
          </a:stretch>
        </p:blipFill>
        <p:spPr bwMode="auto">
          <a:xfrm>
            <a:off x="4419600" y="3733800"/>
            <a:ext cx="1905000" cy="2400300"/>
          </a:xfrm>
          <a:prstGeom prst="rect">
            <a:avLst/>
          </a:prstGeom>
          <a:noFill/>
          <a:ln w="9525">
            <a:noFill/>
            <a:miter lim="800000"/>
            <a:headEnd/>
            <a:tailEnd/>
          </a:ln>
        </p:spPr>
      </p:pic>
      <p:pic>
        <p:nvPicPr>
          <p:cNvPr id="9" name="Picture 5"/>
          <p:cNvPicPr>
            <a:picLocks noChangeAspect="1" noChangeArrowheads="1"/>
          </p:cNvPicPr>
          <p:nvPr/>
        </p:nvPicPr>
        <p:blipFill>
          <a:blip r:embed="rId5" cstate="print"/>
          <a:srcRect/>
          <a:stretch>
            <a:fillRect/>
          </a:stretch>
        </p:blipFill>
        <p:spPr bwMode="auto">
          <a:xfrm>
            <a:off x="838200" y="3810000"/>
            <a:ext cx="1724025" cy="2647950"/>
          </a:xfrm>
          <a:prstGeom prst="rect">
            <a:avLst/>
          </a:prstGeom>
          <a:noFill/>
          <a:ln w="9525">
            <a:noFill/>
            <a:miter lim="800000"/>
            <a:headEnd/>
            <a:tailEnd/>
          </a:ln>
        </p:spPr>
      </p:pic>
      <p:pic>
        <p:nvPicPr>
          <p:cNvPr id="10" name="Picture 2"/>
          <p:cNvPicPr>
            <a:picLocks noChangeAspect="1" noChangeArrowheads="1"/>
          </p:cNvPicPr>
          <p:nvPr/>
        </p:nvPicPr>
        <p:blipFill>
          <a:blip r:embed="rId6" cstate="print"/>
          <a:srcRect/>
          <a:stretch>
            <a:fillRect/>
          </a:stretch>
        </p:blipFill>
        <p:spPr bwMode="auto">
          <a:xfrm>
            <a:off x="1752600" y="1905000"/>
            <a:ext cx="2914650" cy="15716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Danger of a Single Story</a:t>
            </a:r>
            <a:endParaRPr lang="en-US" dirty="0"/>
          </a:p>
        </p:txBody>
      </p:sp>
      <p:sp>
        <p:nvSpPr>
          <p:cNvPr id="3" name="Content Placeholder 2"/>
          <p:cNvSpPr>
            <a:spLocks noGrp="1"/>
          </p:cNvSpPr>
          <p:nvPr>
            <p:ph sz="half" idx="1"/>
          </p:nvPr>
        </p:nvSpPr>
        <p:spPr>
          <a:xfrm>
            <a:off x="304800" y="1600200"/>
            <a:ext cx="4495800" cy="4525963"/>
          </a:xfrm>
        </p:spPr>
        <p:txBody>
          <a:bodyPr>
            <a:normAutofit/>
          </a:bodyPr>
          <a:lstStyle/>
          <a:p>
            <a:r>
              <a:rPr lang="en-US" dirty="0" smtClean="0"/>
              <a:t>Where are the African Voices here?</a:t>
            </a:r>
          </a:p>
          <a:p>
            <a:r>
              <a:rPr lang="en-US" dirty="0" smtClean="0"/>
              <a:t>What are the consequences of US action?</a:t>
            </a:r>
          </a:p>
          <a:p>
            <a:r>
              <a:rPr lang="en-US" dirty="0" smtClean="0"/>
              <a:t>What are Africans doing about these problems?</a:t>
            </a:r>
          </a:p>
          <a:p>
            <a:pPr>
              <a:buNone/>
            </a:pPr>
            <a:endParaRPr lang="en-US" dirty="0" smtClean="0"/>
          </a:p>
          <a:p>
            <a:pPr>
              <a:buNone/>
            </a:pPr>
            <a:r>
              <a:rPr lang="en-US" sz="1700" dirty="0" smtClean="0">
                <a:hlinkClick r:id="rId2"/>
              </a:rPr>
              <a:t>http://www.ted.com/talks/chimamanda_adichie_the_danger_of_a_single_story.html</a:t>
            </a:r>
            <a:r>
              <a:rPr lang="en-US" sz="1700" dirty="0" smtClean="0"/>
              <a:t> </a:t>
            </a:r>
            <a:endParaRPr lang="en-US" sz="1700" dirty="0"/>
          </a:p>
        </p:txBody>
      </p:sp>
      <p:pic>
        <p:nvPicPr>
          <p:cNvPr id="5" name="Picture 2"/>
          <p:cNvPicPr>
            <a:picLocks noGrp="1" noChangeAspect="1" noChangeArrowheads="1"/>
          </p:cNvPicPr>
          <p:nvPr>
            <p:ph sz="half" idx="2"/>
          </p:nvPr>
        </p:nvPicPr>
        <p:blipFill>
          <a:blip r:embed="rId3" cstate="print"/>
          <a:srcRect/>
          <a:stretch>
            <a:fillRect/>
          </a:stretch>
        </p:blipFill>
        <p:spPr bwMode="auto">
          <a:xfrm>
            <a:off x="5192790" y="1600200"/>
            <a:ext cx="2949419" cy="45259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Some Guidelines </a:t>
            </a:r>
            <a:r>
              <a:rPr lang="en-US" sz="3200" dirty="0" smtClean="0"/>
              <a:t>(See handout)</a:t>
            </a:r>
            <a:endParaRPr lang="en-US" sz="3200" dirty="0"/>
          </a:p>
        </p:txBody>
      </p:sp>
      <p:sp>
        <p:nvSpPr>
          <p:cNvPr id="3" name="Content Placeholder 2"/>
          <p:cNvSpPr>
            <a:spLocks noGrp="1"/>
          </p:cNvSpPr>
          <p:nvPr>
            <p:ph sz="half" idx="1"/>
          </p:nvPr>
        </p:nvSpPr>
        <p:spPr/>
        <p:txBody>
          <a:bodyPr>
            <a:normAutofit/>
          </a:bodyPr>
          <a:lstStyle/>
          <a:p>
            <a:pPr>
              <a:buNone/>
            </a:pPr>
            <a:r>
              <a:rPr lang="en-US" u="sng" dirty="0" smtClean="0"/>
              <a:t>Risk of Students accepting these stereotypes :</a:t>
            </a:r>
          </a:p>
          <a:p>
            <a:r>
              <a:rPr lang="en-US" dirty="0" smtClean="0"/>
              <a:t>Violent Crises are part of the “African Condition”</a:t>
            </a:r>
          </a:p>
          <a:p>
            <a:r>
              <a:rPr lang="en-US" dirty="0" smtClean="0"/>
              <a:t>Africa is all the same</a:t>
            </a:r>
          </a:p>
          <a:p>
            <a:r>
              <a:rPr lang="en-US" dirty="0" smtClean="0"/>
              <a:t>Africans have little capacity to solve problems</a:t>
            </a:r>
            <a:endParaRPr lang="en-US" dirty="0"/>
          </a:p>
        </p:txBody>
      </p:sp>
      <p:sp>
        <p:nvSpPr>
          <p:cNvPr id="4" name="Content Placeholder 3"/>
          <p:cNvSpPr>
            <a:spLocks noGrp="1"/>
          </p:cNvSpPr>
          <p:nvPr>
            <p:ph sz="half" idx="2"/>
          </p:nvPr>
        </p:nvSpPr>
        <p:spPr>
          <a:xfrm>
            <a:off x="4648200" y="1219200"/>
            <a:ext cx="4495800" cy="5638800"/>
          </a:xfrm>
        </p:spPr>
        <p:txBody>
          <a:bodyPr>
            <a:normAutofit/>
          </a:bodyPr>
          <a:lstStyle/>
          <a:p>
            <a:pPr>
              <a:buNone/>
            </a:pPr>
            <a:r>
              <a:rPr lang="en-US" u="sng" dirty="0" smtClean="0"/>
              <a:t>Critical Inquiry requires:</a:t>
            </a:r>
          </a:p>
          <a:p>
            <a:r>
              <a:rPr lang="en-US" dirty="0" smtClean="0"/>
              <a:t>Historical context</a:t>
            </a:r>
          </a:p>
          <a:p>
            <a:r>
              <a:rPr lang="en-US" dirty="0" smtClean="0"/>
              <a:t>Complicating the analysis</a:t>
            </a:r>
          </a:p>
          <a:p>
            <a:r>
              <a:rPr lang="en-US" dirty="0" smtClean="0"/>
              <a:t>Differentiating between cause and effect</a:t>
            </a:r>
          </a:p>
          <a:p>
            <a:r>
              <a:rPr lang="en-US" dirty="0" smtClean="0"/>
              <a:t>Importance of “Timely and Appropriate” responses</a:t>
            </a:r>
          </a:p>
          <a:p>
            <a:r>
              <a:rPr lang="en-US" dirty="0" smtClean="0"/>
              <a:t>Listening to African perspectives</a:t>
            </a:r>
          </a:p>
          <a:p>
            <a:r>
              <a:rPr lang="en-US" dirty="0" smtClean="0"/>
              <a:t>Open-ended evaluations of social justice organizations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Teaching about Human Rights in Africa</a:t>
            </a:r>
            <a:endParaRPr lang="en-US" dirty="0"/>
          </a:p>
        </p:txBody>
      </p:sp>
      <p:sp>
        <p:nvSpPr>
          <p:cNvPr id="3" name="Content Placeholder 2"/>
          <p:cNvSpPr>
            <a:spLocks noGrp="1"/>
          </p:cNvSpPr>
          <p:nvPr>
            <p:ph sz="half" idx="1"/>
          </p:nvPr>
        </p:nvSpPr>
        <p:spPr>
          <a:xfrm>
            <a:off x="0" y="1371600"/>
            <a:ext cx="4495800" cy="5486400"/>
          </a:xfrm>
        </p:spPr>
        <p:txBody>
          <a:bodyPr/>
          <a:lstStyle/>
          <a:p>
            <a:r>
              <a:rPr lang="en-US" dirty="0" smtClean="0"/>
              <a:t>What are </a:t>
            </a:r>
            <a:r>
              <a:rPr lang="en-US" u="sng" dirty="0" smtClean="0"/>
              <a:t>Africans</a:t>
            </a:r>
            <a:r>
              <a:rPr lang="en-US" dirty="0" smtClean="0"/>
              <a:t> doing?</a:t>
            </a:r>
          </a:p>
          <a:p>
            <a:r>
              <a:rPr lang="en-US" dirty="0" smtClean="0"/>
              <a:t>Be careful about where you start the lesson</a:t>
            </a:r>
          </a:p>
          <a:p>
            <a:r>
              <a:rPr lang="en-US" dirty="0" smtClean="0"/>
              <a:t>Find connections to the US</a:t>
            </a:r>
          </a:p>
          <a:p>
            <a:r>
              <a:rPr lang="en-US" dirty="0" smtClean="0"/>
              <a:t>Look for complexity!</a:t>
            </a:r>
          </a:p>
          <a:p>
            <a:r>
              <a:rPr lang="en-US" dirty="0" smtClean="0"/>
              <a:t>Be careful about African “special capacity” and avoid the “unimaginable”</a:t>
            </a:r>
          </a:p>
          <a:p>
            <a:r>
              <a:rPr lang="en-US" dirty="0" smtClean="0"/>
              <a:t>Use African heroes and justice movements, even when you don’t have to!</a:t>
            </a:r>
          </a:p>
          <a:p>
            <a:endParaRPr lang="en-US" dirty="0"/>
          </a:p>
        </p:txBody>
      </p:sp>
      <p:pic>
        <p:nvPicPr>
          <p:cNvPr id="5" name="Picture 6" descr="mandela"/>
          <p:cNvPicPr>
            <a:picLocks noGrp="1" noChangeAspect="1" noChangeArrowheads="1"/>
          </p:cNvPicPr>
          <p:nvPr>
            <p:ph sz="half" idx="2"/>
          </p:nvPr>
        </p:nvPicPr>
        <p:blipFill>
          <a:blip r:embed="rId3" cstate="print"/>
          <a:srcRect/>
          <a:stretch>
            <a:fillRect/>
          </a:stretch>
        </p:blipFill>
        <p:spPr bwMode="auto">
          <a:xfrm>
            <a:off x="4952663" y="1600200"/>
            <a:ext cx="2210137" cy="2916603"/>
          </a:xfrm>
          <a:prstGeom prst="rect">
            <a:avLst/>
          </a:prstGeom>
          <a:noFill/>
          <a:ln w="9525">
            <a:noFill/>
            <a:miter lim="800000"/>
            <a:headEnd/>
            <a:tailEnd/>
          </a:ln>
        </p:spPr>
      </p:pic>
      <p:pic>
        <p:nvPicPr>
          <p:cNvPr id="6" name="Picture 5" descr="wangari mathai"/>
          <p:cNvPicPr>
            <a:picLocks noChangeAspect="1" noChangeArrowheads="1"/>
          </p:cNvPicPr>
          <p:nvPr/>
        </p:nvPicPr>
        <p:blipFill>
          <a:blip r:embed="rId4" cstate="print"/>
          <a:srcRect/>
          <a:stretch>
            <a:fillRect/>
          </a:stretch>
        </p:blipFill>
        <p:spPr bwMode="auto">
          <a:xfrm>
            <a:off x="7162800" y="1371600"/>
            <a:ext cx="1666875" cy="2400300"/>
          </a:xfrm>
          <a:prstGeom prst="rect">
            <a:avLst/>
          </a:prstGeom>
          <a:noFill/>
          <a:ln w="9525">
            <a:noFill/>
            <a:miter lim="800000"/>
            <a:headEnd/>
            <a:tailEnd/>
          </a:ln>
        </p:spPr>
      </p:pic>
      <p:pic>
        <p:nvPicPr>
          <p:cNvPr id="7" name="Picture 4" descr="ken"/>
          <p:cNvPicPr>
            <a:picLocks noChangeAspect="1" noChangeArrowheads="1"/>
          </p:cNvPicPr>
          <p:nvPr/>
        </p:nvPicPr>
        <p:blipFill>
          <a:blip r:embed="rId5" cstate="print"/>
          <a:srcRect/>
          <a:stretch>
            <a:fillRect/>
          </a:stretch>
        </p:blipFill>
        <p:spPr bwMode="auto">
          <a:xfrm>
            <a:off x="7239000" y="3733800"/>
            <a:ext cx="1447800" cy="2405575"/>
          </a:xfrm>
          <a:prstGeom prst="rect">
            <a:avLst/>
          </a:prstGeom>
          <a:noFill/>
          <a:ln w="9525">
            <a:noFill/>
            <a:miter lim="800000"/>
            <a:headEnd/>
            <a:tailEnd/>
          </a:ln>
        </p:spPr>
      </p:pic>
      <p:pic>
        <p:nvPicPr>
          <p:cNvPr id="14338" name="Picture 2"/>
          <p:cNvPicPr>
            <a:picLocks noChangeAspect="1" noChangeArrowheads="1"/>
          </p:cNvPicPr>
          <p:nvPr/>
        </p:nvPicPr>
        <p:blipFill>
          <a:blip r:embed="rId6" cstate="print"/>
          <a:srcRect/>
          <a:stretch>
            <a:fillRect/>
          </a:stretch>
        </p:blipFill>
        <p:spPr bwMode="auto">
          <a:xfrm>
            <a:off x="5486400" y="4191000"/>
            <a:ext cx="1714500" cy="2286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have </a:t>
            </a:r>
            <a:r>
              <a:rPr lang="en-US" u="sng" dirty="0" smtClean="0"/>
              <a:t>Ugandans</a:t>
            </a:r>
            <a:r>
              <a:rPr lang="en-US" dirty="0" smtClean="0"/>
              <a:t> been doing?</a:t>
            </a:r>
            <a:endParaRPr lang="en-US" dirty="0"/>
          </a:p>
        </p:txBody>
      </p:sp>
      <p:sp>
        <p:nvSpPr>
          <p:cNvPr id="3" name="Text Placeholder 2"/>
          <p:cNvSpPr>
            <a:spLocks noGrp="1"/>
          </p:cNvSpPr>
          <p:nvPr>
            <p:ph type="body" idx="1"/>
          </p:nvPr>
        </p:nvSpPr>
        <p:spPr>
          <a:xfrm>
            <a:off x="838200" y="1524000"/>
            <a:ext cx="2362200" cy="762000"/>
          </a:xfrm>
        </p:spPr>
        <p:txBody>
          <a:bodyPr>
            <a:normAutofit/>
          </a:bodyPr>
          <a:lstStyle/>
          <a:p>
            <a:r>
              <a:rPr lang="en-US" sz="2800" dirty="0" smtClean="0"/>
              <a:t>Betty </a:t>
            </a:r>
            <a:r>
              <a:rPr lang="en-US" sz="2800" dirty="0" err="1" smtClean="0"/>
              <a:t>Bigombe</a:t>
            </a:r>
            <a:endParaRPr lang="en-US" sz="2800" dirty="0"/>
          </a:p>
        </p:txBody>
      </p:sp>
      <p:sp>
        <p:nvSpPr>
          <p:cNvPr id="5" name="Text Placeholder 4"/>
          <p:cNvSpPr>
            <a:spLocks noGrp="1"/>
          </p:cNvSpPr>
          <p:nvPr>
            <p:ph type="body" sz="quarter" idx="3"/>
          </p:nvPr>
        </p:nvSpPr>
        <p:spPr>
          <a:xfrm>
            <a:off x="4645025" y="1535112"/>
            <a:ext cx="4498975" cy="979488"/>
          </a:xfrm>
        </p:spPr>
        <p:txBody>
          <a:bodyPr>
            <a:normAutofit fontScale="62500" lnSpcReduction="20000"/>
          </a:bodyPr>
          <a:lstStyle/>
          <a:p>
            <a:r>
              <a:rPr lang="en-US" sz="4400" dirty="0" smtClean="0"/>
              <a:t>“The Thing that Happened”</a:t>
            </a:r>
          </a:p>
          <a:p>
            <a:r>
              <a:rPr lang="en-US" dirty="0" smtClean="0">
                <a:hlinkClick r:id="rId2"/>
              </a:rPr>
              <a:t>http://www.youtube.com/watch?v=HFRPYyOH9Tc</a:t>
            </a:r>
            <a:r>
              <a:rPr lang="en-US" dirty="0" smtClean="0"/>
              <a:t>  </a:t>
            </a:r>
          </a:p>
        </p:txBody>
      </p:sp>
      <p:sp>
        <p:nvSpPr>
          <p:cNvPr id="6" name="Content Placeholder 5"/>
          <p:cNvSpPr>
            <a:spLocks noGrp="1"/>
          </p:cNvSpPr>
          <p:nvPr>
            <p:ph sz="quarter" idx="4"/>
          </p:nvPr>
        </p:nvSpPr>
        <p:spPr>
          <a:xfrm>
            <a:off x="4724400" y="2590800"/>
            <a:ext cx="4041775" cy="3951288"/>
          </a:xfrm>
        </p:spPr>
        <p:txBody>
          <a:bodyPr>
            <a:normAutofit/>
          </a:bodyPr>
          <a:lstStyle/>
          <a:p>
            <a:pPr>
              <a:buNone/>
            </a:pPr>
            <a:r>
              <a:rPr lang="en-US" sz="1800" dirty="0" smtClean="0"/>
              <a:t>Documentary short about Ugandans helping abducted returnees to heal</a:t>
            </a:r>
            <a:endParaRPr lang="en-US" sz="1800" dirty="0"/>
          </a:p>
        </p:txBody>
      </p:sp>
      <p:pic>
        <p:nvPicPr>
          <p:cNvPr id="7" name="Picture 2"/>
          <p:cNvPicPr>
            <a:picLocks noGrp="1" noChangeAspect="1" noChangeArrowheads="1"/>
          </p:cNvPicPr>
          <p:nvPr>
            <p:ph sz="half" idx="2"/>
          </p:nvPr>
        </p:nvPicPr>
        <p:blipFill>
          <a:blip r:embed="rId3" cstate="print"/>
          <a:srcRect/>
          <a:stretch>
            <a:fillRect/>
          </a:stretch>
        </p:blipFill>
        <p:spPr bwMode="auto">
          <a:xfrm>
            <a:off x="762000" y="2590800"/>
            <a:ext cx="2443163" cy="2895600"/>
          </a:xfrm>
          <a:prstGeom prst="rect">
            <a:avLst/>
          </a:prstGeom>
          <a:noFill/>
          <a:ln w="9525">
            <a:noFill/>
            <a:miter lim="800000"/>
            <a:headEnd/>
            <a:tailEnd/>
          </a:ln>
        </p:spPr>
      </p:pic>
      <p:pic>
        <p:nvPicPr>
          <p:cNvPr id="24578" name="Picture 2"/>
          <p:cNvPicPr>
            <a:picLocks noChangeAspect="1" noChangeArrowheads="1"/>
          </p:cNvPicPr>
          <p:nvPr/>
        </p:nvPicPr>
        <p:blipFill>
          <a:blip r:embed="rId4" cstate="print"/>
          <a:srcRect/>
          <a:stretch>
            <a:fillRect/>
          </a:stretch>
        </p:blipFill>
        <p:spPr bwMode="auto">
          <a:xfrm>
            <a:off x="4419600" y="3276600"/>
            <a:ext cx="4572000" cy="3429000"/>
          </a:xfrm>
          <a:prstGeom prst="rect">
            <a:avLst/>
          </a:prstGeom>
          <a:noFill/>
          <a:ln w="9525">
            <a:noFill/>
            <a:miter lim="800000"/>
            <a:headEnd/>
            <a:tailEnd/>
          </a:ln>
        </p:spPr>
      </p:pic>
      <p:sp>
        <p:nvSpPr>
          <p:cNvPr id="8" name="TextBox 7"/>
          <p:cNvSpPr txBox="1"/>
          <p:nvPr/>
        </p:nvSpPr>
        <p:spPr>
          <a:xfrm>
            <a:off x="914400" y="5791200"/>
            <a:ext cx="2057400" cy="381000"/>
          </a:xfrm>
          <a:prstGeom prst="rect">
            <a:avLst/>
          </a:prstGeom>
          <a:noFill/>
        </p:spPr>
        <p:txBody>
          <a:bodyPr wrap="square" rtlCol="0">
            <a:spAutoFit/>
          </a:bodyPr>
          <a:lstStyle/>
          <a:p>
            <a:r>
              <a:rPr lang="en-US" dirty="0" smtClean="0"/>
              <a:t>Ugandan negotiator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Dance</a:t>
            </a:r>
            <a:endParaRPr lang="en-US" dirty="0"/>
          </a:p>
        </p:txBody>
      </p:sp>
      <p:sp>
        <p:nvSpPr>
          <p:cNvPr id="4" name="Content Placeholder 3"/>
          <p:cNvSpPr>
            <a:spLocks noGrp="1"/>
          </p:cNvSpPr>
          <p:nvPr>
            <p:ph sz="half" idx="2"/>
          </p:nvPr>
        </p:nvSpPr>
        <p:spPr>
          <a:xfrm>
            <a:off x="5257800" y="1676400"/>
            <a:ext cx="3352800" cy="5181600"/>
          </a:xfrm>
        </p:spPr>
        <p:txBody>
          <a:bodyPr>
            <a:normAutofit lnSpcReduction="10000"/>
          </a:bodyPr>
          <a:lstStyle/>
          <a:p>
            <a:pPr>
              <a:buNone/>
            </a:pPr>
            <a:r>
              <a:rPr lang="en-US" dirty="0" smtClean="0"/>
              <a:t>Documentary about children in Northern Uganda participating in a national performance competition, similar to US school competitions.</a:t>
            </a:r>
          </a:p>
          <a:p>
            <a:endParaRPr lang="en-US" dirty="0" smtClean="0"/>
          </a:p>
          <a:p>
            <a:pPr>
              <a:buNone/>
            </a:pPr>
            <a:r>
              <a:rPr lang="en-US" sz="1800" dirty="0" smtClean="0"/>
              <a:t>Available  to borrow from the ASC at UNC-CH</a:t>
            </a:r>
            <a:endParaRPr lang="en-US" sz="1800" dirty="0"/>
          </a:p>
        </p:txBody>
      </p:sp>
      <p:pic>
        <p:nvPicPr>
          <p:cNvPr id="3074" name="Picture 2"/>
          <p:cNvPicPr>
            <a:picLocks noGrp="1" noChangeAspect="1" noChangeArrowheads="1"/>
          </p:cNvPicPr>
          <p:nvPr>
            <p:ph sz="half" idx="1"/>
          </p:nvPr>
        </p:nvPicPr>
        <p:blipFill>
          <a:blip r:embed="rId2" cstate="print"/>
          <a:srcRect/>
          <a:stretch>
            <a:fillRect/>
          </a:stretch>
        </p:blipFill>
        <p:spPr bwMode="auto">
          <a:xfrm>
            <a:off x="304800" y="2057400"/>
            <a:ext cx="4716621" cy="307089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 you start the story?</a:t>
            </a:r>
            <a:endParaRPr lang="en-US" dirty="0"/>
          </a:p>
        </p:txBody>
      </p:sp>
      <p:pic>
        <p:nvPicPr>
          <p:cNvPr id="23554" name="Picture 2"/>
          <p:cNvPicPr>
            <a:picLocks noGrp="1" noChangeAspect="1" noChangeArrowheads="1"/>
          </p:cNvPicPr>
          <p:nvPr>
            <p:ph sz="half" idx="1"/>
          </p:nvPr>
        </p:nvPicPr>
        <p:blipFill>
          <a:blip r:embed="rId2" cstate="print"/>
          <a:srcRect/>
          <a:stretch>
            <a:fillRect/>
          </a:stretch>
        </p:blipFill>
        <p:spPr bwMode="auto">
          <a:xfrm>
            <a:off x="1066800" y="1676400"/>
            <a:ext cx="2819400" cy="1879600"/>
          </a:xfrm>
          <a:prstGeom prst="rect">
            <a:avLst/>
          </a:prstGeom>
          <a:noFill/>
          <a:ln w="9525">
            <a:noFill/>
            <a:miter lim="800000"/>
            <a:headEnd/>
            <a:tailEnd/>
          </a:ln>
        </p:spPr>
      </p:pic>
      <p:pic>
        <p:nvPicPr>
          <p:cNvPr id="23555" name="Picture 3"/>
          <p:cNvPicPr>
            <a:picLocks noGrp="1" noChangeAspect="1" noChangeArrowheads="1"/>
          </p:cNvPicPr>
          <p:nvPr>
            <p:ph sz="half" idx="2"/>
          </p:nvPr>
        </p:nvPicPr>
        <p:blipFill>
          <a:blip r:embed="rId3" cstate="print"/>
          <a:srcRect/>
          <a:stretch>
            <a:fillRect/>
          </a:stretch>
        </p:blipFill>
        <p:spPr bwMode="auto">
          <a:xfrm>
            <a:off x="4953000" y="3962400"/>
            <a:ext cx="3249018" cy="2647950"/>
          </a:xfrm>
          <a:prstGeom prst="rect">
            <a:avLst/>
          </a:prstGeom>
          <a:noFill/>
          <a:ln w="9525">
            <a:noFill/>
            <a:miter lim="800000"/>
            <a:headEnd/>
            <a:tailEnd/>
          </a:ln>
        </p:spPr>
      </p:pic>
      <p:pic>
        <p:nvPicPr>
          <p:cNvPr id="23556" name="Picture 4"/>
          <p:cNvPicPr>
            <a:picLocks noChangeAspect="1" noChangeArrowheads="1"/>
          </p:cNvPicPr>
          <p:nvPr/>
        </p:nvPicPr>
        <p:blipFill>
          <a:blip r:embed="rId4" cstate="print"/>
          <a:srcRect/>
          <a:stretch>
            <a:fillRect/>
          </a:stretch>
        </p:blipFill>
        <p:spPr bwMode="auto">
          <a:xfrm>
            <a:off x="4865914" y="1524000"/>
            <a:ext cx="3401786" cy="1905000"/>
          </a:xfrm>
          <a:prstGeom prst="rect">
            <a:avLst/>
          </a:prstGeom>
          <a:noFill/>
          <a:ln w="9525">
            <a:noFill/>
            <a:miter lim="800000"/>
            <a:headEnd/>
            <a:tailEnd/>
          </a:ln>
        </p:spPr>
      </p:pic>
      <p:pic>
        <p:nvPicPr>
          <p:cNvPr id="6" name="Picture 2"/>
          <p:cNvPicPr>
            <a:picLocks noChangeAspect="1" noChangeArrowheads="1"/>
          </p:cNvPicPr>
          <p:nvPr/>
        </p:nvPicPr>
        <p:blipFill>
          <a:blip r:embed="rId5" cstate="print"/>
          <a:srcRect/>
          <a:stretch>
            <a:fillRect/>
          </a:stretch>
        </p:blipFill>
        <p:spPr bwMode="auto">
          <a:xfrm>
            <a:off x="1219200" y="4191000"/>
            <a:ext cx="2743200" cy="2152559"/>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Find the connections to the US</a:t>
            </a:r>
            <a:endParaRPr lang="en-US" dirty="0"/>
          </a:p>
        </p:txBody>
      </p:sp>
      <p:sp>
        <p:nvSpPr>
          <p:cNvPr id="3" name="Content Placeholder 2"/>
          <p:cNvSpPr>
            <a:spLocks noGrp="1"/>
          </p:cNvSpPr>
          <p:nvPr>
            <p:ph sz="half" idx="1"/>
          </p:nvPr>
        </p:nvSpPr>
        <p:spPr>
          <a:xfrm>
            <a:off x="0" y="1600200"/>
            <a:ext cx="4038600" cy="4525963"/>
          </a:xfrm>
        </p:spPr>
        <p:txBody>
          <a:bodyPr>
            <a:normAutofit fontScale="77500" lnSpcReduction="20000"/>
          </a:bodyPr>
          <a:lstStyle/>
          <a:p>
            <a:pPr>
              <a:buNone/>
            </a:pPr>
            <a:r>
              <a:rPr lang="en-US" dirty="0" smtClean="0"/>
              <a:t>African commentators indicate that US response is more influenced by:</a:t>
            </a:r>
          </a:p>
          <a:p>
            <a:pPr marL="514350" indent="-514350">
              <a:buFont typeface="+mj-lt"/>
              <a:buAutoNum type="arabicPeriod"/>
            </a:pPr>
            <a:r>
              <a:rPr lang="en-US" b="1" dirty="0" smtClean="0"/>
              <a:t>oil reserves </a:t>
            </a:r>
            <a:r>
              <a:rPr lang="en-US" dirty="0" smtClean="0"/>
              <a:t>recently found in the area--and other strategic minerals, and </a:t>
            </a:r>
          </a:p>
          <a:p>
            <a:pPr marL="514350" indent="-514350">
              <a:buFont typeface="+mj-lt"/>
              <a:buAutoNum type="arabicPeriod"/>
            </a:pPr>
            <a:r>
              <a:rPr lang="en-US" dirty="0" smtClean="0"/>
              <a:t>larger concerns related to "</a:t>
            </a:r>
            <a:r>
              <a:rPr lang="en-US" b="1" dirty="0" smtClean="0"/>
              <a:t>global terrorism</a:t>
            </a:r>
            <a:r>
              <a:rPr lang="en-US" dirty="0" smtClean="0"/>
              <a:t>" in the larger region, than it is a US concern for capturing </a:t>
            </a:r>
            <a:r>
              <a:rPr lang="en-US" dirty="0" err="1" smtClean="0"/>
              <a:t>Kony</a:t>
            </a:r>
            <a:r>
              <a:rPr lang="en-US" dirty="0" smtClean="0"/>
              <a:t>-- 	(focus would be on eastern Congo where there is much greater violence that the LRA is currently responsible for)</a:t>
            </a:r>
            <a:endParaRPr lang="en-US" dirty="0"/>
          </a:p>
        </p:txBody>
      </p:sp>
      <p:sp>
        <p:nvSpPr>
          <p:cNvPr id="4" name="Content Placeholder 3"/>
          <p:cNvSpPr>
            <a:spLocks noGrp="1"/>
          </p:cNvSpPr>
          <p:nvPr>
            <p:ph sz="half" idx="2"/>
          </p:nvPr>
        </p:nvSpPr>
        <p:spPr/>
        <p:txBody>
          <a:bodyPr>
            <a:normAutofit fontScale="77500" lnSpcReduction="20000"/>
          </a:bodyPr>
          <a:lstStyle/>
          <a:p>
            <a:r>
              <a:rPr lang="en-US" b="1" dirty="0" smtClean="0"/>
              <a:t>AFRICOM</a:t>
            </a:r>
            <a:r>
              <a:rPr lang="en-US" dirty="0" smtClean="0"/>
              <a:t>: “sustained security engagement through military-to-military programs, military-sponsored activities, and other military operations as directed to promote a stable and secure African environment in support of U.S. foreign policy”</a:t>
            </a:r>
          </a:p>
          <a:p>
            <a:pPr>
              <a:buNone/>
            </a:pPr>
            <a:endParaRPr lang="en-US" dirty="0"/>
          </a:p>
        </p:txBody>
      </p:sp>
      <p:pic>
        <p:nvPicPr>
          <p:cNvPr id="5" name="Picture 3"/>
          <p:cNvPicPr>
            <a:picLocks noChangeAspect="1" noChangeArrowheads="1"/>
          </p:cNvPicPr>
          <p:nvPr/>
        </p:nvPicPr>
        <p:blipFill>
          <a:blip r:embed="rId2" cstate="print"/>
          <a:srcRect/>
          <a:stretch>
            <a:fillRect/>
          </a:stretch>
        </p:blipFill>
        <p:spPr bwMode="auto">
          <a:xfrm>
            <a:off x="4572000" y="4038600"/>
            <a:ext cx="1905000" cy="24669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the connections to the US</a:t>
            </a:r>
            <a:endParaRPr lang="en-US" dirty="0"/>
          </a:p>
        </p:txBody>
      </p:sp>
      <p:sp>
        <p:nvSpPr>
          <p:cNvPr id="3" name="Content Placeholder 2"/>
          <p:cNvSpPr>
            <a:spLocks noGrp="1"/>
          </p:cNvSpPr>
          <p:nvPr>
            <p:ph sz="half" idx="1"/>
          </p:nvPr>
        </p:nvSpPr>
        <p:spPr>
          <a:xfrm>
            <a:off x="4648200" y="1600200"/>
            <a:ext cx="4267200" cy="5257799"/>
          </a:xfrm>
        </p:spPr>
        <p:txBody>
          <a:bodyPr>
            <a:normAutofit/>
          </a:bodyPr>
          <a:lstStyle/>
          <a:p>
            <a:r>
              <a:rPr lang="en-US" dirty="0" smtClean="0"/>
              <a:t>What are the Human Rights issues in the U.S.?</a:t>
            </a:r>
          </a:p>
          <a:p>
            <a:r>
              <a:rPr lang="en-US" dirty="0" smtClean="0"/>
              <a:t>In our state?</a:t>
            </a:r>
          </a:p>
          <a:p>
            <a:r>
              <a:rPr lang="en-US" dirty="0" smtClean="0"/>
              <a:t>Who works on these issues?</a:t>
            </a:r>
          </a:p>
          <a:p>
            <a:r>
              <a:rPr lang="en-US" dirty="0" smtClean="0"/>
              <a:t>Who </a:t>
            </a:r>
            <a:r>
              <a:rPr lang="en-US" u="sng" dirty="0" smtClean="0"/>
              <a:t>should</a:t>
            </a:r>
            <a:r>
              <a:rPr lang="en-US" dirty="0" smtClean="0"/>
              <a:t> work on these issues?</a:t>
            </a:r>
          </a:p>
          <a:p>
            <a:pPr>
              <a:buNone/>
            </a:pPr>
            <a:r>
              <a:rPr lang="en-US" dirty="0" smtClean="0">
                <a:hlinkClick r:id="rId2"/>
              </a:rPr>
              <a:t>http://www.hrw.org/united-states/us-program</a:t>
            </a:r>
            <a:r>
              <a:rPr lang="en-US" dirty="0" smtClean="0"/>
              <a:t> </a:t>
            </a:r>
          </a:p>
          <a:p>
            <a:pPr>
              <a:buNone/>
            </a:pPr>
            <a:endParaRPr lang="en-US" dirty="0" smtClean="0"/>
          </a:p>
          <a:p>
            <a:pPr>
              <a:buNone/>
            </a:pPr>
            <a:r>
              <a:rPr lang="en-US" sz="2400" dirty="0" smtClean="0"/>
              <a:t>[for world issues: </a:t>
            </a:r>
            <a:r>
              <a:rPr lang="en-US" sz="2400" dirty="0" smtClean="0">
                <a:hlinkClick r:id="rId3"/>
              </a:rPr>
              <a:t>www.hrw.org</a:t>
            </a:r>
            <a:r>
              <a:rPr lang="en-US" sz="2400" dirty="0" smtClean="0"/>
              <a:t> ]</a:t>
            </a:r>
          </a:p>
          <a:p>
            <a:pPr>
              <a:buNone/>
            </a:pPr>
            <a:endParaRPr lang="en-US" dirty="0"/>
          </a:p>
        </p:txBody>
      </p:sp>
      <p:pic>
        <p:nvPicPr>
          <p:cNvPr id="12290" name="Picture 2"/>
          <p:cNvPicPr>
            <a:picLocks noGrp="1" noChangeAspect="1" noChangeArrowheads="1"/>
          </p:cNvPicPr>
          <p:nvPr>
            <p:ph sz="half" idx="2"/>
          </p:nvPr>
        </p:nvPicPr>
        <p:blipFill>
          <a:blip r:embed="rId4" cstate="print"/>
          <a:srcRect/>
          <a:stretch>
            <a:fillRect/>
          </a:stretch>
        </p:blipFill>
        <p:spPr bwMode="auto">
          <a:xfrm>
            <a:off x="381000" y="3962400"/>
            <a:ext cx="3922999" cy="2601119"/>
          </a:xfrm>
          <a:prstGeom prst="rect">
            <a:avLst/>
          </a:prstGeom>
          <a:noFill/>
          <a:ln w="9525">
            <a:noFill/>
            <a:miter lim="800000"/>
            <a:headEnd/>
            <a:tailEnd/>
          </a:ln>
        </p:spPr>
      </p:pic>
      <p:pic>
        <p:nvPicPr>
          <p:cNvPr id="12291" name="Picture 3"/>
          <p:cNvPicPr>
            <a:picLocks noChangeAspect="1" noChangeArrowheads="1"/>
          </p:cNvPicPr>
          <p:nvPr/>
        </p:nvPicPr>
        <p:blipFill>
          <a:blip r:embed="rId5" cstate="print"/>
          <a:srcRect/>
          <a:stretch>
            <a:fillRect/>
          </a:stretch>
        </p:blipFill>
        <p:spPr bwMode="auto">
          <a:xfrm>
            <a:off x="990600" y="1524000"/>
            <a:ext cx="2324100" cy="19716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for Complexity!</a:t>
            </a:r>
            <a:endParaRPr lang="en-US" dirty="0"/>
          </a:p>
        </p:txBody>
      </p:sp>
      <p:pic>
        <p:nvPicPr>
          <p:cNvPr id="5" name="Picture 3"/>
          <p:cNvPicPr>
            <a:picLocks noGrp="1" noChangeAspect="1" noChangeArrowheads="1"/>
          </p:cNvPicPr>
          <p:nvPr>
            <p:ph sz="half" idx="2"/>
          </p:nvPr>
        </p:nvPicPr>
        <p:blipFill>
          <a:blip r:embed="rId2" cstate="print"/>
          <a:srcRect/>
          <a:stretch>
            <a:fillRect/>
          </a:stretch>
        </p:blipFill>
        <p:spPr bwMode="auto">
          <a:xfrm>
            <a:off x="609600" y="4343400"/>
            <a:ext cx="3236031" cy="2150716"/>
          </a:xfrm>
          <a:prstGeom prst="rect">
            <a:avLst/>
          </a:prstGeom>
          <a:noFill/>
          <a:ln w="9525">
            <a:noFill/>
            <a:miter lim="800000"/>
            <a:headEnd/>
            <a:tailEnd/>
          </a:ln>
        </p:spPr>
      </p:pic>
      <p:pic>
        <p:nvPicPr>
          <p:cNvPr id="6" name="Picture 2"/>
          <p:cNvPicPr>
            <a:picLocks noGrp="1" noChangeAspect="1" noChangeArrowheads="1"/>
          </p:cNvPicPr>
          <p:nvPr>
            <p:ph sz="half" idx="1"/>
          </p:nvPr>
        </p:nvPicPr>
        <p:blipFill>
          <a:blip r:embed="rId3" cstate="print"/>
          <a:srcRect/>
          <a:stretch>
            <a:fillRect/>
          </a:stretch>
        </p:blipFill>
        <p:spPr bwMode="auto">
          <a:xfrm>
            <a:off x="304800" y="1447800"/>
            <a:ext cx="4038600" cy="2376336"/>
          </a:xfrm>
          <a:prstGeom prst="rect">
            <a:avLst/>
          </a:prstGeom>
          <a:noFill/>
          <a:ln w="9525">
            <a:noFill/>
            <a:miter lim="800000"/>
            <a:headEnd/>
            <a:tailEnd/>
          </a:ln>
        </p:spPr>
      </p:pic>
      <p:pic>
        <p:nvPicPr>
          <p:cNvPr id="7" name="Picture 3"/>
          <p:cNvPicPr>
            <a:picLocks noChangeAspect="1" noChangeArrowheads="1"/>
          </p:cNvPicPr>
          <p:nvPr/>
        </p:nvPicPr>
        <p:blipFill>
          <a:blip r:embed="rId4" cstate="print"/>
          <a:srcRect/>
          <a:stretch>
            <a:fillRect/>
          </a:stretch>
        </p:blipFill>
        <p:spPr bwMode="auto">
          <a:xfrm>
            <a:off x="6934200" y="4267200"/>
            <a:ext cx="1990725" cy="2295525"/>
          </a:xfrm>
          <a:prstGeom prst="rect">
            <a:avLst/>
          </a:prstGeom>
          <a:noFill/>
          <a:ln w="9525">
            <a:noFill/>
            <a:miter lim="800000"/>
            <a:headEnd/>
            <a:tailEnd/>
          </a:ln>
        </p:spPr>
      </p:pic>
      <p:pic>
        <p:nvPicPr>
          <p:cNvPr id="8" name="Picture 2"/>
          <p:cNvPicPr>
            <a:picLocks noChangeAspect="1" noChangeArrowheads="1"/>
          </p:cNvPicPr>
          <p:nvPr/>
        </p:nvPicPr>
        <p:blipFill>
          <a:blip r:embed="rId5" cstate="print"/>
          <a:srcRect/>
          <a:stretch>
            <a:fillRect/>
          </a:stretch>
        </p:blipFill>
        <p:spPr bwMode="auto">
          <a:xfrm>
            <a:off x="4419600" y="3810000"/>
            <a:ext cx="2133600" cy="2715491"/>
          </a:xfrm>
          <a:prstGeom prst="rect">
            <a:avLst/>
          </a:prstGeom>
          <a:noFill/>
          <a:ln w="9525">
            <a:noFill/>
            <a:miter lim="800000"/>
            <a:headEnd/>
            <a:tailEnd/>
          </a:ln>
        </p:spPr>
      </p:pic>
      <p:pic>
        <p:nvPicPr>
          <p:cNvPr id="13314" name="Picture 2"/>
          <p:cNvPicPr>
            <a:picLocks noChangeAspect="1" noChangeArrowheads="1"/>
          </p:cNvPicPr>
          <p:nvPr/>
        </p:nvPicPr>
        <p:blipFill>
          <a:blip r:embed="rId6" cstate="print"/>
          <a:srcRect/>
          <a:stretch>
            <a:fillRect/>
          </a:stretch>
        </p:blipFill>
        <p:spPr bwMode="auto">
          <a:xfrm>
            <a:off x="5257800" y="1295400"/>
            <a:ext cx="3352800" cy="224218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r>
              <a:rPr lang="en-US" dirty="0" smtClean="0"/>
              <a:t>Other films about </a:t>
            </a:r>
            <a:r>
              <a:rPr lang="en-US" u="sng" dirty="0" smtClean="0"/>
              <a:t>African</a:t>
            </a:r>
            <a:r>
              <a:rPr lang="en-US" dirty="0" smtClean="0"/>
              <a:t> responses to human rights abuses</a:t>
            </a:r>
            <a:endParaRPr lang="en-US" dirty="0"/>
          </a:p>
        </p:txBody>
      </p:sp>
      <p:pic>
        <p:nvPicPr>
          <p:cNvPr id="4098" name="Picture 2"/>
          <p:cNvPicPr>
            <a:picLocks noGrp="1" noChangeAspect="1" noChangeArrowheads="1"/>
          </p:cNvPicPr>
          <p:nvPr>
            <p:ph sz="half" idx="1"/>
          </p:nvPr>
        </p:nvPicPr>
        <p:blipFill>
          <a:blip r:embed="rId3" cstate="print"/>
          <a:srcRect/>
          <a:stretch>
            <a:fillRect/>
          </a:stretch>
        </p:blipFill>
        <p:spPr bwMode="auto">
          <a:xfrm>
            <a:off x="990600" y="2286000"/>
            <a:ext cx="3178885" cy="4114800"/>
          </a:xfrm>
          <a:prstGeom prst="rect">
            <a:avLst/>
          </a:prstGeom>
          <a:noFill/>
          <a:ln w="9525">
            <a:noFill/>
            <a:miter lim="800000"/>
            <a:headEnd/>
            <a:tailEnd/>
          </a:ln>
        </p:spPr>
      </p:pic>
      <p:pic>
        <p:nvPicPr>
          <p:cNvPr id="4099" name="Picture 3"/>
          <p:cNvPicPr>
            <a:picLocks noGrp="1" noChangeAspect="1" noChangeArrowheads="1"/>
          </p:cNvPicPr>
          <p:nvPr>
            <p:ph sz="half" idx="2"/>
          </p:nvPr>
        </p:nvPicPr>
        <p:blipFill>
          <a:blip r:embed="rId4" cstate="print"/>
          <a:srcRect/>
          <a:stretch>
            <a:fillRect/>
          </a:stretch>
        </p:blipFill>
        <p:spPr bwMode="auto">
          <a:xfrm>
            <a:off x="5181600" y="2209800"/>
            <a:ext cx="2902893" cy="41300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590800"/>
          </a:xfrm>
        </p:spPr>
        <p:txBody>
          <a:bodyPr>
            <a:normAutofit/>
          </a:bodyPr>
          <a:lstStyle/>
          <a:p>
            <a:r>
              <a:rPr lang="en-US" dirty="0" smtClean="0"/>
              <a:t>Kony2012 Teachable Moment:</a:t>
            </a:r>
            <a:br>
              <a:rPr lang="en-US" dirty="0" smtClean="0"/>
            </a:br>
            <a:r>
              <a:rPr lang="en-US" dirty="0" smtClean="0"/>
              <a:t>Articles for Educators on Viral Social Media and Students </a:t>
            </a:r>
            <a:br>
              <a:rPr lang="en-US" dirty="0" smtClean="0"/>
            </a:br>
            <a:r>
              <a:rPr lang="en-US" sz="3100" dirty="0" smtClean="0"/>
              <a:t>(see handout on Media Inquiry)</a:t>
            </a:r>
            <a:endParaRPr lang="en-US" sz="3100" dirty="0"/>
          </a:p>
        </p:txBody>
      </p:sp>
      <p:sp>
        <p:nvSpPr>
          <p:cNvPr id="3" name="Content Placeholder 2"/>
          <p:cNvSpPr>
            <a:spLocks noGrp="1"/>
          </p:cNvSpPr>
          <p:nvPr>
            <p:ph idx="1"/>
          </p:nvPr>
        </p:nvSpPr>
        <p:spPr>
          <a:xfrm>
            <a:off x="457200" y="4724400"/>
            <a:ext cx="8229600" cy="1905000"/>
          </a:xfrm>
        </p:spPr>
        <p:txBody>
          <a:bodyPr>
            <a:normAutofit fontScale="85000" lnSpcReduction="20000"/>
          </a:bodyPr>
          <a:lstStyle/>
          <a:p>
            <a:r>
              <a:rPr lang="en-US" dirty="0" smtClean="0">
                <a:hlinkClick r:id="rId3"/>
              </a:rPr>
              <a:t>http://mindshift.kqed.org/2012/03/kony-2012-viral-video-prompts-a-teachable-moment/</a:t>
            </a:r>
            <a:r>
              <a:rPr lang="en-US" dirty="0" smtClean="0"/>
              <a:t> </a:t>
            </a:r>
          </a:p>
          <a:p>
            <a:r>
              <a:rPr lang="en-US" u="sng" dirty="0">
                <a:hlinkClick r:id="rId4"/>
              </a:rPr>
              <a:t>http://spotlight.macfound.org/blog/entry/how-to-tell-a-true-activism-story-the-teachable-moments-of-kony-2012/</a:t>
            </a:r>
            <a:endParaRPr lang="en-US" dirty="0"/>
          </a:p>
        </p:txBody>
      </p:sp>
      <p:pic>
        <p:nvPicPr>
          <p:cNvPr id="4" name="Picture 1"/>
          <p:cNvPicPr>
            <a:picLocks noChangeAspect="1" noChangeArrowheads="1"/>
          </p:cNvPicPr>
          <p:nvPr/>
        </p:nvPicPr>
        <p:blipFill>
          <a:blip r:embed="rId5" cstate="print"/>
          <a:srcRect/>
          <a:stretch>
            <a:fillRect/>
          </a:stretch>
        </p:blipFill>
        <p:spPr bwMode="auto">
          <a:xfrm>
            <a:off x="1676400" y="2667000"/>
            <a:ext cx="2339234" cy="1752600"/>
          </a:xfrm>
          <a:prstGeom prst="rect">
            <a:avLst/>
          </a:prstGeom>
          <a:noFill/>
          <a:ln w="9525">
            <a:noFill/>
            <a:miter lim="800000"/>
            <a:headEnd/>
            <a:tailEnd/>
          </a:ln>
        </p:spPr>
      </p:pic>
      <p:pic>
        <p:nvPicPr>
          <p:cNvPr id="5" name="Picture 2"/>
          <p:cNvPicPr>
            <a:picLocks noChangeAspect="1" noChangeArrowheads="1"/>
          </p:cNvPicPr>
          <p:nvPr/>
        </p:nvPicPr>
        <p:blipFill>
          <a:blip r:embed="rId6" cstate="print"/>
          <a:srcRect/>
          <a:stretch>
            <a:fillRect/>
          </a:stretch>
        </p:blipFill>
        <p:spPr bwMode="auto">
          <a:xfrm>
            <a:off x="5105400" y="2667000"/>
            <a:ext cx="3110865" cy="1752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Help our students escape this!</a:t>
            </a:r>
            <a:endParaRPr lang="en-US" dirty="0"/>
          </a:p>
        </p:txBody>
      </p:sp>
      <p:pic>
        <p:nvPicPr>
          <p:cNvPr id="25603" name="Picture 3"/>
          <p:cNvPicPr>
            <a:picLocks noGrp="1" noChangeAspect="1" noChangeArrowheads="1"/>
          </p:cNvPicPr>
          <p:nvPr>
            <p:ph sz="half" idx="2"/>
          </p:nvPr>
        </p:nvPicPr>
        <p:blipFill>
          <a:blip r:embed="rId2" cstate="print"/>
          <a:srcRect/>
          <a:stretch>
            <a:fillRect/>
          </a:stretch>
        </p:blipFill>
        <p:spPr bwMode="auto">
          <a:xfrm>
            <a:off x="5029200" y="2667000"/>
            <a:ext cx="2880095" cy="3776451"/>
          </a:xfrm>
          <a:prstGeom prst="rect">
            <a:avLst/>
          </a:prstGeom>
          <a:noFill/>
          <a:ln w="9525">
            <a:noFill/>
            <a:miter lim="800000"/>
            <a:headEnd/>
            <a:tailEnd/>
          </a:ln>
        </p:spPr>
      </p:pic>
      <p:pic>
        <p:nvPicPr>
          <p:cNvPr id="25602" name="Picture 2"/>
          <p:cNvPicPr>
            <a:picLocks noGrp="1" noChangeAspect="1" noChangeArrowheads="1"/>
          </p:cNvPicPr>
          <p:nvPr>
            <p:ph sz="half" idx="1"/>
          </p:nvPr>
        </p:nvPicPr>
        <p:blipFill>
          <a:blip r:embed="rId3" cstate="print"/>
          <a:srcRect/>
          <a:stretch>
            <a:fillRect/>
          </a:stretch>
        </p:blipFill>
        <p:spPr bwMode="auto">
          <a:xfrm>
            <a:off x="1219200" y="1447800"/>
            <a:ext cx="2895600" cy="2895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thanks to the ASA outreach council</a:t>
            </a:r>
            <a:endParaRPr lang="en-US" dirty="0"/>
          </a:p>
        </p:txBody>
      </p:sp>
      <p:sp>
        <p:nvSpPr>
          <p:cNvPr id="3" name="Text Placeholder 2"/>
          <p:cNvSpPr>
            <a:spLocks noGrp="1"/>
          </p:cNvSpPr>
          <p:nvPr>
            <p:ph type="body" idx="1"/>
          </p:nvPr>
        </p:nvSpPr>
        <p:spPr/>
        <p:txBody>
          <a:bodyPr/>
          <a:lstStyle/>
          <a:p>
            <a:r>
              <a:rPr lang="en-US" dirty="0" smtClean="0"/>
              <a:t>Much of the material in this presentation has been provided by  members of the Outreach Council.  Thanks go especially to Barbara Brown at Boston University, John Metzler at Michigan State University, and Martha </a:t>
            </a:r>
            <a:r>
              <a:rPr lang="en-US" dirty="0" err="1" smtClean="0"/>
              <a:t>Saavedra</a:t>
            </a:r>
            <a:r>
              <a:rPr lang="en-US" dirty="0" smtClean="0"/>
              <a:t> at UC Berkeley.</a:t>
            </a:r>
            <a:endParaRPr lang="en-US" dirty="0"/>
          </a:p>
        </p:txBody>
      </p:sp>
      <p:pic>
        <p:nvPicPr>
          <p:cNvPr id="5" name="Picture 2"/>
          <p:cNvPicPr>
            <a:picLocks noChangeAspect="1" noChangeArrowheads="1"/>
          </p:cNvPicPr>
          <p:nvPr/>
        </p:nvPicPr>
        <p:blipFill>
          <a:blip r:embed="rId2" cstate="print"/>
          <a:stretch>
            <a:fillRect/>
          </a:stretch>
        </p:blipFill>
        <p:spPr bwMode="auto">
          <a:xfrm>
            <a:off x="2971800" y="381000"/>
            <a:ext cx="3204582" cy="2514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Resources for Teaching</a:t>
            </a:r>
            <a:endParaRPr lang="en-US" dirty="0"/>
          </a:p>
        </p:txBody>
      </p:sp>
      <p:sp>
        <p:nvSpPr>
          <p:cNvPr id="5" name="Content Placeholder 4"/>
          <p:cNvSpPr>
            <a:spLocks noGrp="1"/>
          </p:cNvSpPr>
          <p:nvPr>
            <p:ph idx="1"/>
          </p:nvPr>
        </p:nvSpPr>
        <p:spPr/>
        <p:txBody>
          <a:bodyPr/>
          <a:lstStyle/>
          <a:p>
            <a:r>
              <a:rPr lang="en-US" dirty="0" smtClean="0">
                <a:hlinkClick r:id="rId2"/>
              </a:rPr>
              <a:t>www.africa.unc.edu</a:t>
            </a:r>
            <a:r>
              <a:rPr lang="en-US" dirty="0" smtClean="0"/>
              <a:t> has 2 lists of </a:t>
            </a:r>
            <a:r>
              <a:rPr lang="en-US" dirty="0" err="1" smtClean="0"/>
              <a:t>urls</a:t>
            </a:r>
            <a:r>
              <a:rPr lang="en-US" dirty="0" smtClean="0"/>
              <a:t> compiled by scholars</a:t>
            </a:r>
          </a:p>
          <a:p>
            <a:r>
              <a:rPr lang="en-US" dirty="0" smtClean="0"/>
              <a:t> </a:t>
            </a:r>
            <a:r>
              <a:rPr lang="en-US" dirty="0" smtClean="0">
                <a:hlinkClick r:id="rId3"/>
              </a:rPr>
              <a:t>http://africa.unc.edu/outreach/index.asp</a:t>
            </a:r>
            <a:r>
              <a:rPr lang="en-US" dirty="0" smtClean="0"/>
              <a:t> has a lending library of films and books free to NC teachers, as well as online resources</a:t>
            </a:r>
          </a:p>
          <a:p>
            <a:r>
              <a:rPr lang="en-US" dirty="0" smtClean="0"/>
              <a:t>Today’s handouts from the ASA Outreach Council will be available next week at </a:t>
            </a:r>
            <a:r>
              <a:rPr lang="en-US" dirty="0" smtClean="0">
                <a:hlinkClick r:id="rId2"/>
              </a:rPr>
              <a:t>www.africa.unc.edu</a:t>
            </a:r>
            <a:r>
              <a:rPr lang="en-US" dirty="0" smtClean="0"/>
              <a:t> , including this slide show</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a few minutes to respond:</a:t>
            </a:r>
            <a:endParaRPr lang="en-US" dirty="0"/>
          </a:p>
        </p:txBody>
      </p:sp>
      <p:sp>
        <p:nvSpPr>
          <p:cNvPr id="3" name="Content Placeholder 2"/>
          <p:cNvSpPr>
            <a:spLocks noGrp="1"/>
          </p:cNvSpPr>
          <p:nvPr>
            <p:ph idx="1"/>
          </p:nvPr>
        </p:nvSpPr>
        <p:spPr/>
        <p:txBody>
          <a:bodyPr/>
          <a:lstStyle/>
          <a:p>
            <a:r>
              <a:rPr lang="en-US" dirty="0" smtClean="0"/>
              <a:t>What are “Human Rights”?</a:t>
            </a:r>
          </a:p>
          <a:p>
            <a:r>
              <a:rPr lang="en-US" dirty="0" smtClean="0"/>
              <a:t>How do you know when these rights are being “abused”?</a:t>
            </a:r>
          </a:p>
          <a:p>
            <a:r>
              <a:rPr lang="en-US" dirty="0" smtClean="0"/>
              <a:t>What are the greatest Human Rights challenges </a:t>
            </a:r>
            <a:r>
              <a:rPr lang="en-US" u="sng" dirty="0" smtClean="0"/>
              <a:t>in the US</a:t>
            </a:r>
            <a:r>
              <a:rPr lang="en-US" dirty="0" smtClean="0"/>
              <a:t>?</a:t>
            </a:r>
          </a:p>
          <a:p>
            <a:r>
              <a:rPr lang="en-US" dirty="0" smtClean="0"/>
              <a:t>In our state?</a:t>
            </a:r>
          </a:p>
          <a:p>
            <a:r>
              <a:rPr lang="en-US" dirty="0" smtClean="0"/>
              <a:t>Who is working on these?  Who </a:t>
            </a:r>
            <a:r>
              <a:rPr lang="en-US" u="sng" dirty="0" smtClean="0"/>
              <a:t>should</a:t>
            </a:r>
            <a:r>
              <a:rPr lang="en-US" dirty="0" smtClean="0"/>
              <a:t> work on these?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Rights Definition</a:t>
            </a:r>
            <a:endParaRPr lang="en-US" dirty="0"/>
          </a:p>
        </p:txBody>
      </p:sp>
      <p:sp>
        <p:nvSpPr>
          <p:cNvPr id="3" name="Content Placeholder 2"/>
          <p:cNvSpPr>
            <a:spLocks noGrp="1"/>
          </p:cNvSpPr>
          <p:nvPr>
            <p:ph idx="1"/>
          </p:nvPr>
        </p:nvSpPr>
        <p:spPr/>
        <p:txBody>
          <a:bodyPr>
            <a:normAutofit/>
          </a:bodyPr>
          <a:lstStyle/>
          <a:p>
            <a:pPr>
              <a:buNone/>
            </a:pPr>
            <a:r>
              <a:rPr lang="en-US" dirty="0" smtClean="0"/>
              <a:t>human rights </a:t>
            </a:r>
            <a:r>
              <a:rPr lang="en-US" i="1" dirty="0" err="1" smtClean="0"/>
              <a:t>pl.n</a:t>
            </a:r>
            <a:r>
              <a:rPr lang="en-US" i="1" dirty="0" smtClean="0"/>
              <a:t>. </a:t>
            </a:r>
            <a:r>
              <a:rPr lang="en-US" dirty="0" smtClean="0"/>
              <a:t>The basic rights and freedoms to which all humans are entitled, often held to include the right to life and liberty, freedom of thought and expression, and equality before the law.</a:t>
            </a:r>
          </a:p>
          <a:p>
            <a:pPr>
              <a:buNone/>
            </a:pPr>
            <a:endParaRPr lang="en-US" dirty="0" smtClean="0"/>
          </a:p>
          <a:p>
            <a:pPr>
              <a:buNone/>
            </a:pPr>
            <a:r>
              <a:rPr lang="en-US" sz="1700" dirty="0" smtClean="0"/>
              <a:t>The American Heritage® Dictionary of the English Language, Fourth Edition copyright ©2000 by Houghton Mifflin Company. Updated in 2009. Published by </a:t>
            </a:r>
            <a:r>
              <a:rPr lang="en-US" sz="1700" dirty="0" smtClean="0">
                <a:hlinkClick r:id="rId2"/>
              </a:rPr>
              <a:t>Houghton Mifflin Company</a:t>
            </a:r>
            <a:r>
              <a:rPr lang="en-US" sz="1700" dirty="0" smtClean="0"/>
              <a:t>. All rights reserved.</a:t>
            </a:r>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 Declaration of Human Rights</a:t>
            </a:r>
            <a:br>
              <a:rPr lang="en-US" dirty="0" smtClean="0"/>
            </a:br>
            <a:r>
              <a:rPr lang="en-US" sz="2700" dirty="0" smtClean="0"/>
              <a:t>30 Articles, beginning with:</a:t>
            </a:r>
            <a:endParaRPr lang="en-US" sz="2700" dirty="0"/>
          </a:p>
        </p:txBody>
      </p:sp>
      <p:sp>
        <p:nvSpPr>
          <p:cNvPr id="3" name="Content Placeholder 2"/>
          <p:cNvSpPr>
            <a:spLocks noGrp="1"/>
          </p:cNvSpPr>
          <p:nvPr>
            <p:ph idx="1"/>
          </p:nvPr>
        </p:nvSpPr>
        <p:spPr>
          <a:xfrm>
            <a:off x="228600" y="1524000"/>
            <a:ext cx="8458200" cy="5334000"/>
          </a:xfrm>
        </p:spPr>
        <p:txBody>
          <a:bodyPr numCol="2">
            <a:normAutofit fontScale="25000" lnSpcReduction="20000"/>
          </a:bodyPr>
          <a:lstStyle/>
          <a:p>
            <a:pPr>
              <a:buNone/>
            </a:pPr>
            <a:endParaRPr lang="en-US" dirty="0" smtClean="0"/>
          </a:p>
          <a:p>
            <a:r>
              <a:rPr lang="en-US" sz="7200" b="1" dirty="0" smtClean="0"/>
              <a:t>Article 1.  </a:t>
            </a:r>
            <a:r>
              <a:rPr lang="en-US" sz="7200" dirty="0" smtClean="0"/>
              <a:t>All human beings are born free and equal in dignity and rights.  They are endowed with reason and conscience and should act towards one another in a spirit of brotherhood.</a:t>
            </a:r>
          </a:p>
          <a:p>
            <a:r>
              <a:rPr lang="en-US" sz="7200" b="1" dirty="0" smtClean="0"/>
              <a:t>Article 2.  </a:t>
            </a:r>
            <a:r>
              <a:rPr lang="en-US" sz="7200" dirty="0" smtClean="0"/>
              <a:t>Everyone is entitled to all the rights and freedoms set forth in this Declaration, without distinction of any kind, such as race, </a:t>
            </a:r>
            <a:r>
              <a:rPr lang="en-US" sz="7200" dirty="0" err="1" smtClean="0"/>
              <a:t>colour</a:t>
            </a:r>
            <a:r>
              <a:rPr lang="en-US" sz="7200" dirty="0" smtClean="0"/>
              <a:t>, sex, language, religion, political or other opinion, national or social origin, property, birth or other status. Furthermore, no distinction shall be made on the basis of the political, jurisdictional or international status of the country or territory to which a person belongs, whether it be independent, trust, non-self-governing or under any other limitation of sovereignty.</a:t>
            </a:r>
          </a:p>
          <a:p>
            <a:r>
              <a:rPr lang="en-US" sz="7200" b="1" dirty="0" smtClean="0"/>
              <a:t>Article 3.  </a:t>
            </a:r>
            <a:r>
              <a:rPr lang="en-US" sz="7200" dirty="0" smtClean="0"/>
              <a:t>Everyone has the right to life, liberty and security of person.</a:t>
            </a:r>
          </a:p>
          <a:p>
            <a:endParaRPr lang="en-US" sz="7200" b="1" dirty="0" smtClean="0"/>
          </a:p>
          <a:p>
            <a:endParaRPr lang="en-US" sz="7200" b="1" dirty="0" smtClean="0"/>
          </a:p>
          <a:p>
            <a:endParaRPr lang="en-US" sz="7200" b="1" dirty="0"/>
          </a:p>
          <a:p>
            <a:endParaRPr lang="en-US" sz="7200" b="1" dirty="0" smtClean="0"/>
          </a:p>
          <a:p>
            <a:r>
              <a:rPr lang="en-US" sz="7200" b="1" dirty="0" smtClean="0"/>
              <a:t>Article 4.  </a:t>
            </a:r>
            <a:r>
              <a:rPr lang="en-US" sz="7200" dirty="0" smtClean="0"/>
              <a:t>No one shall be held in slavery or servitude; slavery and the slave trade shall be prohibited in all their forms.</a:t>
            </a:r>
          </a:p>
          <a:p>
            <a:r>
              <a:rPr lang="en-US" sz="7200" b="1" dirty="0" smtClean="0"/>
              <a:t>Article 5.  </a:t>
            </a:r>
            <a:r>
              <a:rPr lang="en-US" sz="7200" dirty="0" smtClean="0"/>
              <a:t>No one shall be subjected to torture or to cruel, inhuman or degrading treatment or punishment.</a:t>
            </a:r>
          </a:p>
          <a:p>
            <a:r>
              <a:rPr lang="en-US" sz="7200" b="1" dirty="0" smtClean="0"/>
              <a:t>Article 6.  </a:t>
            </a:r>
            <a:r>
              <a:rPr lang="en-US" sz="7200" dirty="0" smtClean="0"/>
              <a:t>Everyone has the right to recognition everywhere as a person before the law.</a:t>
            </a:r>
          </a:p>
          <a:p>
            <a:pPr>
              <a:buNone/>
            </a:pPr>
            <a:endParaRPr lang="en-US" sz="7200" dirty="0" smtClean="0"/>
          </a:p>
          <a:p>
            <a:pPr>
              <a:buNone/>
            </a:pPr>
            <a:endParaRPr lang="en-US" sz="7200" dirty="0" smtClean="0"/>
          </a:p>
          <a:p>
            <a:pPr>
              <a:buNone/>
            </a:pPr>
            <a:r>
              <a:rPr lang="en-US" sz="7200" dirty="0"/>
              <a:t>	</a:t>
            </a:r>
            <a:r>
              <a:rPr lang="en-US" sz="7200" dirty="0" smtClean="0">
                <a:hlinkClick r:id="rId2"/>
              </a:rPr>
              <a:t> http://www.un.org/en/documents/udhr</a:t>
            </a:r>
            <a:endParaRPr lang="en-US" sz="7200" dirty="0" smtClean="0"/>
          </a:p>
          <a:p>
            <a:pPr>
              <a:buNone/>
            </a:pPr>
            <a:endParaRPr lang="en-US" sz="5500" dirty="0" smtClean="0"/>
          </a:p>
          <a:p>
            <a:pPr>
              <a:buNone/>
            </a:pPr>
            <a:r>
              <a:rPr lang="en-US" sz="5500" dirty="0" smtClean="0"/>
              <a:t>	</a:t>
            </a:r>
            <a:r>
              <a:rPr lang="en-US" sz="9800" dirty="0" smtClean="0"/>
              <a:t>Remind you of anything?  </a:t>
            </a:r>
          </a:p>
          <a:p>
            <a:pPr>
              <a:buNone/>
            </a:pPr>
            <a:endParaRPr lang="en-US" sz="5500" dirty="0" smtClean="0"/>
          </a:p>
          <a:p>
            <a:pPr>
              <a:buNone/>
            </a:pPr>
            <a:r>
              <a:rPr lang="en-US" sz="5500" dirty="0"/>
              <a:t>	</a:t>
            </a:r>
            <a:endParaRPr lang="en-US" sz="5500" dirty="0" smtClean="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Rights Watch</a:t>
            </a:r>
            <a:endParaRPr lang="en-US" dirty="0"/>
          </a:p>
        </p:txBody>
      </p:sp>
      <p:sp>
        <p:nvSpPr>
          <p:cNvPr id="3" name="Content Placeholder 2"/>
          <p:cNvSpPr>
            <a:spLocks noGrp="1"/>
          </p:cNvSpPr>
          <p:nvPr>
            <p:ph idx="1"/>
          </p:nvPr>
        </p:nvSpPr>
        <p:spPr/>
        <p:txBody>
          <a:bodyPr/>
          <a:lstStyle/>
          <a:p>
            <a:pPr>
              <a:buNone/>
            </a:pPr>
            <a:r>
              <a:rPr lang="en-US" dirty="0" smtClean="0">
                <a:hlinkClick r:id="rId2"/>
              </a:rPr>
              <a:t>http://www.hrw.org/</a:t>
            </a:r>
            <a:r>
              <a:rPr lang="en-US" dirty="0" smtClean="0"/>
              <a:t> </a:t>
            </a:r>
          </a:p>
          <a:p>
            <a:pPr>
              <a:buNone/>
            </a:pPr>
            <a:r>
              <a:rPr lang="en-US" dirty="0" smtClean="0"/>
              <a:t>Check this web site frequently—it covers the world and has very current reports</a:t>
            </a:r>
            <a:endParaRPr lang="en-US" dirty="0"/>
          </a:p>
          <a:p>
            <a:pPr>
              <a:buNone/>
            </a:pPr>
            <a:endParaRPr lang="en-US" dirty="0" smtClean="0"/>
          </a:p>
          <a:p>
            <a:pPr>
              <a:buNone/>
            </a:pPr>
            <a:r>
              <a:rPr lang="en-US" dirty="0" smtClean="0">
                <a:hlinkClick r:id="rId3"/>
              </a:rPr>
              <a:t>http://www.hrw.org/united-states/us-program</a:t>
            </a:r>
            <a:r>
              <a:rPr lang="en-US" dirty="0" smtClean="0"/>
              <a:t> </a:t>
            </a:r>
          </a:p>
          <a:p>
            <a:pPr>
              <a:buNone/>
            </a:pPr>
            <a:r>
              <a:rPr lang="en-US" dirty="0" smtClean="0"/>
              <a:t>This will give students an opportunity to think about human rights issues in the US.  </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5795</TotalTime>
  <Words>1580</Words>
  <Application>Microsoft Macintosh PowerPoint</Application>
  <PresentationFormat>On-screen Show (4:3)</PresentationFormat>
  <Paragraphs>148</Paragraphs>
  <Slides>31</Slides>
  <Notes>3</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Teaching about Human Rights in Africa: What do we do with  Kony 2012?</vt:lpstr>
      <vt:lpstr>Where we are going today</vt:lpstr>
      <vt:lpstr>“Kony 2012” video phenomenon</vt:lpstr>
      <vt:lpstr>PowerPoint Presentation</vt:lpstr>
      <vt:lpstr>Background Context for Kony and LRA</vt:lpstr>
      <vt:lpstr>Kony and the LRA</vt:lpstr>
      <vt:lpstr>PowerPoint Presentation</vt:lpstr>
      <vt:lpstr>Yoweri Kaguta Museveni</vt:lpstr>
      <vt:lpstr>PowerPoint Presentation</vt:lpstr>
      <vt:lpstr>Many Attempts to get Kony</vt:lpstr>
      <vt:lpstr>Observations on “Kony 2012”</vt:lpstr>
      <vt:lpstr>“Saving Africa”</vt:lpstr>
      <vt:lpstr>Kony 2012 Message/Merchandise: Activism or Consumerism?</vt:lpstr>
      <vt:lpstr>The Danger of a Single Story</vt:lpstr>
      <vt:lpstr>Some Guidelines (See handout)</vt:lpstr>
      <vt:lpstr>Teaching about Human Rights in Africa</vt:lpstr>
      <vt:lpstr>What have Ugandans been doing?</vt:lpstr>
      <vt:lpstr>War Dance</vt:lpstr>
      <vt:lpstr>Where do you start the story?</vt:lpstr>
      <vt:lpstr>Find the connections to the US</vt:lpstr>
      <vt:lpstr>Find the connections to the US</vt:lpstr>
      <vt:lpstr>Look for Complexity!</vt:lpstr>
      <vt:lpstr>Other films about African responses to human rights abuses</vt:lpstr>
      <vt:lpstr>Kony2012 Teachable Moment: Articles for Educators on Viral Social Media and Students  (see handout on Media Inquiry)</vt:lpstr>
      <vt:lpstr>Help our students escape this!</vt:lpstr>
      <vt:lpstr>Special thanks to the ASA outreach council</vt:lpstr>
      <vt:lpstr>Resources for Teaching</vt:lpstr>
      <vt:lpstr>Take a few minutes to respond:</vt:lpstr>
      <vt:lpstr>Human Rights Definition</vt:lpstr>
      <vt:lpstr>UN Declaration of Human Rights 30 Articles, beginning with:</vt:lpstr>
      <vt:lpstr>Human Rights Watch</vt:lpstr>
    </vt:vector>
  </TitlesOfParts>
  <Company>The University of North Carolina at Chapel Hill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 User</dc:creator>
  <cp:lastModifiedBy>CAS</cp:lastModifiedBy>
  <cp:revision>180</cp:revision>
  <dcterms:created xsi:type="dcterms:W3CDTF">2012-03-24T15:08:28Z</dcterms:created>
  <dcterms:modified xsi:type="dcterms:W3CDTF">2012-04-12T15:53:41Z</dcterms:modified>
</cp:coreProperties>
</file>