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omments/comment1.xml" ContentType="application/vnd.openxmlformats-officedocument.presentationml.comment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handoutMasterIdLst>
    <p:handoutMasterId r:id="rId49"/>
  </p:handoutMasterIdLst>
  <p:sldIdLst>
    <p:sldId id="259" r:id="rId2"/>
    <p:sldId id="260" r:id="rId3"/>
    <p:sldId id="261" r:id="rId4"/>
    <p:sldId id="262" r:id="rId5"/>
    <p:sldId id="263" r:id="rId6"/>
    <p:sldId id="270" r:id="rId7"/>
    <p:sldId id="264" r:id="rId8"/>
    <p:sldId id="258" r:id="rId9"/>
    <p:sldId id="265" r:id="rId10"/>
    <p:sldId id="257" r:id="rId11"/>
    <p:sldId id="266" r:id="rId12"/>
    <p:sldId id="267" r:id="rId13"/>
    <p:sldId id="268" r:id="rId14"/>
    <p:sldId id="274" r:id="rId15"/>
    <p:sldId id="271" r:id="rId16"/>
    <p:sldId id="272" r:id="rId17"/>
    <p:sldId id="314" r:id="rId18"/>
    <p:sldId id="285" r:id="rId19"/>
    <p:sldId id="286" r:id="rId20"/>
    <p:sldId id="291" r:id="rId21"/>
    <p:sldId id="305" r:id="rId22"/>
    <p:sldId id="287" r:id="rId23"/>
    <p:sldId id="306" r:id="rId24"/>
    <p:sldId id="304" r:id="rId25"/>
    <p:sldId id="290" r:id="rId26"/>
    <p:sldId id="293" r:id="rId27"/>
    <p:sldId id="307" r:id="rId28"/>
    <p:sldId id="308" r:id="rId29"/>
    <p:sldId id="313" r:id="rId30"/>
    <p:sldId id="309" r:id="rId31"/>
    <p:sldId id="310" r:id="rId32"/>
    <p:sldId id="311" r:id="rId33"/>
    <p:sldId id="316" r:id="rId34"/>
    <p:sldId id="317" r:id="rId35"/>
    <p:sldId id="275" r:id="rId36"/>
    <p:sldId id="284" r:id="rId37"/>
    <p:sldId id="276" r:id="rId38"/>
    <p:sldId id="280" r:id="rId39"/>
    <p:sldId id="281" r:id="rId40"/>
    <p:sldId id="283" r:id="rId41"/>
    <p:sldId id="277" r:id="rId42"/>
    <p:sldId id="315" r:id="rId43"/>
    <p:sldId id="298" r:id="rId44"/>
    <p:sldId id="299" r:id="rId45"/>
    <p:sldId id="300" r:id="rId46"/>
    <p:sldId id="301" r:id="rId47"/>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Elena Hecht" initials="EH" lastIdx="64"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6092" autoAdjust="0"/>
  </p:normalViewPr>
  <p:slideViewPr>
    <p:cSldViewPr>
      <p:cViewPr>
        <p:scale>
          <a:sx n="90" d="100"/>
          <a:sy n="90" d="100"/>
        </p:scale>
        <p:origin x="-234" y="17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presProps" Target="presProps.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7-04-12T17:55:23.748" idx="1">
    <p:pos x="11111" y="3911"/>
    <p:text>health crisis?</p:text>
  </p:cm>
  <p:cm authorId="0" dt="2017-04-12T17:55:59.470" idx="3">
    <p:pos x="5760" y="5336"/>
    <p:text>Is this by country?</p:tex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284E55A4-536A-492A-9EB4-7326F25191B3}" type="datetimeFigureOut">
              <a:rPr lang="en-US" smtClean="0"/>
              <a:t>3/20/2018</a:t>
            </a:fld>
            <a:endParaRPr lang="en-US" dirty="0"/>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75ECDC26-19EE-4D01-8730-A044B67B13C9}" type="slidenum">
              <a:rPr lang="en-US" smtClean="0"/>
              <a:t>‹#›</a:t>
            </a:fld>
            <a:endParaRPr lang="en-US" dirty="0"/>
          </a:p>
        </p:txBody>
      </p:sp>
    </p:spTree>
    <p:extLst>
      <p:ext uri="{BB962C8B-B14F-4D97-AF65-F5344CB8AC3E}">
        <p14:creationId xmlns:p14="http://schemas.microsoft.com/office/powerpoint/2010/main" val="33599086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E4058F4C-3616-46F1-B13B-FAB8EA358EC6}" type="datetimeFigureOut">
              <a:rPr lang="en-US" smtClean="0"/>
              <a:t>3/20/2018</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4A658F5F-857E-4FAF-A736-B74F2BF350C6}" type="slidenum">
              <a:rPr lang="en-US" smtClean="0"/>
              <a:t>‹#›</a:t>
            </a:fld>
            <a:endParaRPr lang="en-US" dirty="0"/>
          </a:p>
        </p:txBody>
      </p:sp>
    </p:spTree>
    <p:extLst>
      <p:ext uri="{BB962C8B-B14F-4D97-AF65-F5344CB8AC3E}">
        <p14:creationId xmlns:p14="http://schemas.microsoft.com/office/powerpoint/2010/main" val="4992141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A658F5F-857E-4FAF-A736-B74F2BF350C6}" type="slidenum">
              <a:rPr lang="en-US" smtClean="0"/>
              <a:t>1</a:t>
            </a:fld>
            <a:endParaRPr lang="en-US" dirty="0"/>
          </a:p>
        </p:txBody>
      </p:sp>
    </p:spTree>
    <p:extLst>
      <p:ext uri="{BB962C8B-B14F-4D97-AF65-F5344CB8AC3E}">
        <p14:creationId xmlns:p14="http://schemas.microsoft.com/office/powerpoint/2010/main" val="42454398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Shape 134"/>
          <p:cNvSpPr txBox="1">
            <a:spLocks noGrp="1"/>
          </p:cNvSpPr>
          <p:nvPr>
            <p:ph type="body" idx="1"/>
          </p:nvPr>
        </p:nvSpPr>
        <p:spPr>
          <a:xfrm>
            <a:off x="701042" y="4473892"/>
            <a:ext cx="5608319" cy="3660458"/>
          </a:xfrm>
          <a:prstGeom prst="rect">
            <a:avLst/>
          </a:prstGeom>
        </p:spPr>
        <p:txBody>
          <a:bodyPr lIns="93157" tIns="93157" rIns="93157" bIns="93157" anchor="t" anchorCtr="0">
            <a:noAutofit/>
          </a:bodyPr>
          <a:lstStyle/>
          <a:p>
            <a:endParaRPr lang="en-US" dirty="0"/>
          </a:p>
        </p:txBody>
      </p:sp>
      <p:sp>
        <p:nvSpPr>
          <p:cNvPr id="135" name="Shape 135"/>
          <p:cNvSpPr>
            <a:spLocks noGrp="1" noRot="1" noChangeAspect="1"/>
          </p:cNvSpPr>
          <p:nvPr>
            <p:ph type="sldImg" idx="2"/>
          </p:nvPr>
        </p:nvSpPr>
        <p:spPr>
          <a:xfrm>
            <a:off x="1414463" y="1162050"/>
            <a:ext cx="4181475"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txBox="1">
            <a:spLocks noGrp="1"/>
          </p:cNvSpPr>
          <p:nvPr>
            <p:ph type="body" idx="1"/>
          </p:nvPr>
        </p:nvSpPr>
        <p:spPr>
          <a:xfrm>
            <a:off x="701042" y="4473892"/>
            <a:ext cx="5608319" cy="3660458"/>
          </a:xfrm>
          <a:prstGeom prst="rect">
            <a:avLst/>
          </a:prstGeom>
        </p:spPr>
        <p:txBody>
          <a:bodyPr lIns="93157" tIns="93157" rIns="93157" bIns="93157" anchor="t" anchorCtr="0">
            <a:noAutofit/>
          </a:bodyPr>
          <a:lstStyle/>
          <a:p>
            <a:endParaRPr dirty="0"/>
          </a:p>
        </p:txBody>
      </p:sp>
      <p:sp>
        <p:nvSpPr>
          <p:cNvPr id="97" name="Shape 97"/>
          <p:cNvSpPr>
            <a:spLocks noGrp="1" noRot="1" noChangeAspect="1"/>
          </p:cNvSpPr>
          <p:nvPr>
            <p:ph type="sldImg" idx="2"/>
          </p:nvPr>
        </p:nvSpPr>
        <p:spPr>
          <a:xfrm>
            <a:off x="1414463" y="1162050"/>
            <a:ext cx="4181475"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Shape 153"/>
          <p:cNvSpPr txBox="1">
            <a:spLocks noGrp="1"/>
          </p:cNvSpPr>
          <p:nvPr>
            <p:ph type="body" idx="1"/>
          </p:nvPr>
        </p:nvSpPr>
        <p:spPr>
          <a:xfrm>
            <a:off x="701040" y="4473893"/>
            <a:ext cx="5608320" cy="3660610"/>
          </a:xfrm>
          <a:prstGeom prst="rect">
            <a:avLst/>
          </a:prstGeom>
        </p:spPr>
        <p:txBody>
          <a:bodyPr lIns="93157" tIns="93157" rIns="93157" bIns="93157" anchor="t" anchorCtr="0">
            <a:noAutofit/>
          </a:bodyPr>
          <a:lstStyle/>
          <a:p>
            <a:endParaRPr dirty="0"/>
          </a:p>
        </p:txBody>
      </p:sp>
      <p:sp>
        <p:nvSpPr>
          <p:cNvPr id="154" name="Shape 154"/>
          <p:cNvSpPr>
            <a:spLocks noGrp="1" noRot="1" noChangeAspect="1"/>
          </p:cNvSpPr>
          <p:nvPr>
            <p:ph type="sldImg" idx="2"/>
          </p:nvPr>
        </p:nvSpPr>
        <p:spPr>
          <a:xfrm>
            <a:off x="1414463" y="1162050"/>
            <a:ext cx="4181475"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Shape 111"/>
          <p:cNvSpPr txBox="1">
            <a:spLocks noGrp="1"/>
          </p:cNvSpPr>
          <p:nvPr>
            <p:ph type="body" idx="1"/>
          </p:nvPr>
        </p:nvSpPr>
        <p:spPr>
          <a:xfrm>
            <a:off x="701042" y="4473892"/>
            <a:ext cx="5608319" cy="3660458"/>
          </a:xfrm>
          <a:prstGeom prst="rect">
            <a:avLst/>
          </a:prstGeom>
        </p:spPr>
        <p:txBody>
          <a:bodyPr lIns="93157" tIns="93157" rIns="93157" bIns="93157" anchor="t" anchorCtr="0">
            <a:noAutofit/>
          </a:bodyPr>
          <a:lstStyle/>
          <a:p>
            <a:endParaRPr dirty="0"/>
          </a:p>
        </p:txBody>
      </p:sp>
      <p:sp>
        <p:nvSpPr>
          <p:cNvPr id="112" name="Shape 112"/>
          <p:cNvSpPr>
            <a:spLocks noGrp="1" noRot="1" noChangeAspect="1"/>
          </p:cNvSpPr>
          <p:nvPr>
            <p:ph type="sldImg" idx="2"/>
          </p:nvPr>
        </p:nvSpPr>
        <p:spPr>
          <a:xfrm>
            <a:off x="1414463" y="1162050"/>
            <a:ext cx="4181475"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txBox="1">
            <a:spLocks noGrp="1"/>
          </p:cNvSpPr>
          <p:nvPr>
            <p:ph type="body" idx="1"/>
          </p:nvPr>
        </p:nvSpPr>
        <p:spPr>
          <a:xfrm>
            <a:off x="701042" y="4473892"/>
            <a:ext cx="5608319" cy="3660458"/>
          </a:xfrm>
          <a:prstGeom prst="rect">
            <a:avLst/>
          </a:prstGeom>
        </p:spPr>
        <p:txBody>
          <a:bodyPr lIns="93157" tIns="93157" rIns="93157" bIns="93157" anchor="t" anchorCtr="0">
            <a:noAutofit/>
          </a:bodyPr>
          <a:lstStyle/>
          <a:p>
            <a:endParaRPr dirty="0"/>
          </a:p>
        </p:txBody>
      </p:sp>
      <p:sp>
        <p:nvSpPr>
          <p:cNvPr id="97" name="Shape 97"/>
          <p:cNvSpPr>
            <a:spLocks noGrp="1" noRot="1" noChangeAspect="1"/>
          </p:cNvSpPr>
          <p:nvPr>
            <p:ph type="sldImg" idx="2"/>
          </p:nvPr>
        </p:nvSpPr>
        <p:spPr>
          <a:xfrm>
            <a:off x="1414463" y="1162050"/>
            <a:ext cx="4181475"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Shape 133"/>
          <p:cNvSpPr txBox="1">
            <a:spLocks noGrp="1"/>
          </p:cNvSpPr>
          <p:nvPr>
            <p:ph type="body" idx="1"/>
          </p:nvPr>
        </p:nvSpPr>
        <p:spPr>
          <a:xfrm>
            <a:off x="701040" y="4473893"/>
            <a:ext cx="5608320" cy="3660610"/>
          </a:xfrm>
          <a:prstGeom prst="rect">
            <a:avLst/>
          </a:prstGeom>
        </p:spPr>
        <p:txBody>
          <a:bodyPr lIns="93157" tIns="93157" rIns="93157" bIns="93157" anchor="t" anchorCtr="0">
            <a:noAutofit/>
          </a:bodyPr>
          <a:lstStyle/>
          <a:p>
            <a:endParaRPr lang="en-US" dirty="0"/>
          </a:p>
        </p:txBody>
      </p:sp>
      <p:sp>
        <p:nvSpPr>
          <p:cNvPr id="134" name="Shape 134"/>
          <p:cNvSpPr>
            <a:spLocks noGrp="1" noRot="1" noChangeAspect="1"/>
          </p:cNvSpPr>
          <p:nvPr>
            <p:ph type="sldImg" idx="2"/>
          </p:nvPr>
        </p:nvSpPr>
        <p:spPr>
          <a:xfrm>
            <a:off x="1414463" y="1162050"/>
            <a:ext cx="4181475"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Shape 155"/>
          <p:cNvSpPr txBox="1">
            <a:spLocks noGrp="1"/>
          </p:cNvSpPr>
          <p:nvPr>
            <p:ph type="body" idx="1"/>
          </p:nvPr>
        </p:nvSpPr>
        <p:spPr>
          <a:xfrm>
            <a:off x="701040" y="4473893"/>
            <a:ext cx="5608320" cy="3660610"/>
          </a:xfrm>
          <a:prstGeom prst="rect">
            <a:avLst/>
          </a:prstGeom>
        </p:spPr>
        <p:txBody>
          <a:bodyPr lIns="93157" tIns="93157" rIns="93157" bIns="93157" anchor="t" anchorCtr="0">
            <a:noAutofit/>
          </a:bodyPr>
          <a:lstStyle/>
          <a:p>
            <a:endParaRPr lang="en-US" dirty="0"/>
          </a:p>
        </p:txBody>
      </p:sp>
      <p:sp>
        <p:nvSpPr>
          <p:cNvPr id="156" name="Shape 156"/>
          <p:cNvSpPr>
            <a:spLocks noGrp="1" noRot="1" noChangeAspect="1"/>
          </p:cNvSpPr>
          <p:nvPr>
            <p:ph type="sldImg" idx="2"/>
          </p:nvPr>
        </p:nvSpPr>
        <p:spPr>
          <a:xfrm>
            <a:off x="1414463" y="1162050"/>
            <a:ext cx="4181475"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Shape 95"/>
          <p:cNvSpPr txBox="1">
            <a:spLocks noGrp="1"/>
          </p:cNvSpPr>
          <p:nvPr>
            <p:ph type="body" idx="1"/>
          </p:nvPr>
        </p:nvSpPr>
        <p:spPr>
          <a:xfrm>
            <a:off x="701040" y="4473893"/>
            <a:ext cx="5608320" cy="3660610"/>
          </a:xfrm>
          <a:prstGeom prst="rect">
            <a:avLst/>
          </a:prstGeom>
        </p:spPr>
        <p:txBody>
          <a:bodyPr lIns="93157" tIns="93157" rIns="93157" bIns="93157" anchor="t" anchorCtr="0">
            <a:noAutofit/>
          </a:bodyPr>
          <a:lstStyle/>
          <a:p>
            <a:endParaRPr dirty="0"/>
          </a:p>
        </p:txBody>
      </p:sp>
      <p:sp>
        <p:nvSpPr>
          <p:cNvPr id="96" name="Shape 96"/>
          <p:cNvSpPr>
            <a:spLocks noGrp="1" noRot="1" noChangeAspect="1"/>
          </p:cNvSpPr>
          <p:nvPr>
            <p:ph type="sldImg" idx="2"/>
          </p:nvPr>
        </p:nvSpPr>
        <p:spPr>
          <a:xfrm>
            <a:off x="1414463" y="1162050"/>
            <a:ext cx="4181475"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Shape 95"/>
          <p:cNvSpPr txBox="1">
            <a:spLocks noGrp="1"/>
          </p:cNvSpPr>
          <p:nvPr>
            <p:ph type="body" idx="1"/>
          </p:nvPr>
        </p:nvSpPr>
        <p:spPr>
          <a:xfrm>
            <a:off x="701040" y="4473893"/>
            <a:ext cx="5608320" cy="3660610"/>
          </a:xfrm>
          <a:prstGeom prst="rect">
            <a:avLst/>
          </a:prstGeom>
        </p:spPr>
        <p:txBody>
          <a:bodyPr lIns="93157" tIns="93157" rIns="93157" bIns="93157" anchor="t" anchorCtr="0">
            <a:noAutofit/>
          </a:bodyPr>
          <a:lstStyle/>
          <a:p>
            <a:endParaRPr dirty="0"/>
          </a:p>
        </p:txBody>
      </p:sp>
      <p:sp>
        <p:nvSpPr>
          <p:cNvPr id="96" name="Shape 96"/>
          <p:cNvSpPr>
            <a:spLocks noGrp="1" noRot="1" noChangeAspect="1"/>
          </p:cNvSpPr>
          <p:nvPr>
            <p:ph type="sldImg" idx="2"/>
          </p:nvPr>
        </p:nvSpPr>
        <p:spPr>
          <a:xfrm>
            <a:off x="1414463" y="1162050"/>
            <a:ext cx="4181475"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Shape 95"/>
          <p:cNvSpPr txBox="1">
            <a:spLocks noGrp="1"/>
          </p:cNvSpPr>
          <p:nvPr>
            <p:ph type="body" idx="1"/>
          </p:nvPr>
        </p:nvSpPr>
        <p:spPr>
          <a:xfrm>
            <a:off x="701040" y="4473893"/>
            <a:ext cx="5608320" cy="3660610"/>
          </a:xfrm>
          <a:prstGeom prst="rect">
            <a:avLst/>
          </a:prstGeom>
        </p:spPr>
        <p:txBody>
          <a:bodyPr lIns="93157" tIns="93157" rIns="93157" bIns="93157" anchor="t" anchorCtr="0">
            <a:noAutofit/>
          </a:bodyPr>
          <a:lstStyle/>
          <a:p>
            <a:endParaRPr dirty="0"/>
          </a:p>
        </p:txBody>
      </p:sp>
      <p:sp>
        <p:nvSpPr>
          <p:cNvPr id="96" name="Shape 96"/>
          <p:cNvSpPr>
            <a:spLocks noGrp="1" noRot="1" noChangeAspect="1"/>
          </p:cNvSpPr>
          <p:nvPr>
            <p:ph type="sldImg" idx="2"/>
          </p:nvPr>
        </p:nvSpPr>
        <p:spPr>
          <a:xfrm>
            <a:off x="1414463" y="1162050"/>
            <a:ext cx="4181475"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txBox="1">
            <a:spLocks noGrp="1"/>
          </p:cNvSpPr>
          <p:nvPr>
            <p:ph type="body" idx="1"/>
          </p:nvPr>
        </p:nvSpPr>
        <p:spPr>
          <a:xfrm>
            <a:off x="701040" y="4473893"/>
            <a:ext cx="5608320" cy="3660610"/>
          </a:xfrm>
          <a:prstGeom prst="rect">
            <a:avLst/>
          </a:prstGeom>
        </p:spPr>
        <p:txBody>
          <a:bodyPr lIns="93157" tIns="93157" rIns="93157" bIns="93157" anchor="t" anchorCtr="0">
            <a:noAutofit/>
          </a:bodyPr>
          <a:lstStyle/>
          <a:p>
            <a:pPr marL="77644">
              <a:lnSpc>
                <a:spcPct val="115000"/>
              </a:lnSpc>
              <a:buClr>
                <a:schemeClr val="dk1"/>
              </a:buClr>
              <a:buSzPct val="100000"/>
            </a:pPr>
            <a:endParaRPr lang="en-US" dirty="0">
              <a:latin typeface="Garamond" panose="02020404030301010803" pitchFamily="18" charset="0"/>
            </a:endParaRPr>
          </a:p>
        </p:txBody>
      </p:sp>
      <p:sp>
        <p:nvSpPr>
          <p:cNvPr id="97" name="Shape 97"/>
          <p:cNvSpPr>
            <a:spLocks noGrp="1" noRot="1" noChangeAspect="1"/>
          </p:cNvSpPr>
          <p:nvPr>
            <p:ph type="sldImg" idx="2"/>
          </p:nvPr>
        </p:nvSpPr>
        <p:spPr>
          <a:xfrm>
            <a:off x="1414463" y="1162050"/>
            <a:ext cx="4181475"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Shape 122"/>
          <p:cNvSpPr txBox="1">
            <a:spLocks noGrp="1"/>
          </p:cNvSpPr>
          <p:nvPr>
            <p:ph type="body" idx="1"/>
          </p:nvPr>
        </p:nvSpPr>
        <p:spPr>
          <a:xfrm>
            <a:off x="701040" y="4473893"/>
            <a:ext cx="5608320" cy="3660610"/>
          </a:xfrm>
          <a:prstGeom prst="rect">
            <a:avLst/>
          </a:prstGeom>
        </p:spPr>
        <p:txBody>
          <a:bodyPr lIns="93157" tIns="93157" rIns="93157" bIns="93157" anchor="t" anchorCtr="0">
            <a:noAutofit/>
          </a:bodyPr>
          <a:lstStyle/>
          <a:p>
            <a:pPr marL="32612">
              <a:lnSpc>
                <a:spcPct val="110000"/>
              </a:lnSpc>
              <a:spcAft>
                <a:spcPts val="514"/>
              </a:spcAft>
              <a:buClr>
                <a:schemeClr val="accent1"/>
              </a:buClr>
              <a:buSzPct val="100000"/>
            </a:pPr>
            <a:endParaRPr lang="en-US" sz="1500" dirty="0">
              <a:solidFill>
                <a:schemeClr val="dk1"/>
              </a:solidFill>
              <a:latin typeface="Garamond" panose="02020404030301010803" pitchFamily="18" charset="0"/>
            </a:endParaRPr>
          </a:p>
        </p:txBody>
      </p:sp>
      <p:sp>
        <p:nvSpPr>
          <p:cNvPr id="123" name="Shape 123"/>
          <p:cNvSpPr>
            <a:spLocks noGrp="1" noRot="1" noChangeAspect="1"/>
          </p:cNvSpPr>
          <p:nvPr>
            <p:ph type="sldImg" idx="2"/>
          </p:nvPr>
        </p:nvSpPr>
        <p:spPr>
          <a:xfrm>
            <a:off x="1414463" y="1162050"/>
            <a:ext cx="4181475"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txBox="1">
            <a:spLocks noGrp="1"/>
          </p:cNvSpPr>
          <p:nvPr>
            <p:ph type="body" idx="1"/>
          </p:nvPr>
        </p:nvSpPr>
        <p:spPr>
          <a:xfrm>
            <a:off x="701040" y="4473893"/>
            <a:ext cx="5608320" cy="3660610"/>
          </a:xfrm>
          <a:prstGeom prst="rect">
            <a:avLst/>
          </a:prstGeom>
        </p:spPr>
        <p:txBody>
          <a:bodyPr lIns="93157" tIns="93157" rIns="93157" bIns="93157" anchor="t" anchorCtr="0">
            <a:noAutofit/>
          </a:bodyPr>
          <a:lstStyle/>
          <a:p>
            <a:pPr marL="77644">
              <a:lnSpc>
                <a:spcPct val="115000"/>
              </a:lnSpc>
              <a:buClr>
                <a:schemeClr val="dk1"/>
              </a:buClr>
              <a:buSzPct val="100000"/>
            </a:pPr>
            <a:endParaRPr lang="en-US" dirty="0">
              <a:latin typeface="Garamond" panose="02020404030301010803" pitchFamily="18" charset="0"/>
            </a:endParaRPr>
          </a:p>
        </p:txBody>
      </p:sp>
      <p:sp>
        <p:nvSpPr>
          <p:cNvPr id="97" name="Shape 97"/>
          <p:cNvSpPr>
            <a:spLocks noGrp="1" noRot="1" noChangeAspect="1"/>
          </p:cNvSpPr>
          <p:nvPr>
            <p:ph type="sldImg" idx="2"/>
          </p:nvPr>
        </p:nvSpPr>
        <p:spPr>
          <a:xfrm>
            <a:off x="1414463" y="1162050"/>
            <a:ext cx="4181475"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txBox="1">
            <a:spLocks noGrp="1"/>
          </p:cNvSpPr>
          <p:nvPr>
            <p:ph type="body" idx="1"/>
          </p:nvPr>
        </p:nvSpPr>
        <p:spPr>
          <a:xfrm>
            <a:off x="701040" y="4473893"/>
            <a:ext cx="5608320" cy="3660610"/>
          </a:xfrm>
          <a:prstGeom prst="rect">
            <a:avLst/>
          </a:prstGeom>
        </p:spPr>
        <p:txBody>
          <a:bodyPr lIns="93157" tIns="93157" rIns="93157" bIns="93157" anchor="t" anchorCtr="0">
            <a:noAutofit/>
          </a:bodyPr>
          <a:lstStyle/>
          <a:p>
            <a:pPr marL="77644">
              <a:lnSpc>
                <a:spcPct val="115000"/>
              </a:lnSpc>
              <a:buClr>
                <a:schemeClr val="dk1"/>
              </a:buClr>
              <a:buSzPct val="100000"/>
            </a:pPr>
            <a:endParaRPr lang="en-US" dirty="0">
              <a:latin typeface="Garamond" panose="02020404030301010803" pitchFamily="18" charset="0"/>
            </a:endParaRPr>
          </a:p>
        </p:txBody>
      </p:sp>
      <p:sp>
        <p:nvSpPr>
          <p:cNvPr id="97" name="Shape 97"/>
          <p:cNvSpPr>
            <a:spLocks noGrp="1" noRot="1" noChangeAspect="1"/>
          </p:cNvSpPr>
          <p:nvPr>
            <p:ph type="sldImg" idx="2"/>
          </p:nvPr>
        </p:nvSpPr>
        <p:spPr>
          <a:xfrm>
            <a:off x="1414463" y="1162050"/>
            <a:ext cx="4181475"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Shape 110"/>
          <p:cNvSpPr txBox="1">
            <a:spLocks noGrp="1"/>
          </p:cNvSpPr>
          <p:nvPr>
            <p:ph type="body" idx="1"/>
          </p:nvPr>
        </p:nvSpPr>
        <p:spPr>
          <a:xfrm>
            <a:off x="701042" y="4473892"/>
            <a:ext cx="5608319" cy="3660458"/>
          </a:xfrm>
          <a:prstGeom prst="rect">
            <a:avLst/>
          </a:prstGeom>
        </p:spPr>
        <p:txBody>
          <a:bodyPr lIns="93157" tIns="93157" rIns="93157" bIns="93157" anchor="t" anchorCtr="0">
            <a:noAutofit/>
          </a:bodyPr>
          <a:lstStyle/>
          <a:p>
            <a:pPr marL="77644">
              <a:lnSpc>
                <a:spcPct val="115000"/>
              </a:lnSpc>
              <a:buClr>
                <a:schemeClr val="dk1"/>
              </a:buClr>
              <a:buSzPct val="100000"/>
            </a:pPr>
            <a:endParaRPr lang="en-US" sz="3300" dirty="0">
              <a:latin typeface="Garamond" panose="02020404030301010803" pitchFamily="18" charset="0"/>
            </a:endParaRPr>
          </a:p>
        </p:txBody>
      </p:sp>
      <p:sp>
        <p:nvSpPr>
          <p:cNvPr id="111" name="Shape 111"/>
          <p:cNvSpPr>
            <a:spLocks noGrp="1" noRot="1" noChangeAspect="1"/>
          </p:cNvSpPr>
          <p:nvPr>
            <p:ph type="sldImg" idx="2"/>
          </p:nvPr>
        </p:nvSpPr>
        <p:spPr>
          <a:xfrm>
            <a:off x="1414463" y="1162050"/>
            <a:ext cx="4181475"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Shape 146"/>
          <p:cNvSpPr txBox="1">
            <a:spLocks noGrp="1"/>
          </p:cNvSpPr>
          <p:nvPr>
            <p:ph type="body" idx="1"/>
          </p:nvPr>
        </p:nvSpPr>
        <p:spPr>
          <a:xfrm>
            <a:off x="701040" y="4473893"/>
            <a:ext cx="5608320" cy="3660610"/>
          </a:xfrm>
          <a:prstGeom prst="rect">
            <a:avLst/>
          </a:prstGeom>
        </p:spPr>
        <p:txBody>
          <a:bodyPr lIns="93157" tIns="93157" rIns="93157" bIns="93157" anchor="t" anchorCtr="0">
            <a:noAutofit/>
          </a:bodyPr>
          <a:lstStyle/>
          <a:p>
            <a:endParaRPr lang="en-US" dirty="0"/>
          </a:p>
        </p:txBody>
      </p:sp>
      <p:sp>
        <p:nvSpPr>
          <p:cNvPr id="147" name="Shape 147"/>
          <p:cNvSpPr>
            <a:spLocks noGrp="1" noRot="1" noChangeAspect="1"/>
          </p:cNvSpPr>
          <p:nvPr>
            <p:ph type="sldImg" idx="2"/>
          </p:nvPr>
        </p:nvSpPr>
        <p:spPr>
          <a:xfrm>
            <a:off x="1414463" y="1162050"/>
            <a:ext cx="4181475"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txBox="1">
            <a:spLocks noGrp="1"/>
          </p:cNvSpPr>
          <p:nvPr>
            <p:ph type="body" idx="1"/>
          </p:nvPr>
        </p:nvSpPr>
        <p:spPr>
          <a:xfrm>
            <a:off x="701040" y="4473893"/>
            <a:ext cx="5608320" cy="3660610"/>
          </a:xfrm>
          <a:prstGeom prst="rect">
            <a:avLst/>
          </a:prstGeom>
        </p:spPr>
        <p:txBody>
          <a:bodyPr lIns="93157" tIns="93157" rIns="93157" bIns="93157" anchor="t" anchorCtr="0">
            <a:noAutofit/>
          </a:bodyPr>
          <a:lstStyle/>
          <a:p>
            <a:pPr marL="77644">
              <a:lnSpc>
                <a:spcPct val="115000"/>
              </a:lnSpc>
              <a:buClr>
                <a:schemeClr val="dk1"/>
              </a:buClr>
              <a:buSzPct val="100000"/>
            </a:pPr>
            <a:endParaRPr lang="en-US" dirty="0">
              <a:latin typeface="Garamond" panose="02020404030301010803" pitchFamily="18" charset="0"/>
            </a:endParaRPr>
          </a:p>
        </p:txBody>
      </p:sp>
      <p:sp>
        <p:nvSpPr>
          <p:cNvPr id="97" name="Shape 97"/>
          <p:cNvSpPr>
            <a:spLocks noGrp="1" noRot="1" noChangeAspect="1"/>
          </p:cNvSpPr>
          <p:nvPr>
            <p:ph type="sldImg" idx="2"/>
          </p:nvPr>
        </p:nvSpPr>
        <p:spPr>
          <a:xfrm>
            <a:off x="1414463" y="1162050"/>
            <a:ext cx="4181475"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Shape 158"/>
          <p:cNvSpPr txBox="1">
            <a:spLocks noGrp="1"/>
          </p:cNvSpPr>
          <p:nvPr>
            <p:ph type="body" idx="1"/>
          </p:nvPr>
        </p:nvSpPr>
        <p:spPr>
          <a:xfrm>
            <a:off x="701040" y="4473893"/>
            <a:ext cx="5608320" cy="3660610"/>
          </a:xfrm>
          <a:prstGeom prst="rect">
            <a:avLst/>
          </a:prstGeom>
        </p:spPr>
        <p:txBody>
          <a:bodyPr lIns="93157" tIns="93157" rIns="93157" bIns="93157" anchor="t" anchorCtr="0">
            <a:noAutofit/>
          </a:bodyPr>
          <a:lstStyle/>
          <a:p>
            <a:pPr marL="90584" defTabSz="931723">
              <a:lnSpc>
                <a:spcPct val="115000"/>
              </a:lnSpc>
              <a:buClr>
                <a:schemeClr val="dk1"/>
              </a:buClr>
              <a:buSzPct val="100000"/>
            </a:pPr>
            <a:endParaRPr lang="en-US" dirty="0">
              <a:highlight>
                <a:srgbClr val="FFFFFF"/>
              </a:highlight>
              <a:latin typeface="Garamond" panose="02020404030301010803" pitchFamily="18" charset="0"/>
            </a:endParaRPr>
          </a:p>
          <a:p>
            <a:pPr marL="465861" indent="-375277" defTabSz="931723">
              <a:lnSpc>
                <a:spcPct val="115000"/>
              </a:lnSpc>
              <a:buClr>
                <a:schemeClr val="dk1"/>
              </a:buClr>
              <a:buSzPct val="100000"/>
              <a:buFontTx/>
              <a:buChar char="●"/>
            </a:pPr>
            <a:endParaRPr lang="en-US" dirty="0">
              <a:highlight>
                <a:srgbClr val="FFFFFF"/>
              </a:highlight>
              <a:latin typeface="Garamond" panose="02020404030301010803" pitchFamily="18" charset="0"/>
            </a:endParaRPr>
          </a:p>
          <a:p>
            <a:pPr marL="465861" indent="-375277" defTabSz="931723">
              <a:lnSpc>
                <a:spcPct val="115000"/>
              </a:lnSpc>
              <a:buClr>
                <a:schemeClr val="dk1"/>
              </a:buClr>
              <a:buSzPct val="100000"/>
              <a:buFontTx/>
              <a:buChar char="●"/>
            </a:pPr>
            <a:endParaRPr lang="en-US" dirty="0">
              <a:highlight>
                <a:srgbClr val="FFFFFF"/>
              </a:highlight>
              <a:latin typeface="Garamond" panose="02020404030301010803" pitchFamily="18" charset="0"/>
            </a:endParaRPr>
          </a:p>
          <a:p>
            <a:pPr marL="465861" indent="-375277">
              <a:lnSpc>
                <a:spcPct val="115000"/>
              </a:lnSpc>
              <a:buClr>
                <a:schemeClr val="dk1"/>
              </a:buClr>
              <a:buSzPct val="100000"/>
              <a:buChar char="●"/>
            </a:pPr>
            <a:endParaRPr lang="en-US" dirty="0">
              <a:highlight>
                <a:srgbClr val="FFFFFF"/>
              </a:highlight>
              <a:latin typeface="Garamond" panose="02020404030301010803" pitchFamily="18" charset="0"/>
            </a:endParaRPr>
          </a:p>
        </p:txBody>
      </p:sp>
      <p:sp>
        <p:nvSpPr>
          <p:cNvPr id="159" name="Shape 159"/>
          <p:cNvSpPr>
            <a:spLocks noGrp="1" noRot="1" noChangeAspect="1"/>
          </p:cNvSpPr>
          <p:nvPr>
            <p:ph type="sldImg" idx="2"/>
          </p:nvPr>
        </p:nvSpPr>
        <p:spPr>
          <a:xfrm>
            <a:off x="1414463" y="1162050"/>
            <a:ext cx="4181475"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Shape 168"/>
          <p:cNvSpPr txBox="1">
            <a:spLocks noGrp="1"/>
          </p:cNvSpPr>
          <p:nvPr>
            <p:ph type="body" idx="1"/>
          </p:nvPr>
        </p:nvSpPr>
        <p:spPr>
          <a:xfrm>
            <a:off x="701040" y="4473893"/>
            <a:ext cx="5608320" cy="3660610"/>
          </a:xfrm>
          <a:prstGeom prst="rect">
            <a:avLst/>
          </a:prstGeom>
        </p:spPr>
        <p:txBody>
          <a:bodyPr lIns="93157" tIns="93157" rIns="93157" bIns="93157" anchor="t" anchorCtr="0">
            <a:noAutofit/>
          </a:bodyPr>
          <a:lstStyle/>
          <a:p>
            <a:endParaRPr lang="en-US" dirty="0"/>
          </a:p>
        </p:txBody>
      </p:sp>
      <p:sp>
        <p:nvSpPr>
          <p:cNvPr id="169" name="Shape 169"/>
          <p:cNvSpPr>
            <a:spLocks noGrp="1" noRot="1" noChangeAspect="1"/>
          </p:cNvSpPr>
          <p:nvPr>
            <p:ph type="sldImg" idx="2"/>
          </p:nvPr>
        </p:nvSpPr>
        <p:spPr>
          <a:xfrm>
            <a:off x="1414463" y="1162050"/>
            <a:ext cx="4181475"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Shape 168"/>
          <p:cNvSpPr txBox="1">
            <a:spLocks noGrp="1"/>
          </p:cNvSpPr>
          <p:nvPr>
            <p:ph type="body" idx="1"/>
          </p:nvPr>
        </p:nvSpPr>
        <p:spPr>
          <a:xfrm>
            <a:off x="701040" y="4473893"/>
            <a:ext cx="5608320" cy="3660610"/>
          </a:xfrm>
          <a:prstGeom prst="rect">
            <a:avLst/>
          </a:prstGeom>
        </p:spPr>
        <p:txBody>
          <a:bodyPr lIns="93157" tIns="93157" rIns="93157" bIns="93157" anchor="t" anchorCtr="0">
            <a:noAutofit/>
          </a:bodyPr>
          <a:lstStyle/>
          <a:p>
            <a:endParaRPr lang="en-US" dirty="0"/>
          </a:p>
        </p:txBody>
      </p:sp>
      <p:sp>
        <p:nvSpPr>
          <p:cNvPr id="169" name="Shape 169"/>
          <p:cNvSpPr>
            <a:spLocks noGrp="1" noRot="1" noChangeAspect="1"/>
          </p:cNvSpPr>
          <p:nvPr>
            <p:ph type="sldImg" idx="2"/>
          </p:nvPr>
        </p:nvSpPr>
        <p:spPr>
          <a:xfrm>
            <a:off x="1414463" y="1162050"/>
            <a:ext cx="4181475"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Shape 168"/>
          <p:cNvSpPr txBox="1">
            <a:spLocks noGrp="1"/>
          </p:cNvSpPr>
          <p:nvPr>
            <p:ph type="body" idx="1"/>
          </p:nvPr>
        </p:nvSpPr>
        <p:spPr>
          <a:xfrm>
            <a:off x="701040" y="4473893"/>
            <a:ext cx="5608320" cy="3660610"/>
          </a:xfrm>
          <a:prstGeom prst="rect">
            <a:avLst/>
          </a:prstGeom>
        </p:spPr>
        <p:txBody>
          <a:bodyPr lIns="93157" tIns="93157" rIns="93157" bIns="93157" anchor="t" anchorCtr="0">
            <a:noAutofit/>
          </a:bodyPr>
          <a:lstStyle/>
          <a:p>
            <a:endParaRPr lang="en-US" dirty="0"/>
          </a:p>
        </p:txBody>
      </p:sp>
      <p:sp>
        <p:nvSpPr>
          <p:cNvPr id="169" name="Shape 169"/>
          <p:cNvSpPr>
            <a:spLocks noGrp="1" noRot="1" noChangeAspect="1"/>
          </p:cNvSpPr>
          <p:nvPr>
            <p:ph type="sldImg" idx="2"/>
          </p:nvPr>
        </p:nvSpPr>
        <p:spPr>
          <a:xfrm>
            <a:off x="1414463" y="1162050"/>
            <a:ext cx="4181475"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Shape 144"/>
          <p:cNvSpPr txBox="1">
            <a:spLocks noGrp="1"/>
          </p:cNvSpPr>
          <p:nvPr>
            <p:ph type="body" idx="1"/>
          </p:nvPr>
        </p:nvSpPr>
        <p:spPr>
          <a:xfrm>
            <a:off x="701040" y="4473893"/>
            <a:ext cx="5608320" cy="3660610"/>
          </a:xfrm>
          <a:prstGeom prst="rect">
            <a:avLst/>
          </a:prstGeom>
        </p:spPr>
        <p:txBody>
          <a:bodyPr lIns="93157" tIns="93157" rIns="93157" bIns="93157" anchor="t" anchorCtr="0">
            <a:noAutofit/>
          </a:bodyPr>
          <a:lstStyle/>
          <a:p>
            <a:endParaRPr lang="en-US" dirty="0"/>
          </a:p>
        </p:txBody>
      </p:sp>
      <p:sp>
        <p:nvSpPr>
          <p:cNvPr id="145" name="Shape 145"/>
          <p:cNvSpPr>
            <a:spLocks noGrp="1" noRot="1" noChangeAspect="1"/>
          </p:cNvSpPr>
          <p:nvPr>
            <p:ph type="sldImg" idx="2"/>
          </p:nvPr>
        </p:nvSpPr>
        <p:spPr>
          <a:xfrm>
            <a:off x="1414463" y="1162050"/>
            <a:ext cx="4181475"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txBox="1">
            <a:spLocks noGrp="1"/>
          </p:cNvSpPr>
          <p:nvPr>
            <p:ph type="body" idx="1"/>
          </p:nvPr>
        </p:nvSpPr>
        <p:spPr>
          <a:xfrm>
            <a:off x="701042" y="4473892"/>
            <a:ext cx="5608319" cy="3660458"/>
          </a:xfrm>
          <a:prstGeom prst="rect">
            <a:avLst/>
          </a:prstGeom>
        </p:spPr>
        <p:txBody>
          <a:bodyPr lIns="93157" tIns="93157" rIns="93157" bIns="93157" anchor="t" anchorCtr="0">
            <a:noAutofit/>
          </a:bodyPr>
          <a:lstStyle/>
          <a:p>
            <a:endParaRPr lang="en-US" dirty="0"/>
          </a:p>
        </p:txBody>
      </p:sp>
      <p:sp>
        <p:nvSpPr>
          <p:cNvPr id="97" name="Shape 97"/>
          <p:cNvSpPr>
            <a:spLocks noGrp="1" noRot="1" noChangeAspect="1"/>
          </p:cNvSpPr>
          <p:nvPr>
            <p:ph type="sldImg" idx="2"/>
          </p:nvPr>
        </p:nvSpPr>
        <p:spPr>
          <a:xfrm>
            <a:off x="1414463" y="1162050"/>
            <a:ext cx="4181475"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Shape 120"/>
          <p:cNvSpPr txBox="1">
            <a:spLocks noGrp="1"/>
          </p:cNvSpPr>
          <p:nvPr>
            <p:ph type="body" idx="1"/>
          </p:nvPr>
        </p:nvSpPr>
        <p:spPr>
          <a:xfrm>
            <a:off x="701040" y="4473893"/>
            <a:ext cx="5608320" cy="3660610"/>
          </a:xfrm>
          <a:prstGeom prst="rect">
            <a:avLst/>
          </a:prstGeom>
        </p:spPr>
        <p:txBody>
          <a:bodyPr lIns="93157" tIns="93157" rIns="93157" bIns="93157" anchor="t" anchorCtr="0">
            <a:noAutofit/>
          </a:bodyPr>
          <a:lstStyle/>
          <a:p>
            <a:endParaRPr lang="en-US" dirty="0"/>
          </a:p>
        </p:txBody>
      </p:sp>
      <p:sp>
        <p:nvSpPr>
          <p:cNvPr id="121" name="Shape 121"/>
          <p:cNvSpPr>
            <a:spLocks noGrp="1" noRot="1" noChangeAspect="1"/>
          </p:cNvSpPr>
          <p:nvPr>
            <p:ph type="sldImg" idx="2"/>
          </p:nvPr>
        </p:nvSpPr>
        <p:spPr>
          <a:xfrm>
            <a:off x="1414463" y="1162050"/>
            <a:ext cx="4181475"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txBox="1">
            <a:spLocks noGrp="1"/>
          </p:cNvSpPr>
          <p:nvPr>
            <p:ph type="body" idx="1"/>
          </p:nvPr>
        </p:nvSpPr>
        <p:spPr>
          <a:xfrm>
            <a:off x="701042" y="4473892"/>
            <a:ext cx="5608319" cy="3660458"/>
          </a:xfrm>
          <a:prstGeom prst="rect">
            <a:avLst/>
          </a:prstGeom>
        </p:spPr>
        <p:txBody>
          <a:bodyPr lIns="93157" tIns="93157" rIns="93157" bIns="93157" anchor="t" anchorCtr="0">
            <a:noAutofit/>
          </a:bodyPr>
          <a:lstStyle/>
          <a:p>
            <a:endParaRPr lang="en-US" dirty="0"/>
          </a:p>
        </p:txBody>
      </p:sp>
      <p:sp>
        <p:nvSpPr>
          <p:cNvPr id="97" name="Shape 97"/>
          <p:cNvSpPr>
            <a:spLocks noGrp="1" noRot="1" noChangeAspect="1"/>
          </p:cNvSpPr>
          <p:nvPr>
            <p:ph type="sldImg" idx="2"/>
          </p:nvPr>
        </p:nvSpPr>
        <p:spPr>
          <a:xfrm>
            <a:off x="1414463" y="1162050"/>
            <a:ext cx="4181475"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txBox="1">
            <a:spLocks noGrp="1"/>
          </p:cNvSpPr>
          <p:nvPr>
            <p:ph type="body" idx="1"/>
          </p:nvPr>
        </p:nvSpPr>
        <p:spPr>
          <a:xfrm>
            <a:off x="701042" y="4473892"/>
            <a:ext cx="5608319" cy="3660458"/>
          </a:xfrm>
          <a:prstGeom prst="rect">
            <a:avLst/>
          </a:prstGeom>
        </p:spPr>
        <p:txBody>
          <a:bodyPr lIns="93157" tIns="93157" rIns="93157" bIns="93157" anchor="t" anchorCtr="0">
            <a:noAutofit/>
          </a:bodyPr>
          <a:lstStyle/>
          <a:p>
            <a:endParaRPr lang="en-US" dirty="0"/>
          </a:p>
        </p:txBody>
      </p:sp>
      <p:sp>
        <p:nvSpPr>
          <p:cNvPr id="97" name="Shape 97"/>
          <p:cNvSpPr>
            <a:spLocks noGrp="1" noRot="1" noChangeAspect="1"/>
          </p:cNvSpPr>
          <p:nvPr>
            <p:ph type="sldImg" idx="2"/>
          </p:nvPr>
        </p:nvSpPr>
        <p:spPr>
          <a:xfrm>
            <a:off x="1414463" y="1162050"/>
            <a:ext cx="4181475"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txBox="1">
            <a:spLocks noGrp="1"/>
          </p:cNvSpPr>
          <p:nvPr>
            <p:ph type="body" idx="1"/>
          </p:nvPr>
        </p:nvSpPr>
        <p:spPr>
          <a:xfrm>
            <a:off x="701042" y="4473892"/>
            <a:ext cx="5608319" cy="3660458"/>
          </a:xfrm>
          <a:prstGeom prst="rect">
            <a:avLst/>
          </a:prstGeom>
        </p:spPr>
        <p:txBody>
          <a:bodyPr lIns="93157" tIns="93157" rIns="93157" bIns="93157" anchor="t" anchorCtr="0">
            <a:noAutofit/>
          </a:bodyPr>
          <a:lstStyle/>
          <a:p>
            <a:endParaRPr lang="en-US" dirty="0"/>
          </a:p>
        </p:txBody>
      </p:sp>
      <p:sp>
        <p:nvSpPr>
          <p:cNvPr id="97" name="Shape 97"/>
          <p:cNvSpPr>
            <a:spLocks noGrp="1" noRot="1" noChangeAspect="1"/>
          </p:cNvSpPr>
          <p:nvPr>
            <p:ph type="sldImg" idx="2"/>
          </p:nvPr>
        </p:nvSpPr>
        <p:spPr>
          <a:xfrm>
            <a:off x="1414463" y="1162050"/>
            <a:ext cx="4181475"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Shape 95"/>
          <p:cNvSpPr txBox="1">
            <a:spLocks noGrp="1"/>
          </p:cNvSpPr>
          <p:nvPr>
            <p:ph type="body" idx="1"/>
          </p:nvPr>
        </p:nvSpPr>
        <p:spPr>
          <a:xfrm>
            <a:off x="701040" y="4473893"/>
            <a:ext cx="5608320" cy="3660610"/>
          </a:xfrm>
          <a:prstGeom prst="rect">
            <a:avLst/>
          </a:prstGeom>
        </p:spPr>
        <p:txBody>
          <a:bodyPr lIns="93157" tIns="93157" rIns="93157" bIns="93157" anchor="t" anchorCtr="0">
            <a:noAutofit/>
          </a:bodyPr>
          <a:lstStyle/>
          <a:p>
            <a:endParaRPr dirty="0"/>
          </a:p>
        </p:txBody>
      </p:sp>
      <p:sp>
        <p:nvSpPr>
          <p:cNvPr id="96" name="Shape 96"/>
          <p:cNvSpPr>
            <a:spLocks noGrp="1" noRot="1" noChangeAspect="1"/>
          </p:cNvSpPr>
          <p:nvPr>
            <p:ph type="sldImg" idx="2"/>
          </p:nvPr>
        </p:nvSpPr>
        <p:spPr>
          <a:xfrm>
            <a:off x="1414463" y="1162050"/>
            <a:ext cx="4181475"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txBox="1">
            <a:spLocks noGrp="1"/>
          </p:cNvSpPr>
          <p:nvPr>
            <p:ph type="body" idx="1"/>
          </p:nvPr>
        </p:nvSpPr>
        <p:spPr>
          <a:xfrm>
            <a:off x="701040" y="4473893"/>
            <a:ext cx="5608320" cy="3660610"/>
          </a:xfrm>
          <a:prstGeom prst="rect">
            <a:avLst/>
          </a:prstGeom>
        </p:spPr>
        <p:txBody>
          <a:bodyPr lIns="93157" tIns="93157" rIns="93157" bIns="93157" anchor="t" anchorCtr="0">
            <a:noAutofit/>
          </a:bodyPr>
          <a:lstStyle/>
          <a:p>
            <a:endParaRPr dirty="0"/>
          </a:p>
        </p:txBody>
      </p:sp>
      <p:sp>
        <p:nvSpPr>
          <p:cNvPr id="97" name="Shape 97"/>
          <p:cNvSpPr>
            <a:spLocks noGrp="1" noRot="1" noChangeAspect="1"/>
          </p:cNvSpPr>
          <p:nvPr>
            <p:ph type="sldImg" idx="2"/>
          </p:nvPr>
        </p:nvSpPr>
        <p:spPr>
          <a:xfrm>
            <a:off x="1414463" y="1162050"/>
            <a:ext cx="4181475"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txBox="1">
            <a:spLocks noGrp="1"/>
          </p:cNvSpPr>
          <p:nvPr>
            <p:ph type="body" idx="1"/>
          </p:nvPr>
        </p:nvSpPr>
        <p:spPr>
          <a:xfrm>
            <a:off x="701040" y="4473893"/>
            <a:ext cx="5608320" cy="3660610"/>
          </a:xfrm>
          <a:prstGeom prst="rect">
            <a:avLst/>
          </a:prstGeom>
        </p:spPr>
        <p:txBody>
          <a:bodyPr lIns="93157" tIns="93157" rIns="93157" bIns="93157" anchor="t" anchorCtr="0">
            <a:noAutofit/>
          </a:bodyPr>
          <a:lstStyle/>
          <a:p>
            <a:endParaRPr dirty="0"/>
          </a:p>
        </p:txBody>
      </p:sp>
      <p:sp>
        <p:nvSpPr>
          <p:cNvPr id="97" name="Shape 97"/>
          <p:cNvSpPr>
            <a:spLocks noGrp="1" noRot="1" noChangeAspect="1"/>
          </p:cNvSpPr>
          <p:nvPr>
            <p:ph type="sldImg" idx="2"/>
          </p:nvPr>
        </p:nvSpPr>
        <p:spPr>
          <a:xfrm>
            <a:off x="1414463" y="1162050"/>
            <a:ext cx="4181475"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txBox="1">
            <a:spLocks noGrp="1"/>
          </p:cNvSpPr>
          <p:nvPr>
            <p:ph type="body" idx="1"/>
          </p:nvPr>
        </p:nvSpPr>
        <p:spPr>
          <a:xfrm>
            <a:off x="701040" y="4473893"/>
            <a:ext cx="5608320" cy="3660610"/>
          </a:xfrm>
          <a:prstGeom prst="rect">
            <a:avLst/>
          </a:prstGeom>
        </p:spPr>
        <p:txBody>
          <a:bodyPr lIns="93157" tIns="93157" rIns="93157" bIns="93157" anchor="t" anchorCtr="0">
            <a:noAutofit/>
          </a:bodyPr>
          <a:lstStyle/>
          <a:p>
            <a:endParaRPr dirty="0"/>
          </a:p>
        </p:txBody>
      </p:sp>
      <p:sp>
        <p:nvSpPr>
          <p:cNvPr id="97" name="Shape 97"/>
          <p:cNvSpPr>
            <a:spLocks noGrp="1" noRot="1" noChangeAspect="1"/>
          </p:cNvSpPr>
          <p:nvPr>
            <p:ph type="sldImg" idx="2"/>
          </p:nvPr>
        </p:nvSpPr>
        <p:spPr>
          <a:xfrm>
            <a:off x="1414463" y="1162050"/>
            <a:ext cx="4181475"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B7DB9D3-0550-4011-A33A-83D3B83C9A8B}" type="datetimeFigureOut">
              <a:rPr lang="en-US" smtClean="0"/>
              <a:t>3/20/2018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79D98E9-55E9-4BD0-923F-87CFB178F50C}" type="slidenum">
              <a:rPr lang="en-US" smtClean="0"/>
              <a:t>‹#›</a:t>
            </a:fld>
            <a:endParaRPr lang="en-US" dirty="0"/>
          </a:p>
        </p:txBody>
      </p:sp>
    </p:spTree>
    <p:extLst>
      <p:ext uri="{BB962C8B-B14F-4D97-AF65-F5344CB8AC3E}">
        <p14:creationId xmlns:p14="http://schemas.microsoft.com/office/powerpoint/2010/main" val="37726627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B7DB9D3-0550-4011-A33A-83D3B83C9A8B}" type="datetimeFigureOut">
              <a:rPr lang="en-US" smtClean="0"/>
              <a:t>3/20/2018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79D98E9-55E9-4BD0-923F-87CFB178F50C}" type="slidenum">
              <a:rPr lang="en-US" smtClean="0"/>
              <a:t>‹#›</a:t>
            </a:fld>
            <a:endParaRPr lang="en-US" dirty="0"/>
          </a:p>
        </p:txBody>
      </p:sp>
    </p:spTree>
    <p:extLst>
      <p:ext uri="{BB962C8B-B14F-4D97-AF65-F5344CB8AC3E}">
        <p14:creationId xmlns:p14="http://schemas.microsoft.com/office/powerpoint/2010/main" val="9133224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B7DB9D3-0550-4011-A33A-83D3B83C9A8B}" type="datetimeFigureOut">
              <a:rPr lang="en-US" smtClean="0"/>
              <a:t>3/20/2018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79D98E9-55E9-4BD0-923F-87CFB178F50C}" type="slidenum">
              <a:rPr lang="en-US" smtClean="0"/>
              <a:t>‹#›</a:t>
            </a:fld>
            <a:endParaRPr lang="en-US" dirty="0"/>
          </a:p>
        </p:txBody>
      </p:sp>
    </p:spTree>
    <p:extLst>
      <p:ext uri="{BB962C8B-B14F-4D97-AF65-F5344CB8AC3E}">
        <p14:creationId xmlns:p14="http://schemas.microsoft.com/office/powerpoint/2010/main" val="38763153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B7DB9D3-0550-4011-A33A-83D3B83C9A8B}" type="datetimeFigureOut">
              <a:rPr lang="en-US" smtClean="0"/>
              <a:t>3/20/2018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79D98E9-55E9-4BD0-923F-87CFB178F50C}" type="slidenum">
              <a:rPr lang="en-US" smtClean="0"/>
              <a:t>‹#›</a:t>
            </a:fld>
            <a:endParaRPr lang="en-US" dirty="0"/>
          </a:p>
        </p:txBody>
      </p:sp>
    </p:spTree>
    <p:extLst>
      <p:ext uri="{BB962C8B-B14F-4D97-AF65-F5344CB8AC3E}">
        <p14:creationId xmlns:p14="http://schemas.microsoft.com/office/powerpoint/2010/main" val="34215484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B7DB9D3-0550-4011-A33A-83D3B83C9A8B}" type="datetimeFigureOut">
              <a:rPr lang="en-US" smtClean="0"/>
              <a:t>3/20/2018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79D98E9-55E9-4BD0-923F-87CFB178F50C}" type="slidenum">
              <a:rPr lang="en-US" smtClean="0"/>
              <a:t>‹#›</a:t>
            </a:fld>
            <a:endParaRPr lang="en-US" dirty="0"/>
          </a:p>
        </p:txBody>
      </p:sp>
    </p:spTree>
    <p:extLst>
      <p:ext uri="{BB962C8B-B14F-4D97-AF65-F5344CB8AC3E}">
        <p14:creationId xmlns:p14="http://schemas.microsoft.com/office/powerpoint/2010/main" val="2457485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B7DB9D3-0550-4011-A33A-83D3B83C9A8B}" type="datetimeFigureOut">
              <a:rPr lang="en-US" smtClean="0"/>
              <a:t>3/20/2018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79D98E9-55E9-4BD0-923F-87CFB178F50C}" type="slidenum">
              <a:rPr lang="en-US" smtClean="0"/>
              <a:t>‹#›</a:t>
            </a:fld>
            <a:endParaRPr lang="en-US" dirty="0"/>
          </a:p>
        </p:txBody>
      </p:sp>
    </p:spTree>
    <p:extLst>
      <p:ext uri="{BB962C8B-B14F-4D97-AF65-F5344CB8AC3E}">
        <p14:creationId xmlns:p14="http://schemas.microsoft.com/office/powerpoint/2010/main" val="23433738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7DB9D3-0550-4011-A33A-83D3B83C9A8B}" type="datetimeFigureOut">
              <a:rPr lang="en-US" smtClean="0"/>
              <a:t>3/20/2018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79D98E9-55E9-4BD0-923F-87CFB178F50C}" type="slidenum">
              <a:rPr lang="en-US" smtClean="0"/>
              <a:t>‹#›</a:t>
            </a:fld>
            <a:endParaRPr lang="en-US" dirty="0"/>
          </a:p>
        </p:txBody>
      </p:sp>
    </p:spTree>
    <p:extLst>
      <p:ext uri="{BB962C8B-B14F-4D97-AF65-F5344CB8AC3E}">
        <p14:creationId xmlns:p14="http://schemas.microsoft.com/office/powerpoint/2010/main" val="7073928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B7DB9D3-0550-4011-A33A-83D3B83C9A8B}" type="datetimeFigureOut">
              <a:rPr lang="en-US" smtClean="0"/>
              <a:t>3/20/2018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79D98E9-55E9-4BD0-923F-87CFB178F50C}" type="slidenum">
              <a:rPr lang="en-US" smtClean="0"/>
              <a:t>‹#›</a:t>
            </a:fld>
            <a:endParaRPr lang="en-US" dirty="0"/>
          </a:p>
        </p:txBody>
      </p:sp>
    </p:spTree>
    <p:extLst>
      <p:ext uri="{BB962C8B-B14F-4D97-AF65-F5344CB8AC3E}">
        <p14:creationId xmlns:p14="http://schemas.microsoft.com/office/powerpoint/2010/main" val="37826905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B7DB9D3-0550-4011-A33A-83D3B83C9A8B}" type="datetimeFigureOut">
              <a:rPr lang="en-US" smtClean="0"/>
              <a:t>3/20/2018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79D98E9-55E9-4BD0-923F-87CFB178F50C}" type="slidenum">
              <a:rPr lang="en-US" smtClean="0"/>
              <a:t>‹#›</a:t>
            </a:fld>
            <a:endParaRPr lang="en-US" dirty="0"/>
          </a:p>
        </p:txBody>
      </p:sp>
    </p:spTree>
    <p:extLst>
      <p:ext uri="{BB962C8B-B14F-4D97-AF65-F5344CB8AC3E}">
        <p14:creationId xmlns:p14="http://schemas.microsoft.com/office/powerpoint/2010/main" val="25027749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B7DB9D3-0550-4011-A33A-83D3B83C9A8B}" type="datetimeFigureOut">
              <a:rPr lang="en-US" smtClean="0"/>
              <a:t>3/20/2018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79D98E9-55E9-4BD0-923F-87CFB178F50C}" type="slidenum">
              <a:rPr lang="en-US" smtClean="0"/>
              <a:t>‹#›</a:t>
            </a:fld>
            <a:endParaRPr lang="en-US" dirty="0"/>
          </a:p>
        </p:txBody>
      </p:sp>
    </p:spTree>
    <p:extLst>
      <p:ext uri="{BB962C8B-B14F-4D97-AF65-F5344CB8AC3E}">
        <p14:creationId xmlns:p14="http://schemas.microsoft.com/office/powerpoint/2010/main" val="19578102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B7DB9D3-0550-4011-A33A-83D3B83C9A8B}" type="datetimeFigureOut">
              <a:rPr lang="en-US" smtClean="0"/>
              <a:t>3/20/2018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79D98E9-55E9-4BD0-923F-87CFB178F50C}" type="slidenum">
              <a:rPr lang="en-US" smtClean="0"/>
              <a:t>‹#›</a:t>
            </a:fld>
            <a:endParaRPr lang="en-US" dirty="0"/>
          </a:p>
        </p:txBody>
      </p:sp>
    </p:spTree>
    <p:extLst>
      <p:ext uri="{BB962C8B-B14F-4D97-AF65-F5344CB8AC3E}">
        <p14:creationId xmlns:p14="http://schemas.microsoft.com/office/powerpoint/2010/main" val="40534420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7DB9D3-0550-4011-A33A-83D3B83C9A8B}" type="datetimeFigureOut">
              <a:rPr lang="en-US" smtClean="0"/>
              <a:t>3/20/2018</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9D98E9-55E9-4BD0-923F-87CFB178F50C}" type="slidenum">
              <a:rPr lang="en-US" smtClean="0"/>
              <a:t>‹#›</a:t>
            </a:fld>
            <a:endParaRPr lang="en-US" dirty="0"/>
          </a:p>
        </p:txBody>
      </p:sp>
    </p:spTree>
    <p:extLst>
      <p:ext uri="{BB962C8B-B14F-4D97-AF65-F5344CB8AC3E}">
        <p14:creationId xmlns:p14="http://schemas.microsoft.com/office/powerpoint/2010/main" val="21021915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openxmlformats.org/officeDocument/2006/relationships/hyperlink" Target="https://itunes.apple.com/gb/app/international-sos-assistance/id465662561?mt=8" TargetMode="External"/><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hyperlink" Target="http://www.windowsphone.com/en-us/store/app/assistance/9dba04ec-ac9e-4ea5-8c22-fe030f9d80cc" TargetMode="External"/><Relationship Id="rId11" Type="http://schemas.openxmlformats.org/officeDocument/2006/relationships/image" Target="../media/image8.jpg"/><Relationship Id="rId5" Type="http://schemas.openxmlformats.org/officeDocument/2006/relationships/image" Target="../media/image4.png"/><Relationship Id="rId10" Type="http://schemas.openxmlformats.org/officeDocument/2006/relationships/image" Target="../media/image7.jpg"/><Relationship Id="rId4" Type="http://schemas.openxmlformats.org/officeDocument/2006/relationships/hyperlink" Target="https://play.google.com/store/apps/details?id=com.infostretch.iSOSAndroid&amp;hl=en_GB" TargetMode="External"/><Relationship Id="rId9"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9.png"/><Relationship Id="rId7" Type="http://schemas.openxmlformats.org/officeDocument/2006/relationships/hyperlink" Target="http://www.windowsphone.com/en-us/store/app/assistance/9dba04ec-ac9e-4ea5-8c22-fe030f9d80cc" TargetMode="External"/><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hyperlink" Target="https://play.google.com/store/apps/details?id=com.infostretch.iSOSAndroid&amp;hl=en_GB" TargetMode="External"/><Relationship Id="rId10" Type="http://schemas.openxmlformats.org/officeDocument/2006/relationships/image" Target="../media/image12.png"/><Relationship Id="rId4" Type="http://schemas.openxmlformats.org/officeDocument/2006/relationships/image" Target="../media/image3.png"/><Relationship Id="rId9" Type="http://schemas.openxmlformats.org/officeDocument/2006/relationships/hyperlink" Target="https://itunes.apple.com/gb/app/international-sos-assistance/id465662561?mt=8" TargetMode="External"/></Relationships>
</file>

<file path=ppt/slides/_rels/slide10.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8" Type="http://schemas.openxmlformats.org/officeDocument/2006/relationships/hyperlink" Target="embassy.goabroad.com" TargetMode="External"/><Relationship Id="rId13" Type="http://schemas.openxmlformats.org/officeDocument/2006/relationships/hyperlink" Target="https://travel.state.gov/content/dam/students-abroad/pdfs/911_ABROAD.pdf" TargetMode="External"/><Relationship Id="rId3" Type="http://schemas.openxmlformats.org/officeDocument/2006/relationships/hyperlink" Target="https://www.cc-seas.columbia.edu/travelpolicy" TargetMode="External"/><Relationship Id="rId7" Type="http://schemas.openxmlformats.org/officeDocument/2006/relationships/hyperlink" Target="travelpoilcy.undergrad.columbia.edu" TargetMode="External"/><Relationship Id="rId12" Type="http://schemas.openxmlformats.org/officeDocument/2006/relationships/hyperlink" Target="https://www.usembassy.gov/" TargetMode="External"/><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hyperlink" Target="http://globaltravel.columbia.edu/content/register-a-trip" TargetMode="External"/><Relationship Id="rId11" Type="http://schemas.openxmlformats.org/officeDocument/2006/relationships/hyperlink" Target="http://globaltravel.columbia.edu/content/emergencies" TargetMode="External"/><Relationship Id="rId5" Type="http://schemas.openxmlformats.org/officeDocument/2006/relationships/hyperlink" Target="globaltravel.columbia.edu" TargetMode="External"/><Relationship Id="rId15" Type="http://schemas.openxmlformats.org/officeDocument/2006/relationships/hyperlink" Target="https://ag.ny.gov/sites/default/files/pdfs/publications/Planning_Your_Health_Care_in_Advance.pdf" TargetMode="External"/><Relationship Id="rId10" Type="http://schemas.openxmlformats.org/officeDocument/2006/relationships/hyperlink" Target="step.state.gov/step" TargetMode="External"/><Relationship Id="rId4" Type="http://schemas.openxmlformats.org/officeDocument/2006/relationships/hyperlink" Target="policylibrary.columbia.edu/international-travel-planning-policy" TargetMode="External"/><Relationship Id="rId9" Type="http://schemas.openxmlformats.org/officeDocument/2006/relationships/hyperlink" Target="travel.state.gov/content/passports/en/country.html" TargetMode="External"/><Relationship Id="rId14" Type="http://schemas.openxmlformats.org/officeDocument/2006/relationships/hyperlink" Target="Medications%20When%20Traveling%20Internationally" TargetMode="External"/></Relationships>
</file>

<file path=ppt/slides/_rels/slide45.xml.rels><?xml version="1.0" encoding="UTF-8" standalone="yes"?>
<Relationships xmlns="http://schemas.openxmlformats.org/package/2006/relationships"><Relationship Id="rId8" Type="http://schemas.openxmlformats.org/officeDocument/2006/relationships/hyperlink" Target="travel.state.gov/content/passports/en/go/Women.html" TargetMode="External"/><Relationship Id="rId13" Type="http://schemas.openxmlformats.org/officeDocument/2006/relationships/hyperlink" Target="travel.state.gov/content/passports/en/country.html" TargetMode="External"/><Relationship Id="rId3" Type="http://schemas.openxmlformats.org/officeDocument/2006/relationships/hyperlink" Target="health.columbia.edu/student-insurance/about-columbia-insurance-plan" TargetMode="External"/><Relationship Id="rId7" Type="http://schemas.openxmlformats.org/officeDocument/2006/relationships/hyperlink" Target="diversityabroad.com" TargetMode="External"/><Relationship Id="rId12" Type="http://schemas.openxmlformats.org/officeDocument/2006/relationships/hyperlink" Target="globaltravel.columbia.edu/files/content/Columbia%20Global%20Travel%20Student%20Checklist%20(DRAFT%2012-14-15).pdf" TargetMode="External"/><Relationship Id="rId17" Type="http://schemas.openxmlformats.org/officeDocument/2006/relationships/hyperlink" Target="http://globaltravel.columbia.edu/files/content/Columbia%20Global%20Travel%20Student%20Checklist%20(DRAFT%2012-14-15).pdf" TargetMode="External"/><Relationship Id="rId2" Type="http://schemas.openxmlformats.org/officeDocument/2006/relationships/notesSlide" Target="../notesSlides/notesSlide31.xml"/><Relationship Id="rId16" Type="http://schemas.openxmlformats.org/officeDocument/2006/relationships/hyperlink" Target="http://policylibrary.columbia.edu/international-travel-planning-policy" TargetMode="External"/><Relationship Id="rId1" Type="http://schemas.openxmlformats.org/officeDocument/2006/relationships/slideLayout" Target="../slideLayouts/slideLayout1.xml"/><Relationship Id="rId6" Type="http://schemas.openxmlformats.org/officeDocument/2006/relationships/hyperlink" Target="globaltravel.columbia.edu/content/emergencies" TargetMode="External"/><Relationship Id="rId11" Type="http://schemas.openxmlformats.org/officeDocument/2006/relationships/hyperlink" Target="globaltravel.columbia.edu/content/plan" TargetMode="External"/><Relationship Id="rId5" Type="http://schemas.openxmlformats.org/officeDocument/2006/relationships/hyperlink" Target="cdc.gov/travel" TargetMode="External"/><Relationship Id="rId15" Type="http://schemas.openxmlformats.org/officeDocument/2006/relationships/hyperlink" Target="http://globaltravel.columbia.edu/" TargetMode="External"/><Relationship Id="rId10" Type="http://schemas.openxmlformats.org/officeDocument/2006/relationships/hyperlink" Target="globaltravel.columbia.edu/content/export-controls-cu-international-travelers" TargetMode="External"/><Relationship Id="rId4" Type="http://schemas.openxmlformats.org/officeDocument/2006/relationships/hyperlink" Target="health.columbia.edu/travel-medicine" TargetMode="External"/><Relationship Id="rId9" Type="http://schemas.openxmlformats.org/officeDocument/2006/relationships/hyperlink" Target="goabroad.com/downloads/lgbt-study-abroad-guide.pdf" TargetMode="External"/><Relationship Id="rId14" Type="http://schemas.openxmlformats.org/officeDocument/2006/relationships/hyperlink" Target="rei.com/learn/expert-advice/world-electricity-guide.html" TargetMode="External"/></Relationships>
</file>

<file path=ppt/slides/_rels/slide4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88"/>
          <p:cNvSpPr/>
          <p:nvPr/>
        </p:nvSpPr>
        <p:spPr>
          <a:xfrm>
            <a:off x="75" y="0"/>
            <a:ext cx="9143925" cy="6858000"/>
          </a:xfrm>
          <a:prstGeom prst="rect">
            <a:avLst/>
          </a:prstGeom>
          <a:solidFill>
            <a:schemeClr val="accent1">
              <a:lumMod val="75000"/>
              <a:alpha val="76862"/>
            </a:schemeClr>
          </a:solidFill>
          <a:ln>
            <a:noFill/>
          </a:ln>
        </p:spPr>
        <p:txBody>
          <a:bodyPr lIns="38399" tIns="19194" rIns="38399" bIns="19194" anchor="ctr" anchorCtr="0">
            <a:noAutofit/>
          </a:bodyPr>
          <a:lstStyle/>
          <a:p>
            <a:pPr algn="ctr"/>
            <a:endParaRPr sz="1500" dirty="0">
              <a:solidFill>
                <a:schemeClr val="lt1"/>
              </a:solidFill>
              <a:latin typeface="Calibri"/>
              <a:ea typeface="Calibri"/>
              <a:cs typeface="Calibri"/>
              <a:sym typeface="Calibri"/>
            </a:endParaRPr>
          </a:p>
        </p:txBody>
      </p:sp>
      <p:sp>
        <p:nvSpPr>
          <p:cNvPr id="3" name="Shape 89"/>
          <p:cNvSpPr txBox="1"/>
          <p:nvPr/>
        </p:nvSpPr>
        <p:spPr>
          <a:xfrm>
            <a:off x="235997" y="2342450"/>
            <a:ext cx="8450803" cy="1302300"/>
          </a:xfrm>
          <a:prstGeom prst="rect">
            <a:avLst/>
          </a:prstGeom>
          <a:noFill/>
          <a:ln>
            <a:noFill/>
          </a:ln>
        </p:spPr>
        <p:txBody>
          <a:bodyPr lIns="38399" tIns="19194" rIns="38399" bIns="19194" anchor="t" anchorCtr="0">
            <a:noAutofit/>
          </a:bodyPr>
          <a:lstStyle/>
          <a:p>
            <a:pPr algn="ctr">
              <a:buSzPct val="25000"/>
            </a:pPr>
            <a:r>
              <a:rPr lang="en-US" sz="3000" b="1" dirty="0">
                <a:solidFill>
                  <a:schemeClr val="lt1"/>
                </a:solidFill>
                <a:latin typeface="Cabin"/>
                <a:ea typeface="Cabin"/>
                <a:cs typeface="Cabin"/>
                <a:sym typeface="Cabin"/>
              </a:rPr>
              <a:t>UNDERGRADUATE TRAVEL POLICY</a:t>
            </a:r>
          </a:p>
        </p:txBody>
      </p:sp>
      <p:sp>
        <p:nvSpPr>
          <p:cNvPr id="5" name="Shape 91"/>
          <p:cNvSpPr/>
          <p:nvPr/>
        </p:nvSpPr>
        <p:spPr>
          <a:xfrm>
            <a:off x="0" y="5881613"/>
            <a:ext cx="9144000" cy="976350"/>
          </a:xfrm>
          <a:prstGeom prst="rect">
            <a:avLst/>
          </a:prstGeom>
          <a:solidFill>
            <a:schemeClr val="lt1"/>
          </a:solidFill>
          <a:ln>
            <a:noFill/>
          </a:ln>
        </p:spPr>
        <p:txBody>
          <a:bodyPr lIns="38399" tIns="19194" rIns="38399" bIns="19194" anchor="ctr" anchorCtr="0">
            <a:noAutofit/>
          </a:bodyPr>
          <a:lstStyle/>
          <a:p>
            <a:pPr algn="ctr"/>
            <a:endParaRPr sz="1500" dirty="0">
              <a:solidFill>
                <a:schemeClr val="lt1"/>
              </a:solidFill>
              <a:latin typeface="Calibri"/>
              <a:ea typeface="Calibri"/>
              <a:cs typeface="Calibri"/>
              <a:sym typeface="Calibri"/>
            </a:endParaRPr>
          </a:p>
        </p:txBody>
      </p:sp>
      <p:sp>
        <p:nvSpPr>
          <p:cNvPr id="8" name="Shape 92"/>
          <p:cNvSpPr txBox="1"/>
          <p:nvPr/>
        </p:nvSpPr>
        <p:spPr>
          <a:xfrm>
            <a:off x="730074" y="3644749"/>
            <a:ext cx="7785276" cy="430950"/>
          </a:xfrm>
          <a:prstGeom prst="rect">
            <a:avLst/>
          </a:prstGeom>
          <a:noFill/>
          <a:ln>
            <a:noFill/>
          </a:ln>
        </p:spPr>
        <p:txBody>
          <a:bodyPr lIns="38399" tIns="19194" rIns="38399" bIns="19194" anchor="t" anchorCtr="0">
            <a:noAutofit/>
          </a:bodyPr>
          <a:lstStyle/>
          <a:p>
            <a:pPr algn="ctr">
              <a:buSzPct val="25000"/>
            </a:pPr>
            <a:r>
              <a:rPr lang="en-US" sz="2100" dirty="0" smtClean="0">
                <a:solidFill>
                  <a:schemeClr val="lt1"/>
                </a:solidFill>
                <a:latin typeface="Cabin"/>
                <a:ea typeface="Cabin"/>
                <a:cs typeface="Cabin"/>
                <a:sym typeface="Cabin"/>
              </a:rPr>
              <a:t>Pre-Departure Orientation</a:t>
            </a:r>
            <a:endParaRPr lang="en-US" sz="2100" dirty="0">
              <a:solidFill>
                <a:schemeClr val="lt1"/>
              </a:solidFill>
              <a:latin typeface="Cabin"/>
              <a:ea typeface="Cabin"/>
              <a:cs typeface="Cabin"/>
              <a:sym typeface="Cabin"/>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914900"/>
            <a:ext cx="9144000" cy="22958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130895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cxnSp>
        <p:nvCxnSpPr>
          <p:cNvPr id="137" name="Shape 137"/>
          <p:cNvCxnSpPr/>
          <p:nvPr/>
        </p:nvCxnSpPr>
        <p:spPr>
          <a:xfrm rot="10800000" flipH="1">
            <a:off x="1222106" y="1116127"/>
            <a:ext cx="6640100" cy="8098"/>
          </a:xfrm>
          <a:prstGeom prst="straightConnector1">
            <a:avLst/>
          </a:prstGeom>
          <a:noFill/>
          <a:ln w="50800" cap="flat" cmpd="sng">
            <a:solidFill>
              <a:srgbClr val="A4D7F4"/>
            </a:solidFill>
            <a:prstDash val="solid"/>
            <a:miter/>
            <a:headEnd type="none" w="med" len="med"/>
            <a:tailEnd type="none" w="med" len="med"/>
          </a:ln>
        </p:spPr>
      </p:cxnSp>
      <p:cxnSp>
        <p:nvCxnSpPr>
          <p:cNvPr id="138" name="Shape 138"/>
          <p:cNvCxnSpPr/>
          <p:nvPr/>
        </p:nvCxnSpPr>
        <p:spPr>
          <a:xfrm>
            <a:off x="1222106" y="1124225"/>
            <a:ext cx="2325029" cy="0"/>
          </a:xfrm>
          <a:prstGeom prst="straightConnector1">
            <a:avLst/>
          </a:prstGeom>
          <a:noFill/>
          <a:ln w="50800" cap="flat" cmpd="sng">
            <a:solidFill>
              <a:srgbClr val="00447C"/>
            </a:solidFill>
            <a:prstDash val="solid"/>
            <a:miter/>
            <a:headEnd type="none" w="med" len="med"/>
            <a:tailEnd type="none" w="med" len="med"/>
          </a:ln>
        </p:spPr>
      </p:cxnSp>
      <p:sp>
        <p:nvSpPr>
          <p:cNvPr id="140" name="Shape 140"/>
          <p:cNvSpPr txBox="1"/>
          <p:nvPr/>
        </p:nvSpPr>
        <p:spPr>
          <a:xfrm>
            <a:off x="1188394" y="570225"/>
            <a:ext cx="5660550" cy="553950"/>
          </a:xfrm>
          <a:prstGeom prst="rect">
            <a:avLst/>
          </a:prstGeom>
          <a:noFill/>
          <a:ln>
            <a:noFill/>
          </a:ln>
        </p:spPr>
        <p:txBody>
          <a:bodyPr lIns="38399" tIns="19194" rIns="38399" bIns="19194" anchor="t" anchorCtr="0">
            <a:noAutofit/>
          </a:bodyPr>
          <a:lstStyle/>
          <a:p>
            <a:pPr lvl="0">
              <a:buSzPct val="25000"/>
            </a:pPr>
            <a:r>
              <a:rPr lang="en-US" sz="2000" b="1" dirty="0" smtClean="0">
                <a:solidFill>
                  <a:srgbClr val="00447C"/>
                </a:solidFill>
                <a:latin typeface="Cabin"/>
                <a:ea typeface="Cabin"/>
                <a:cs typeface="Cabin"/>
                <a:sym typeface="Cabin"/>
              </a:rPr>
              <a:t>Click Here to Begin Pre-Departure Orientation</a:t>
            </a:r>
            <a:endParaRPr lang="en-US" sz="2000" b="1" dirty="0">
              <a:solidFill>
                <a:srgbClr val="00447C"/>
              </a:solidFill>
              <a:latin typeface="Cabin"/>
              <a:ea typeface="Cabin"/>
              <a:cs typeface="Cabin"/>
              <a:sym typeface="Cabin"/>
            </a:endParaRPr>
          </a:p>
        </p:txBody>
      </p:sp>
      <p:pic>
        <p:nvPicPr>
          <p:cNvPr id="141" name="Shape 141"/>
          <p:cNvPicPr preferRelativeResize="0"/>
          <p:nvPr/>
        </p:nvPicPr>
        <p:blipFill rotWithShape="1">
          <a:blip r:embed="rId3">
            <a:alphaModFix/>
            <a:duotone>
              <a:schemeClr val="accent1">
                <a:shade val="45000"/>
                <a:satMod val="135000"/>
              </a:schemeClr>
              <a:prstClr val="white"/>
            </a:duotone>
            <a:extLst>
              <a:ext uri="{BEBA8EAE-BF5A-486C-A8C5-ECC9F3942E4B}">
                <a14:imgProps xmlns:a14="http://schemas.microsoft.com/office/drawing/2010/main">
                  <a14:imgLayer r:embed="rId4">
                    <a14:imgEffect>
                      <a14:artisticCrisscrossEtching/>
                    </a14:imgEffect>
                  </a14:imgLayer>
                </a14:imgProps>
              </a:ext>
            </a:extLst>
          </a:blip>
          <a:srcRect/>
          <a:stretch/>
        </p:blipFill>
        <p:spPr>
          <a:xfrm>
            <a:off x="1583125" y="1600200"/>
            <a:ext cx="5918063" cy="4479600"/>
          </a:xfrm>
          <a:prstGeom prst="rect">
            <a:avLst/>
          </a:prstGeom>
          <a:noFill/>
          <a:ln>
            <a:noFill/>
          </a:ln>
        </p:spPr>
      </p:pic>
      <p:sp>
        <p:nvSpPr>
          <p:cNvPr id="150" name="Shape 150"/>
          <p:cNvSpPr txBox="1"/>
          <p:nvPr/>
        </p:nvSpPr>
        <p:spPr>
          <a:xfrm>
            <a:off x="4542157" y="1884573"/>
            <a:ext cx="536909" cy="200055"/>
          </a:xfrm>
          <a:prstGeom prst="rect">
            <a:avLst/>
          </a:prstGeom>
          <a:noFill/>
          <a:ln>
            <a:noFill/>
          </a:ln>
        </p:spPr>
        <p:txBody>
          <a:bodyPr lIns="38399" tIns="19194" rIns="38399" bIns="19194" anchor="t" anchorCtr="0">
            <a:noAutofit/>
          </a:bodyPr>
          <a:lstStyle/>
          <a:p>
            <a:pPr algn="ctr">
              <a:buSzPct val="25000"/>
            </a:pPr>
            <a:r>
              <a:rPr lang="en-US" sz="800" b="1" dirty="0">
                <a:solidFill>
                  <a:schemeClr val="lt1"/>
                </a:solidFill>
                <a:latin typeface="Cabin"/>
                <a:ea typeface="Cabin"/>
                <a:cs typeface="Cabin"/>
                <a:sym typeface="Cabin"/>
              </a:rPr>
              <a:t>CITY</a:t>
            </a:r>
          </a:p>
        </p:txBody>
      </p:sp>
      <p:sp>
        <p:nvSpPr>
          <p:cNvPr id="151" name="Shape 151"/>
          <p:cNvSpPr/>
          <p:nvPr/>
        </p:nvSpPr>
        <p:spPr>
          <a:xfrm flipH="1">
            <a:off x="-1" y="709863"/>
            <a:ext cx="72190" cy="764005"/>
          </a:xfrm>
          <a:prstGeom prst="rect">
            <a:avLst/>
          </a:prstGeom>
          <a:solidFill>
            <a:srgbClr val="00447C"/>
          </a:solidFill>
          <a:ln>
            <a:noFill/>
          </a:ln>
        </p:spPr>
        <p:txBody>
          <a:bodyPr lIns="38399" tIns="19194" rIns="38399" bIns="19194" anchor="ctr" anchorCtr="0">
            <a:noAutofit/>
          </a:bodyPr>
          <a:lstStyle/>
          <a:p>
            <a:pPr algn="ctr"/>
            <a:endParaRPr sz="1500" dirty="0">
              <a:solidFill>
                <a:srgbClr val="00447C"/>
              </a:solidFill>
              <a:latin typeface="Calibri"/>
              <a:ea typeface="Calibri"/>
              <a:cs typeface="Calibri"/>
              <a:sym typeface="Calibri"/>
            </a:endParaRPr>
          </a:p>
        </p:txBody>
      </p:sp>
      <p:sp>
        <p:nvSpPr>
          <p:cNvPr id="2" name="Rectangle 1"/>
          <p:cNvSpPr/>
          <p:nvPr/>
        </p:nvSpPr>
        <p:spPr>
          <a:xfrm>
            <a:off x="1251639" y="1371600"/>
            <a:ext cx="7300764" cy="4039874"/>
          </a:xfrm>
          <a:prstGeom prst="rect">
            <a:avLst/>
          </a:prstGeom>
        </p:spPr>
        <p:txBody>
          <a:bodyPr wrap="square" lIns="38405" tIns="19202" rIns="38405" bIns="19202">
            <a:spAutoFit/>
          </a:bodyPr>
          <a:lstStyle/>
          <a:p>
            <a:pPr algn="ctr">
              <a:lnSpc>
                <a:spcPct val="200000"/>
              </a:lnSpc>
            </a:pPr>
            <a:r>
              <a:rPr lang="en-US" sz="2000" b="1" dirty="0">
                <a:latin typeface="Garamond" panose="02020404030301010803" pitchFamily="18" charset="0"/>
              </a:rPr>
              <a:t>As you prepare to embark on a new global adventure</a:t>
            </a:r>
            <a:r>
              <a:rPr lang="en-US" sz="2000" b="1" dirty="0" smtClean="0">
                <a:latin typeface="Garamond" panose="02020404030301010803" pitchFamily="18" charset="0"/>
              </a:rPr>
              <a:t>,</a:t>
            </a:r>
            <a:br>
              <a:rPr lang="en-US" sz="2000" b="1" dirty="0" smtClean="0">
                <a:latin typeface="Garamond" panose="02020404030301010803" pitchFamily="18" charset="0"/>
              </a:rPr>
            </a:br>
            <a:r>
              <a:rPr lang="en-US" sz="2000" b="1" dirty="0" smtClean="0">
                <a:latin typeface="Garamond" panose="02020404030301010803" pitchFamily="18" charset="0"/>
              </a:rPr>
              <a:t>we </a:t>
            </a:r>
            <a:r>
              <a:rPr lang="en-US" sz="2000" b="1" dirty="0">
                <a:latin typeface="Garamond" panose="02020404030301010803" pitchFamily="18" charset="0"/>
              </a:rPr>
              <a:t>want to start by congratulating you! </a:t>
            </a:r>
            <a:br>
              <a:rPr lang="en-US" sz="2000" b="1" dirty="0">
                <a:latin typeface="Garamond" panose="02020404030301010803" pitchFamily="18" charset="0"/>
              </a:rPr>
            </a:br>
            <a:endParaRPr lang="en-US" sz="1000" b="1" dirty="0">
              <a:latin typeface="Garamond" panose="02020404030301010803" pitchFamily="18" charset="0"/>
            </a:endParaRPr>
          </a:p>
          <a:p>
            <a:pPr algn="ctr">
              <a:lnSpc>
                <a:spcPct val="200000"/>
              </a:lnSpc>
            </a:pPr>
            <a:r>
              <a:rPr lang="en-US" sz="2000" b="1" dirty="0" smtClean="0">
                <a:latin typeface="Garamond" panose="02020404030301010803" pitchFamily="18" charset="0"/>
              </a:rPr>
              <a:t>At </a:t>
            </a:r>
            <a:r>
              <a:rPr lang="en-US" sz="2000" b="1" dirty="0">
                <a:latin typeface="Garamond" panose="02020404030301010803" pitchFamily="18" charset="0"/>
              </a:rPr>
              <a:t>Columbia, College Walk extends around the world and we are excited for your next steps. </a:t>
            </a:r>
            <a:r>
              <a:rPr lang="en-US" sz="2000" b="1" dirty="0" smtClean="0">
                <a:latin typeface="Garamond" panose="02020404030301010803" pitchFamily="18" charset="0"/>
              </a:rPr>
              <a:t>This pre-departure orientation will help </a:t>
            </a:r>
            <a:r>
              <a:rPr lang="en-US" sz="2000" b="1" dirty="0">
                <a:latin typeface="Garamond" panose="02020404030301010803" pitchFamily="18" charset="0"/>
              </a:rPr>
              <a:t>you </a:t>
            </a:r>
            <a:r>
              <a:rPr lang="en-US" sz="2000" b="1" dirty="0" smtClean="0">
                <a:latin typeface="Garamond" panose="02020404030301010803" pitchFamily="18" charset="0"/>
              </a:rPr>
              <a:t>to be a well-prepared </a:t>
            </a:r>
            <a:r>
              <a:rPr lang="en-US" sz="2000" b="1" dirty="0">
                <a:latin typeface="Garamond" panose="02020404030301010803" pitchFamily="18" charset="0"/>
              </a:rPr>
              <a:t>and </a:t>
            </a:r>
            <a:r>
              <a:rPr lang="en-US" sz="2000" b="1" dirty="0" smtClean="0">
                <a:latin typeface="Garamond" panose="02020404030301010803" pitchFamily="18" charset="0"/>
              </a:rPr>
              <a:t>well-informed traveler, both as you prepare to go abroad and </a:t>
            </a:r>
            <a:r>
              <a:rPr lang="en-US" sz="2000" b="1" dirty="0">
                <a:latin typeface="Garamond" panose="02020404030301010803" pitchFamily="18" charset="0"/>
              </a:rPr>
              <a:t>throughout your </a:t>
            </a:r>
            <a:r>
              <a:rPr lang="en-US" sz="2000" b="1" dirty="0" smtClean="0">
                <a:latin typeface="Garamond" panose="02020404030301010803" pitchFamily="18" charset="0"/>
              </a:rPr>
              <a:t>travels. </a:t>
            </a:r>
            <a:endParaRPr lang="en-US" sz="2000" b="1" dirty="0"/>
          </a:p>
        </p:txBody>
      </p:sp>
    </p:spTree>
    <p:extLst>
      <p:ext uri="{BB962C8B-B14F-4D97-AF65-F5344CB8AC3E}">
        <p14:creationId xmlns:p14="http://schemas.microsoft.com/office/powerpoint/2010/main" val="3290948320"/>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Inline image 2"/>
          <p:cNvSpPr>
            <a:spLocks noChangeAspect="1" noChangeArrowheads="1"/>
          </p:cNvSpPr>
          <p:nvPr/>
        </p:nvSpPr>
        <p:spPr bwMode="auto">
          <a:xfrm>
            <a:off x="58341" y="-72232"/>
            <a:ext cx="114300" cy="1524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38405" tIns="19202" rIns="38405" bIns="19202" numCol="1" anchor="t" anchorCtr="0" compatLnSpc="1">
            <a:prstTxWarp prst="textNoShape">
              <a:avLst/>
            </a:prstTxWarp>
          </a:bodyPr>
          <a:lstStyle/>
          <a:p>
            <a:endParaRPr lang="en-US" dirty="0"/>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914900"/>
            <a:ext cx="9144000" cy="22958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Shape 88"/>
          <p:cNvSpPr/>
          <p:nvPr/>
        </p:nvSpPr>
        <p:spPr>
          <a:xfrm>
            <a:off x="75" y="0"/>
            <a:ext cx="9143925" cy="7210796"/>
          </a:xfrm>
          <a:prstGeom prst="rect">
            <a:avLst/>
          </a:prstGeom>
          <a:solidFill>
            <a:schemeClr val="accent1">
              <a:lumMod val="75000"/>
              <a:alpha val="76862"/>
            </a:schemeClr>
          </a:solidFill>
          <a:ln>
            <a:noFill/>
          </a:ln>
        </p:spPr>
        <p:txBody>
          <a:bodyPr lIns="38399" tIns="19194" rIns="38399" bIns="19194" anchor="ctr" anchorCtr="0">
            <a:noAutofit/>
          </a:bodyPr>
          <a:lstStyle/>
          <a:p>
            <a:pPr algn="ctr"/>
            <a:endParaRPr sz="1500" dirty="0">
              <a:solidFill>
                <a:schemeClr val="lt1"/>
              </a:solidFill>
              <a:latin typeface="Calibri"/>
              <a:ea typeface="Calibri"/>
              <a:cs typeface="Calibri"/>
              <a:sym typeface="Calibri"/>
            </a:endParaRPr>
          </a:p>
        </p:txBody>
      </p:sp>
      <p:sp>
        <p:nvSpPr>
          <p:cNvPr id="7" name="Shape 89"/>
          <p:cNvSpPr txBox="1"/>
          <p:nvPr/>
        </p:nvSpPr>
        <p:spPr>
          <a:xfrm>
            <a:off x="235997" y="2342450"/>
            <a:ext cx="8422228" cy="1302300"/>
          </a:xfrm>
          <a:prstGeom prst="rect">
            <a:avLst/>
          </a:prstGeom>
          <a:noFill/>
          <a:ln>
            <a:noFill/>
          </a:ln>
        </p:spPr>
        <p:txBody>
          <a:bodyPr lIns="38399" tIns="19194" rIns="38399" bIns="19194" anchor="ctr" anchorCtr="0">
            <a:noAutofit/>
          </a:bodyPr>
          <a:lstStyle/>
          <a:p>
            <a:pPr algn="ctr">
              <a:buSzPct val="25000"/>
            </a:pPr>
            <a:r>
              <a:rPr lang="en-US" sz="3000" b="1" dirty="0">
                <a:solidFill>
                  <a:schemeClr val="lt1"/>
                </a:solidFill>
                <a:latin typeface="Cabin"/>
                <a:ea typeface="Cabin"/>
                <a:cs typeface="Cabin"/>
                <a:sym typeface="Cabin"/>
              </a:rPr>
              <a:t>UNDERGRADUATE TRAVEL POLICY</a:t>
            </a:r>
          </a:p>
        </p:txBody>
      </p:sp>
      <p:cxnSp>
        <p:nvCxnSpPr>
          <p:cNvPr id="8" name="Shape 90"/>
          <p:cNvCxnSpPr/>
          <p:nvPr/>
        </p:nvCxnSpPr>
        <p:spPr>
          <a:xfrm>
            <a:off x="778921" y="3558929"/>
            <a:ext cx="7593554" cy="0"/>
          </a:xfrm>
          <a:prstGeom prst="straightConnector1">
            <a:avLst/>
          </a:prstGeom>
          <a:noFill/>
          <a:ln w="50800" cap="flat" cmpd="sng">
            <a:solidFill>
              <a:schemeClr val="lt1"/>
            </a:solidFill>
            <a:prstDash val="solid"/>
            <a:miter/>
            <a:headEnd type="none" w="med" len="med"/>
            <a:tailEnd type="none" w="med" len="med"/>
          </a:ln>
        </p:spPr>
      </p:cxnSp>
      <p:sp>
        <p:nvSpPr>
          <p:cNvPr id="9" name="Shape 92"/>
          <p:cNvSpPr txBox="1"/>
          <p:nvPr/>
        </p:nvSpPr>
        <p:spPr>
          <a:xfrm>
            <a:off x="730074" y="3644749"/>
            <a:ext cx="7356651" cy="430950"/>
          </a:xfrm>
          <a:prstGeom prst="rect">
            <a:avLst/>
          </a:prstGeom>
          <a:noFill/>
          <a:ln>
            <a:noFill/>
          </a:ln>
        </p:spPr>
        <p:txBody>
          <a:bodyPr lIns="38399" tIns="19194" rIns="38399" bIns="19194" anchor="t" anchorCtr="0">
            <a:noAutofit/>
          </a:bodyPr>
          <a:lstStyle/>
          <a:p>
            <a:pPr algn="ctr">
              <a:buSzPct val="25000"/>
            </a:pPr>
            <a:r>
              <a:rPr lang="en-US" sz="2100" dirty="0">
                <a:solidFill>
                  <a:schemeClr val="lt1"/>
                </a:solidFill>
                <a:latin typeface="Cabin"/>
                <a:ea typeface="Cabin"/>
                <a:cs typeface="Cabin"/>
                <a:sym typeface="Cabin"/>
              </a:rPr>
              <a:t>OVERVIEW</a:t>
            </a:r>
          </a:p>
        </p:txBody>
      </p:sp>
    </p:spTree>
    <p:extLst>
      <p:ext uri="{BB962C8B-B14F-4D97-AF65-F5344CB8AC3E}">
        <p14:creationId xmlns:p14="http://schemas.microsoft.com/office/powerpoint/2010/main" val="247326306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cxnSp>
        <p:nvCxnSpPr>
          <p:cNvPr id="99" name="Shape 99"/>
          <p:cNvCxnSpPr/>
          <p:nvPr/>
        </p:nvCxnSpPr>
        <p:spPr>
          <a:xfrm rot="10800000" flipH="1">
            <a:off x="1222106" y="1116127"/>
            <a:ext cx="6640100" cy="8098"/>
          </a:xfrm>
          <a:prstGeom prst="straightConnector1">
            <a:avLst/>
          </a:prstGeom>
          <a:noFill/>
          <a:ln w="50800" cap="flat" cmpd="sng">
            <a:solidFill>
              <a:srgbClr val="A4D7F4"/>
            </a:solidFill>
            <a:prstDash val="solid"/>
            <a:miter/>
            <a:headEnd type="none" w="med" len="med"/>
            <a:tailEnd type="none" w="med" len="med"/>
          </a:ln>
        </p:spPr>
      </p:cxnSp>
      <p:cxnSp>
        <p:nvCxnSpPr>
          <p:cNvPr id="100" name="Shape 100"/>
          <p:cNvCxnSpPr/>
          <p:nvPr/>
        </p:nvCxnSpPr>
        <p:spPr>
          <a:xfrm>
            <a:off x="1222106" y="1124225"/>
            <a:ext cx="5235844" cy="0"/>
          </a:xfrm>
          <a:prstGeom prst="straightConnector1">
            <a:avLst/>
          </a:prstGeom>
          <a:noFill/>
          <a:ln w="50800" cap="flat" cmpd="sng">
            <a:solidFill>
              <a:srgbClr val="00447C"/>
            </a:solidFill>
            <a:prstDash val="solid"/>
            <a:miter/>
            <a:headEnd type="none" w="med" len="med"/>
            <a:tailEnd type="none" w="med" len="med"/>
          </a:ln>
        </p:spPr>
      </p:cxnSp>
      <p:sp>
        <p:nvSpPr>
          <p:cNvPr id="101" name="Shape 101"/>
          <p:cNvSpPr txBox="1"/>
          <p:nvPr/>
        </p:nvSpPr>
        <p:spPr>
          <a:xfrm>
            <a:off x="1188389" y="1447800"/>
            <a:ext cx="7098361" cy="4495800"/>
          </a:xfrm>
          <a:prstGeom prst="rect">
            <a:avLst/>
          </a:prstGeom>
          <a:noFill/>
          <a:ln>
            <a:noFill/>
          </a:ln>
        </p:spPr>
        <p:txBody>
          <a:bodyPr lIns="38399" tIns="19194" rIns="38399" bIns="19194" anchor="t" anchorCtr="0">
            <a:noAutofit/>
          </a:bodyPr>
          <a:lstStyle/>
          <a:p>
            <a:pPr marL="285750" indent="-285750">
              <a:spcAft>
                <a:spcPts val="504"/>
              </a:spcAft>
              <a:buClr>
                <a:schemeClr val="accent1"/>
              </a:buClr>
              <a:buSzPct val="100000"/>
              <a:buFont typeface="Arial" panose="020B0604020202020204" pitchFamily="34" charset="0"/>
              <a:buChar char="•"/>
            </a:pPr>
            <a:r>
              <a:rPr lang="en-US" sz="1500" b="1" dirty="0">
                <a:solidFill>
                  <a:srgbClr val="333333"/>
                </a:solidFill>
                <a:highlight>
                  <a:srgbClr val="FFFFFF"/>
                </a:highlight>
                <a:latin typeface="Garamond"/>
                <a:ea typeface="Garamond"/>
                <a:cs typeface="Garamond"/>
                <a:sym typeface="Garamond"/>
              </a:rPr>
              <a:t>At</a:t>
            </a:r>
            <a:r>
              <a:rPr lang="en-US" sz="1500" dirty="0">
                <a:solidFill>
                  <a:srgbClr val="333333"/>
                </a:solidFill>
                <a:highlight>
                  <a:srgbClr val="FFFFFF"/>
                </a:highlight>
                <a:latin typeface="Garamond"/>
                <a:ea typeface="Garamond"/>
                <a:cs typeface="Garamond"/>
                <a:sym typeface="Garamond"/>
              </a:rPr>
              <a:t> </a:t>
            </a:r>
            <a:r>
              <a:rPr lang="en-US" sz="1500" b="1" dirty="0">
                <a:solidFill>
                  <a:srgbClr val="333333"/>
                </a:solidFill>
                <a:highlight>
                  <a:srgbClr val="FFFFFF"/>
                </a:highlight>
                <a:latin typeface="Garamond"/>
                <a:ea typeface="Garamond"/>
                <a:cs typeface="Garamond"/>
                <a:sym typeface="Garamond"/>
              </a:rPr>
              <a:t>least two weeks before </a:t>
            </a:r>
            <a:r>
              <a:rPr lang="en-US" sz="1500" b="1" dirty="0" smtClean="0">
                <a:solidFill>
                  <a:srgbClr val="333333"/>
                </a:solidFill>
                <a:highlight>
                  <a:srgbClr val="FFFFFF"/>
                </a:highlight>
                <a:latin typeface="Garamond"/>
                <a:ea typeface="Garamond"/>
                <a:cs typeface="Garamond"/>
                <a:sym typeface="Garamond"/>
              </a:rPr>
              <a:t>departure</a:t>
            </a:r>
          </a:p>
          <a:p>
            <a:pPr marL="769239" lvl="8" indent="-312039">
              <a:spcAft>
                <a:spcPts val="504"/>
              </a:spcAft>
              <a:buClr>
                <a:schemeClr val="accent1"/>
              </a:buClr>
              <a:buSzPct val="100000"/>
              <a:buFont typeface="+mj-lt"/>
              <a:buAutoNum type="arabicPeriod"/>
            </a:pPr>
            <a:r>
              <a:rPr lang="en-US" sz="1500" dirty="0">
                <a:solidFill>
                  <a:srgbClr val="333333"/>
                </a:solidFill>
                <a:highlight>
                  <a:srgbClr val="FFFFFF"/>
                </a:highlight>
                <a:latin typeface="Garamond"/>
                <a:ea typeface="Garamond"/>
                <a:cs typeface="Garamond"/>
                <a:sym typeface="Garamond"/>
              </a:rPr>
              <a:t>Complete this </a:t>
            </a:r>
            <a:r>
              <a:rPr lang="en-US" sz="1500" dirty="0">
                <a:highlight>
                  <a:srgbClr val="FFFFFF"/>
                </a:highlight>
                <a:latin typeface="Garamond"/>
                <a:ea typeface="Garamond"/>
                <a:cs typeface="Garamond"/>
                <a:sym typeface="Garamond"/>
              </a:rPr>
              <a:t>Pre-Departure Orientation</a:t>
            </a:r>
          </a:p>
          <a:p>
            <a:pPr marL="769239" lvl="8" indent="-312039">
              <a:spcAft>
                <a:spcPts val="504"/>
              </a:spcAft>
              <a:buClr>
                <a:schemeClr val="accent1"/>
              </a:buClr>
              <a:buSzPct val="100000"/>
              <a:buFont typeface="+mj-lt"/>
              <a:buAutoNum type="arabicPeriod"/>
            </a:pPr>
            <a:r>
              <a:rPr lang="en-US" sz="1500" dirty="0">
                <a:solidFill>
                  <a:srgbClr val="333333"/>
                </a:solidFill>
                <a:highlight>
                  <a:srgbClr val="FFFFFF"/>
                </a:highlight>
                <a:latin typeface="Garamond"/>
                <a:ea typeface="Garamond"/>
                <a:cs typeface="Garamond"/>
                <a:sym typeface="Garamond"/>
              </a:rPr>
              <a:t>Complete and sign a </a:t>
            </a:r>
            <a:r>
              <a:rPr lang="en-US" sz="1500" dirty="0" smtClean="0">
                <a:highlight>
                  <a:srgbClr val="FFFFFF"/>
                </a:highlight>
                <a:latin typeface="Garamond"/>
                <a:ea typeface="Garamond"/>
                <a:cs typeface="Garamond"/>
                <a:sym typeface="Garamond"/>
              </a:rPr>
              <a:t>Risk Waiver </a:t>
            </a:r>
            <a:r>
              <a:rPr lang="en-US" sz="1500" dirty="0">
                <a:highlight>
                  <a:srgbClr val="FFFFFF"/>
                </a:highlight>
                <a:latin typeface="Garamond"/>
                <a:ea typeface="Garamond"/>
                <a:cs typeface="Garamond"/>
                <a:sym typeface="Garamond"/>
              </a:rPr>
              <a:t>and Release Form, </a:t>
            </a:r>
            <a:r>
              <a:rPr lang="en-US" sz="1500" dirty="0" smtClean="0">
                <a:highlight>
                  <a:srgbClr val="FFFFFF"/>
                </a:highlight>
                <a:latin typeface="Garamond"/>
                <a:ea typeface="Garamond"/>
                <a:cs typeface="Garamond"/>
                <a:sym typeface="Garamond"/>
              </a:rPr>
              <a:t>available in the </a:t>
            </a:r>
            <a:r>
              <a:rPr lang="en-US" sz="1500" dirty="0">
                <a:highlight>
                  <a:srgbClr val="FFFFFF"/>
                </a:highlight>
                <a:latin typeface="Garamond"/>
                <a:ea typeface="Garamond"/>
                <a:cs typeface="Garamond"/>
                <a:sym typeface="Garamond"/>
              </a:rPr>
              <a:t>Undergraduate Travel Web </a:t>
            </a:r>
            <a:r>
              <a:rPr lang="en-US" sz="1500" dirty="0" smtClean="0">
                <a:highlight>
                  <a:srgbClr val="FFFFFF"/>
                </a:highlight>
                <a:latin typeface="Garamond"/>
                <a:ea typeface="Garamond"/>
                <a:cs typeface="Garamond"/>
                <a:sym typeface="Garamond"/>
              </a:rPr>
              <a:t>App.</a:t>
            </a:r>
            <a:endParaRPr lang="en-US" sz="1500" dirty="0">
              <a:highlight>
                <a:srgbClr val="FFFFFF"/>
              </a:highlight>
              <a:latin typeface="Garamond"/>
              <a:ea typeface="Garamond"/>
              <a:cs typeface="Garamond"/>
              <a:sym typeface="Garamond"/>
            </a:endParaRPr>
          </a:p>
          <a:p>
            <a:pPr marL="769239" lvl="8" indent="-312039">
              <a:spcAft>
                <a:spcPts val="504"/>
              </a:spcAft>
              <a:buClr>
                <a:schemeClr val="accent1"/>
              </a:buClr>
              <a:buSzPct val="100000"/>
              <a:buFont typeface="+mj-lt"/>
              <a:buAutoNum type="arabicPeriod"/>
            </a:pPr>
            <a:r>
              <a:rPr lang="en-US" sz="1500" dirty="0">
                <a:solidFill>
                  <a:srgbClr val="333333"/>
                </a:solidFill>
                <a:highlight>
                  <a:srgbClr val="FFFFFF"/>
                </a:highlight>
                <a:latin typeface="Garamond"/>
                <a:ea typeface="Garamond"/>
                <a:cs typeface="Garamond"/>
                <a:sym typeface="Garamond"/>
              </a:rPr>
              <a:t>Register all travel with the University’s international travel assistance services, </a:t>
            </a:r>
            <a:r>
              <a:rPr lang="en-US" sz="1500" dirty="0">
                <a:highlight>
                  <a:srgbClr val="FFFFFF"/>
                </a:highlight>
                <a:latin typeface="Garamond"/>
                <a:ea typeface="Garamond"/>
                <a:cs typeface="Garamond"/>
                <a:sym typeface="Garamond"/>
              </a:rPr>
              <a:t>International SOS (ISOS</a:t>
            </a:r>
            <a:r>
              <a:rPr lang="en-US" sz="1500" dirty="0" smtClean="0">
                <a:highlight>
                  <a:srgbClr val="FFFFFF"/>
                </a:highlight>
                <a:latin typeface="Garamond"/>
                <a:ea typeface="Garamond"/>
                <a:cs typeface="Garamond"/>
                <a:sym typeface="Garamond"/>
              </a:rPr>
              <a:t>).</a:t>
            </a:r>
          </a:p>
          <a:p>
            <a:pPr marL="769239" lvl="8" indent="-312039">
              <a:spcAft>
                <a:spcPts val="504"/>
              </a:spcAft>
              <a:buClr>
                <a:schemeClr val="accent1"/>
              </a:buClr>
              <a:buSzPct val="100000"/>
              <a:buFont typeface="+mj-lt"/>
              <a:buAutoNum type="arabicPeriod"/>
            </a:pPr>
            <a:endParaRPr lang="en-US" sz="1500" dirty="0">
              <a:highlight>
                <a:srgbClr val="FFFFFF"/>
              </a:highlight>
              <a:latin typeface="Garamond"/>
              <a:sym typeface="Garamond"/>
            </a:endParaRPr>
          </a:p>
          <a:p>
            <a:pPr marL="312039" lvl="7" indent="-312039">
              <a:spcAft>
                <a:spcPts val="504"/>
              </a:spcAft>
              <a:buClr>
                <a:schemeClr val="accent1"/>
              </a:buClr>
              <a:buSzPct val="100000"/>
              <a:buFont typeface="Arial" panose="020B0604020202020204" pitchFamily="34" charset="0"/>
              <a:buChar char="•"/>
            </a:pPr>
            <a:r>
              <a:rPr lang="en-US" sz="1500" b="1" dirty="0">
                <a:solidFill>
                  <a:schemeClr val="dk1"/>
                </a:solidFill>
                <a:latin typeface="Garamond"/>
                <a:ea typeface="Garamond"/>
                <a:cs typeface="Garamond"/>
                <a:sym typeface="Garamond"/>
              </a:rPr>
              <a:t>While traveling </a:t>
            </a:r>
            <a:r>
              <a:rPr lang="en-US" sz="1500" b="1" dirty="0" smtClean="0">
                <a:solidFill>
                  <a:schemeClr val="dk1"/>
                </a:solidFill>
                <a:latin typeface="Garamond"/>
                <a:ea typeface="Garamond"/>
                <a:cs typeface="Garamond"/>
                <a:sym typeface="Garamond"/>
              </a:rPr>
              <a:t>abroad</a:t>
            </a:r>
          </a:p>
          <a:p>
            <a:pPr marL="769239" lvl="1" indent="-312039">
              <a:buClr>
                <a:schemeClr val="accent1"/>
              </a:buClr>
              <a:buFont typeface="+mj-lt"/>
              <a:buAutoNum type="arabicPeriod"/>
            </a:pPr>
            <a:r>
              <a:rPr lang="en-US" sz="1500" dirty="0">
                <a:solidFill>
                  <a:srgbClr val="333333"/>
                </a:solidFill>
                <a:highlight>
                  <a:srgbClr val="FFFFFF"/>
                </a:highlight>
                <a:latin typeface="Garamond"/>
                <a:ea typeface="Garamond"/>
                <a:cs typeface="Garamond"/>
                <a:sym typeface="Garamond"/>
              </a:rPr>
              <a:t>Maintain a health insurance policy that will also provide coverage outside the U.S. for routine, urgent, and emergent care.</a:t>
            </a:r>
          </a:p>
          <a:p>
            <a:pPr marL="769239" lvl="1" indent="-312039">
              <a:buClr>
                <a:schemeClr val="accent1"/>
              </a:buClr>
              <a:buFont typeface="+mj-lt"/>
              <a:buAutoNum type="arabicPeriod"/>
            </a:pPr>
            <a:r>
              <a:rPr lang="en-US" sz="1500" dirty="0">
                <a:solidFill>
                  <a:srgbClr val="333333"/>
                </a:solidFill>
                <a:highlight>
                  <a:srgbClr val="FFFFFF"/>
                </a:highlight>
                <a:latin typeface="Garamond"/>
                <a:ea typeface="Garamond"/>
                <a:cs typeface="Garamond"/>
                <a:sym typeface="Garamond"/>
              </a:rPr>
              <a:t>Update your School Sponsorship application with any side trips taking place during your program, as well as </a:t>
            </a:r>
            <a:r>
              <a:rPr lang="en-US" sz="1500" dirty="0" smtClean="0">
                <a:solidFill>
                  <a:srgbClr val="333333"/>
                </a:solidFill>
                <a:highlight>
                  <a:srgbClr val="FFFFFF"/>
                </a:highlight>
                <a:latin typeface="Garamond"/>
                <a:ea typeface="Garamond"/>
                <a:cs typeface="Garamond"/>
                <a:sym typeface="Garamond"/>
              </a:rPr>
              <a:t>seven </a:t>
            </a:r>
            <a:r>
              <a:rPr lang="en-US" sz="1500" dirty="0">
                <a:solidFill>
                  <a:srgbClr val="333333"/>
                </a:solidFill>
                <a:highlight>
                  <a:srgbClr val="FFFFFF"/>
                </a:highlight>
                <a:latin typeface="Garamond"/>
                <a:ea typeface="Garamond"/>
                <a:cs typeface="Garamond"/>
                <a:sym typeface="Garamond"/>
              </a:rPr>
              <a:t>days before or after the start or end of your program. You can makes these updates in the Undergraduate Travel Web App</a:t>
            </a:r>
            <a:r>
              <a:rPr lang="en-US" sz="1500" dirty="0" smtClean="0">
                <a:solidFill>
                  <a:srgbClr val="333333"/>
                </a:solidFill>
                <a:highlight>
                  <a:srgbClr val="FFFFFF"/>
                </a:highlight>
                <a:latin typeface="Garamond"/>
                <a:ea typeface="Garamond"/>
                <a:cs typeface="Garamond"/>
                <a:sym typeface="Garamond"/>
              </a:rPr>
              <a:t>.</a:t>
            </a:r>
          </a:p>
          <a:p>
            <a:pPr marL="769239" lvl="1" indent="-312039">
              <a:buClr>
                <a:schemeClr val="accent1"/>
              </a:buClr>
              <a:buFont typeface="+mj-lt"/>
              <a:buAutoNum type="arabicPeriod"/>
            </a:pPr>
            <a:endParaRPr lang="en-US" sz="1500" dirty="0">
              <a:solidFill>
                <a:srgbClr val="333333"/>
              </a:solidFill>
              <a:highlight>
                <a:srgbClr val="FFFFFF"/>
              </a:highlight>
              <a:latin typeface="Garamond"/>
              <a:ea typeface="Garamond"/>
              <a:cs typeface="Garamond"/>
              <a:sym typeface="Garamond"/>
            </a:endParaRPr>
          </a:p>
          <a:p>
            <a:pPr marL="312039" indent="-312039">
              <a:buClr>
                <a:schemeClr val="accent1"/>
              </a:buClr>
              <a:buFont typeface="Arial" panose="020B0604020202020204" pitchFamily="34" charset="0"/>
              <a:buChar char="•"/>
            </a:pPr>
            <a:r>
              <a:rPr lang="en-US" sz="1500" b="1" dirty="0">
                <a:solidFill>
                  <a:schemeClr val="dk1"/>
                </a:solidFill>
                <a:latin typeface="Garamond"/>
                <a:ea typeface="Garamond"/>
                <a:cs typeface="Garamond"/>
                <a:sym typeface="Garamond"/>
              </a:rPr>
              <a:t>If you are traveling to a high or extreme risk </a:t>
            </a:r>
            <a:r>
              <a:rPr lang="en-US" sz="1500" b="1" dirty="0" smtClean="0">
                <a:solidFill>
                  <a:schemeClr val="dk1"/>
                </a:solidFill>
                <a:latin typeface="Garamond"/>
                <a:ea typeface="Garamond"/>
                <a:cs typeface="Garamond"/>
                <a:sym typeface="Garamond"/>
              </a:rPr>
              <a:t>location</a:t>
            </a:r>
            <a:br>
              <a:rPr lang="en-US" sz="1500" b="1" dirty="0" smtClean="0">
                <a:solidFill>
                  <a:schemeClr val="dk1"/>
                </a:solidFill>
                <a:latin typeface="Garamond"/>
                <a:ea typeface="Garamond"/>
                <a:cs typeface="Garamond"/>
                <a:sym typeface="Garamond"/>
              </a:rPr>
            </a:br>
            <a:endParaRPr lang="en-US" sz="1500" b="1" dirty="0" smtClean="0">
              <a:solidFill>
                <a:schemeClr val="dk1"/>
              </a:solidFill>
              <a:latin typeface="Garamond"/>
              <a:ea typeface="Garamond"/>
              <a:cs typeface="Garamond"/>
              <a:sym typeface="Garamond"/>
            </a:endParaRPr>
          </a:p>
          <a:p>
            <a:pPr marL="800100" lvl="1" indent="-342900">
              <a:buClr>
                <a:schemeClr val="accent1"/>
              </a:buClr>
              <a:buFont typeface="+mj-lt"/>
              <a:buAutoNum type="arabicPeriod"/>
            </a:pPr>
            <a:r>
              <a:rPr lang="en-US" sz="1500" dirty="0">
                <a:solidFill>
                  <a:schemeClr val="dk1"/>
                </a:solidFill>
                <a:latin typeface="Garamond"/>
                <a:ea typeface="Garamond"/>
                <a:cs typeface="Garamond"/>
                <a:sym typeface="Garamond"/>
              </a:rPr>
              <a:t>Complete any additional required safety protocols, as shown in the Undergraduate Travel Web App. </a:t>
            </a:r>
            <a:endParaRPr lang="en-US" sz="1500" dirty="0">
              <a:solidFill>
                <a:srgbClr val="333333"/>
              </a:solidFill>
              <a:highlight>
                <a:srgbClr val="FFFFFF"/>
              </a:highlight>
              <a:latin typeface="Garamond"/>
              <a:ea typeface="Garamond"/>
              <a:cs typeface="Garamond"/>
              <a:sym typeface="Garamond"/>
            </a:endParaRPr>
          </a:p>
          <a:p>
            <a:pPr marL="312039" indent="-312039">
              <a:buFont typeface="Arial" panose="020B0604020202020204" pitchFamily="34" charset="0"/>
              <a:buChar char="•"/>
            </a:pPr>
            <a:endParaRPr lang="en-US" sz="1300" dirty="0">
              <a:solidFill>
                <a:schemeClr val="dk1"/>
              </a:solidFill>
              <a:latin typeface="Garamond"/>
              <a:ea typeface="Garamond"/>
              <a:cs typeface="Garamond"/>
              <a:sym typeface="Garamond"/>
            </a:endParaRPr>
          </a:p>
          <a:p>
            <a:pPr marL="769239" lvl="1" indent="-312039">
              <a:buFont typeface="+mj-lt"/>
              <a:buAutoNum type="arabicPeriod"/>
            </a:pPr>
            <a:endParaRPr lang="en-US" sz="1300" dirty="0">
              <a:solidFill>
                <a:srgbClr val="333333"/>
              </a:solidFill>
              <a:highlight>
                <a:srgbClr val="FFFFFF"/>
              </a:highlight>
              <a:latin typeface="Garamond"/>
              <a:ea typeface="Garamond"/>
              <a:cs typeface="Garamond"/>
              <a:sym typeface="Garamond"/>
            </a:endParaRPr>
          </a:p>
          <a:p>
            <a:pPr marL="769239" lvl="8" indent="-312039">
              <a:lnSpc>
                <a:spcPct val="115000"/>
              </a:lnSpc>
              <a:spcAft>
                <a:spcPts val="504"/>
              </a:spcAft>
              <a:buClr>
                <a:schemeClr val="dk1"/>
              </a:buClr>
              <a:buSzPct val="100000"/>
              <a:buFont typeface="+mj-lt"/>
              <a:buAutoNum type="arabicPeriod"/>
            </a:pPr>
            <a:endParaRPr lang="en-US" sz="1300" dirty="0"/>
          </a:p>
          <a:p>
            <a:pPr marL="192024" indent="-192024">
              <a:lnSpc>
                <a:spcPct val="115000"/>
              </a:lnSpc>
              <a:spcAft>
                <a:spcPts val="504"/>
              </a:spcAft>
              <a:buClr>
                <a:schemeClr val="dk1"/>
              </a:buClr>
              <a:buSzPct val="100000"/>
              <a:buFont typeface="Garamond"/>
              <a:buChar char="●"/>
            </a:pPr>
            <a:endParaRPr lang="en-US" sz="1300" b="1" dirty="0">
              <a:solidFill>
                <a:srgbClr val="333333"/>
              </a:solidFill>
              <a:highlight>
                <a:srgbClr val="FFFFFF"/>
              </a:highlight>
              <a:latin typeface="Garamond"/>
              <a:ea typeface="Garamond"/>
              <a:cs typeface="Garamond"/>
              <a:sym typeface="Garamond"/>
            </a:endParaRPr>
          </a:p>
          <a:p>
            <a:pPr marL="192024" indent="-192024">
              <a:lnSpc>
                <a:spcPct val="115000"/>
              </a:lnSpc>
              <a:spcAft>
                <a:spcPts val="504"/>
              </a:spcAft>
              <a:buClr>
                <a:schemeClr val="dk1"/>
              </a:buClr>
              <a:buSzPct val="100000"/>
              <a:buFont typeface="Garamond"/>
              <a:buChar char="●"/>
            </a:pPr>
            <a:endParaRPr lang="en-US" sz="1300" b="1" dirty="0">
              <a:solidFill>
                <a:srgbClr val="333333"/>
              </a:solidFill>
              <a:highlight>
                <a:srgbClr val="FFFFFF"/>
              </a:highlight>
              <a:latin typeface="Garamond"/>
              <a:ea typeface="Garamond"/>
              <a:cs typeface="Garamond"/>
              <a:sym typeface="Garamond"/>
            </a:endParaRPr>
          </a:p>
          <a:p>
            <a:pPr marL="192024" indent="-192024">
              <a:lnSpc>
                <a:spcPct val="115000"/>
              </a:lnSpc>
              <a:spcAft>
                <a:spcPts val="504"/>
              </a:spcAft>
              <a:buClr>
                <a:schemeClr val="dk1"/>
              </a:buClr>
              <a:buSzPct val="100000"/>
              <a:buFont typeface="Garamond"/>
              <a:buChar char="●"/>
            </a:pPr>
            <a:endParaRPr lang="en-US" sz="1300" dirty="0">
              <a:solidFill>
                <a:schemeClr val="dk1"/>
              </a:solidFill>
              <a:latin typeface="Garamond"/>
              <a:ea typeface="Garamond"/>
              <a:cs typeface="Garamond"/>
              <a:sym typeface="Garamond"/>
            </a:endParaRPr>
          </a:p>
          <a:p>
            <a:pPr marL="192024" indent="-192024">
              <a:lnSpc>
                <a:spcPct val="115000"/>
              </a:lnSpc>
              <a:spcAft>
                <a:spcPts val="504"/>
              </a:spcAft>
              <a:buClr>
                <a:schemeClr val="dk1"/>
              </a:buClr>
              <a:buSzPct val="100000"/>
              <a:buFont typeface="Garamond"/>
              <a:buChar char="●"/>
            </a:pPr>
            <a:endParaRPr lang="en-US" sz="1300" dirty="0">
              <a:solidFill>
                <a:schemeClr val="dk1"/>
              </a:solidFill>
              <a:latin typeface="Garamond"/>
              <a:ea typeface="Garamond"/>
              <a:cs typeface="Garamond"/>
              <a:sym typeface="Garamond"/>
            </a:endParaRPr>
          </a:p>
          <a:p>
            <a:pPr marL="192024" indent="-192024">
              <a:lnSpc>
                <a:spcPct val="115000"/>
              </a:lnSpc>
              <a:spcAft>
                <a:spcPts val="504"/>
              </a:spcAft>
              <a:buClr>
                <a:schemeClr val="dk1"/>
              </a:buClr>
              <a:buSzPct val="100000"/>
              <a:buFont typeface="Garamond"/>
              <a:buChar char="●"/>
            </a:pPr>
            <a:endParaRPr lang="en-US" sz="1300" dirty="0">
              <a:solidFill>
                <a:schemeClr val="dk1"/>
              </a:solidFill>
              <a:latin typeface="Garamond"/>
              <a:ea typeface="Garamond"/>
              <a:cs typeface="Garamond"/>
              <a:sym typeface="Garamond"/>
            </a:endParaRPr>
          </a:p>
        </p:txBody>
      </p:sp>
      <p:sp>
        <p:nvSpPr>
          <p:cNvPr id="102" name="Shape 102"/>
          <p:cNvSpPr txBox="1"/>
          <p:nvPr/>
        </p:nvSpPr>
        <p:spPr>
          <a:xfrm>
            <a:off x="1188390" y="570225"/>
            <a:ext cx="6673816" cy="553950"/>
          </a:xfrm>
          <a:prstGeom prst="rect">
            <a:avLst/>
          </a:prstGeom>
          <a:noFill/>
          <a:ln>
            <a:noFill/>
          </a:ln>
        </p:spPr>
        <p:txBody>
          <a:bodyPr lIns="38399" tIns="19194" rIns="38399" bIns="19194" anchor="t" anchorCtr="0">
            <a:noAutofit/>
          </a:bodyPr>
          <a:lstStyle/>
          <a:p>
            <a:pPr>
              <a:buSzPct val="25000"/>
            </a:pPr>
            <a:r>
              <a:rPr lang="en-US" sz="2800" dirty="0">
                <a:solidFill>
                  <a:srgbClr val="00447C"/>
                </a:solidFill>
                <a:latin typeface="Cabin"/>
                <a:ea typeface="Cabin"/>
                <a:cs typeface="Cabin"/>
                <a:sym typeface="Cabin"/>
              </a:rPr>
              <a:t>I’ve got School Sponsorship, now what?</a:t>
            </a:r>
          </a:p>
        </p:txBody>
      </p:sp>
      <p:sp>
        <p:nvSpPr>
          <p:cNvPr id="103" name="Shape 103"/>
          <p:cNvSpPr/>
          <p:nvPr/>
        </p:nvSpPr>
        <p:spPr>
          <a:xfrm flipH="1">
            <a:off x="-1" y="709863"/>
            <a:ext cx="72190" cy="764005"/>
          </a:xfrm>
          <a:prstGeom prst="rect">
            <a:avLst/>
          </a:prstGeom>
          <a:solidFill>
            <a:srgbClr val="00447C"/>
          </a:solidFill>
          <a:ln>
            <a:noFill/>
          </a:ln>
        </p:spPr>
        <p:txBody>
          <a:bodyPr lIns="38399" tIns="19194" rIns="38399" bIns="19194" anchor="ctr" anchorCtr="0">
            <a:noAutofit/>
          </a:bodyPr>
          <a:lstStyle/>
          <a:p>
            <a:pPr algn="ctr"/>
            <a:endParaRPr sz="1500" dirty="0">
              <a:solidFill>
                <a:srgbClr val="00447C"/>
              </a:solidFill>
              <a:latin typeface="Calibri"/>
              <a:ea typeface="Calibri"/>
              <a:cs typeface="Calibri"/>
              <a:sym typeface="Calibri"/>
            </a:endParaRPr>
          </a:p>
        </p:txBody>
      </p:sp>
    </p:spTree>
    <p:extLst>
      <p:ext uri="{BB962C8B-B14F-4D97-AF65-F5344CB8AC3E}">
        <p14:creationId xmlns:p14="http://schemas.microsoft.com/office/powerpoint/2010/main" val="768824042"/>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01"/>
                                        </p:tgtEl>
                                        <p:attrNameLst>
                                          <p:attrName>style.visibility</p:attrName>
                                        </p:attrNameLst>
                                      </p:cBhvr>
                                      <p:to>
                                        <p:strVal val="visible"/>
                                      </p:to>
                                    </p:set>
                                    <p:animEffect transition="in" filter="fade">
                                      <p:cBhvr>
                                        <p:cTn id="7" dur="1000"/>
                                        <p:tgtEl>
                                          <p:spTgt spid="101"/>
                                        </p:tgtEl>
                                      </p:cBhvr>
                                    </p:animEffect>
                                    <p:anim calcmode="lin" valueType="num">
                                      <p:cBhvr>
                                        <p:cTn id="8" dur="1000" fill="hold"/>
                                        <p:tgtEl>
                                          <p:spTgt spid="101"/>
                                        </p:tgtEl>
                                        <p:attrNameLst>
                                          <p:attrName>ppt_x</p:attrName>
                                        </p:attrNameLst>
                                      </p:cBhvr>
                                      <p:tavLst>
                                        <p:tav tm="0">
                                          <p:val>
                                            <p:strVal val="#ppt_x"/>
                                          </p:val>
                                        </p:tav>
                                        <p:tav tm="100000">
                                          <p:val>
                                            <p:strVal val="#ppt_x"/>
                                          </p:val>
                                        </p:tav>
                                      </p:tavLst>
                                    </p:anim>
                                    <p:anim calcmode="lin" valueType="num">
                                      <p:cBhvr>
                                        <p:cTn id="9" dur="1000" fill="hold"/>
                                        <p:tgtEl>
                                          <p:spTgt spid="10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cxnSp>
        <p:nvCxnSpPr>
          <p:cNvPr id="156" name="Shape 156"/>
          <p:cNvCxnSpPr/>
          <p:nvPr/>
        </p:nvCxnSpPr>
        <p:spPr>
          <a:xfrm rot="10800000" flipH="1">
            <a:off x="1222106" y="1116125"/>
            <a:ext cx="6640088" cy="8100"/>
          </a:xfrm>
          <a:prstGeom prst="straightConnector1">
            <a:avLst/>
          </a:prstGeom>
          <a:noFill/>
          <a:ln w="50800" cap="flat" cmpd="sng">
            <a:solidFill>
              <a:srgbClr val="A4D7F4"/>
            </a:solidFill>
            <a:prstDash val="solid"/>
            <a:miter/>
            <a:headEnd type="none" w="med" len="med"/>
            <a:tailEnd type="none" w="med" len="med"/>
          </a:ln>
        </p:spPr>
      </p:cxnSp>
      <p:cxnSp>
        <p:nvCxnSpPr>
          <p:cNvPr id="157" name="Shape 157"/>
          <p:cNvCxnSpPr/>
          <p:nvPr/>
        </p:nvCxnSpPr>
        <p:spPr>
          <a:xfrm flipV="1">
            <a:off x="1222106" y="1120175"/>
            <a:ext cx="1378219" cy="4050"/>
          </a:xfrm>
          <a:prstGeom prst="straightConnector1">
            <a:avLst/>
          </a:prstGeom>
          <a:noFill/>
          <a:ln w="50800" cap="flat" cmpd="sng">
            <a:solidFill>
              <a:srgbClr val="00447C"/>
            </a:solidFill>
            <a:prstDash val="solid"/>
            <a:miter/>
            <a:headEnd type="none" w="med" len="med"/>
            <a:tailEnd type="none" w="med" len="med"/>
          </a:ln>
        </p:spPr>
      </p:cxnSp>
      <p:sp>
        <p:nvSpPr>
          <p:cNvPr id="158" name="Shape 158"/>
          <p:cNvSpPr txBox="1"/>
          <p:nvPr/>
        </p:nvSpPr>
        <p:spPr>
          <a:xfrm>
            <a:off x="1188390" y="1371600"/>
            <a:ext cx="6869760" cy="1573650"/>
          </a:xfrm>
          <a:prstGeom prst="rect">
            <a:avLst/>
          </a:prstGeom>
          <a:noFill/>
          <a:ln>
            <a:noFill/>
          </a:ln>
        </p:spPr>
        <p:txBody>
          <a:bodyPr lIns="38399" tIns="19194" rIns="38399" bIns="19194" anchor="t" anchorCtr="0">
            <a:noAutofit/>
          </a:bodyPr>
          <a:lstStyle/>
          <a:p>
            <a:pPr marL="285750" indent="-285750">
              <a:lnSpc>
                <a:spcPct val="200000"/>
              </a:lnSpc>
              <a:spcAft>
                <a:spcPts val="504"/>
              </a:spcAft>
              <a:buClr>
                <a:schemeClr val="accent1"/>
              </a:buClr>
              <a:buSzPct val="100000"/>
              <a:buFont typeface="Arial" panose="020B0604020202020204" pitchFamily="34" charset="0"/>
              <a:buChar char="•"/>
            </a:pPr>
            <a:r>
              <a:rPr lang="en-US" sz="1500" dirty="0" smtClean="0">
                <a:latin typeface="Garamond" panose="02020404030301010803" pitchFamily="18" charset="0"/>
              </a:rPr>
              <a:t>Side trips are defined as any </a:t>
            </a:r>
            <a:r>
              <a:rPr lang="en-US" sz="1500" dirty="0">
                <a:latin typeface="Garamond" panose="02020404030301010803" pitchFamily="18" charset="0"/>
              </a:rPr>
              <a:t>travel destinations that are not an official part of your Columbia-Led, Columbia-Facilitated and/or Recognized Travel program’s curriculum or itinerary that occur during the dates of your program or within seven days prior to or after the completion of your program</a:t>
            </a:r>
            <a:r>
              <a:rPr lang="en-US" sz="1500" dirty="0" smtClean="0">
                <a:latin typeface="Garamond" panose="02020404030301010803" pitchFamily="18" charset="0"/>
              </a:rPr>
              <a:t>.</a:t>
            </a:r>
          </a:p>
          <a:p>
            <a:pPr marL="742950" lvl="1" indent="-285750">
              <a:lnSpc>
                <a:spcPct val="200000"/>
              </a:lnSpc>
              <a:spcAft>
                <a:spcPts val="504"/>
              </a:spcAft>
              <a:buClr>
                <a:schemeClr val="accent1"/>
              </a:buClr>
              <a:buSzPct val="100000"/>
              <a:buFont typeface="Arial" panose="020B0604020202020204" pitchFamily="34" charset="0"/>
              <a:buChar char="•"/>
            </a:pPr>
            <a:r>
              <a:rPr lang="en-US" sz="1500" dirty="0" smtClean="0">
                <a:latin typeface="Garamond" panose="02020404030301010803" pitchFamily="18" charset="0"/>
              </a:rPr>
              <a:t>Sides trips include personal travel that takes you out of your main program location, including a different city or country.</a:t>
            </a:r>
          </a:p>
          <a:p>
            <a:pPr marL="742950" lvl="1" indent="-285750">
              <a:lnSpc>
                <a:spcPct val="200000"/>
              </a:lnSpc>
              <a:spcAft>
                <a:spcPts val="504"/>
              </a:spcAft>
              <a:buClr>
                <a:schemeClr val="accent1"/>
              </a:buClr>
              <a:buSzPct val="100000"/>
              <a:buFont typeface="Arial" panose="020B0604020202020204" pitchFamily="34" charset="0"/>
              <a:buChar char="•"/>
            </a:pPr>
            <a:r>
              <a:rPr lang="en-US" sz="1500" dirty="0" smtClean="0">
                <a:latin typeface="Garamond" panose="02020404030301010803" pitchFamily="18" charset="0"/>
              </a:rPr>
              <a:t>Side trips might be planned far in advance, or might be initiated spontaneously.</a:t>
            </a:r>
          </a:p>
          <a:p>
            <a:pPr marL="285750" indent="-285750">
              <a:lnSpc>
                <a:spcPct val="200000"/>
              </a:lnSpc>
              <a:spcAft>
                <a:spcPts val="504"/>
              </a:spcAft>
              <a:buClr>
                <a:schemeClr val="accent1"/>
              </a:buClr>
              <a:buSzPct val="100000"/>
              <a:buFont typeface="Arial" panose="020B0604020202020204" pitchFamily="34" charset="0"/>
              <a:buChar char="•"/>
            </a:pPr>
            <a:r>
              <a:rPr lang="en-US" sz="1500" dirty="0">
                <a:latin typeface="Garamond" panose="02020404030301010803" pitchFamily="18" charset="0"/>
              </a:rPr>
              <a:t>If you know your side trip details prior to departure, update your School Sponsorship application to register your side trip. </a:t>
            </a:r>
            <a:endParaRPr lang="en-US" sz="1500" dirty="0" smtClean="0">
              <a:latin typeface="Garamond" panose="02020404030301010803" pitchFamily="18" charset="0"/>
            </a:endParaRPr>
          </a:p>
          <a:p>
            <a:pPr marL="285750" indent="-285750">
              <a:lnSpc>
                <a:spcPct val="200000"/>
              </a:lnSpc>
              <a:spcAft>
                <a:spcPts val="504"/>
              </a:spcAft>
              <a:buClr>
                <a:schemeClr val="accent1"/>
              </a:buClr>
              <a:buSzPct val="100000"/>
              <a:buFont typeface="Arial" panose="020B0604020202020204" pitchFamily="34" charset="0"/>
              <a:buChar char="•"/>
            </a:pPr>
            <a:r>
              <a:rPr lang="en-US" sz="1500" dirty="0">
                <a:latin typeface="Garamond" panose="02020404030301010803" pitchFamily="18" charset="0"/>
              </a:rPr>
              <a:t>If you decide to take a side trip after you are in your destination country, use the ISOS Assistance App to check-in to your side trip destination once you arrive. </a:t>
            </a:r>
          </a:p>
          <a:p>
            <a:pPr marL="742950" lvl="1" indent="-285750">
              <a:lnSpc>
                <a:spcPct val="200000"/>
              </a:lnSpc>
              <a:spcAft>
                <a:spcPts val="504"/>
              </a:spcAft>
              <a:buClr>
                <a:schemeClr val="accent1"/>
              </a:buClr>
              <a:buSzPct val="100000"/>
              <a:buFont typeface="Arial" panose="020B0604020202020204" pitchFamily="34" charset="0"/>
              <a:buChar char="•"/>
            </a:pPr>
            <a:endParaRPr lang="en-US" sz="1500" dirty="0">
              <a:latin typeface="Garamond" panose="02020404030301010803" pitchFamily="18" charset="0"/>
            </a:endParaRPr>
          </a:p>
          <a:p>
            <a:pPr marL="742950" lvl="1" indent="-285750">
              <a:lnSpc>
                <a:spcPct val="200000"/>
              </a:lnSpc>
              <a:spcAft>
                <a:spcPts val="504"/>
              </a:spcAft>
              <a:buClr>
                <a:schemeClr val="accent1"/>
              </a:buClr>
              <a:buSzPct val="100000"/>
              <a:buFont typeface="Arial" panose="020B0604020202020204" pitchFamily="34" charset="0"/>
              <a:buChar char="•"/>
            </a:pPr>
            <a:endParaRPr lang="en-US" sz="1500" dirty="0">
              <a:latin typeface="Garamond" panose="02020404030301010803" pitchFamily="18" charset="0"/>
            </a:endParaRPr>
          </a:p>
          <a:p>
            <a:pPr>
              <a:lnSpc>
                <a:spcPct val="115000"/>
              </a:lnSpc>
              <a:spcAft>
                <a:spcPts val="504"/>
              </a:spcAft>
              <a:buClr>
                <a:schemeClr val="accent1"/>
              </a:buClr>
              <a:buSzPct val="100000"/>
            </a:pPr>
            <a:endParaRPr lang="en-US" sz="1500" dirty="0">
              <a:latin typeface="Garamond" panose="02020404030301010803" pitchFamily="18" charset="0"/>
            </a:endParaRPr>
          </a:p>
        </p:txBody>
      </p:sp>
      <p:sp>
        <p:nvSpPr>
          <p:cNvPr id="159" name="Shape 159"/>
          <p:cNvSpPr txBox="1"/>
          <p:nvPr/>
        </p:nvSpPr>
        <p:spPr>
          <a:xfrm>
            <a:off x="1188390" y="570225"/>
            <a:ext cx="6012450" cy="553950"/>
          </a:xfrm>
          <a:prstGeom prst="rect">
            <a:avLst/>
          </a:prstGeom>
          <a:noFill/>
          <a:ln>
            <a:noFill/>
          </a:ln>
        </p:spPr>
        <p:txBody>
          <a:bodyPr lIns="38399" tIns="19194" rIns="38399" bIns="19194" anchor="t" anchorCtr="0">
            <a:noAutofit/>
          </a:bodyPr>
          <a:lstStyle/>
          <a:p>
            <a:pPr>
              <a:buSzPct val="25000"/>
            </a:pPr>
            <a:r>
              <a:rPr lang="en-US" sz="2800" dirty="0">
                <a:solidFill>
                  <a:srgbClr val="00447C"/>
                </a:solidFill>
                <a:latin typeface="Cabin"/>
                <a:ea typeface="Cabin"/>
                <a:cs typeface="Cabin"/>
                <a:sym typeface="Cabin"/>
              </a:rPr>
              <a:t>Side Trips</a:t>
            </a:r>
          </a:p>
        </p:txBody>
      </p:sp>
      <p:sp>
        <p:nvSpPr>
          <p:cNvPr id="160" name="Shape 160"/>
          <p:cNvSpPr/>
          <p:nvPr/>
        </p:nvSpPr>
        <p:spPr>
          <a:xfrm flipH="1">
            <a:off x="-36" y="709863"/>
            <a:ext cx="72225" cy="763950"/>
          </a:xfrm>
          <a:prstGeom prst="rect">
            <a:avLst/>
          </a:prstGeom>
          <a:solidFill>
            <a:srgbClr val="00447C"/>
          </a:solidFill>
          <a:ln>
            <a:noFill/>
          </a:ln>
        </p:spPr>
        <p:txBody>
          <a:bodyPr lIns="38399" tIns="19194" rIns="38399" bIns="19194" anchor="ctr" anchorCtr="0">
            <a:noAutofit/>
          </a:bodyPr>
          <a:lstStyle/>
          <a:p>
            <a:pPr algn="ctr"/>
            <a:endParaRPr sz="1500" dirty="0">
              <a:solidFill>
                <a:srgbClr val="00447C"/>
              </a:solidFill>
              <a:latin typeface="Calibri"/>
              <a:ea typeface="Calibri"/>
              <a:cs typeface="Calibri"/>
              <a:sym typeface="Calibri"/>
            </a:endParaRPr>
          </a:p>
        </p:txBody>
      </p:sp>
    </p:spTree>
    <p:extLst>
      <p:ext uri="{BB962C8B-B14F-4D97-AF65-F5344CB8AC3E}">
        <p14:creationId xmlns:p14="http://schemas.microsoft.com/office/powerpoint/2010/main" val="2896980661"/>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58"/>
                                        </p:tgtEl>
                                        <p:attrNameLst>
                                          <p:attrName>style.visibility</p:attrName>
                                        </p:attrNameLst>
                                      </p:cBhvr>
                                      <p:to>
                                        <p:strVal val="visible"/>
                                      </p:to>
                                    </p:set>
                                    <p:animEffect transition="in" filter="fade">
                                      <p:cBhvr>
                                        <p:cTn id="7" dur="1000"/>
                                        <p:tgtEl>
                                          <p:spTgt spid="158"/>
                                        </p:tgtEl>
                                      </p:cBhvr>
                                    </p:animEffect>
                                    <p:anim calcmode="lin" valueType="num">
                                      <p:cBhvr>
                                        <p:cTn id="8" dur="1000" fill="hold"/>
                                        <p:tgtEl>
                                          <p:spTgt spid="158"/>
                                        </p:tgtEl>
                                        <p:attrNameLst>
                                          <p:attrName>ppt_x</p:attrName>
                                        </p:attrNameLst>
                                      </p:cBhvr>
                                      <p:tavLst>
                                        <p:tav tm="0">
                                          <p:val>
                                            <p:strVal val="#ppt_x"/>
                                          </p:val>
                                        </p:tav>
                                        <p:tav tm="100000">
                                          <p:val>
                                            <p:strVal val="#ppt_x"/>
                                          </p:val>
                                        </p:tav>
                                      </p:tavLst>
                                    </p:anim>
                                    <p:anim calcmode="lin" valueType="num">
                                      <p:cBhvr>
                                        <p:cTn id="9" dur="1000" fill="hold"/>
                                        <p:tgtEl>
                                          <p:spTgt spid="15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20" name="Shape 100"/>
          <p:cNvSpPr txBox="1"/>
          <p:nvPr/>
        </p:nvSpPr>
        <p:spPr>
          <a:xfrm>
            <a:off x="914400" y="1201810"/>
            <a:ext cx="7467600" cy="3035133"/>
          </a:xfrm>
          <a:prstGeom prst="rect">
            <a:avLst/>
          </a:prstGeom>
          <a:noFill/>
          <a:ln>
            <a:noFill/>
          </a:ln>
        </p:spPr>
        <p:txBody>
          <a:bodyPr lIns="38399" tIns="19194" rIns="38399" bIns="19194" anchor="t" anchorCtr="0">
            <a:noAutofit/>
          </a:bodyPr>
          <a:lstStyle/>
          <a:p>
            <a:pPr marL="576072" lvl="2" indent="-224028">
              <a:lnSpc>
                <a:spcPct val="114000"/>
              </a:lnSpc>
              <a:spcAft>
                <a:spcPts val="504"/>
              </a:spcAft>
              <a:buSzPct val="100000"/>
              <a:buFont typeface="Garamond"/>
              <a:buChar char="■"/>
            </a:pPr>
            <a:endParaRPr lang="en-US" sz="1600" dirty="0" smtClean="0">
              <a:latin typeface="Garamond"/>
              <a:ea typeface="Garamond"/>
              <a:cs typeface="Garamond"/>
              <a:sym typeface="Garamond"/>
            </a:endParaRPr>
          </a:p>
          <a:p>
            <a:pPr marL="576072" lvl="2" indent="-224028">
              <a:lnSpc>
                <a:spcPct val="114000"/>
              </a:lnSpc>
              <a:spcAft>
                <a:spcPts val="504"/>
              </a:spcAft>
              <a:buSzPct val="100000"/>
              <a:buFont typeface="Garamond"/>
              <a:buChar char="■"/>
            </a:pPr>
            <a:endParaRPr lang="en-US" sz="1600" dirty="0" smtClean="0">
              <a:latin typeface="Garamond"/>
              <a:ea typeface="Garamond"/>
              <a:cs typeface="Garamond"/>
              <a:sym typeface="Garamond"/>
            </a:endParaRPr>
          </a:p>
          <a:p>
            <a:pPr marL="576072" lvl="2" indent="-224028">
              <a:lnSpc>
                <a:spcPct val="114000"/>
              </a:lnSpc>
              <a:spcAft>
                <a:spcPts val="504"/>
              </a:spcAft>
              <a:buSzPct val="100000"/>
              <a:buFont typeface="Garamond"/>
              <a:buChar char="■"/>
            </a:pPr>
            <a:r>
              <a:rPr lang="en-US" sz="1600" dirty="0" smtClean="0">
                <a:latin typeface="Garamond"/>
                <a:ea typeface="Garamond"/>
                <a:cs typeface="Garamond"/>
                <a:sym typeface="Garamond"/>
              </a:rPr>
              <a:t>ISOS </a:t>
            </a:r>
            <a:r>
              <a:rPr lang="en-US" sz="1600" dirty="0">
                <a:latin typeface="Garamond"/>
                <a:ea typeface="Garamond"/>
                <a:cs typeface="Garamond"/>
                <a:sym typeface="Garamond"/>
              </a:rPr>
              <a:t>Assistance App</a:t>
            </a:r>
          </a:p>
          <a:p>
            <a:pPr marL="352044" lvl="2">
              <a:lnSpc>
                <a:spcPct val="114000"/>
              </a:lnSpc>
              <a:spcAft>
                <a:spcPts val="504"/>
              </a:spcAft>
              <a:buSzPct val="100000"/>
            </a:pPr>
            <a:endParaRPr lang="en-US" sz="1600" dirty="0" smtClean="0">
              <a:latin typeface="Garamond"/>
              <a:ea typeface="Garamond"/>
              <a:cs typeface="Garamond"/>
              <a:sym typeface="Garamond"/>
            </a:endParaRPr>
          </a:p>
          <a:p>
            <a:pPr marL="352044" lvl="2">
              <a:lnSpc>
                <a:spcPct val="114000"/>
              </a:lnSpc>
              <a:spcAft>
                <a:spcPts val="504"/>
              </a:spcAft>
              <a:buSzPct val="100000"/>
            </a:pPr>
            <a:endParaRPr lang="en-US" sz="1600" dirty="0" smtClean="0">
              <a:latin typeface="Garamond"/>
              <a:ea typeface="Garamond"/>
              <a:cs typeface="Garamond"/>
              <a:sym typeface="Garamond"/>
            </a:endParaRPr>
          </a:p>
          <a:p>
            <a:pPr marL="576072" lvl="2" indent="-224028">
              <a:lnSpc>
                <a:spcPct val="114000"/>
              </a:lnSpc>
              <a:spcAft>
                <a:spcPts val="504"/>
              </a:spcAft>
              <a:buSzPct val="100000"/>
              <a:buFont typeface="Garamond"/>
              <a:buChar char="■"/>
            </a:pPr>
            <a:endParaRPr lang="en-US" sz="1600" dirty="0" smtClean="0">
              <a:latin typeface="Garamond"/>
              <a:ea typeface="Garamond"/>
              <a:cs typeface="Garamond"/>
              <a:sym typeface="Garamond"/>
            </a:endParaRPr>
          </a:p>
          <a:p>
            <a:pPr marL="576072" lvl="2" indent="-224028">
              <a:lnSpc>
                <a:spcPct val="114000"/>
              </a:lnSpc>
              <a:spcAft>
                <a:spcPts val="504"/>
              </a:spcAft>
              <a:buSzPct val="100000"/>
              <a:buFont typeface="Garamond"/>
              <a:buChar char="■"/>
            </a:pPr>
            <a:endParaRPr lang="en-US" sz="1600" dirty="0" smtClean="0">
              <a:latin typeface="Garamond"/>
              <a:ea typeface="Garamond"/>
              <a:cs typeface="Garamond"/>
              <a:sym typeface="Garamond"/>
            </a:endParaRPr>
          </a:p>
          <a:p>
            <a:pPr marL="576072" lvl="2" indent="-224028">
              <a:lnSpc>
                <a:spcPct val="114000"/>
              </a:lnSpc>
              <a:spcAft>
                <a:spcPts val="504"/>
              </a:spcAft>
              <a:buSzPct val="100000"/>
              <a:buFont typeface="Garamond"/>
              <a:buChar char="■"/>
            </a:pPr>
            <a:r>
              <a:rPr lang="en-US" sz="1600" dirty="0" smtClean="0">
                <a:latin typeface="Garamond"/>
                <a:ea typeface="Garamond"/>
                <a:cs typeface="Garamond"/>
                <a:sym typeface="Garamond"/>
              </a:rPr>
              <a:t>ISOS MyTrips</a:t>
            </a:r>
          </a:p>
          <a:p>
            <a:pPr marL="576072" lvl="2" indent="-224028">
              <a:lnSpc>
                <a:spcPct val="114000"/>
              </a:lnSpc>
              <a:spcAft>
                <a:spcPts val="504"/>
              </a:spcAft>
              <a:buSzPct val="100000"/>
              <a:buFont typeface="Garamond"/>
              <a:buChar char="■"/>
            </a:pPr>
            <a:endParaRPr lang="en-US" sz="1600" dirty="0">
              <a:latin typeface="Garamond"/>
              <a:ea typeface="Garamond"/>
              <a:cs typeface="Garamond"/>
              <a:sym typeface="Garamond"/>
            </a:endParaRPr>
          </a:p>
          <a:p>
            <a:pPr marL="576072" lvl="2" indent="-224028">
              <a:lnSpc>
                <a:spcPct val="114000"/>
              </a:lnSpc>
              <a:spcAft>
                <a:spcPts val="504"/>
              </a:spcAft>
              <a:buSzPct val="100000"/>
              <a:buFont typeface="Garamond"/>
              <a:buChar char="■"/>
            </a:pPr>
            <a:endParaRPr lang="en-US" sz="1600" dirty="0">
              <a:latin typeface="Garamond"/>
              <a:ea typeface="Garamond"/>
              <a:cs typeface="Garamond"/>
              <a:sym typeface="Garamond"/>
            </a:endParaRPr>
          </a:p>
          <a:p>
            <a:pPr marL="576072" lvl="2" indent="-224028">
              <a:lnSpc>
                <a:spcPct val="114000"/>
              </a:lnSpc>
              <a:spcAft>
                <a:spcPts val="504"/>
              </a:spcAft>
              <a:buSzPct val="100000"/>
              <a:buFont typeface="Garamond"/>
              <a:buChar char="■"/>
            </a:pPr>
            <a:endParaRPr lang="en-US" sz="1600" dirty="0">
              <a:latin typeface="Garamond"/>
              <a:ea typeface="Garamond"/>
              <a:cs typeface="Garamond"/>
              <a:sym typeface="Garamond"/>
            </a:endParaRPr>
          </a:p>
          <a:p>
            <a:pPr marL="576072" lvl="2" indent="-224028">
              <a:lnSpc>
                <a:spcPct val="114000"/>
              </a:lnSpc>
              <a:spcAft>
                <a:spcPts val="504"/>
              </a:spcAft>
              <a:buSzPct val="100000"/>
              <a:buFont typeface="Garamond"/>
              <a:buChar char="■"/>
            </a:pPr>
            <a:endParaRPr lang="en-US" sz="1600" dirty="0" smtClean="0">
              <a:latin typeface="Garamond"/>
              <a:ea typeface="Garamond"/>
              <a:cs typeface="Garamond"/>
              <a:sym typeface="Garamond"/>
            </a:endParaRPr>
          </a:p>
          <a:p>
            <a:pPr marL="576072" lvl="2" indent="-224028">
              <a:lnSpc>
                <a:spcPct val="114000"/>
              </a:lnSpc>
              <a:spcAft>
                <a:spcPts val="504"/>
              </a:spcAft>
              <a:buSzPct val="100000"/>
              <a:buFont typeface="Garamond"/>
              <a:buChar char="■"/>
            </a:pPr>
            <a:r>
              <a:rPr lang="en-US" sz="1600" dirty="0" smtClean="0">
                <a:latin typeface="Garamond"/>
                <a:ea typeface="Garamond"/>
                <a:cs typeface="Garamond"/>
                <a:sym typeface="Garamond"/>
              </a:rPr>
              <a:t>Undergraduate </a:t>
            </a:r>
            <a:r>
              <a:rPr lang="en-US" sz="1600" dirty="0">
                <a:latin typeface="Garamond"/>
                <a:ea typeface="Garamond"/>
                <a:cs typeface="Garamond"/>
                <a:sym typeface="Garamond"/>
              </a:rPr>
              <a:t>Travel Web App</a:t>
            </a:r>
          </a:p>
          <a:p>
            <a:pPr marL="352044" lvl="2">
              <a:lnSpc>
                <a:spcPct val="114000"/>
              </a:lnSpc>
              <a:spcAft>
                <a:spcPts val="504"/>
              </a:spcAft>
              <a:buSzPct val="100000"/>
            </a:pPr>
            <a:endParaRPr lang="en-US" sz="1700" dirty="0">
              <a:solidFill>
                <a:schemeClr val="dk1"/>
              </a:solidFill>
              <a:latin typeface="Garamond"/>
              <a:ea typeface="Garamond"/>
              <a:cs typeface="Garamond"/>
              <a:sym typeface="Garamond"/>
            </a:endParaRPr>
          </a:p>
          <a:p>
            <a:pPr marL="576072" lvl="2" indent="-224028">
              <a:lnSpc>
                <a:spcPct val="114000"/>
              </a:lnSpc>
              <a:spcAft>
                <a:spcPts val="504"/>
              </a:spcAft>
              <a:buSzPct val="100000"/>
              <a:buFont typeface="Garamond"/>
              <a:buChar char="■"/>
            </a:pPr>
            <a:endParaRPr lang="en-US" sz="1600" dirty="0">
              <a:latin typeface="Garamond"/>
              <a:ea typeface="Garamond"/>
              <a:cs typeface="Garamond"/>
              <a:sym typeface="Garamond"/>
            </a:endParaRPr>
          </a:p>
        </p:txBody>
      </p:sp>
      <p:cxnSp>
        <p:nvCxnSpPr>
          <p:cNvPr id="114" name="Shape 114"/>
          <p:cNvCxnSpPr/>
          <p:nvPr/>
        </p:nvCxnSpPr>
        <p:spPr>
          <a:xfrm rot="10800000" flipH="1">
            <a:off x="1222106" y="1116127"/>
            <a:ext cx="6640100" cy="8098"/>
          </a:xfrm>
          <a:prstGeom prst="straightConnector1">
            <a:avLst/>
          </a:prstGeom>
          <a:noFill/>
          <a:ln w="50800" cap="flat" cmpd="sng">
            <a:solidFill>
              <a:srgbClr val="A4D7F4"/>
            </a:solidFill>
            <a:prstDash val="solid"/>
            <a:miter/>
            <a:headEnd type="none" w="med" len="med"/>
            <a:tailEnd type="none" w="med" len="med"/>
          </a:ln>
        </p:spPr>
      </p:cxnSp>
      <p:cxnSp>
        <p:nvCxnSpPr>
          <p:cNvPr id="115" name="Shape 115"/>
          <p:cNvCxnSpPr/>
          <p:nvPr/>
        </p:nvCxnSpPr>
        <p:spPr>
          <a:xfrm>
            <a:off x="1222106" y="1124225"/>
            <a:ext cx="2325029" cy="0"/>
          </a:xfrm>
          <a:prstGeom prst="straightConnector1">
            <a:avLst/>
          </a:prstGeom>
          <a:noFill/>
          <a:ln w="50800" cap="flat" cmpd="sng">
            <a:solidFill>
              <a:srgbClr val="00447C"/>
            </a:solidFill>
            <a:prstDash val="solid"/>
            <a:miter/>
            <a:headEnd type="none" w="med" len="med"/>
            <a:tailEnd type="none" w="med" len="med"/>
          </a:ln>
        </p:spPr>
      </p:cxnSp>
      <p:sp>
        <p:nvSpPr>
          <p:cNvPr id="117" name="Shape 117"/>
          <p:cNvSpPr txBox="1"/>
          <p:nvPr/>
        </p:nvSpPr>
        <p:spPr>
          <a:xfrm>
            <a:off x="1188396" y="602018"/>
            <a:ext cx="4526604" cy="553998"/>
          </a:xfrm>
          <a:prstGeom prst="rect">
            <a:avLst/>
          </a:prstGeom>
          <a:noFill/>
          <a:ln>
            <a:noFill/>
          </a:ln>
        </p:spPr>
        <p:txBody>
          <a:bodyPr lIns="38399" tIns="19194" rIns="38399" bIns="19194" anchor="t" anchorCtr="0">
            <a:noAutofit/>
          </a:bodyPr>
          <a:lstStyle/>
          <a:p>
            <a:pPr>
              <a:buSzPct val="25000"/>
            </a:pPr>
            <a:r>
              <a:rPr lang="en-US" sz="2800" dirty="0" smtClean="0">
                <a:solidFill>
                  <a:srgbClr val="00447C"/>
                </a:solidFill>
                <a:latin typeface="Cabin"/>
                <a:ea typeface="Cabin"/>
                <a:cs typeface="Cabin"/>
                <a:sym typeface="Cabin"/>
              </a:rPr>
              <a:t>Registering Side Trips</a:t>
            </a:r>
            <a:endParaRPr lang="en-US" sz="2800" dirty="0">
              <a:solidFill>
                <a:srgbClr val="00447C"/>
              </a:solidFill>
              <a:latin typeface="Cabin"/>
              <a:ea typeface="Cabin"/>
              <a:cs typeface="Cabin"/>
              <a:sym typeface="Cabin"/>
            </a:endParaRPr>
          </a:p>
        </p:txBody>
      </p:sp>
      <p:sp>
        <p:nvSpPr>
          <p:cNvPr id="118" name="Shape 118"/>
          <p:cNvSpPr/>
          <p:nvPr/>
        </p:nvSpPr>
        <p:spPr>
          <a:xfrm flipH="1">
            <a:off x="-1" y="709863"/>
            <a:ext cx="72190" cy="764005"/>
          </a:xfrm>
          <a:prstGeom prst="rect">
            <a:avLst/>
          </a:prstGeom>
          <a:solidFill>
            <a:srgbClr val="00447C"/>
          </a:solidFill>
          <a:ln>
            <a:noFill/>
          </a:ln>
        </p:spPr>
        <p:txBody>
          <a:bodyPr lIns="38399" tIns="19194" rIns="38399" bIns="19194" anchor="ctr" anchorCtr="0">
            <a:noAutofit/>
          </a:bodyPr>
          <a:lstStyle/>
          <a:p>
            <a:pPr algn="ctr"/>
            <a:endParaRPr sz="1500" dirty="0">
              <a:solidFill>
                <a:srgbClr val="00447C"/>
              </a:solidFill>
              <a:latin typeface="Calibri"/>
              <a:ea typeface="Calibri"/>
              <a:cs typeface="Calibri"/>
              <a:sym typeface="Calibri"/>
            </a:endParaRPr>
          </a:p>
        </p:txBody>
      </p:sp>
      <p:grpSp>
        <p:nvGrpSpPr>
          <p:cNvPr id="14" name="Group 13"/>
          <p:cNvGrpSpPr/>
          <p:nvPr/>
        </p:nvGrpSpPr>
        <p:grpSpPr>
          <a:xfrm>
            <a:off x="2144569" y="2226042"/>
            <a:ext cx="1894031" cy="986667"/>
            <a:chOff x="3609975" y="3698052"/>
            <a:chExt cx="4339774" cy="2441909"/>
          </a:xfrm>
        </p:grpSpPr>
        <p:pic>
          <p:nvPicPr>
            <p:cNvPr id="15" name="Shape 122"/>
            <p:cNvPicPr preferRelativeResize="0"/>
            <p:nvPr/>
          </p:nvPicPr>
          <p:blipFill>
            <a:blip r:embed="rId3">
              <a:alphaModFix/>
            </a:blip>
            <a:stretch>
              <a:fillRect/>
            </a:stretch>
          </p:blipFill>
          <p:spPr>
            <a:xfrm>
              <a:off x="3697327" y="3698052"/>
              <a:ext cx="4060962" cy="1752600"/>
            </a:xfrm>
            <a:prstGeom prst="rect">
              <a:avLst/>
            </a:prstGeom>
            <a:noFill/>
            <a:ln>
              <a:noFill/>
            </a:ln>
          </p:spPr>
        </p:pic>
        <p:pic>
          <p:nvPicPr>
            <p:cNvPr id="16" name="Picture 10" descr="https://www.internationalsos.com/~/media/corporate/files/images/app-badges/google.png?h=42&amp;w=134&amp;la=en">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73399" y="5720861"/>
              <a:ext cx="1276350" cy="40005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1" descr="https://www.internationalsos.com/~/media/corporate/files/images/app-badges/windows.png?h=44&amp;w=133&amp;la=en">
              <a:hlinkClick r:id="rId6"/>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181600" y="5720861"/>
              <a:ext cx="1266825" cy="41910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9" descr="https://www.internationalsos.com/~/media/corporate/files/images/app-badges/apple.png?h=41&amp;w=133&amp;la=en">
              <a:hlinkClick r:id="rId8"/>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609975" y="5749436"/>
              <a:ext cx="1266825" cy="390525"/>
            </a:xfrm>
            <a:prstGeom prst="rect">
              <a:avLst/>
            </a:prstGeom>
            <a:noFill/>
            <a:extLst>
              <a:ext uri="{909E8E84-426E-40DD-AFC4-6F175D3DCCD1}">
                <a14:hiddenFill xmlns:a14="http://schemas.microsoft.com/office/drawing/2010/main">
                  <a:solidFill>
                    <a:srgbClr val="FFFFFF"/>
                  </a:solidFill>
                </a14:hiddenFill>
              </a:ext>
            </a:extLst>
          </p:spPr>
        </p:pic>
      </p:grpSp>
      <p:pic>
        <p:nvPicPr>
          <p:cNvPr id="5" name="Picture 4"/>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839945" y="3962400"/>
            <a:ext cx="5399055" cy="868083"/>
          </a:xfrm>
          <a:prstGeom prst="rect">
            <a:avLst/>
          </a:prstGeom>
        </p:spPr>
      </p:pic>
      <p:pic>
        <p:nvPicPr>
          <p:cNvPr id="7" name="Picture 6"/>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786021" y="5638801"/>
            <a:ext cx="5452979" cy="999205"/>
          </a:xfrm>
          <a:prstGeom prst="rect">
            <a:avLst/>
          </a:prstGeom>
        </p:spPr>
      </p:pic>
      <p:sp>
        <p:nvSpPr>
          <p:cNvPr id="4" name="TextBox 3"/>
          <p:cNvSpPr txBox="1"/>
          <p:nvPr/>
        </p:nvSpPr>
        <p:spPr>
          <a:xfrm>
            <a:off x="5591087" y="2057400"/>
            <a:ext cx="1495513" cy="1250342"/>
          </a:xfrm>
          <a:prstGeom prst="rect">
            <a:avLst/>
          </a:prstGeom>
          <a:ln>
            <a:noFill/>
          </a:ln>
          <a:effectLst>
            <a:glow rad="139700">
              <a:schemeClr val="accent1">
                <a:satMod val="175000"/>
                <a:alpha val="40000"/>
              </a:schemeClr>
            </a:glow>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lnSpc>
                <a:spcPct val="114000"/>
              </a:lnSpc>
              <a:spcAft>
                <a:spcPts val="504"/>
              </a:spcAft>
              <a:buClr>
                <a:srgbClr val="9FC5E8"/>
              </a:buClr>
              <a:buSzPct val="100000"/>
            </a:pPr>
            <a:r>
              <a:rPr lang="en-US" sz="1100" dirty="0" smtClean="0">
                <a:latin typeface="Garamond"/>
                <a:ea typeface="Garamond"/>
                <a:cs typeface="Garamond"/>
                <a:sym typeface="Garamond"/>
              </a:rPr>
              <a:t>We strongly recommend that you download the ISOS Assistance App to easily register a side trip while on the go.</a:t>
            </a:r>
            <a:endParaRPr lang="en-US" sz="1100" dirty="0">
              <a:latin typeface="Garamond"/>
              <a:ea typeface="Garamond"/>
              <a:cs typeface="Garamond"/>
              <a:sym typeface="Garamond"/>
            </a:endParaRPr>
          </a:p>
        </p:txBody>
      </p:sp>
      <p:cxnSp>
        <p:nvCxnSpPr>
          <p:cNvPr id="9" name="Straight Arrow Connector 8"/>
          <p:cNvCxnSpPr/>
          <p:nvPr/>
        </p:nvCxnSpPr>
        <p:spPr>
          <a:xfrm>
            <a:off x="4208981" y="2580116"/>
            <a:ext cx="820219"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1231871" y="1289202"/>
            <a:ext cx="5669181" cy="369332"/>
          </a:xfrm>
          <a:prstGeom prst="rect">
            <a:avLst/>
          </a:prstGeom>
          <a:noFill/>
        </p:spPr>
        <p:txBody>
          <a:bodyPr wrap="none" rtlCol="0">
            <a:spAutoFit/>
          </a:bodyPr>
          <a:lstStyle/>
          <a:p>
            <a:r>
              <a:rPr lang="en-US" dirty="0" smtClean="0">
                <a:latin typeface="Cabin" panose="020B0604020202020204" charset="0"/>
                <a:ea typeface="Garamond"/>
                <a:cs typeface="Garamond"/>
                <a:sym typeface="Garamond"/>
              </a:rPr>
              <a:t>There are 3 different options to register your side trips</a:t>
            </a:r>
          </a:p>
        </p:txBody>
      </p:sp>
    </p:spTree>
    <p:extLst>
      <p:ext uri="{BB962C8B-B14F-4D97-AF65-F5344CB8AC3E}">
        <p14:creationId xmlns:p14="http://schemas.microsoft.com/office/powerpoint/2010/main" val="2841893168"/>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mph" presetSubtype="0" grpId="0" nodeType="clickEffect">
                                  <p:stCondLst>
                                    <p:cond delay="0"/>
                                  </p:stCondLst>
                                  <p:iterate type="lt">
                                    <p:tmAbs val="25"/>
                                  </p:iterate>
                                  <p:childTnLst>
                                    <p:set>
                                      <p:cBhvr override="childStyle">
                                        <p:cTn id="6" dur="indefinite"/>
                                        <p:tgtEl>
                                          <p:spTgt spid="4"/>
                                        </p:tgtEl>
                                        <p:attrNameLst>
                                          <p:attrName>style.fontWeight</p:attrName>
                                        </p:attrNameLst>
                                      </p:cBhvr>
                                      <p:to>
                                        <p:strVal val="bol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00100" y="1752600"/>
            <a:ext cx="7048500" cy="3962400"/>
          </a:xfrm>
        </p:spPr>
        <p:txBody>
          <a:bodyPr>
            <a:normAutofit fontScale="92500" lnSpcReduction="20000"/>
          </a:bodyPr>
          <a:lstStyle/>
          <a:p>
            <a:pPr>
              <a:lnSpc>
                <a:spcPct val="160000"/>
              </a:lnSpc>
              <a:spcAft>
                <a:spcPts val="504"/>
              </a:spcAft>
            </a:pPr>
            <a:r>
              <a:rPr lang="en-US" sz="1600" dirty="0">
                <a:latin typeface="Garamond" panose="02020404030301010803" pitchFamily="18" charset="0"/>
              </a:rPr>
              <a:t>Students who do not comply with the Undergraduate International Travel Policy will be referred to Student Conduct and Community Standards for a Dean's Discipline hearing to discuss the incident. Additionally, they may risk having their sponsorship and/or program funding revoked or their program terminated. </a:t>
            </a:r>
          </a:p>
          <a:p>
            <a:pPr marL="436626" indent="-285750">
              <a:lnSpc>
                <a:spcPct val="160000"/>
              </a:lnSpc>
              <a:spcAft>
                <a:spcPts val="504"/>
              </a:spcAft>
              <a:buClr>
                <a:schemeClr val="accent1"/>
              </a:buClr>
            </a:pPr>
            <a:r>
              <a:rPr lang="en-US" sz="1600" dirty="0" smtClean="0">
                <a:latin typeface="Garamond"/>
                <a:ea typeface="Garamond"/>
                <a:cs typeface="Garamond"/>
                <a:sym typeface="Garamond"/>
              </a:rPr>
              <a:t>This </a:t>
            </a:r>
            <a:r>
              <a:rPr lang="en-US" sz="1600" dirty="0">
                <a:latin typeface="Garamond"/>
                <a:ea typeface="Garamond"/>
                <a:cs typeface="Garamond"/>
                <a:sym typeface="Garamond"/>
              </a:rPr>
              <a:t>policy does not replace any additional requirements as required by a student's home school. </a:t>
            </a:r>
            <a:r>
              <a:rPr lang="en-US" sz="1600" dirty="0" smtClean="0">
                <a:latin typeface="Garamond"/>
                <a:ea typeface="Garamond"/>
                <a:cs typeface="Garamond"/>
                <a:sym typeface="Garamond"/>
              </a:rPr>
              <a:t>Barnard College, Columbia graduate, and visiting students </a:t>
            </a:r>
            <a:r>
              <a:rPr lang="en-US" sz="1600" dirty="0">
                <a:latin typeface="Garamond"/>
                <a:ea typeface="Garamond"/>
                <a:cs typeface="Garamond"/>
                <a:sym typeface="Garamond"/>
              </a:rPr>
              <a:t>are encouraged to check in with their home school prior to finalizing any travel arrangements for additional </a:t>
            </a:r>
            <a:r>
              <a:rPr lang="en-US" sz="1600" dirty="0" smtClean="0">
                <a:latin typeface="Garamond"/>
                <a:ea typeface="Garamond"/>
                <a:cs typeface="Garamond"/>
                <a:sym typeface="Garamond"/>
              </a:rPr>
              <a:t>directives.</a:t>
            </a:r>
            <a:endParaRPr lang="en-US" sz="1600" dirty="0">
              <a:latin typeface="Garamond"/>
              <a:ea typeface="Garamond"/>
              <a:cs typeface="Garamond"/>
              <a:sym typeface="Garamond"/>
            </a:endParaRPr>
          </a:p>
          <a:p>
            <a:pPr marL="436626" indent="-285750">
              <a:lnSpc>
                <a:spcPct val="160000"/>
              </a:lnSpc>
              <a:spcAft>
                <a:spcPts val="504"/>
              </a:spcAft>
              <a:buClr>
                <a:schemeClr val="accent1"/>
              </a:buClr>
            </a:pPr>
            <a:r>
              <a:rPr lang="en-US" sz="1600" dirty="0">
                <a:latin typeface="Garamond"/>
                <a:ea typeface="Garamond"/>
                <a:cs typeface="Garamond"/>
                <a:sym typeface="Garamond"/>
              </a:rPr>
              <a:t>The Undergraduate Travel Review Committee, composed of representatives from the University and Deans’ Offices of the undergraduate </a:t>
            </a:r>
            <a:r>
              <a:rPr lang="en-US" sz="1600" dirty="0" smtClean="0">
                <a:latin typeface="Garamond"/>
                <a:ea typeface="Garamond"/>
                <a:cs typeface="Garamond"/>
                <a:sym typeface="Garamond"/>
              </a:rPr>
              <a:t>schools, </a:t>
            </a:r>
            <a:r>
              <a:rPr lang="en-US" sz="1600" dirty="0">
                <a:latin typeface="Garamond"/>
                <a:ea typeface="Garamond"/>
                <a:cs typeface="Garamond"/>
                <a:sym typeface="Garamond"/>
              </a:rPr>
              <a:t>is responsible for decisions about School Sponsorship and for updates about safety protocol. </a:t>
            </a:r>
          </a:p>
          <a:p>
            <a:pPr indent="-192024">
              <a:lnSpc>
                <a:spcPct val="115000"/>
              </a:lnSpc>
              <a:spcAft>
                <a:spcPts val="504"/>
              </a:spcAft>
              <a:buClr>
                <a:schemeClr val="accent1"/>
              </a:buClr>
              <a:buFont typeface="Garamond"/>
              <a:buChar char="●"/>
            </a:pPr>
            <a:endParaRPr lang="en-US" sz="1500" dirty="0">
              <a:latin typeface="Garamond"/>
              <a:ea typeface="Garamond"/>
              <a:cs typeface="Garamond"/>
              <a:sym typeface="Garamond"/>
            </a:endParaRPr>
          </a:p>
        </p:txBody>
      </p:sp>
      <p:sp>
        <p:nvSpPr>
          <p:cNvPr id="4" name="Shape 159"/>
          <p:cNvSpPr txBox="1"/>
          <p:nvPr/>
        </p:nvSpPr>
        <p:spPr>
          <a:xfrm>
            <a:off x="800100" y="876004"/>
            <a:ext cx="6012450" cy="553950"/>
          </a:xfrm>
          <a:prstGeom prst="rect">
            <a:avLst/>
          </a:prstGeom>
          <a:noFill/>
          <a:ln>
            <a:noFill/>
          </a:ln>
        </p:spPr>
        <p:txBody>
          <a:bodyPr lIns="38399" tIns="19194" rIns="38399" bIns="19194" anchor="t" anchorCtr="0">
            <a:noAutofit/>
          </a:bodyPr>
          <a:lstStyle/>
          <a:p>
            <a:pPr>
              <a:buSzPct val="25000"/>
            </a:pPr>
            <a:r>
              <a:rPr lang="en-US" sz="2800" dirty="0">
                <a:solidFill>
                  <a:srgbClr val="00447C"/>
                </a:solidFill>
                <a:latin typeface="Cabin"/>
                <a:ea typeface="Cabin"/>
                <a:cs typeface="Cabin"/>
                <a:sym typeface="Cabin"/>
              </a:rPr>
              <a:t>What if I don’t comply?</a:t>
            </a:r>
          </a:p>
        </p:txBody>
      </p:sp>
      <p:cxnSp>
        <p:nvCxnSpPr>
          <p:cNvPr id="5" name="Shape 156"/>
          <p:cNvCxnSpPr/>
          <p:nvPr/>
        </p:nvCxnSpPr>
        <p:spPr>
          <a:xfrm rot="10800000" flipH="1">
            <a:off x="800100" y="1524000"/>
            <a:ext cx="6640088" cy="8100"/>
          </a:xfrm>
          <a:prstGeom prst="straightConnector1">
            <a:avLst/>
          </a:prstGeom>
          <a:noFill/>
          <a:ln w="50800" cap="flat" cmpd="sng">
            <a:solidFill>
              <a:srgbClr val="A4D7F4"/>
            </a:solidFill>
            <a:prstDash val="solid"/>
            <a:miter/>
            <a:headEnd type="none" w="med" len="med"/>
            <a:tailEnd type="none" w="med" len="med"/>
          </a:ln>
        </p:spPr>
      </p:cxnSp>
      <p:cxnSp>
        <p:nvCxnSpPr>
          <p:cNvPr id="6" name="Shape 157"/>
          <p:cNvCxnSpPr/>
          <p:nvPr/>
        </p:nvCxnSpPr>
        <p:spPr>
          <a:xfrm>
            <a:off x="800100" y="1545370"/>
            <a:ext cx="3006225" cy="0"/>
          </a:xfrm>
          <a:prstGeom prst="straightConnector1">
            <a:avLst/>
          </a:prstGeom>
          <a:noFill/>
          <a:ln w="50800" cap="flat" cmpd="sng">
            <a:solidFill>
              <a:srgbClr val="00447C"/>
            </a:solidFill>
            <a:prstDash val="solid"/>
            <a:miter/>
            <a:headEnd type="none" w="med" len="med"/>
            <a:tailEnd type="none" w="med" len="med"/>
          </a:ln>
        </p:spPr>
      </p:cxnSp>
      <p:sp>
        <p:nvSpPr>
          <p:cNvPr id="7" name="Shape 151"/>
          <p:cNvSpPr/>
          <p:nvPr/>
        </p:nvSpPr>
        <p:spPr>
          <a:xfrm flipH="1">
            <a:off x="-1" y="709863"/>
            <a:ext cx="72190" cy="764005"/>
          </a:xfrm>
          <a:prstGeom prst="rect">
            <a:avLst/>
          </a:prstGeom>
          <a:solidFill>
            <a:srgbClr val="00447C"/>
          </a:solidFill>
          <a:ln>
            <a:noFill/>
          </a:ln>
        </p:spPr>
        <p:txBody>
          <a:bodyPr lIns="38399" tIns="19194" rIns="38399" bIns="19194" anchor="ctr" anchorCtr="0">
            <a:noAutofit/>
          </a:bodyPr>
          <a:lstStyle/>
          <a:p>
            <a:pPr algn="ctr"/>
            <a:endParaRPr sz="1500" dirty="0">
              <a:solidFill>
                <a:srgbClr val="00447C"/>
              </a:solidFill>
              <a:latin typeface="Calibri"/>
              <a:ea typeface="Calibri"/>
              <a:cs typeface="Calibri"/>
              <a:sym typeface="Calibri"/>
            </a:endParaRPr>
          </a:p>
        </p:txBody>
      </p:sp>
    </p:spTree>
    <p:extLst>
      <p:ext uri="{BB962C8B-B14F-4D97-AF65-F5344CB8AC3E}">
        <p14:creationId xmlns:p14="http://schemas.microsoft.com/office/powerpoint/2010/main" val="3592462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Inline image 2"/>
          <p:cNvSpPr>
            <a:spLocks noChangeAspect="1" noChangeArrowheads="1"/>
          </p:cNvSpPr>
          <p:nvPr/>
        </p:nvSpPr>
        <p:spPr bwMode="auto">
          <a:xfrm>
            <a:off x="58341" y="-72232"/>
            <a:ext cx="114300" cy="1524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38405" tIns="19202" rIns="38405" bIns="19202" numCol="1" anchor="t" anchorCtr="0" compatLnSpc="1">
            <a:prstTxWarp prst="textNoShape">
              <a:avLst/>
            </a:prstTxWarp>
          </a:bodyPr>
          <a:lstStyle/>
          <a:p>
            <a:endParaRPr lang="en-US" dirty="0"/>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914900"/>
            <a:ext cx="9144000" cy="22958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Shape 88"/>
          <p:cNvSpPr/>
          <p:nvPr/>
        </p:nvSpPr>
        <p:spPr>
          <a:xfrm>
            <a:off x="75" y="0"/>
            <a:ext cx="9143925" cy="7210796"/>
          </a:xfrm>
          <a:prstGeom prst="rect">
            <a:avLst/>
          </a:prstGeom>
          <a:solidFill>
            <a:schemeClr val="accent1">
              <a:lumMod val="75000"/>
              <a:alpha val="76862"/>
            </a:schemeClr>
          </a:solidFill>
          <a:ln>
            <a:noFill/>
          </a:ln>
        </p:spPr>
        <p:txBody>
          <a:bodyPr lIns="38399" tIns="19194" rIns="38399" bIns="19194" anchor="ctr" anchorCtr="0">
            <a:noAutofit/>
          </a:bodyPr>
          <a:lstStyle/>
          <a:p>
            <a:pPr algn="ctr"/>
            <a:endParaRPr sz="1500" dirty="0">
              <a:solidFill>
                <a:schemeClr val="lt1"/>
              </a:solidFill>
              <a:latin typeface="Calibri"/>
              <a:ea typeface="Calibri"/>
              <a:cs typeface="Calibri"/>
              <a:sym typeface="Calibri"/>
            </a:endParaRPr>
          </a:p>
        </p:txBody>
      </p:sp>
      <p:sp>
        <p:nvSpPr>
          <p:cNvPr id="7" name="Shape 89"/>
          <p:cNvSpPr txBox="1"/>
          <p:nvPr/>
        </p:nvSpPr>
        <p:spPr>
          <a:xfrm>
            <a:off x="235997" y="2342450"/>
            <a:ext cx="8422228" cy="1302300"/>
          </a:xfrm>
          <a:prstGeom prst="rect">
            <a:avLst/>
          </a:prstGeom>
          <a:noFill/>
          <a:ln>
            <a:noFill/>
          </a:ln>
        </p:spPr>
        <p:txBody>
          <a:bodyPr lIns="38399" tIns="19194" rIns="38399" bIns="19194" anchor="ctr" anchorCtr="0">
            <a:noAutofit/>
          </a:bodyPr>
          <a:lstStyle/>
          <a:p>
            <a:pPr lvl="0" algn="ctr">
              <a:buSzPct val="25000"/>
            </a:pPr>
            <a:r>
              <a:rPr lang="en-US" sz="3000" b="1" dirty="0" smtClean="0">
                <a:solidFill>
                  <a:schemeClr val="lt1"/>
                </a:solidFill>
                <a:latin typeface="Cabin"/>
                <a:ea typeface="Cabin"/>
                <a:cs typeface="Cabin"/>
                <a:sym typeface="Cabin"/>
              </a:rPr>
              <a:t>PREPARING TO GO ABROAD</a:t>
            </a:r>
            <a:endParaRPr lang="en-US" sz="3000" b="1" dirty="0">
              <a:solidFill>
                <a:schemeClr val="lt1"/>
              </a:solidFill>
              <a:latin typeface="Cabin"/>
              <a:ea typeface="Cabin"/>
              <a:cs typeface="Cabin"/>
              <a:sym typeface="Cabin"/>
            </a:endParaRPr>
          </a:p>
        </p:txBody>
      </p:sp>
      <p:cxnSp>
        <p:nvCxnSpPr>
          <p:cNvPr id="8" name="Shape 90"/>
          <p:cNvCxnSpPr/>
          <p:nvPr/>
        </p:nvCxnSpPr>
        <p:spPr>
          <a:xfrm>
            <a:off x="778921" y="3558929"/>
            <a:ext cx="7593554" cy="0"/>
          </a:xfrm>
          <a:prstGeom prst="straightConnector1">
            <a:avLst/>
          </a:prstGeom>
          <a:noFill/>
          <a:ln w="50800" cap="flat" cmpd="sng">
            <a:solidFill>
              <a:schemeClr val="lt1"/>
            </a:solidFill>
            <a:prstDash val="solid"/>
            <a:miter/>
            <a:headEnd type="none" w="med" len="med"/>
            <a:tailEnd type="none" w="med" len="med"/>
          </a:ln>
        </p:spPr>
      </p:cxnSp>
      <p:sp>
        <p:nvSpPr>
          <p:cNvPr id="9" name="Shape 92"/>
          <p:cNvSpPr txBox="1"/>
          <p:nvPr/>
        </p:nvSpPr>
        <p:spPr>
          <a:xfrm>
            <a:off x="730074" y="3644749"/>
            <a:ext cx="7356651" cy="430950"/>
          </a:xfrm>
          <a:prstGeom prst="rect">
            <a:avLst/>
          </a:prstGeom>
          <a:noFill/>
          <a:ln>
            <a:noFill/>
          </a:ln>
        </p:spPr>
        <p:txBody>
          <a:bodyPr lIns="38399" tIns="19194" rIns="38399" bIns="19194" anchor="t" anchorCtr="0">
            <a:noAutofit/>
          </a:bodyPr>
          <a:lstStyle/>
          <a:p>
            <a:pPr lvl="0" algn="ctr">
              <a:buSzPct val="25000"/>
            </a:pPr>
            <a:r>
              <a:rPr lang="en-US" sz="2100" dirty="0">
                <a:solidFill>
                  <a:schemeClr val="lt1"/>
                </a:solidFill>
                <a:latin typeface="Cabin"/>
                <a:ea typeface="Cabin"/>
                <a:cs typeface="Cabin"/>
                <a:sym typeface="Cabin"/>
              </a:rPr>
              <a:t>How to prepare, who to call, and what to do</a:t>
            </a:r>
          </a:p>
        </p:txBody>
      </p:sp>
    </p:spTree>
    <p:extLst>
      <p:ext uri="{BB962C8B-B14F-4D97-AF65-F5344CB8AC3E}">
        <p14:creationId xmlns:p14="http://schemas.microsoft.com/office/powerpoint/2010/main" val="119720049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cxnSp>
        <p:nvCxnSpPr>
          <p:cNvPr id="99" name="Shape 99"/>
          <p:cNvCxnSpPr/>
          <p:nvPr/>
        </p:nvCxnSpPr>
        <p:spPr>
          <a:xfrm rot="10800000" flipH="1">
            <a:off x="1222106" y="1116127"/>
            <a:ext cx="6640100" cy="8098"/>
          </a:xfrm>
          <a:prstGeom prst="straightConnector1">
            <a:avLst/>
          </a:prstGeom>
          <a:noFill/>
          <a:ln w="50800" cap="flat" cmpd="sng">
            <a:solidFill>
              <a:srgbClr val="A4D7F4"/>
            </a:solidFill>
            <a:prstDash val="solid"/>
            <a:miter/>
            <a:headEnd type="none" w="med" len="med"/>
            <a:tailEnd type="none" w="med" len="med"/>
          </a:ln>
        </p:spPr>
      </p:cxnSp>
      <p:cxnSp>
        <p:nvCxnSpPr>
          <p:cNvPr id="100" name="Shape 100"/>
          <p:cNvCxnSpPr/>
          <p:nvPr/>
        </p:nvCxnSpPr>
        <p:spPr>
          <a:xfrm>
            <a:off x="1222106" y="1124225"/>
            <a:ext cx="2325029" cy="0"/>
          </a:xfrm>
          <a:prstGeom prst="straightConnector1">
            <a:avLst/>
          </a:prstGeom>
          <a:noFill/>
          <a:ln w="50800" cap="flat" cmpd="sng">
            <a:solidFill>
              <a:srgbClr val="00447C"/>
            </a:solidFill>
            <a:prstDash val="solid"/>
            <a:miter/>
            <a:headEnd type="none" w="med" len="med"/>
            <a:tailEnd type="none" w="med" len="med"/>
          </a:ln>
        </p:spPr>
      </p:cxnSp>
      <p:sp>
        <p:nvSpPr>
          <p:cNvPr id="102" name="Shape 102"/>
          <p:cNvSpPr txBox="1"/>
          <p:nvPr/>
        </p:nvSpPr>
        <p:spPr>
          <a:xfrm>
            <a:off x="1188396" y="570227"/>
            <a:ext cx="3968551" cy="553998"/>
          </a:xfrm>
          <a:prstGeom prst="rect">
            <a:avLst/>
          </a:prstGeom>
          <a:noFill/>
          <a:ln>
            <a:noFill/>
          </a:ln>
        </p:spPr>
        <p:txBody>
          <a:bodyPr lIns="38399" tIns="19194" rIns="38399" bIns="19194" anchor="t" anchorCtr="0">
            <a:noAutofit/>
          </a:bodyPr>
          <a:lstStyle/>
          <a:p>
            <a:pPr>
              <a:buSzPct val="25000"/>
            </a:pPr>
            <a:r>
              <a:rPr lang="en-US" sz="2800" dirty="0">
                <a:solidFill>
                  <a:srgbClr val="00447C"/>
                </a:solidFill>
                <a:latin typeface="Cabin"/>
                <a:ea typeface="Cabin"/>
                <a:cs typeface="Cabin"/>
                <a:sym typeface="Cabin"/>
              </a:rPr>
              <a:t>INTERNATIONAL SOS</a:t>
            </a:r>
          </a:p>
        </p:txBody>
      </p:sp>
      <p:sp>
        <p:nvSpPr>
          <p:cNvPr id="103" name="Shape 103"/>
          <p:cNvSpPr/>
          <p:nvPr/>
        </p:nvSpPr>
        <p:spPr>
          <a:xfrm flipH="1">
            <a:off x="-1" y="709863"/>
            <a:ext cx="72190" cy="764005"/>
          </a:xfrm>
          <a:prstGeom prst="rect">
            <a:avLst/>
          </a:prstGeom>
          <a:solidFill>
            <a:srgbClr val="00447C"/>
          </a:solidFill>
          <a:ln>
            <a:noFill/>
          </a:ln>
        </p:spPr>
        <p:txBody>
          <a:bodyPr lIns="38399" tIns="19194" rIns="38399" bIns="19194" anchor="ctr" anchorCtr="0">
            <a:noAutofit/>
          </a:bodyPr>
          <a:lstStyle/>
          <a:p>
            <a:pPr algn="ctr"/>
            <a:endParaRPr sz="1500" dirty="0">
              <a:solidFill>
                <a:srgbClr val="00447C"/>
              </a:solidFill>
              <a:latin typeface="Calibri"/>
              <a:ea typeface="Calibri"/>
              <a:cs typeface="Calibri"/>
              <a:sym typeface="Calibri"/>
            </a:endParaRPr>
          </a:p>
        </p:txBody>
      </p:sp>
      <p:sp>
        <p:nvSpPr>
          <p:cNvPr id="104" name="Shape 104"/>
          <p:cNvSpPr txBox="1"/>
          <p:nvPr/>
        </p:nvSpPr>
        <p:spPr>
          <a:xfrm>
            <a:off x="1222106" y="1600200"/>
            <a:ext cx="2949844" cy="1825663"/>
          </a:xfrm>
          <a:prstGeom prst="rect">
            <a:avLst/>
          </a:prstGeom>
          <a:noFill/>
          <a:ln>
            <a:noFill/>
          </a:ln>
        </p:spPr>
        <p:txBody>
          <a:bodyPr lIns="38399" tIns="19194" rIns="38399" bIns="19194" anchor="t" anchorCtr="0">
            <a:noAutofit/>
          </a:bodyPr>
          <a:lstStyle/>
          <a:p>
            <a:pPr marL="285750" indent="-285750">
              <a:buClr>
                <a:schemeClr val="accent1"/>
              </a:buClr>
              <a:buSzPct val="100000"/>
              <a:buFont typeface="Arial" panose="020B0604020202020204" pitchFamily="34" charset="0"/>
              <a:buChar char="•"/>
            </a:pPr>
            <a:r>
              <a:rPr lang="en-US" sz="1500" dirty="0">
                <a:solidFill>
                  <a:schemeClr val="dk1"/>
                </a:solidFill>
                <a:latin typeface="Garamond"/>
                <a:ea typeface="Garamond"/>
                <a:cs typeface="Garamond"/>
                <a:sym typeface="Garamond"/>
              </a:rPr>
              <a:t>ISOS provides 24/7/365 support to students traveling abroad. </a:t>
            </a:r>
          </a:p>
          <a:p>
            <a:pPr marL="285750" indent="-285750">
              <a:buClr>
                <a:schemeClr val="accent1"/>
              </a:buClr>
              <a:buSzPct val="100000"/>
              <a:buFont typeface="Arial" panose="020B0604020202020204" pitchFamily="34" charset="0"/>
              <a:buChar char="•"/>
            </a:pPr>
            <a:endParaRPr lang="en-US" sz="1500" dirty="0">
              <a:solidFill>
                <a:schemeClr val="dk1"/>
              </a:solidFill>
              <a:latin typeface="Garamond"/>
              <a:ea typeface="Garamond"/>
              <a:cs typeface="Garamond"/>
              <a:sym typeface="Garamond"/>
            </a:endParaRPr>
          </a:p>
          <a:p>
            <a:pPr marL="285750" indent="-285750">
              <a:buClr>
                <a:schemeClr val="accent1"/>
              </a:buClr>
              <a:buSzPct val="100000"/>
              <a:buFont typeface="Arial" panose="020B0604020202020204" pitchFamily="34" charset="0"/>
              <a:buChar char="•"/>
            </a:pPr>
            <a:r>
              <a:rPr lang="en-US" sz="1500" dirty="0">
                <a:solidFill>
                  <a:schemeClr val="dk1"/>
                </a:solidFill>
                <a:latin typeface="Garamond"/>
                <a:ea typeface="Garamond"/>
                <a:cs typeface="Garamond"/>
                <a:sym typeface="Garamond"/>
              </a:rPr>
              <a:t>ISOS can assist with urgent medical care, security and logistical concerns, and emergency evacuations. </a:t>
            </a:r>
          </a:p>
          <a:p>
            <a:pPr marL="240030" indent="-240030">
              <a:buSzPct val="25000"/>
              <a:buFont typeface="Wingdings" panose="05000000000000000000" pitchFamily="2" charset="2"/>
              <a:buChar char="q"/>
            </a:pPr>
            <a:endParaRPr lang="en-US" sz="1500" dirty="0">
              <a:solidFill>
                <a:schemeClr val="dk1"/>
              </a:solidFill>
              <a:latin typeface="Garamond"/>
              <a:ea typeface="Garamond"/>
              <a:cs typeface="Garamond"/>
              <a:sym typeface="Garamond"/>
            </a:endParaRPr>
          </a:p>
          <a:p>
            <a:pPr marL="240030" indent="-240030">
              <a:buSzPct val="25000"/>
              <a:buFont typeface="Wingdings" panose="05000000000000000000" pitchFamily="2" charset="2"/>
              <a:buChar char="q"/>
            </a:pPr>
            <a:endParaRPr sz="1500" dirty="0">
              <a:solidFill>
                <a:schemeClr val="dk1"/>
              </a:solidFill>
              <a:latin typeface="Garamond"/>
              <a:ea typeface="Garamond"/>
              <a:cs typeface="Garamond"/>
              <a:sym typeface="Garamond"/>
            </a:endParaRPr>
          </a:p>
        </p:txBody>
      </p:sp>
      <p:sp>
        <p:nvSpPr>
          <p:cNvPr id="105" name="Shape 105"/>
          <p:cNvSpPr txBox="1"/>
          <p:nvPr/>
        </p:nvSpPr>
        <p:spPr>
          <a:xfrm>
            <a:off x="7786468" y="5338082"/>
            <a:ext cx="479242" cy="138499"/>
          </a:xfrm>
          <a:prstGeom prst="rect">
            <a:avLst/>
          </a:prstGeom>
          <a:noFill/>
          <a:ln>
            <a:noFill/>
          </a:ln>
        </p:spPr>
        <p:txBody>
          <a:bodyPr lIns="38399" tIns="19194" rIns="38399" bIns="19194" anchor="t" anchorCtr="0">
            <a:noAutofit/>
          </a:bodyPr>
          <a:lstStyle/>
          <a:p>
            <a:pPr>
              <a:buSzPct val="25000"/>
            </a:pPr>
            <a:r>
              <a:rPr lang="en-US" sz="500" i="1" dirty="0">
                <a:solidFill>
                  <a:schemeClr val="lt1"/>
                </a:solidFill>
                <a:latin typeface="Cabin"/>
                <a:ea typeface="Cabin"/>
                <a:cs typeface="Cabin"/>
                <a:sym typeface="Cabin"/>
              </a:rPr>
              <a:t>Credit:  Pete Bridge</a:t>
            </a:r>
          </a:p>
        </p:txBody>
      </p:sp>
      <p:pic>
        <p:nvPicPr>
          <p:cNvPr id="106" name="Shape 106"/>
          <p:cNvPicPr preferRelativeResize="0"/>
          <p:nvPr/>
        </p:nvPicPr>
        <p:blipFill>
          <a:blip r:embed="rId3">
            <a:alphaModFix/>
          </a:blip>
          <a:stretch>
            <a:fillRect/>
          </a:stretch>
        </p:blipFill>
        <p:spPr>
          <a:xfrm>
            <a:off x="4566563" y="1425950"/>
            <a:ext cx="3869325" cy="4646500"/>
          </a:xfrm>
          <a:prstGeom prst="rect">
            <a:avLst/>
          </a:prstGeom>
          <a:noFill/>
          <a:ln>
            <a:noFill/>
          </a:ln>
        </p:spPr>
      </p:pic>
      <p:sp>
        <p:nvSpPr>
          <p:cNvPr id="2" name="TextBox 1"/>
          <p:cNvSpPr txBox="1"/>
          <p:nvPr/>
        </p:nvSpPr>
        <p:spPr>
          <a:xfrm>
            <a:off x="1143000" y="3657600"/>
            <a:ext cx="3331445" cy="1423774"/>
          </a:xfrm>
          <a:prstGeom prst="rect">
            <a:avLst/>
          </a:prstGeom>
          <a:solidFill>
            <a:schemeClr val="accent1">
              <a:lumMod val="40000"/>
              <a:lumOff val="60000"/>
            </a:schemeClr>
          </a:solidFill>
          <a:ln>
            <a:solidFill>
              <a:schemeClr val="accent1"/>
            </a:solidFill>
          </a:ln>
        </p:spPr>
        <p:txBody>
          <a:bodyPr wrap="square" lIns="38405" tIns="19202" rIns="38405" bIns="19202" rtlCol="0">
            <a:spAutoFit/>
          </a:bodyPr>
          <a:lstStyle/>
          <a:p>
            <a:pPr lvl="0" algn="ctr">
              <a:buSzPct val="25000"/>
            </a:pPr>
            <a:r>
              <a:rPr lang="en-US" sz="1500" dirty="0">
                <a:solidFill>
                  <a:schemeClr val="dk1"/>
                </a:solidFill>
                <a:latin typeface="Garamond"/>
                <a:ea typeface="Garamond"/>
                <a:cs typeface="Garamond"/>
                <a:sym typeface="Garamond"/>
              </a:rPr>
              <a:t>Keep the ISOS </a:t>
            </a:r>
            <a:r>
              <a:rPr lang="en-US" sz="1500" dirty="0" smtClean="0">
                <a:solidFill>
                  <a:schemeClr val="dk1"/>
                </a:solidFill>
                <a:latin typeface="Garamond"/>
                <a:ea typeface="Garamond"/>
                <a:cs typeface="Garamond"/>
                <a:sym typeface="Garamond"/>
              </a:rPr>
              <a:t>contact phone number and membership number handy </a:t>
            </a:r>
            <a:r>
              <a:rPr lang="en-US" sz="1500" dirty="0">
                <a:solidFill>
                  <a:schemeClr val="dk1"/>
                </a:solidFill>
                <a:latin typeface="Garamond"/>
                <a:ea typeface="Garamond"/>
                <a:cs typeface="Garamond"/>
                <a:sym typeface="Garamond"/>
              </a:rPr>
              <a:t>at all times: </a:t>
            </a:r>
          </a:p>
          <a:p>
            <a:pPr lvl="0" algn="ctr"/>
            <a:endParaRPr lang="en-US" sz="1500" dirty="0">
              <a:solidFill>
                <a:schemeClr val="dk1"/>
              </a:solidFill>
              <a:latin typeface="Garamond"/>
              <a:ea typeface="Garamond"/>
              <a:cs typeface="Garamond"/>
              <a:sym typeface="Garamond"/>
            </a:endParaRPr>
          </a:p>
          <a:p>
            <a:pPr lvl="0" algn="ctr">
              <a:buSzPct val="25000"/>
            </a:pPr>
            <a:r>
              <a:rPr lang="en-US" sz="1500" b="1" dirty="0" smtClean="0">
                <a:solidFill>
                  <a:schemeClr val="dk1"/>
                </a:solidFill>
                <a:latin typeface="Garamond"/>
                <a:ea typeface="Garamond"/>
                <a:cs typeface="Garamond"/>
                <a:sym typeface="Garamond"/>
              </a:rPr>
              <a:t>Dedicated </a:t>
            </a:r>
            <a:r>
              <a:rPr lang="en-US" sz="1500" b="1" dirty="0">
                <a:solidFill>
                  <a:schemeClr val="dk1"/>
                </a:solidFill>
                <a:latin typeface="Garamond"/>
                <a:ea typeface="Garamond"/>
                <a:cs typeface="Garamond"/>
                <a:sym typeface="Garamond"/>
              </a:rPr>
              <a:t>Telephone: </a:t>
            </a:r>
            <a:r>
              <a:rPr lang="en-US" sz="1500" dirty="0">
                <a:solidFill>
                  <a:schemeClr val="dk1"/>
                </a:solidFill>
                <a:latin typeface="Garamond"/>
                <a:ea typeface="Garamond"/>
                <a:cs typeface="Garamond"/>
                <a:sym typeface="Garamond"/>
              </a:rPr>
              <a:t>+1-215-942-8478</a:t>
            </a:r>
          </a:p>
          <a:p>
            <a:pPr lvl="0" algn="ctr"/>
            <a:r>
              <a:rPr lang="en-US" sz="1500" b="1" dirty="0" smtClean="0">
                <a:solidFill>
                  <a:schemeClr val="dk1"/>
                </a:solidFill>
                <a:latin typeface="Garamond"/>
                <a:ea typeface="Garamond"/>
                <a:cs typeface="Garamond"/>
                <a:sym typeface="Garamond"/>
              </a:rPr>
              <a:t>Membership number: </a:t>
            </a:r>
            <a:r>
              <a:rPr lang="en-US" sz="1500" dirty="0" smtClean="0">
                <a:solidFill>
                  <a:schemeClr val="dk1"/>
                </a:solidFill>
                <a:latin typeface="Garamond"/>
                <a:ea typeface="Garamond"/>
                <a:cs typeface="Garamond"/>
                <a:sym typeface="Garamond"/>
              </a:rPr>
              <a:t>11BSGC000064</a:t>
            </a:r>
          </a:p>
          <a:p>
            <a:pPr algn="ctr"/>
            <a:endParaRPr lang="en-US" sz="1500" dirty="0"/>
          </a:p>
        </p:txBody>
      </p:sp>
      <p:grpSp>
        <p:nvGrpSpPr>
          <p:cNvPr id="10" name="Group 9"/>
          <p:cNvGrpSpPr/>
          <p:nvPr/>
        </p:nvGrpSpPr>
        <p:grpSpPr>
          <a:xfrm>
            <a:off x="3352800" y="5437904"/>
            <a:ext cx="1997932" cy="1124199"/>
            <a:chOff x="3609975" y="3698052"/>
            <a:chExt cx="4339774" cy="2441909"/>
          </a:xfrm>
        </p:grpSpPr>
        <p:pic>
          <p:nvPicPr>
            <p:cNvPr id="11" name="Shape 122"/>
            <p:cNvPicPr preferRelativeResize="0"/>
            <p:nvPr/>
          </p:nvPicPr>
          <p:blipFill>
            <a:blip r:embed="rId4">
              <a:alphaModFix/>
            </a:blip>
            <a:stretch>
              <a:fillRect/>
            </a:stretch>
          </p:blipFill>
          <p:spPr>
            <a:xfrm>
              <a:off x="3711438" y="3698052"/>
              <a:ext cx="4060962" cy="1752600"/>
            </a:xfrm>
            <a:prstGeom prst="rect">
              <a:avLst/>
            </a:prstGeom>
            <a:noFill/>
            <a:ln>
              <a:noFill/>
            </a:ln>
          </p:spPr>
        </p:pic>
        <p:pic>
          <p:nvPicPr>
            <p:cNvPr id="12" name="Picture 10" descr="https://www.internationalsos.com/~/media/corporate/files/images/app-badges/google.png?h=42&amp;w=134&amp;la=en">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73399" y="5720861"/>
              <a:ext cx="1276350" cy="40005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1" descr="https://www.internationalsos.com/~/media/corporate/files/images/app-badges/windows.png?h=44&amp;w=133&amp;la=en">
              <a:hlinkClick r:id="rId7"/>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81600" y="5720861"/>
              <a:ext cx="1266825" cy="41910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9" descr="https://www.internationalsos.com/~/media/corporate/files/images/app-badges/apple.png?h=41&amp;w=133&amp;la=en">
              <a:hlinkClick r:id="rId9"/>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609975" y="5749436"/>
              <a:ext cx="1266825" cy="390525"/>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54563843"/>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2" nodeType="clickEffect">
                                  <p:stCondLst>
                                    <p:cond delay="0"/>
                                  </p:stCondLst>
                                  <p:childTnLst>
                                    <p:animScale>
                                      <p:cBhvr>
                                        <p:cTn id="6" dur="2000" fill="hold"/>
                                        <p:tgtEl>
                                          <p:spTgt spid="2"/>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32" presetClass="emph" presetSubtype="0" fill="hold" grpId="3" nodeType="clickEffect">
                                  <p:stCondLst>
                                    <p:cond delay="0"/>
                                  </p:stCondLst>
                                  <p:childTnLst>
                                    <p:animRot by="120000">
                                      <p:cBhvr>
                                        <p:cTn id="10" dur="100" fill="hold">
                                          <p:stCondLst>
                                            <p:cond delay="0"/>
                                          </p:stCondLst>
                                        </p:cTn>
                                        <p:tgtEl>
                                          <p:spTgt spid="2"/>
                                        </p:tgtEl>
                                        <p:attrNameLst>
                                          <p:attrName>r</p:attrName>
                                        </p:attrNameLst>
                                      </p:cBhvr>
                                    </p:animRot>
                                    <p:animRot by="-240000">
                                      <p:cBhvr>
                                        <p:cTn id="11" dur="200" fill="hold">
                                          <p:stCondLst>
                                            <p:cond delay="200"/>
                                          </p:stCondLst>
                                        </p:cTn>
                                        <p:tgtEl>
                                          <p:spTgt spid="2"/>
                                        </p:tgtEl>
                                        <p:attrNameLst>
                                          <p:attrName>r</p:attrName>
                                        </p:attrNameLst>
                                      </p:cBhvr>
                                    </p:animRot>
                                    <p:animRot by="240000">
                                      <p:cBhvr>
                                        <p:cTn id="12" dur="200" fill="hold">
                                          <p:stCondLst>
                                            <p:cond delay="400"/>
                                          </p:stCondLst>
                                        </p:cTn>
                                        <p:tgtEl>
                                          <p:spTgt spid="2"/>
                                        </p:tgtEl>
                                        <p:attrNameLst>
                                          <p:attrName>r</p:attrName>
                                        </p:attrNameLst>
                                      </p:cBhvr>
                                    </p:animRot>
                                    <p:animRot by="-240000">
                                      <p:cBhvr>
                                        <p:cTn id="13" dur="200" fill="hold">
                                          <p:stCondLst>
                                            <p:cond delay="600"/>
                                          </p:stCondLst>
                                        </p:cTn>
                                        <p:tgtEl>
                                          <p:spTgt spid="2"/>
                                        </p:tgtEl>
                                        <p:attrNameLst>
                                          <p:attrName>r</p:attrName>
                                        </p:attrNameLst>
                                      </p:cBhvr>
                                    </p:animRot>
                                    <p:animRot by="120000">
                                      <p:cBhvr>
                                        <p:cTn id="14" dur="200" fill="hold">
                                          <p:stCondLst>
                                            <p:cond delay="800"/>
                                          </p:stCondLst>
                                        </p:cTn>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2" animBg="1"/>
      <p:bldP spid="2" grpId="3"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47020" y="1587455"/>
            <a:ext cx="7839780" cy="3200400"/>
          </a:xfrm>
        </p:spPr>
        <p:txBody>
          <a:bodyPr>
            <a:noAutofit/>
          </a:bodyPr>
          <a:lstStyle/>
          <a:p>
            <a:pPr lvl="0">
              <a:lnSpc>
                <a:spcPct val="150000"/>
              </a:lnSpc>
              <a:buClr>
                <a:schemeClr val="accent1"/>
              </a:buClr>
            </a:pPr>
            <a:r>
              <a:rPr lang="en-US" sz="1500" dirty="0">
                <a:latin typeface="Garamond" panose="02020404030301010803" pitchFamily="18" charset="0"/>
                <a:ea typeface="Cabin"/>
                <a:cs typeface="Cabin"/>
                <a:sym typeface="Cabin"/>
              </a:rPr>
              <a:t>Recommendations for reputable and safe lodging prior and during your trip.</a:t>
            </a:r>
          </a:p>
          <a:p>
            <a:pPr>
              <a:lnSpc>
                <a:spcPct val="150000"/>
              </a:lnSpc>
              <a:buClr>
                <a:schemeClr val="accent1"/>
              </a:buClr>
            </a:pPr>
            <a:r>
              <a:rPr lang="en-US" sz="1500" dirty="0" smtClean="0">
                <a:latin typeface="Garamond" panose="02020404030301010803" pitchFamily="18" charset="0"/>
                <a:ea typeface="Cabin"/>
                <a:cs typeface="Cabin"/>
                <a:sym typeface="Cabin"/>
              </a:rPr>
              <a:t>Targeted, up-to-date region/city-specific email alerts sent to you. </a:t>
            </a:r>
            <a:r>
              <a:rPr lang="en-US" sz="1500" b="1" dirty="0" smtClean="0">
                <a:latin typeface="Garamond" panose="02020404030301010803" pitchFamily="18" charset="0"/>
                <a:ea typeface="Cabin"/>
                <a:cs typeface="Cabin"/>
                <a:sym typeface="Cabin"/>
              </a:rPr>
              <a:t>Be </a:t>
            </a:r>
            <a:r>
              <a:rPr lang="en-US" sz="1500" b="1" dirty="0">
                <a:latin typeface="Garamond" panose="02020404030301010803" pitchFamily="18" charset="0"/>
                <a:ea typeface="Cabin"/>
                <a:cs typeface="Cabin"/>
                <a:sym typeface="Cabin"/>
              </a:rPr>
              <a:t>sure to opt in to email alerts when  you register</a:t>
            </a:r>
            <a:r>
              <a:rPr lang="en-US" sz="1500" b="1" dirty="0" smtClean="0">
                <a:latin typeface="Garamond" panose="02020404030301010803" pitchFamily="18" charset="0"/>
                <a:ea typeface="Cabin"/>
                <a:cs typeface="Cabin"/>
                <a:sym typeface="Cabin"/>
              </a:rPr>
              <a:t>.</a:t>
            </a:r>
            <a:endParaRPr lang="en-US" sz="1500" b="1" dirty="0">
              <a:latin typeface="Garamond" panose="02020404030301010803" pitchFamily="18" charset="0"/>
              <a:ea typeface="Cabin"/>
              <a:cs typeface="Cabin"/>
              <a:sym typeface="Cabin"/>
            </a:endParaRPr>
          </a:p>
          <a:p>
            <a:pPr>
              <a:lnSpc>
                <a:spcPct val="150000"/>
              </a:lnSpc>
              <a:buClr>
                <a:schemeClr val="accent1"/>
              </a:buClr>
            </a:pPr>
            <a:r>
              <a:rPr lang="en-US" sz="1500" dirty="0">
                <a:latin typeface="Garamond" panose="02020404030301010803" pitchFamily="18" charset="0"/>
                <a:ea typeface="Cabin"/>
                <a:cs typeface="Cabin"/>
                <a:sym typeface="Cabin"/>
              </a:rPr>
              <a:t>Updated global risk ratings by country.  </a:t>
            </a:r>
          </a:p>
          <a:p>
            <a:pPr>
              <a:lnSpc>
                <a:spcPct val="150000"/>
              </a:lnSpc>
              <a:buClr>
                <a:schemeClr val="accent1"/>
              </a:buClr>
            </a:pPr>
            <a:r>
              <a:rPr lang="en-US" sz="1500" dirty="0">
                <a:latin typeface="Garamond" panose="02020404030301010803" pitchFamily="18" charset="0"/>
                <a:ea typeface="Cabin"/>
                <a:cs typeface="Cabin"/>
                <a:sym typeface="Cabin"/>
              </a:rPr>
              <a:t>Emergency evacuation support should there be an uprising, natural disaster or health outbreak.  </a:t>
            </a:r>
          </a:p>
          <a:p>
            <a:pPr>
              <a:lnSpc>
                <a:spcPct val="150000"/>
              </a:lnSpc>
              <a:buClr>
                <a:schemeClr val="accent1"/>
              </a:buClr>
            </a:pPr>
            <a:r>
              <a:rPr lang="en-US" sz="1500" dirty="0">
                <a:latin typeface="Garamond" panose="02020404030301010803" pitchFamily="18" charset="0"/>
                <a:ea typeface="Cabin"/>
                <a:cs typeface="Cabin"/>
                <a:sym typeface="Cabin"/>
              </a:rPr>
              <a:t>Pre-trip travel guides including in-depth information for your specific destination.</a:t>
            </a:r>
          </a:p>
          <a:p>
            <a:pPr>
              <a:lnSpc>
                <a:spcPct val="150000"/>
              </a:lnSpc>
              <a:buClr>
                <a:schemeClr val="accent1"/>
              </a:buClr>
            </a:pPr>
            <a:r>
              <a:rPr lang="en-US" sz="1500" dirty="0" smtClean="0">
                <a:latin typeface="Garamond" panose="02020404030301010803" pitchFamily="18" charset="0"/>
                <a:ea typeface="Cabin"/>
                <a:cs typeface="Cabin"/>
                <a:sym typeface="Cabin"/>
              </a:rPr>
              <a:t>Help finding reputable </a:t>
            </a:r>
            <a:r>
              <a:rPr lang="en-US" sz="1500" dirty="0">
                <a:latin typeface="Garamond" panose="02020404030301010803" pitchFamily="18" charset="0"/>
                <a:ea typeface="Cabin"/>
                <a:cs typeface="Cabin"/>
                <a:sym typeface="Cabin"/>
              </a:rPr>
              <a:t>global health clinics should you require urgent medical treatment. </a:t>
            </a:r>
          </a:p>
          <a:p>
            <a:pPr>
              <a:lnSpc>
                <a:spcPct val="150000"/>
              </a:lnSpc>
              <a:buClr>
                <a:schemeClr val="accent1"/>
              </a:buClr>
            </a:pPr>
            <a:r>
              <a:rPr lang="en-US" sz="1500" dirty="0">
                <a:latin typeface="Garamond" panose="02020404030301010803" pitchFamily="18" charset="0"/>
                <a:ea typeface="Cabin"/>
                <a:cs typeface="Cabin"/>
                <a:sym typeface="Cabin"/>
              </a:rPr>
              <a:t>Assistance if you lose your passport or other travel documentation.  </a:t>
            </a:r>
          </a:p>
          <a:p>
            <a:pPr lvl="0">
              <a:lnSpc>
                <a:spcPct val="150000"/>
              </a:lnSpc>
              <a:buClr>
                <a:schemeClr val="accent1"/>
              </a:buClr>
            </a:pPr>
            <a:r>
              <a:rPr lang="en-US" sz="1500" dirty="0">
                <a:latin typeface="Garamond" panose="02020404030301010803" pitchFamily="18" charset="0"/>
                <a:ea typeface="Cabin"/>
                <a:cs typeface="Cabin"/>
                <a:sym typeface="Cabin"/>
              </a:rPr>
              <a:t>Tracking solutions and mobile apps to keep you connected and ease communication while abroad.  </a:t>
            </a:r>
          </a:p>
          <a:p>
            <a:pPr lvl="0">
              <a:lnSpc>
                <a:spcPct val="150000"/>
              </a:lnSpc>
            </a:pPr>
            <a:endParaRPr lang="en-US" sz="1500" dirty="0">
              <a:latin typeface="Garamond" panose="02020404030301010803" pitchFamily="18" charset="0"/>
              <a:ea typeface="Cabin"/>
              <a:cs typeface="Cabin"/>
              <a:sym typeface="Cabin"/>
            </a:endParaRPr>
          </a:p>
          <a:p>
            <a:pPr>
              <a:lnSpc>
                <a:spcPct val="150000"/>
              </a:lnSpc>
            </a:pPr>
            <a:endParaRPr lang="en-US" sz="1500" dirty="0">
              <a:latin typeface="Garamond" panose="02020404030301010803" pitchFamily="18" charset="0"/>
            </a:endParaRPr>
          </a:p>
        </p:txBody>
      </p:sp>
      <p:sp>
        <p:nvSpPr>
          <p:cNvPr id="4" name="Shape 131"/>
          <p:cNvSpPr txBox="1"/>
          <p:nvPr/>
        </p:nvSpPr>
        <p:spPr>
          <a:xfrm>
            <a:off x="1295400" y="5334000"/>
            <a:ext cx="6934199" cy="1143000"/>
          </a:xfrm>
          <a:prstGeom prst="rect">
            <a:avLst/>
          </a:prstGeom>
          <a:solidFill>
            <a:schemeClr val="accent1">
              <a:lumMod val="40000"/>
              <a:lumOff val="60000"/>
            </a:schemeClr>
          </a:solidFill>
          <a:ln>
            <a:solidFill>
              <a:schemeClr val="accent1">
                <a:lumMod val="75000"/>
              </a:schemeClr>
            </a:solidFill>
          </a:ln>
        </p:spPr>
        <p:txBody>
          <a:bodyPr lIns="38399" tIns="38399" rIns="38399" bIns="38399" anchor="ctr" anchorCtr="0">
            <a:noAutofit/>
          </a:bodyPr>
          <a:lstStyle/>
          <a:p>
            <a:pPr algn="ctr"/>
            <a:r>
              <a:rPr lang="en-US" sz="2000" b="1" i="1" dirty="0">
                <a:latin typeface="Garamond"/>
                <a:ea typeface="Garamond"/>
                <a:cs typeface="Garamond"/>
                <a:sym typeface="Garamond"/>
              </a:rPr>
              <a:t>PLEASE NOTE</a:t>
            </a:r>
          </a:p>
          <a:p>
            <a:pPr algn="ctr"/>
            <a:r>
              <a:rPr lang="en-US" sz="2000" b="1" dirty="0">
                <a:latin typeface="Garamond"/>
                <a:ea typeface="Garamond"/>
                <a:cs typeface="Garamond"/>
                <a:sym typeface="Garamond"/>
              </a:rPr>
              <a:t>ISOS does not provide health </a:t>
            </a:r>
            <a:r>
              <a:rPr lang="en-US" sz="2000" b="1" dirty="0" smtClean="0">
                <a:latin typeface="Garamond"/>
                <a:ea typeface="Garamond"/>
                <a:cs typeface="Garamond"/>
                <a:sym typeface="Garamond"/>
              </a:rPr>
              <a:t>insurance. It is your responsibility to ensure health care coverage prior to departure. </a:t>
            </a:r>
            <a:endParaRPr lang="en-US" sz="2000" b="1" dirty="0">
              <a:latin typeface="Garamond"/>
              <a:ea typeface="Garamond"/>
              <a:cs typeface="Garamond"/>
              <a:sym typeface="Garamond"/>
            </a:endParaRPr>
          </a:p>
        </p:txBody>
      </p:sp>
      <p:sp>
        <p:nvSpPr>
          <p:cNvPr id="5" name="Shape 138"/>
          <p:cNvSpPr txBox="1"/>
          <p:nvPr/>
        </p:nvSpPr>
        <p:spPr>
          <a:xfrm>
            <a:off x="847020" y="1219200"/>
            <a:ext cx="4113216" cy="338550"/>
          </a:xfrm>
          <a:prstGeom prst="rect">
            <a:avLst/>
          </a:prstGeom>
          <a:noFill/>
          <a:ln>
            <a:noFill/>
          </a:ln>
        </p:spPr>
        <p:txBody>
          <a:bodyPr lIns="38399" tIns="19194" rIns="38399" bIns="19194" anchor="t" anchorCtr="0">
            <a:noAutofit/>
          </a:bodyPr>
          <a:lstStyle/>
          <a:p>
            <a:pPr>
              <a:buSzPct val="25000"/>
            </a:pPr>
            <a:r>
              <a:rPr lang="en-US" sz="1600" dirty="0">
                <a:solidFill>
                  <a:srgbClr val="507392"/>
                </a:solidFill>
                <a:latin typeface="Cabin"/>
                <a:ea typeface="Cabin"/>
                <a:cs typeface="Cabin"/>
                <a:sym typeface="Cabin"/>
              </a:rPr>
              <a:t>How can ISOS help you plan for your travel?</a:t>
            </a:r>
          </a:p>
        </p:txBody>
      </p:sp>
      <p:sp>
        <p:nvSpPr>
          <p:cNvPr id="6" name="Shape 102"/>
          <p:cNvSpPr txBox="1"/>
          <p:nvPr/>
        </p:nvSpPr>
        <p:spPr>
          <a:xfrm>
            <a:off x="800100" y="574970"/>
            <a:ext cx="3968551" cy="553998"/>
          </a:xfrm>
          <a:prstGeom prst="rect">
            <a:avLst/>
          </a:prstGeom>
          <a:noFill/>
          <a:ln>
            <a:noFill/>
          </a:ln>
        </p:spPr>
        <p:txBody>
          <a:bodyPr lIns="38399" tIns="19194" rIns="38399" bIns="19194" anchor="t" anchorCtr="0">
            <a:noAutofit/>
          </a:bodyPr>
          <a:lstStyle/>
          <a:p>
            <a:pPr>
              <a:buSzPct val="25000"/>
            </a:pPr>
            <a:r>
              <a:rPr lang="en-US" sz="2800" dirty="0">
                <a:solidFill>
                  <a:srgbClr val="00447C"/>
                </a:solidFill>
                <a:latin typeface="Cabin"/>
                <a:ea typeface="Cabin"/>
                <a:cs typeface="Cabin"/>
                <a:sym typeface="Cabin"/>
              </a:rPr>
              <a:t>INTERNATIONAL SOS</a:t>
            </a:r>
          </a:p>
        </p:txBody>
      </p:sp>
      <p:cxnSp>
        <p:nvCxnSpPr>
          <p:cNvPr id="10" name="Shape 136"/>
          <p:cNvCxnSpPr/>
          <p:nvPr/>
        </p:nvCxnSpPr>
        <p:spPr>
          <a:xfrm rot="10800000" flipH="1">
            <a:off x="834691" y="1128968"/>
            <a:ext cx="6640088" cy="8100"/>
          </a:xfrm>
          <a:prstGeom prst="straightConnector1">
            <a:avLst/>
          </a:prstGeom>
          <a:noFill/>
          <a:ln w="50800" cap="flat" cmpd="sng">
            <a:solidFill>
              <a:srgbClr val="A4D7F4"/>
            </a:solidFill>
            <a:prstDash val="solid"/>
            <a:miter/>
            <a:headEnd type="none" w="med" len="med"/>
            <a:tailEnd type="none" w="med" len="med"/>
          </a:ln>
        </p:spPr>
      </p:cxnSp>
      <p:cxnSp>
        <p:nvCxnSpPr>
          <p:cNvPr id="11" name="Shape 100"/>
          <p:cNvCxnSpPr/>
          <p:nvPr/>
        </p:nvCxnSpPr>
        <p:spPr>
          <a:xfrm flipV="1">
            <a:off x="847020" y="1128967"/>
            <a:ext cx="2982030" cy="13389"/>
          </a:xfrm>
          <a:prstGeom prst="straightConnector1">
            <a:avLst/>
          </a:prstGeom>
          <a:noFill/>
          <a:ln w="50800" cap="flat" cmpd="sng">
            <a:solidFill>
              <a:srgbClr val="00447C"/>
            </a:solidFill>
            <a:prstDash val="solid"/>
            <a:miter/>
            <a:headEnd type="none" w="med" len="med"/>
            <a:tailEnd type="none" w="med" len="med"/>
          </a:ln>
        </p:spPr>
      </p:cxnSp>
      <p:sp>
        <p:nvSpPr>
          <p:cNvPr id="8" name="Shape 151"/>
          <p:cNvSpPr/>
          <p:nvPr/>
        </p:nvSpPr>
        <p:spPr>
          <a:xfrm flipH="1">
            <a:off x="-1" y="709863"/>
            <a:ext cx="72190" cy="764005"/>
          </a:xfrm>
          <a:prstGeom prst="rect">
            <a:avLst/>
          </a:prstGeom>
          <a:solidFill>
            <a:srgbClr val="00447C"/>
          </a:solidFill>
          <a:ln>
            <a:noFill/>
          </a:ln>
        </p:spPr>
        <p:txBody>
          <a:bodyPr lIns="38399" tIns="19194" rIns="38399" bIns="19194" anchor="ctr" anchorCtr="0">
            <a:noAutofit/>
          </a:bodyPr>
          <a:lstStyle/>
          <a:p>
            <a:pPr algn="ctr"/>
            <a:endParaRPr sz="1500" dirty="0">
              <a:solidFill>
                <a:srgbClr val="00447C"/>
              </a:solidFill>
              <a:latin typeface="Calibri"/>
              <a:ea typeface="Calibri"/>
              <a:cs typeface="Calibri"/>
              <a:sym typeface="Calibri"/>
            </a:endParaRPr>
          </a:p>
        </p:txBody>
      </p:sp>
    </p:spTree>
    <p:extLst>
      <p:ext uri="{BB962C8B-B14F-4D97-AF65-F5344CB8AC3E}">
        <p14:creationId xmlns:p14="http://schemas.microsoft.com/office/powerpoint/2010/main" val="2525342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cxnSp>
        <p:nvCxnSpPr>
          <p:cNvPr id="136" name="Shape 136"/>
          <p:cNvCxnSpPr/>
          <p:nvPr/>
        </p:nvCxnSpPr>
        <p:spPr>
          <a:xfrm rot="10800000" flipH="1">
            <a:off x="1222106" y="1116125"/>
            <a:ext cx="6640088" cy="8100"/>
          </a:xfrm>
          <a:prstGeom prst="straightConnector1">
            <a:avLst/>
          </a:prstGeom>
          <a:noFill/>
          <a:ln w="50800" cap="flat" cmpd="sng">
            <a:solidFill>
              <a:srgbClr val="A4D7F4"/>
            </a:solidFill>
            <a:prstDash val="solid"/>
            <a:miter/>
            <a:headEnd type="none" w="med" len="med"/>
            <a:tailEnd type="none" w="med" len="med"/>
          </a:ln>
        </p:spPr>
      </p:cxnSp>
      <p:cxnSp>
        <p:nvCxnSpPr>
          <p:cNvPr id="137" name="Shape 137"/>
          <p:cNvCxnSpPr/>
          <p:nvPr/>
        </p:nvCxnSpPr>
        <p:spPr>
          <a:xfrm>
            <a:off x="1222106" y="1124225"/>
            <a:ext cx="2325038" cy="0"/>
          </a:xfrm>
          <a:prstGeom prst="straightConnector1">
            <a:avLst/>
          </a:prstGeom>
          <a:noFill/>
          <a:ln w="50800" cap="flat" cmpd="sng">
            <a:solidFill>
              <a:srgbClr val="00447C"/>
            </a:solidFill>
            <a:prstDash val="solid"/>
            <a:miter/>
            <a:headEnd type="none" w="med" len="med"/>
            <a:tailEnd type="none" w="med" len="med"/>
          </a:ln>
        </p:spPr>
      </p:cxnSp>
      <p:sp>
        <p:nvSpPr>
          <p:cNvPr id="138" name="Shape 138"/>
          <p:cNvSpPr txBox="1"/>
          <p:nvPr/>
        </p:nvSpPr>
        <p:spPr>
          <a:xfrm>
            <a:off x="1203137" y="1217529"/>
            <a:ext cx="4113216" cy="338550"/>
          </a:xfrm>
          <a:prstGeom prst="rect">
            <a:avLst/>
          </a:prstGeom>
          <a:noFill/>
          <a:ln>
            <a:noFill/>
          </a:ln>
        </p:spPr>
        <p:txBody>
          <a:bodyPr lIns="38399" tIns="19194" rIns="38399" bIns="19194" anchor="t" anchorCtr="0">
            <a:noAutofit/>
          </a:bodyPr>
          <a:lstStyle/>
          <a:p>
            <a:pPr>
              <a:buSzPct val="25000"/>
            </a:pPr>
            <a:r>
              <a:rPr lang="en-US" sz="1600" dirty="0">
                <a:solidFill>
                  <a:srgbClr val="507392"/>
                </a:solidFill>
                <a:latin typeface="Cabin"/>
                <a:ea typeface="Cabin"/>
                <a:cs typeface="Cabin"/>
                <a:sym typeface="Cabin"/>
              </a:rPr>
              <a:t>How to register on ISOS before you travel</a:t>
            </a:r>
          </a:p>
        </p:txBody>
      </p:sp>
      <p:sp>
        <p:nvSpPr>
          <p:cNvPr id="139" name="Shape 139"/>
          <p:cNvSpPr txBox="1"/>
          <p:nvPr/>
        </p:nvSpPr>
        <p:spPr>
          <a:xfrm>
            <a:off x="1188390" y="573400"/>
            <a:ext cx="6410475" cy="553950"/>
          </a:xfrm>
          <a:prstGeom prst="rect">
            <a:avLst/>
          </a:prstGeom>
          <a:noFill/>
          <a:ln>
            <a:noFill/>
          </a:ln>
        </p:spPr>
        <p:txBody>
          <a:bodyPr lIns="38399" tIns="19194" rIns="38399" bIns="19194" anchor="t" anchorCtr="0">
            <a:noAutofit/>
          </a:bodyPr>
          <a:lstStyle/>
          <a:p>
            <a:pPr>
              <a:buSzPct val="25000"/>
            </a:pPr>
            <a:r>
              <a:rPr lang="en-US" sz="2800" dirty="0">
                <a:solidFill>
                  <a:srgbClr val="00447C"/>
                </a:solidFill>
                <a:latin typeface="Cabin"/>
                <a:ea typeface="Cabin"/>
                <a:cs typeface="Cabin"/>
                <a:sym typeface="Cabin"/>
              </a:rPr>
              <a:t>ISOS</a:t>
            </a:r>
          </a:p>
        </p:txBody>
      </p:sp>
      <p:cxnSp>
        <p:nvCxnSpPr>
          <p:cNvPr id="140" name="Shape 140"/>
          <p:cNvCxnSpPr/>
          <p:nvPr/>
        </p:nvCxnSpPr>
        <p:spPr>
          <a:xfrm>
            <a:off x="1526041" y="1950938"/>
            <a:ext cx="0" cy="712800"/>
          </a:xfrm>
          <a:prstGeom prst="straightConnector1">
            <a:avLst/>
          </a:prstGeom>
          <a:noFill/>
          <a:ln w="50800" cap="flat" cmpd="sng">
            <a:solidFill>
              <a:srgbClr val="507392"/>
            </a:solidFill>
            <a:prstDash val="solid"/>
            <a:miter/>
            <a:headEnd type="none" w="med" len="med"/>
            <a:tailEnd type="none" w="med" len="med"/>
          </a:ln>
        </p:spPr>
      </p:cxnSp>
      <p:sp>
        <p:nvSpPr>
          <p:cNvPr id="141" name="Shape 141"/>
          <p:cNvSpPr txBox="1"/>
          <p:nvPr/>
        </p:nvSpPr>
        <p:spPr>
          <a:xfrm>
            <a:off x="1188396" y="2058889"/>
            <a:ext cx="198788" cy="553950"/>
          </a:xfrm>
          <a:prstGeom prst="rect">
            <a:avLst/>
          </a:prstGeom>
          <a:noFill/>
          <a:ln>
            <a:noFill/>
          </a:ln>
        </p:spPr>
        <p:txBody>
          <a:bodyPr lIns="38399" tIns="19194" rIns="38399" bIns="19194" anchor="t" anchorCtr="0">
            <a:noAutofit/>
          </a:bodyPr>
          <a:lstStyle/>
          <a:p>
            <a:pPr>
              <a:buSzPct val="25000"/>
            </a:pPr>
            <a:r>
              <a:rPr lang="en-US" sz="2800" dirty="0">
                <a:solidFill>
                  <a:srgbClr val="A4D7F4"/>
                </a:solidFill>
                <a:latin typeface="Cabin"/>
                <a:ea typeface="Cabin"/>
                <a:cs typeface="Cabin"/>
                <a:sym typeface="Cabin"/>
              </a:rPr>
              <a:t>1</a:t>
            </a:r>
          </a:p>
        </p:txBody>
      </p:sp>
      <p:sp>
        <p:nvSpPr>
          <p:cNvPr id="142" name="Shape 142"/>
          <p:cNvSpPr/>
          <p:nvPr/>
        </p:nvSpPr>
        <p:spPr>
          <a:xfrm>
            <a:off x="1664895" y="1822601"/>
            <a:ext cx="2418750" cy="784800"/>
          </a:xfrm>
          <a:prstGeom prst="rect">
            <a:avLst/>
          </a:prstGeom>
          <a:noFill/>
          <a:ln>
            <a:noFill/>
          </a:ln>
        </p:spPr>
        <p:txBody>
          <a:bodyPr lIns="38399" tIns="19194" rIns="38399" bIns="19194" anchor="t" anchorCtr="0">
            <a:noAutofit/>
          </a:bodyPr>
          <a:lstStyle/>
          <a:p>
            <a:pPr>
              <a:buSzPct val="25000"/>
            </a:pPr>
            <a:r>
              <a:rPr lang="en-US" sz="1500" dirty="0">
                <a:solidFill>
                  <a:schemeClr val="dk1"/>
                </a:solidFill>
                <a:latin typeface="Garamond"/>
                <a:ea typeface="Garamond"/>
                <a:cs typeface="Garamond"/>
                <a:sym typeface="Garamond"/>
              </a:rPr>
              <a:t>Visit the</a:t>
            </a:r>
            <a:r>
              <a:rPr lang="en-US" sz="1500" dirty="0">
                <a:latin typeface="Garamond"/>
                <a:ea typeface="Garamond"/>
                <a:cs typeface="Garamond"/>
                <a:sym typeface="Garamond"/>
              </a:rPr>
              <a:t> International SOS site and click on the MyTrips </a:t>
            </a:r>
            <a:r>
              <a:rPr lang="en-US" sz="1500" dirty="0">
                <a:solidFill>
                  <a:schemeClr val="dk1"/>
                </a:solidFill>
                <a:latin typeface="Garamond"/>
                <a:ea typeface="Garamond"/>
                <a:cs typeface="Garamond"/>
                <a:sym typeface="Garamond"/>
              </a:rPr>
              <a:t>link on the upper right side below the membership card. </a:t>
            </a:r>
          </a:p>
        </p:txBody>
      </p:sp>
      <p:cxnSp>
        <p:nvCxnSpPr>
          <p:cNvPr id="143" name="Shape 143"/>
          <p:cNvCxnSpPr/>
          <p:nvPr/>
        </p:nvCxnSpPr>
        <p:spPr>
          <a:xfrm>
            <a:off x="1526041" y="3092496"/>
            <a:ext cx="0" cy="712800"/>
          </a:xfrm>
          <a:prstGeom prst="straightConnector1">
            <a:avLst/>
          </a:prstGeom>
          <a:noFill/>
          <a:ln w="50800" cap="flat" cmpd="sng">
            <a:solidFill>
              <a:srgbClr val="507392"/>
            </a:solidFill>
            <a:prstDash val="solid"/>
            <a:miter/>
            <a:headEnd type="none" w="med" len="med"/>
            <a:tailEnd type="none" w="med" len="med"/>
          </a:ln>
        </p:spPr>
      </p:cxnSp>
      <p:sp>
        <p:nvSpPr>
          <p:cNvPr id="144" name="Shape 144"/>
          <p:cNvSpPr txBox="1"/>
          <p:nvPr/>
        </p:nvSpPr>
        <p:spPr>
          <a:xfrm>
            <a:off x="1188396" y="3200448"/>
            <a:ext cx="198788" cy="553950"/>
          </a:xfrm>
          <a:prstGeom prst="rect">
            <a:avLst/>
          </a:prstGeom>
          <a:noFill/>
          <a:ln>
            <a:noFill/>
          </a:ln>
        </p:spPr>
        <p:txBody>
          <a:bodyPr lIns="38399" tIns="19194" rIns="38399" bIns="19194" anchor="t" anchorCtr="0">
            <a:noAutofit/>
          </a:bodyPr>
          <a:lstStyle/>
          <a:p>
            <a:pPr>
              <a:buSzPct val="25000"/>
            </a:pPr>
            <a:r>
              <a:rPr lang="en-US" sz="2800" dirty="0">
                <a:solidFill>
                  <a:srgbClr val="A4D7F4"/>
                </a:solidFill>
                <a:latin typeface="Cabin"/>
                <a:ea typeface="Cabin"/>
                <a:cs typeface="Cabin"/>
                <a:sym typeface="Cabin"/>
              </a:rPr>
              <a:t>2</a:t>
            </a:r>
          </a:p>
        </p:txBody>
      </p:sp>
      <p:sp>
        <p:nvSpPr>
          <p:cNvPr id="145" name="Shape 145"/>
          <p:cNvSpPr/>
          <p:nvPr/>
        </p:nvSpPr>
        <p:spPr>
          <a:xfrm>
            <a:off x="1664895" y="2964160"/>
            <a:ext cx="2418750" cy="784800"/>
          </a:xfrm>
          <a:prstGeom prst="rect">
            <a:avLst/>
          </a:prstGeom>
          <a:noFill/>
          <a:ln>
            <a:noFill/>
          </a:ln>
        </p:spPr>
        <p:txBody>
          <a:bodyPr lIns="38399" tIns="19194" rIns="38399" bIns="19194" anchor="ctr" anchorCtr="0">
            <a:noAutofit/>
          </a:bodyPr>
          <a:lstStyle/>
          <a:p>
            <a:pPr>
              <a:buSzPct val="25000"/>
            </a:pPr>
            <a:r>
              <a:rPr lang="en-US" sz="1500" dirty="0">
                <a:solidFill>
                  <a:schemeClr val="dk1"/>
                </a:solidFill>
                <a:latin typeface="Garamond"/>
                <a:ea typeface="Garamond"/>
                <a:cs typeface="Garamond"/>
                <a:sym typeface="Garamond"/>
              </a:rPr>
              <a:t>Click on “New User” to create a profile</a:t>
            </a:r>
            <a:r>
              <a:rPr lang="en-US" sz="1300" dirty="0">
                <a:solidFill>
                  <a:schemeClr val="dk1"/>
                </a:solidFill>
                <a:latin typeface="Garamond"/>
                <a:ea typeface="Garamond"/>
                <a:cs typeface="Garamond"/>
                <a:sym typeface="Garamond"/>
              </a:rPr>
              <a:t>. </a:t>
            </a:r>
          </a:p>
        </p:txBody>
      </p:sp>
      <p:cxnSp>
        <p:nvCxnSpPr>
          <p:cNvPr id="146" name="Shape 146"/>
          <p:cNvCxnSpPr/>
          <p:nvPr/>
        </p:nvCxnSpPr>
        <p:spPr>
          <a:xfrm>
            <a:off x="1526041" y="4258857"/>
            <a:ext cx="0" cy="712800"/>
          </a:xfrm>
          <a:prstGeom prst="straightConnector1">
            <a:avLst/>
          </a:prstGeom>
          <a:noFill/>
          <a:ln w="50800" cap="flat" cmpd="sng">
            <a:solidFill>
              <a:srgbClr val="507392"/>
            </a:solidFill>
            <a:prstDash val="solid"/>
            <a:miter/>
            <a:headEnd type="none" w="med" len="med"/>
            <a:tailEnd type="none" w="med" len="med"/>
          </a:ln>
        </p:spPr>
      </p:cxnSp>
      <p:sp>
        <p:nvSpPr>
          <p:cNvPr id="147" name="Shape 147"/>
          <p:cNvSpPr txBox="1"/>
          <p:nvPr/>
        </p:nvSpPr>
        <p:spPr>
          <a:xfrm>
            <a:off x="1188396" y="4366809"/>
            <a:ext cx="198788" cy="553950"/>
          </a:xfrm>
          <a:prstGeom prst="rect">
            <a:avLst/>
          </a:prstGeom>
          <a:noFill/>
          <a:ln>
            <a:noFill/>
          </a:ln>
        </p:spPr>
        <p:txBody>
          <a:bodyPr lIns="38399" tIns="19194" rIns="38399" bIns="19194" anchor="t" anchorCtr="0">
            <a:noAutofit/>
          </a:bodyPr>
          <a:lstStyle/>
          <a:p>
            <a:pPr>
              <a:buSzPct val="25000"/>
            </a:pPr>
            <a:r>
              <a:rPr lang="en-US" sz="2800" dirty="0">
                <a:solidFill>
                  <a:srgbClr val="A4D7F4"/>
                </a:solidFill>
                <a:latin typeface="Cabin"/>
                <a:ea typeface="Cabin"/>
                <a:cs typeface="Cabin"/>
                <a:sym typeface="Cabin"/>
              </a:rPr>
              <a:t>3</a:t>
            </a:r>
          </a:p>
        </p:txBody>
      </p:sp>
      <p:sp>
        <p:nvSpPr>
          <p:cNvPr id="148" name="Shape 148"/>
          <p:cNvSpPr/>
          <p:nvPr/>
        </p:nvSpPr>
        <p:spPr>
          <a:xfrm>
            <a:off x="1664897" y="4130529"/>
            <a:ext cx="2728731" cy="1459800"/>
          </a:xfrm>
          <a:prstGeom prst="rect">
            <a:avLst/>
          </a:prstGeom>
          <a:noFill/>
          <a:ln>
            <a:noFill/>
          </a:ln>
        </p:spPr>
        <p:txBody>
          <a:bodyPr lIns="38399" tIns="19194" rIns="38399" bIns="19194" anchor="t" anchorCtr="0">
            <a:noAutofit/>
          </a:bodyPr>
          <a:lstStyle/>
          <a:p>
            <a:pPr>
              <a:buSzPct val="25000"/>
            </a:pPr>
            <a:r>
              <a:rPr lang="en-US" sz="1500" dirty="0">
                <a:solidFill>
                  <a:schemeClr val="dk1"/>
                </a:solidFill>
                <a:latin typeface="Garamond"/>
                <a:ea typeface="Garamond"/>
                <a:cs typeface="Garamond"/>
                <a:sym typeface="Garamond"/>
              </a:rPr>
              <a:t>After entering your basic profile information, </a:t>
            </a:r>
            <a:r>
              <a:rPr lang="en-US" sz="1500" b="1" dirty="0">
                <a:solidFill>
                  <a:schemeClr val="dk1"/>
                </a:solidFill>
                <a:latin typeface="Garamond"/>
                <a:ea typeface="Garamond"/>
                <a:cs typeface="Garamond"/>
                <a:sym typeface="Garamond"/>
              </a:rPr>
              <a:t>make sure you select the correct “School </a:t>
            </a:r>
            <a:r>
              <a:rPr lang="en-US" sz="1500" b="1" dirty="0" smtClean="0">
                <a:solidFill>
                  <a:schemeClr val="dk1"/>
                </a:solidFill>
                <a:latin typeface="Garamond"/>
                <a:ea typeface="Garamond"/>
                <a:cs typeface="Garamond"/>
                <a:sym typeface="Garamond"/>
              </a:rPr>
              <a:t>Affiliation”.</a:t>
            </a:r>
            <a:r>
              <a:rPr lang="en-US" sz="1500" dirty="0" smtClean="0">
                <a:solidFill>
                  <a:schemeClr val="dk1"/>
                </a:solidFill>
                <a:latin typeface="Garamond"/>
                <a:ea typeface="Garamond"/>
                <a:cs typeface="Garamond"/>
                <a:sym typeface="Garamond"/>
              </a:rPr>
              <a:t>  </a:t>
            </a:r>
            <a:r>
              <a:rPr lang="en-US" sz="1500" dirty="0">
                <a:solidFill>
                  <a:schemeClr val="dk1"/>
                </a:solidFill>
                <a:latin typeface="Garamond"/>
                <a:ea typeface="Garamond"/>
                <a:cs typeface="Garamond"/>
                <a:sym typeface="Garamond"/>
              </a:rPr>
              <a:t>Contact your Columbia program manager to confirm your school affiliation. </a:t>
            </a:r>
          </a:p>
        </p:txBody>
      </p:sp>
      <p:cxnSp>
        <p:nvCxnSpPr>
          <p:cNvPr id="149" name="Shape 149"/>
          <p:cNvCxnSpPr/>
          <p:nvPr/>
        </p:nvCxnSpPr>
        <p:spPr>
          <a:xfrm>
            <a:off x="5317866" y="1502200"/>
            <a:ext cx="0" cy="712800"/>
          </a:xfrm>
          <a:prstGeom prst="straightConnector1">
            <a:avLst/>
          </a:prstGeom>
          <a:noFill/>
          <a:ln w="50800" cap="flat" cmpd="sng">
            <a:solidFill>
              <a:srgbClr val="507392"/>
            </a:solidFill>
            <a:prstDash val="solid"/>
            <a:miter/>
            <a:headEnd type="none" w="med" len="med"/>
            <a:tailEnd type="none" w="med" len="med"/>
          </a:ln>
        </p:spPr>
      </p:cxnSp>
      <p:sp>
        <p:nvSpPr>
          <p:cNvPr id="150" name="Shape 150"/>
          <p:cNvSpPr txBox="1"/>
          <p:nvPr/>
        </p:nvSpPr>
        <p:spPr>
          <a:xfrm>
            <a:off x="4964329" y="1556079"/>
            <a:ext cx="198788" cy="553950"/>
          </a:xfrm>
          <a:prstGeom prst="rect">
            <a:avLst/>
          </a:prstGeom>
          <a:noFill/>
          <a:ln>
            <a:noFill/>
          </a:ln>
        </p:spPr>
        <p:txBody>
          <a:bodyPr lIns="38399" tIns="19194" rIns="38399" bIns="19194" anchor="t" anchorCtr="0">
            <a:noAutofit/>
          </a:bodyPr>
          <a:lstStyle/>
          <a:p>
            <a:pPr>
              <a:buSzPct val="25000"/>
            </a:pPr>
            <a:r>
              <a:rPr lang="en-US" sz="2800" dirty="0">
                <a:solidFill>
                  <a:srgbClr val="A4D7F4"/>
                </a:solidFill>
                <a:latin typeface="Cabin"/>
                <a:ea typeface="Cabin"/>
                <a:cs typeface="Cabin"/>
                <a:sym typeface="Cabin"/>
              </a:rPr>
              <a:t>4</a:t>
            </a:r>
          </a:p>
        </p:txBody>
      </p:sp>
      <p:sp>
        <p:nvSpPr>
          <p:cNvPr id="151" name="Shape 151"/>
          <p:cNvSpPr/>
          <p:nvPr/>
        </p:nvSpPr>
        <p:spPr>
          <a:xfrm>
            <a:off x="5455205" y="1536026"/>
            <a:ext cx="2405475" cy="759354"/>
          </a:xfrm>
          <a:prstGeom prst="rect">
            <a:avLst/>
          </a:prstGeom>
          <a:noFill/>
          <a:ln>
            <a:noFill/>
          </a:ln>
        </p:spPr>
        <p:txBody>
          <a:bodyPr lIns="38399" tIns="19194" rIns="38399" bIns="19194" anchor="ctr" anchorCtr="0">
            <a:noAutofit/>
          </a:bodyPr>
          <a:lstStyle/>
          <a:p>
            <a:pPr>
              <a:buSzPct val="25000"/>
            </a:pPr>
            <a:r>
              <a:rPr lang="en-US" sz="1500" dirty="0">
                <a:solidFill>
                  <a:schemeClr val="dk1"/>
                </a:solidFill>
                <a:latin typeface="Garamond"/>
                <a:ea typeface="Garamond"/>
                <a:cs typeface="Garamond"/>
                <a:sym typeface="Garamond"/>
              </a:rPr>
              <a:t>Once your profile is complete,  click “Update</a:t>
            </a:r>
            <a:r>
              <a:rPr lang="en-US" sz="1500" dirty="0" smtClean="0">
                <a:solidFill>
                  <a:schemeClr val="dk1"/>
                </a:solidFill>
                <a:latin typeface="Garamond"/>
                <a:ea typeface="Garamond"/>
                <a:cs typeface="Garamond"/>
                <a:sym typeface="Garamond"/>
              </a:rPr>
              <a:t>”.</a:t>
            </a:r>
            <a:endParaRPr lang="en-US" sz="1500" dirty="0">
              <a:solidFill>
                <a:schemeClr val="dk1"/>
              </a:solidFill>
              <a:latin typeface="Garamond"/>
              <a:ea typeface="Garamond"/>
              <a:cs typeface="Garamond"/>
              <a:sym typeface="Garamond"/>
            </a:endParaRPr>
          </a:p>
        </p:txBody>
      </p:sp>
      <p:sp>
        <p:nvSpPr>
          <p:cNvPr id="152" name="Shape 152"/>
          <p:cNvSpPr txBox="1"/>
          <p:nvPr/>
        </p:nvSpPr>
        <p:spPr>
          <a:xfrm>
            <a:off x="4980212" y="3200448"/>
            <a:ext cx="198788" cy="553950"/>
          </a:xfrm>
          <a:prstGeom prst="rect">
            <a:avLst/>
          </a:prstGeom>
          <a:noFill/>
          <a:ln>
            <a:noFill/>
          </a:ln>
        </p:spPr>
        <p:txBody>
          <a:bodyPr lIns="38399" tIns="19194" rIns="38399" bIns="19194" anchor="t" anchorCtr="0">
            <a:noAutofit/>
          </a:bodyPr>
          <a:lstStyle/>
          <a:p>
            <a:endParaRPr sz="2800" dirty="0">
              <a:solidFill>
                <a:srgbClr val="A4D7F4"/>
              </a:solidFill>
              <a:latin typeface="Cabin"/>
              <a:ea typeface="Cabin"/>
              <a:cs typeface="Cabin"/>
              <a:sym typeface="Cabin"/>
            </a:endParaRPr>
          </a:p>
        </p:txBody>
      </p:sp>
      <p:sp>
        <p:nvSpPr>
          <p:cNvPr id="153" name="Shape 153"/>
          <p:cNvSpPr/>
          <p:nvPr/>
        </p:nvSpPr>
        <p:spPr>
          <a:xfrm flipH="1">
            <a:off x="-36" y="709863"/>
            <a:ext cx="72225" cy="763950"/>
          </a:xfrm>
          <a:prstGeom prst="rect">
            <a:avLst/>
          </a:prstGeom>
          <a:solidFill>
            <a:srgbClr val="00447C"/>
          </a:solidFill>
          <a:ln>
            <a:noFill/>
          </a:ln>
        </p:spPr>
        <p:txBody>
          <a:bodyPr lIns="38399" tIns="19194" rIns="38399" bIns="19194" anchor="ctr" anchorCtr="0">
            <a:noAutofit/>
          </a:bodyPr>
          <a:lstStyle/>
          <a:p>
            <a:pPr algn="ctr"/>
            <a:endParaRPr sz="1500" dirty="0">
              <a:solidFill>
                <a:srgbClr val="00447C"/>
              </a:solidFill>
              <a:latin typeface="Calibri"/>
              <a:ea typeface="Calibri"/>
              <a:cs typeface="Calibri"/>
              <a:sym typeface="Calibri"/>
            </a:endParaRPr>
          </a:p>
        </p:txBody>
      </p:sp>
      <p:cxnSp>
        <p:nvCxnSpPr>
          <p:cNvPr id="20" name="Shape 149"/>
          <p:cNvCxnSpPr/>
          <p:nvPr/>
        </p:nvCxnSpPr>
        <p:spPr>
          <a:xfrm>
            <a:off x="5316353" y="2607401"/>
            <a:ext cx="0" cy="712800"/>
          </a:xfrm>
          <a:prstGeom prst="straightConnector1">
            <a:avLst/>
          </a:prstGeom>
          <a:noFill/>
          <a:ln w="50800" cap="flat" cmpd="sng">
            <a:solidFill>
              <a:srgbClr val="507392"/>
            </a:solidFill>
            <a:prstDash val="solid"/>
            <a:miter/>
            <a:headEnd type="none" w="med" len="med"/>
            <a:tailEnd type="none" w="med" len="med"/>
          </a:ln>
        </p:spPr>
      </p:cxnSp>
      <p:sp>
        <p:nvSpPr>
          <p:cNvPr id="21" name="Shape 150"/>
          <p:cNvSpPr txBox="1"/>
          <p:nvPr/>
        </p:nvSpPr>
        <p:spPr>
          <a:xfrm>
            <a:off x="4953000" y="2687185"/>
            <a:ext cx="198788" cy="553950"/>
          </a:xfrm>
          <a:prstGeom prst="rect">
            <a:avLst/>
          </a:prstGeom>
          <a:noFill/>
          <a:ln>
            <a:noFill/>
          </a:ln>
        </p:spPr>
        <p:txBody>
          <a:bodyPr lIns="38399" tIns="19194" rIns="38399" bIns="19194" anchor="t" anchorCtr="0">
            <a:noAutofit/>
          </a:bodyPr>
          <a:lstStyle/>
          <a:p>
            <a:pPr>
              <a:buSzPct val="25000"/>
            </a:pPr>
            <a:r>
              <a:rPr lang="en-US" sz="2800" dirty="0">
                <a:solidFill>
                  <a:srgbClr val="A4D7F4"/>
                </a:solidFill>
                <a:latin typeface="Cabin"/>
                <a:ea typeface="Cabin"/>
                <a:cs typeface="Cabin"/>
                <a:sym typeface="Cabin"/>
              </a:rPr>
              <a:t>5</a:t>
            </a:r>
          </a:p>
        </p:txBody>
      </p:sp>
      <p:sp>
        <p:nvSpPr>
          <p:cNvPr id="22" name="Shape 151"/>
          <p:cNvSpPr/>
          <p:nvPr/>
        </p:nvSpPr>
        <p:spPr>
          <a:xfrm>
            <a:off x="5450693" y="3717952"/>
            <a:ext cx="2774395" cy="1048950"/>
          </a:xfrm>
          <a:prstGeom prst="rect">
            <a:avLst/>
          </a:prstGeom>
          <a:noFill/>
          <a:ln>
            <a:noFill/>
          </a:ln>
        </p:spPr>
        <p:txBody>
          <a:bodyPr lIns="38399" tIns="19194" rIns="38399" bIns="19194" anchor="ctr" anchorCtr="0">
            <a:noAutofit/>
          </a:bodyPr>
          <a:lstStyle/>
          <a:p>
            <a:pPr>
              <a:buSzPct val="25000"/>
            </a:pPr>
            <a:r>
              <a:rPr lang="en-US" sz="1500" dirty="0">
                <a:solidFill>
                  <a:schemeClr val="dk1"/>
                </a:solidFill>
                <a:latin typeface="Garamond"/>
                <a:ea typeface="Garamond"/>
                <a:cs typeface="Garamond"/>
                <a:sym typeface="Garamond"/>
              </a:rPr>
              <a:t>Create a separate itinerary for each additional side trip (including personal trips).</a:t>
            </a:r>
          </a:p>
        </p:txBody>
      </p:sp>
      <p:cxnSp>
        <p:nvCxnSpPr>
          <p:cNvPr id="23" name="Shape 149"/>
          <p:cNvCxnSpPr/>
          <p:nvPr/>
        </p:nvCxnSpPr>
        <p:spPr>
          <a:xfrm>
            <a:off x="5320782" y="3888514"/>
            <a:ext cx="0" cy="712800"/>
          </a:xfrm>
          <a:prstGeom prst="straightConnector1">
            <a:avLst/>
          </a:prstGeom>
          <a:noFill/>
          <a:ln w="50800" cap="flat" cmpd="sng">
            <a:solidFill>
              <a:srgbClr val="507392"/>
            </a:solidFill>
            <a:prstDash val="solid"/>
            <a:miter/>
            <a:headEnd type="none" w="med" len="med"/>
            <a:tailEnd type="none" w="med" len="med"/>
          </a:ln>
        </p:spPr>
      </p:cxnSp>
      <p:sp>
        <p:nvSpPr>
          <p:cNvPr id="24" name="Shape 150"/>
          <p:cNvSpPr txBox="1"/>
          <p:nvPr/>
        </p:nvSpPr>
        <p:spPr>
          <a:xfrm>
            <a:off x="4953000" y="3907810"/>
            <a:ext cx="198788" cy="553950"/>
          </a:xfrm>
          <a:prstGeom prst="rect">
            <a:avLst/>
          </a:prstGeom>
          <a:noFill/>
          <a:ln>
            <a:noFill/>
          </a:ln>
        </p:spPr>
        <p:txBody>
          <a:bodyPr lIns="38399" tIns="19194" rIns="38399" bIns="19194" anchor="t" anchorCtr="0">
            <a:noAutofit/>
          </a:bodyPr>
          <a:lstStyle/>
          <a:p>
            <a:pPr>
              <a:buSzPct val="25000"/>
            </a:pPr>
            <a:r>
              <a:rPr lang="en-US" sz="2800" dirty="0">
                <a:solidFill>
                  <a:srgbClr val="A4D7F4"/>
                </a:solidFill>
                <a:latin typeface="Cabin"/>
                <a:ea typeface="Cabin"/>
                <a:cs typeface="Cabin"/>
                <a:sym typeface="Cabin"/>
              </a:rPr>
              <a:t>6</a:t>
            </a:r>
          </a:p>
        </p:txBody>
      </p:sp>
      <p:sp>
        <p:nvSpPr>
          <p:cNvPr id="25" name="Shape 151"/>
          <p:cNvSpPr/>
          <p:nvPr/>
        </p:nvSpPr>
        <p:spPr>
          <a:xfrm>
            <a:off x="5460422" y="4998334"/>
            <a:ext cx="2405475" cy="437551"/>
          </a:xfrm>
          <a:prstGeom prst="rect">
            <a:avLst/>
          </a:prstGeom>
          <a:noFill/>
          <a:ln>
            <a:noFill/>
          </a:ln>
        </p:spPr>
        <p:txBody>
          <a:bodyPr lIns="38399" tIns="19194" rIns="38399" bIns="19194" anchor="ctr" anchorCtr="0">
            <a:noAutofit/>
          </a:bodyPr>
          <a:lstStyle/>
          <a:p>
            <a:pPr>
              <a:buSzPct val="25000"/>
            </a:pPr>
            <a:r>
              <a:rPr lang="en-US" sz="1500" dirty="0">
                <a:solidFill>
                  <a:schemeClr val="dk1"/>
                </a:solidFill>
                <a:latin typeface="Garamond"/>
                <a:ea typeface="Garamond"/>
                <a:cs typeface="Garamond"/>
                <a:sym typeface="Garamond"/>
              </a:rPr>
              <a:t>Opt in to email alerts. </a:t>
            </a:r>
          </a:p>
        </p:txBody>
      </p:sp>
      <p:sp>
        <p:nvSpPr>
          <p:cNvPr id="26" name="Shape 150"/>
          <p:cNvSpPr txBox="1"/>
          <p:nvPr/>
        </p:nvSpPr>
        <p:spPr>
          <a:xfrm>
            <a:off x="4982812" y="4998334"/>
            <a:ext cx="198788" cy="553950"/>
          </a:xfrm>
          <a:prstGeom prst="rect">
            <a:avLst/>
          </a:prstGeom>
          <a:noFill/>
          <a:ln>
            <a:noFill/>
          </a:ln>
        </p:spPr>
        <p:txBody>
          <a:bodyPr lIns="38399" tIns="19194" rIns="38399" bIns="19194" anchor="t" anchorCtr="0">
            <a:noAutofit/>
          </a:bodyPr>
          <a:lstStyle/>
          <a:p>
            <a:pPr>
              <a:buSzPct val="25000"/>
            </a:pPr>
            <a:r>
              <a:rPr lang="en-US" sz="2800" dirty="0">
                <a:solidFill>
                  <a:srgbClr val="A4D7F4"/>
                </a:solidFill>
                <a:latin typeface="Cabin"/>
                <a:ea typeface="Cabin"/>
                <a:cs typeface="Cabin"/>
                <a:sym typeface="Cabin"/>
              </a:rPr>
              <a:t>7</a:t>
            </a:r>
          </a:p>
        </p:txBody>
      </p:sp>
      <p:cxnSp>
        <p:nvCxnSpPr>
          <p:cNvPr id="27" name="Shape 149"/>
          <p:cNvCxnSpPr/>
          <p:nvPr/>
        </p:nvCxnSpPr>
        <p:spPr>
          <a:xfrm>
            <a:off x="5320782" y="4877529"/>
            <a:ext cx="0" cy="712800"/>
          </a:xfrm>
          <a:prstGeom prst="straightConnector1">
            <a:avLst/>
          </a:prstGeom>
          <a:noFill/>
          <a:ln w="50800" cap="flat" cmpd="sng">
            <a:solidFill>
              <a:srgbClr val="507392"/>
            </a:solidFill>
            <a:prstDash val="solid"/>
            <a:miter/>
            <a:headEnd type="none" w="med" len="med"/>
            <a:tailEnd type="none" w="med" len="med"/>
          </a:ln>
        </p:spPr>
      </p:cxnSp>
      <p:sp>
        <p:nvSpPr>
          <p:cNvPr id="2" name="Rectangle 1"/>
          <p:cNvSpPr/>
          <p:nvPr/>
        </p:nvSpPr>
        <p:spPr>
          <a:xfrm>
            <a:off x="5450693" y="2356008"/>
            <a:ext cx="2860120" cy="1423774"/>
          </a:xfrm>
          <a:prstGeom prst="rect">
            <a:avLst/>
          </a:prstGeom>
        </p:spPr>
        <p:txBody>
          <a:bodyPr wrap="square" lIns="38405" tIns="19202" rIns="38405" bIns="19202">
            <a:spAutoFit/>
          </a:bodyPr>
          <a:lstStyle/>
          <a:p>
            <a:r>
              <a:rPr lang="en-US" sz="1500" dirty="0">
                <a:solidFill>
                  <a:schemeClr val="dk1"/>
                </a:solidFill>
                <a:latin typeface="Garamond" panose="02020404030301010803" pitchFamily="18" charset="0"/>
                <a:ea typeface="Garamond"/>
                <a:cs typeface="Garamond"/>
                <a:sym typeface="Garamond"/>
              </a:rPr>
              <a:t>Click on “Create New Trip "and </a:t>
            </a:r>
            <a:r>
              <a:rPr lang="en-US" sz="1500" dirty="0">
                <a:latin typeface="Garamond" panose="02020404030301010803" pitchFamily="18" charset="0"/>
              </a:rPr>
              <a:t>Enter your trip details including </a:t>
            </a:r>
            <a:r>
              <a:rPr lang="en-US" sz="1500" b="1" dirty="0">
                <a:latin typeface="Garamond" panose="02020404030301010803" pitchFamily="18" charset="0"/>
              </a:rPr>
              <a:t>outbound flight (to your program), inbound flight (from your program), and accommodation details</a:t>
            </a:r>
            <a:r>
              <a:rPr lang="en-US" sz="1500" dirty="0">
                <a:latin typeface="Garamond" panose="02020404030301010803" pitchFamily="18" charset="0"/>
              </a:rPr>
              <a:t>.</a:t>
            </a:r>
          </a:p>
        </p:txBody>
      </p:sp>
      <p:sp>
        <p:nvSpPr>
          <p:cNvPr id="3" name="TextBox 2"/>
          <p:cNvSpPr txBox="1"/>
          <p:nvPr/>
        </p:nvSpPr>
        <p:spPr>
          <a:xfrm>
            <a:off x="388192" y="5961413"/>
            <a:ext cx="8307915" cy="292388"/>
          </a:xfrm>
          <a:prstGeom prst="rect">
            <a:avLst/>
          </a:prstGeom>
        </p:spPr>
        <p:style>
          <a:lnRef idx="3">
            <a:schemeClr val="lt1"/>
          </a:lnRef>
          <a:fillRef idx="1">
            <a:schemeClr val="accent1"/>
          </a:fillRef>
          <a:effectRef idx="1">
            <a:schemeClr val="accent1"/>
          </a:effectRef>
          <a:fontRef idx="minor">
            <a:schemeClr val="lt1"/>
          </a:fontRef>
        </p:style>
        <p:txBody>
          <a:bodyPr wrap="none" rtlCol="0">
            <a:spAutoFit/>
          </a:bodyPr>
          <a:lstStyle/>
          <a:p>
            <a:r>
              <a:rPr lang="en-US" sz="1300" dirty="0" smtClean="0">
                <a:latin typeface="Garamond" panose="02020404030301010803" pitchFamily="18" charset="0"/>
              </a:rPr>
              <a:t>Please Note: You will be able to print the links to key resources, including those mentioned here, at the end of this orientation</a:t>
            </a:r>
            <a:endParaRPr lang="en-US" sz="1300" dirty="0">
              <a:latin typeface="Garamond" panose="02020404030301010803" pitchFamily="18" charset="0"/>
            </a:endParaRPr>
          </a:p>
        </p:txBody>
      </p:sp>
    </p:spTree>
    <p:extLst>
      <p:ext uri="{BB962C8B-B14F-4D97-AF65-F5344CB8AC3E}">
        <p14:creationId xmlns:p14="http://schemas.microsoft.com/office/powerpoint/2010/main" val="3182167765"/>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42"/>
                                        </p:tgtEl>
                                        <p:attrNameLst>
                                          <p:attrName>style.visibility</p:attrName>
                                        </p:attrNameLst>
                                      </p:cBhvr>
                                      <p:to>
                                        <p:strVal val="visible"/>
                                      </p:to>
                                    </p:set>
                                    <p:anim calcmode="lin" valueType="num">
                                      <p:cBhvr>
                                        <p:cTn id="7" dur="1000" fill="hold"/>
                                        <p:tgtEl>
                                          <p:spTgt spid="142"/>
                                        </p:tgtEl>
                                        <p:attrNameLst>
                                          <p:attrName>ppt_w</p:attrName>
                                        </p:attrNameLst>
                                      </p:cBhvr>
                                      <p:tavLst>
                                        <p:tav tm="0">
                                          <p:val>
                                            <p:fltVal val="0"/>
                                          </p:val>
                                        </p:tav>
                                        <p:tav tm="100000">
                                          <p:val>
                                            <p:strVal val="#ppt_w"/>
                                          </p:val>
                                        </p:tav>
                                      </p:tavLst>
                                    </p:anim>
                                    <p:anim calcmode="lin" valueType="num">
                                      <p:cBhvr>
                                        <p:cTn id="8" dur="1000" fill="hold"/>
                                        <p:tgtEl>
                                          <p:spTgt spid="142"/>
                                        </p:tgtEl>
                                        <p:attrNameLst>
                                          <p:attrName>ppt_h</p:attrName>
                                        </p:attrNameLst>
                                      </p:cBhvr>
                                      <p:tavLst>
                                        <p:tav tm="0">
                                          <p:val>
                                            <p:fltVal val="0"/>
                                          </p:val>
                                        </p:tav>
                                        <p:tav tm="100000">
                                          <p:val>
                                            <p:strVal val="#ppt_h"/>
                                          </p:val>
                                        </p:tav>
                                      </p:tavLst>
                                    </p:anim>
                                    <p:anim calcmode="lin" valueType="num">
                                      <p:cBhvr>
                                        <p:cTn id="9" dur="1000" fill="hold"/>
                                        <p:tgtEl>
                                          <p:spTgt spid="142"/>
                                        </p:tgtEl>
                                        <p:attrNameLst>
                                          <p:attrName>style.rotation</p:attrName>
                                        </p:attrNameLst>
                                      </p:cBhvr>
                                      <p:tavLst>
                                        <p:tav tm="0">
                                          <p:val>
                                            <p:fltVal val="90"/>
                                          </p:val>
                                        </p:tav>
                                        <p:tav tm="100000">
                                          <p:val>
                                            <p:fltVal val="0"/>
                                          </p:val>
                                        </p:tav>
                                      </p:tavLst>
                                    </p:anim>
                                    <p:animEffect transition="in" filter="fade">
                                      <p:cBhvr>
                                        <p:cTn id="10" dur="1000"/>
                                        <p:tgtEl>
                                          <p:spTgt spid="142"/>
                                        </p:tgtEl>
                                      </p:cBhvr>
                                    </p:animEffect>
                                  </p:childTnLst>
                                </p:cTn>
                              </p:par>
                              <p:par>
                                <p:cTn id="11" presetID="31" presetClass="entr" presetSubtype="0" fill="hold" nodeType="withEffect">
                                  <p:stCondLst>
                                    <p:cond delay="0"/>
                                  </p:stCondLst>
                                  <p:childTnLst>
                                    <p:set>
                                      <p:cBhvr>
                                        <p:cTn id="12" dur="1" fill="hold">
                                          <p:stCondLst>
                                            <p:cond delay="0"/>
                                          </p:stCondLst>
                                        </p:cTn>
                                        <p:tgtEl>
                                          <p:spTgt spid="140"/>
                                        </p:tgtEl>
                                        <p:attrNameLst>
                                          <p:attrName>style.visibility</p:attrName>
                                        </p:attrNameLst>
                                      </p:cBhvr>
                                      <p:to>
                                        <p:strVal val="visible"/>
                                      </p:to>
                                    </p:set>
                                    <p:anim calcmode="lin" valueType="num">
                                      <p:cBhvr>
                                        <p:cTn id="13" dur="1000" fill="hold"/>
                                        <p:tgtEl>
                                          <p:spTgt spid="140"/>
                                        </p:tgtEl>
                                        <p:attrNameLst>
                                          <p:attrName>ppt_w</p:attrName>
                                        </p:attrNameLst>
                                      </p:cBhvr>
                                      <p:tavLst>
                                        <p:tav tm="0">
                                          <p:val>
                                            <p:fltVal val="0"/>
                                          </p:val>
                                        </p:tav>
                                        <p:tav tm="100000">
                                          <p:val>
                                            <p:strVal val="#ppt_w"/>
                                          </p:val>
                                        </p:tav>
                                      </p:tavLst>
                                    </p:anim>
                                    <p:anim calcmode="lin" valueType="num">
                                      <p:cBhvr>
                                        <p:cTn id="14" dur="1000" fill="hold"/>
                                        <p:tgtEl>
                                          <p:spTgt spid="140"/>
                                        </p:tgtEl>
                                        <p:attrNameLst>
                                          <p:attrName>ppt_h</p:attrName>
                                        </p:attrNameLst>
                                      </p:cBhvr>
                                      <p:tavLst>
                                        <p:tav tm="0">
                                          <p:val>
                                            <p:fltVal val="0"/>
                                          </p:val>
                                        </p:tav>
                                        <p:tav tm="100000">
                                          <p:val>
                                            <p:strVal val="#ppt_h"/>
                                          </p:val>
                                        </p:tav>
                                      </p:tavLst>
                                    </p:anim>
                                    <p:anim calcmode="lin" valueType="num">
                                      <p:cBhvr>
                                        <p:cTn id="15" dur="1000" fill="hold"/>
                                        <p:tgtEl>
                                          <p:spTgt spid="140"/>
                                        </p:tgtEl>
                                        <p:attrNameLst>
                                          <p:attrName>style.rotation</p:attrName>
                                        </p:attrNameLst>
                                      </p:cBhvr>
                                      <p:tavLst>
                                        <p:tav tm="0">
                                          <p:val>
                                            <p:fltVal val="90"/>
                                          </p:val>
                                        </p:tav>
                                        <p:tav tm="100000">
                                          <p:val>
                                            <p:fltVal val="0"/>
                                          </p:val>
                                        </p:tav>
                                      </p:tavLst>
                                    </p:anim>
                                    <p:animEffect transition="in" filter="fade">
                                      <p:cBhvr>
                                        <p:cTn id="16" dur="1000"/>
                                        <p:tgtEl>
                                          <p:spTgt spid="140"/>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141"/>
                                        </p:tgtEl>
                                        <p:attrNameLst>
                                          <p:attrName>style.visibility</p:attrName>
                                        </p:attrNameLst>
                                      </p:cBhvr>
                                      <p:to>
                                        <p:strVal val="visible"/>
                                      </p:to>
                                    </p:set>
                                    <p:anim calcmode="lin" valueType="num">
                                      <p:cBhvr>
                                        <p:cTn id="19" dur="1000" fill="hold"/>
                                        <p:tgtEl>
                                          <p:spTgt spid="141"/>
                                        </p:tgtEl>
                                        <p:attrNameLst>
                                          <p:attrName>ppt_w</p:attrName>
                                        </p:attrNameLst>
                                      </p:cBhvr>
                                      <p:tavLst>
                                        <p:tav tm="0">
                                          <p:val>
                                            <p:fltVal val="0"/>
                                          </p:val>
                                        </p:tav>
                                        <p:tav tm="100000">
                                          <p:val>
                                            <p:strVal val="#ppt_w"/>
                                          </p:val>
                                        </p:tav>
                                      </p:tavLst>
                                    </p:anim>
                                    <p:anim calcmode="lin" valueType="num">
                                      <p:cBhvr>
                                        <p:cTn id="20" dur="1000" fill="hold"/>
                                        <p:tgtEl>
                                          <p:spTgt spid="141"/>
                                        </p:tgtEl>
                                        <p:attrNameLst>
                                          <p:attrName>ppt_h</p:attrName>
                                        </p:attrNameLst>
                                      </p:cBhvr>
                                      <p:tavLst>
                                        <p:tav tm="0">
                                          <p:val>
                                            <p:fltVal val="0"/>
                                          </p:val>
                                        </p:tav>
                                        <p:tav tm="100000">
                                          <p:val>
                                            <p:strVal val="#ppt_h"/>
                                          </p:val>
                                        </p:tav>
                                      </p:tavLst>
                                    </p:anim>
                                    <p:anim calcmode="lin" valueType="num">
                                      <p:cBhvr>
                                        <p:cTn id="21" dur="1000" fill="hold"/>
                                        <p:tgtEl>
                                          <p:spTgt spid="141"/>
                                        </p:tgtEl>
                                        <p:attrNameLst>
                                          <p:attrName>style.rotation</p:attrName>
                                        </p:attrNameLst>
                                      </p:cBhvr>
                                      <p:tavLst>
                                        <p:tav tm="0">
                                          <p:val>
                                            <p:fltVal val="90"/>
                                          </p:val>
                                        </p:tav>
                                        <p:tav tm="100000">
                                          <p:val>
                                            <p:fltVal val="0"/>
                                          </p:val>
                                        </p:tav>
                                      </p:tavLst>
                                    </p:anim>
                                    <p:animEffect transition="in" filter="fade">
                                      <p:cBhvr>
                                        <p:cTn id="22" dur="1000"/>
                                        <p:tgtEl>
                                          <p:spTgt spid="141"/>
                                        </p:tgtEl>
                                      </p:cBhvr>
                                    </p:animEffect>
                                  </p:childTnLst>
                                </p:cTn>
                              </p:par>
                            </p:childTnLst>
                          </p:cTn>
                        </p:par>
                      </p:childTnLst>
                    </p:cTn>
                  </p:par>
                  <p:par>
                    <p:cTn id="23" fill="hold">
                      <p:stCondLst>
                        <p:cond delay="indefinite"/>
                      </p:stCondLst>
                      <p:childTnLst>
                        <p:par>
                          <p:cTn id="24" fill="hold">
                            <p:stCondLst>
                              <p:cond delay="0"/>
                            </p:stCondLst>
                            <p:childTnLst>
                              <p:par>
                                <p:cTn id="25" presetID="31" presetClass="entr" presetSubtype="0" fill="hold" grpId="0" nodeType="clickEffect">
                                  <p:stCondLst>
                                    <p:cond delay="0"/>
                                  </p:stCondLst>
                                  <p:childTnLst>
                                    <p:set>
                                      <p:cBhvr>
                                        <p:cTn id="26" dur="1" fill="hold">
                                          <p:stCondLst>
                                            <p:cond delay="0"/>
                                          </p:stCondLst>
                                        </p:cTn>
                                        <p:tgtEl>
                                          <p:spTgt spid="145"/>
                                        </p:tgtEl>
                                        <p:attrNameLst>
                                          <p:attrName>style.visibility</p:attrName>
                                        </p:attrNameLst>
                                      </p:cBhvr>
                                      <p:to>
                                        <p:strVal val="visible"/>
                                      </p:to>
                                    </p:set>
                                    <p:anim calcmode="lin" valueType="num">
                                      <p:cBhvr>
                                        <p:cTn id="27" dur="1000" fill="hold"/>
                                        <p:tgtEl>
                                          <p:spTgt spid="145"/>
                                        </p:tgtEl>
                                        <p:attrNameLst>
                                          <p:attrName>ppt_w</p:attrName>
                                        </p:attrNameLst>
                                      </p:cBhvr>
                                      <p:tavLst>
                                        <p:tav tm="0">
                                          <p:val>
                                            <p:fltVal val="0"/>
                                          </p:val>
                                        </p:tav>
                                        <p:tav tm="100000">
                                          <p:val>
                                            <p:strVal val="#ppt_w"/>
                                          </p:val>
                                        </p:tav>
                                      </p:tavLst>
                                    </p:anim>
                                    <p:anim calcmode="lin" valueType="num">
                                      <p:cBhvr>
                                        <p:cTn id="28" dur="1000" fill="hold"/>
                                        <p:tgtEl>
                                          <p:spTgt spid="145"/>
                                        </p:tgtEl>
                                        <p:attrNameLst>
                                          <p:attrName>ppt_h</p:attrName>
                                        </p:attrNameLst>
                                      </p:cBhvr>
                                      <p:tavLst>
                                        <p:tav tm="0">
                                          <p:val>
                                            <p:fltVal val="0"/>
                                          </p:val>
                                        </p:tav>
                                        <p:tav tm="100000">
                                          <p:val>
                                            <p:strVal val="#ppt_h"/>
                                          </p:val>
                                        </p:tav>
                                      </p:tavLst>
                                    </p:anim>
                                    <p:anim calcmode="lin" valueType="num">
                                      <p:cBhvr>
                                        <p:cTn id="29" dur="1000" fill="hold"/>
                                        <p:tgtEl>
                                          <p:spTgt spid="145"/>
                                        </p:tgtEl>
                                        <p:attrNameLst>
                                          <p:attrName>style.rotation</p:attrName>
                                        </p:attrNameLst>
                                      </p:cBhvr>
                                      <p:tavLst>
                                        <p:tav tm="0">
                                          <p:val>
                                            <p:fltVal val="90"/>
                                          </p:val>
                                        </p:tav>
                                        <p:tav tm="100000">
                                          <p:val>
                                            <p:fltVal val="0"/>
                                          </p:val>
                                        </p:tav>
                                      </p:tavLst>
                                    </p:anim>
                                    <p:animEffect transition="in" filter="fade">
                                      <p:cBhvr>
                                        <p:cTn id="30" dur="1000"/>
                                        <p:tgtEl>
                                          <p:spTgt spid="145"/>
                                        </p:tgtEl>
                                      </p:cBhvr>
                                    </p:animEffect>
                                  </p:childTnLst>
                                </p:cTn>
                              </p:par>
                              <p:par>
                                <p:cTn id="31" presetID="31" presetClass="entr" presetSubtype="0" fill="hold" nodeType="withEffect">
                                  <p:stCondLst>
                                    <p:cond delay="0"/>
                                  </p:stCondLst>
                                  <p:childTnLst>
                                    <p:set>
                                      <p:cBhvr>
                                        <p:cTn id="32" dur="1" fill="hold">
                                          <p:stCondLst>
                                            <p:cond delay="0"/>
                                          </p:stCondLst>
                                        </p:cTn>
                                        <p:tgtEl>
                                          <p:spTgt spid="143"/>
                                        </p:tgtEl>
                                        <p:attrNameLst>
                                          <p:attrName>style.visibility</p:attrName>
                                        </p:attrNameLst>
                                      </p:cBhvr>
                                      <p:to>
                                        <p:strVal val="visible"/>
                                      </p:to>
                                    </p:set>
                                    <p:anim calcmode="lin" valueType="num">
                                      <p:cBhvr>
                                        <p:cTn id="33" dur="1000" fill="hold"/>
                                        <p:tgtEl>
                                          <p:spTgt spid="143"/>
                                        </p:tgtEl>
                                        <p:attrNameLst>
                                          <p:attrName>ppt_w</p:attrName>
                                        </p:attrNameLst>
                                      </p:cBhvr>
                                      <p:tavLst>
                                        <p:tav tm="0">
                                          <p:val>
                                            <p:fltVal val="0"/>
                                          </p:val>
                                        </p:tav>
                                        <p:tav tm="100000">
                                          <p:val>
                                            <p:strVal val="#ppt_w"/>
                                          </p:val>
                                        </p:tav>
                                      </p:tavLst>
                                    </p:anim>
                                    <p:anim calcmode="lin" valueType="num">
                                      <p:cBhvr>
                                        <p:cTn id="34" dur="1000" fill="hold"/>
                                        <p:tgtEl>
                                          <p:spTgt spid="143"/>
                                        </p:tgtEl>
                                        <p:attrNameLst>
                                          <p:attrName>ppt_h</p:attrName>
                                        </p:attrNameLst>
                                      </p:cBhvr>
                                      <p:tavLst>
                                        <p:tav tm="0">
                                          <p:val>
                                            <p:fltVal val="0"/>
                                          </p:val>
                                        </p:tav>
                                        <p:tav tm="100000">
                                          <p:val>
                                            <p:strVal val="#ppt_h"/>
                                          </p:val>
                                        </p:tav>
                                      </p:tavLst>
                                    </p:anim>
                                    <p:anim calcmode="lin" valueType="num">
                                      <p:cBhvr>
                                        <p:cTn id="35" dur="1000" fill="hold"/>
                                        <p:tgtEl>
                                          <p:spTgt spid="143"/>
                                        </p:tgtEl>
                                        <p:attrNameLst>
                                          <p:attrName>style.rotation</p:attrName>
                                        </p:attrNameLst>
                                      </p:cBhvr>
                                      <p:tavLst>
                                        <p:tav tm="0">
                                          <p:val>
                                            <p:fltVal val="90"/>
                                          </p:val>
                                        </p:tav>
                                        <p:tav tm="100000">
                                          <p:val>
                                            <p:fltVal val="0"/>
                                          </p:val>
                                        </p:tav>
                                      </p:tavLst>
                                    </p:anim>
                                    <p:animEffect transition="in" filter="fade">
                                      <p:cBhvr>
                                        <p:cTn id="36" dur="1000"/>
                                        <p:tgtEl>
                                          <p:spTgt spid="143"/>
                                        </p:tgtEl>
                                      </p:cBhvr>
                                    </p:animEffect>
                                  </p:childTnLst>
                                </p:cTn>
                              </p:par>
                              <p:par>
                                <p:cTn id="37" presetID="31" presetClass="entr" presetSubtype="0" fill="hold" grpId="0" nodeType="withEffect">
                                  <p:stCondLst>
                                    <p:cond delay="0"/>
                                  </p:stCondLst>
                                  <p:childTnLst>
                                    <p:set>
                                      <p:cBhvr>
                                        <p:cTn id="38" dur="1" fill="hold">
                                          <p:stCondLst>
                                            <p:cond delay="0"/>
                                          </p:stCondLst>
                                        </p:cTn>
                                        <p:tgtEl>
                                          <p:spTgt spid="144"/>
                                        </p:tgtEl>
                                        <p:attrNameLst>
                                          <p:attrName>style.visibility</p:attrName>
                                        </p:attrNameLst>
                                      </p:cBhvr>
                                      <p:to>
                                        <p:strVal val="visible"/>
                                      </p:to>
                                    </p:set>
                                    <p:anim calcmode="lin" valueType="num">
                                      <p:cBhvr>
                                        <p:cTn id="39" dur="1000" fill="hold"/>
                                        <p:tgtEl>
                                          <p:spTgt spid="144"/>
                                        </p:tgtEl>
                                        <p:attrNameLst>
                                          <p:attrName>ppt_w</p:attrName>
                                        </p:attrNameLst>
                                      </p:cBhvr>
                                      <p:tavLst>
                                        <p:tav tm="0">
                                          <p:val>
                                            <p:fltVal val="0"/>
                                          </p:val>
                                        </p:tav>
                                        <p:tav tm="100000">
                                          <p:val>
                                            <p:strVal val="#ppt_w"/>
                                          </p:val>
                                        </p:tav>
                                      </p:tavLst>
                                    </p:anim>
                                    <p:anim calcmode="lin" valueType="num">
                                      <p:cBhvr>
                                        <p:cTn id="40" dur="1000" fill="hold"/>
                                        <p:tgtEl>
                                          <p:spTgt spid="144"/>
                                        </p:tgtEl>
                                        <p:attrNameLst>
                                          <p:attrName>ppt_h</p:attrName>
                                        </p:attrNameLst>
                                      </p:cBhvr>
                                      <p:tavLst>
                                        <p:tav tm="0">
                                          <p:val>
                                            <p:fltVal val="0"/>
                                          </p:val>
                                        </p:tav>
                                        <p:tav tm="100000">
                                          <p:val>
                                            <p:strVal val="#ppt_h"/>
                                          </p:val>
                                        </p:tav>
                                      </p:tavLst>
                                    </p:anim>
                                    <p:anim calcmode="lin" valueType="num">
                                      <p:cBhvr>
                                        <p:cTn id="41" dur="1000" fill="hold"/>
                                        <p:tgtEl>
                                          <p:spTgt spid="144"/>
                                        </p:tgtEl>
                                        <p:attrNameLst>
                                          <p:attrName>style.rotation</p:attrName>
                                        </p:attrNameLst>
                                      </p:cBhvr>
                                      <p:tavLst>
                                        <p:tav tm="0">
                                          <p:val>
                                            <p:fltVal val="90"/>
                                          </p:val>
                                        </p:tav>
                                        <p:tav tm="100000">
                                          <p:val>
                                            <p:fltVal val="0"/>
                                          </p:val>
                                        </p:tav>
                                      </p:tavLst>
                                    </p:anim>
                                    <p:animEffect transition="in" filter="fade">
                                      <p:cBhvr>
                                        <p:cTn id="42" dur="1000"/>
                                        <p:tgtEl>
                                          <p:spTgt spid="144"/>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148"/>
                                        </p:tgtEl>
                                        <p:attrNameLst>
                                          <p:attrName>style.visibility</p:attrName>
                                        </p:attrNameLst>
                                      </p:cBhvr>
                                      <p:to>
                                        <p:strVal val="visible"/>
                                      </p:to>
                                    </p:set>
                                    <p:anim calcmode="lin" valueType="num">
                                      <p:cBhvr>
                                        <p:cTn id="47" dur="1000" fill="hold"/>
                                        <p:tgtEl>
                                          <p:spTgt spid="148"/>
                                        </p:tgtEl>
                                        <p:attrNameLst>
                                          <p:attrName>ppt_w</p:attrName>
                                        </p:attrNameLst>
                                      </p:cBhvr>
                                      <p:tavLst>
                                        <p:tav tm="0">
                                          <p:val>
                                            <p:fltVal val="0"/>
                                          </p:val>
                                        </p:tav>
                                        <p:tav tm="100000">
                                          <p:val>
                                            <p:strVal val="#ppt_w"/>
                                          </p:val>
                                        </p:tav>
                                      </p:tavLst>
                                    </p:anim>
                                    <p:anim calcmode="lin" valueType="num">
                                      <p:cBhvr>
                                        <p:cTn id="48" dur="1000" fill="hold"/>
                                        <p:tgtEl>
                                          <p:spTgt spid="148"/>
                                        </p:tgtEl>
                                        <p:attrNameLst>
                                          <p:attrName>ppt_h</p:attrName>
                                        </p:attrNameLst>
                                      </p:cBhvr>
                                      <p:tavLst>
                                        <p:tav tm="0">
                                          <p:val>
                                            <p:fltVal val="0"/>
                                          </p:val>
                                        </p:tav>
                                        <p:tav tm="100000">
                                          <p:val>
                                            <p:strVal val="#ppt_h"/>
                                          </p:val>
                                        </p:tav>
                                      </p:tavLst>
                                    </p:anim>
                                    <p:anim calcmode="lin" valueType="num">
                                      <p:cBhvr>
                                        <p:cTn id="49" dur="1000" fill="hold"/>
                                        <p:tgtEl>
                                          <p:spTgt spid="148"/>
                                        </p:tgtEl>
                                        <p:attrNameLst>
                                          <p:attrName>style.rotation</p:attrName>
                                        </p:attrNameLst>
                                      </p:cBhvr>
                                      <p:tavLst>
                                        <p:tav tm="0">
                                          <p:val>
                                            <p:fltVal val="90"/>
                                          </p:val>
                                        </p:tav>
                                        <p:tav tm="100000">
                                          <p:val>
                                            <p:fltVal val="0"/>
                                          </p:val>
                                        </p:tav>
                                      </p:tavLst>
                                    </p:anim>
                                    <p:animEffect transition="in" filter="fade">
                                      <p:cBhvr>
                                        <p:cTn id="50" dur="1000"/>
                                        <p:tgtEl>
                                          <p:spTgt spid="148"/>
                                        </p:tgtEl>
                                      </p:cBhvr>
                                    </p:animEffect>
                                  </p:childTnLst>
                                </p:cTn>
                              </p:par>
                              <p:par>
                                <p:cTn id="51" presetID="31" presetClass="entr" presetSubtype="0" fill="hold" nodeType="withEffect">
                                  <p:stCondLst>
                                    <p:cond delay="0"/>
                                  </p:stCondLst>
                                  <p:childTnLst>
                                    <p:set>
                                      <p:cBhvr>
                                        <p:cTn id="52" dur="1" fill="hold">
                                          <p:stCondLst>
                                            <p:cond delay="0"/>
                                          </p:stCondLst>
                                        </p:cTn>
                                        <p:tgtEl>
                                          <p:spTgt spid="146"/>
                                        </p:tgtEl>
                                        <p:attrNameLst>
                                          <p:attrName>style.visibility</p:attrName>
                                        </p:attrNameLst>
                                      </p:cBhvr>
                                      <p:to>
                                        <p:strVal val="visible"/>
                                      </p:to>
                                    </p:set>
                                    <p:anim calcmode="lin" valueType="num">
                                      <p:cBhvr>
                                        <p:cTn id="53" dur="1000" fill="hold"/>
                                        <p:tgtEl>
                                          <p:spTgt spid="146"/>
                                        </p:tgtEl>
                                        <p:attrNameLst>
                                          <p:attrName>ppt_w</p:attrName>
                                        </p:attrNameLst>
                                      </p:cBhvr>
                                      <p:tavLst>
                                        <p:tav tm="0">
                                          <p:val>
                                            <p:fltVal val="0"/>
                                          </p:val>
                                        </p:tav>
                                        <p:tav tm="100000">
                                          <p:val>
                                            <p:strVal val="#ppt_w"/>
                                          </p:val>
                                        </p:tav>
                                      </p:tavLst>
                                    </p:anim>
                                    <p:anim calcmode="lin" valueType="num">
                                      <p:cBhvr>
                                        <p:cTn id="54" dur="1000" fill="hold"/>
                                        <p:tgtEl>
                                          <p:spTgt spid="146"/>
                                        </p:tgtEl>
                                        <p:attrNameLst>
                                          <p:attrName>ppt_h</p:attrName>
                                        </p:attrNameLst>
                                      </p:cBhvr>
                                      <p:tavLst>
                                        <p:tav tm="0">
                                          <p:val>
                                            <p:fltVal val="0"/>
                                          </p:val>
                                        </p:tav>
                                        <p:tav tm="100000">
                                          <p:val>
                                            <p:strVal val="#ppt_h"/>
                                          </p:val>
                                        </p:tav>
                                      </p:tavLst>
                                    </p:anim>
                                    <p:anim calcmode="lin" valueType="num">
                                      <p:cBhvr>
                                        <p:cTn id="55" dur="1000" fill="hold"/>
                                        <p:tgtEl>
                                          <p:spTgt spid="146"/>
                                        </p:tgtEl>
                                        <p:attrNameLst>
                                          <p:attrName>style.rotation</p:attrName>
                                        </p:attrNameLst>
                                      </p:cBhvr>
                                      <p:tavLst>
                                        <p:tav tm="0">
                                          <p:val>
                                            <p:fltVal val="90"/>
                                          </p:val>
                                        </p:tav>
                                        <p:tav tm="100000">
                                          <p:val>
                                            <p:fltVal val="0"/>
                                          </p:val>
                                        </p:tav>
                                      </p:tavLst>
                                    </p:anim>
                                    <p:animEffect transition="in" filter="fade">
                                      <p:cBhvr>
                                        <p:cTn id="56" dur="1000"/>
                                        <p:tgtEl>
                                          <p:spTgt spid="146"/>
                                        </p:tgtEl>
                                      </p:cBhvr>
                                    </p:animEffect>
                                  </p:childTnLst>
                                </p:cTn>
                              </p:par>
                              <p:par>
                                <p:cTn id="57" presetID="31" presetClass="entr" presetSubtype="0" fill="hold" grpId="0" nodeType="withEffect">
                                  <p:stCondLst>
                                    <p:cond delay="0"/>
                                  </p:stCondLst>
                                  <p:childTnLst>
                                    <p:set>
                                      <p:cBhvr>
                                        <p:cTn id="58" dur="1" fill="hold">
                                          <p:stCondLst>
                                            <p:cond delay="0"/>
                                          </p:stCondLst>
                                        </p:cTn>
                                        <p:tgtEl>
                                          <p:spTgt spid="147"/>
                                        </p:tgtEl>
                                        <p:attrNameLst>
                                          <p:attrName>style.visibility</p:attrName>
                                        </p:attrNameLst>
                                      </p:cBhvr>
                                      <p:to>
                                        <p:strVal val="visible"/>
                                      </p:to>
                                    </p:set>
                                    <p:anim calcmode="lin" valueType="num">
                                      <p:cBhvr>
                                        <p:cTn id="59" dur="1000" fill="hold"/>
                                        <p:tgtEl>
                                          <p:spTgt spid="147"/>
                                        </p:tgtEl>
                                        <p:attrNameLst>
                                          <p:attrName>ppt_w</p:attrName>
                                        </p:attrNameLst>
                                      </p:cBhvr>
                                      <p:tavLst>
                                        <p:tav tm="0">
                                          <p:val>
                                            <p:fltVal val="0"/>
                                          </p:val>
                                        </p:tav>
                                        <p:tav tm="100000">
                                          <p:val>
                                            <p:strVal val="#ppt_w"/>
                                          </p:val>
                                        </p:tav>
                                      </p:tavLst>
                                    </p:anim>
                                    <p:anim calcmode="lin" valueType="num">
                                      <p:cBhvr>
                                        <p:cTn id="60" dur="1000" fill="hold"/>
                                        <p:tgtEl>
                                          <p:spTgt spid="147"/>
                                        </p:tgtEl>
                                        <p:attrNameLst>
                                          <p:attrName>ppt_h</p:attrName>
                                        </p:attrNameLst>
                                      </p:cBhvr>
                                      <p:tavLst>
                                        <p:tav tm="0">
                                          <p:val>
                                            <p:fltVal val="0"/>
                                          </p:val>
                                        </p:tav>
                                        <p:tav tm="100000">
                                          <p:val>
                                            <p:strVal val="#ppt_h"/>
                                          </p:val>
                                        </p:tav>
                                      </p:tavLst>
                                    </p:anim>
                                    <p:anim calcmode="lin" valueType="num">
                                      <p:cBhvr>
                                        <p:cTn id="61" dur="1000" fill="hold"/>
                                        <p:tgtEl>
                                          <p:spTgt spid="147"/>
                                        </p:tgtEl>
                                        <p:attrNameLst>
                                          <p:attrName>style.rotation</p:attrName>
                                        </p:attrNameLst>
                                      </p:cBhvr>
                                      <p:tavLst>
                                        <p:tav tm="0">
                                          <p:val>
                                            <p:fltVal val="90"/>
                                          </p:val>
                                        </p:tav>
                                        <p:tav tm="100000">
                                          <p:val>
                                            <p:fltVal val="0"/>
                                          </p:val>
                                        </p:tav>
                                      </p:tavLst>
                                    </p:anim>
                                    <p:animEffect transition="in" filter="fade">
                                      <p:cBhvr>
                                        <p:cTn id="62" dur="1000"/>
                                        <p:tgtEl>
                                          <p:spTgt spid="147"/>
                                        </p:tgtEl>
                                      </p:cBhvr>
                                    </p:animEffect>
                                  </p:childTnLst>
                                </p:cTn>
                              </p:par>
                            </p:childTnLst>
                          </p:cTn>
                        </p:par>
                      </p:childTnLst>
                    </p:cTn>
                  </p:par>
                  <p:par>
                    <p:cTn id="63" fill="hold">
                      <p:stCondLst>
                        <p:cond delay="indefinite"/>
                      </p:stCondLst>
                      <p:childTnLst>
                        <p:par>
                          <p:cTn id="64" fill="hold">
                            <p:stCondLst>
                              <p:cond delay="0"/>
                            </p:stCondLst>
                            <p:childTnLst>
                              <p:par>
                                <p:cTn id="65" presetID="31" presetClass="entr" presetSubtype="0" fill="hold" grpId="0" nodeType="clickEffect">
                                  <p:stCondLst>
                                    <p:cond delay="0"/>
                                  </p:stCondLst>
                                  <p:childTnLst>
                                    <p:set>
                                      <p:cBhvr>
                                        <p:cTn id="66" dur="1" fill="hold">
                                          <p:stCondLst>
                                            <p:cond delay="0"/>
                                          </p:stCondLst>
                                        </p:cTn>
                                        <p:tgtEl>
                                          <p:spTgt spid="151"/>
                                        </p:tgtEl>
                                        <p:attrNameLst>
                                          <p:attrName>style.visibility</p:attrName>
                                        </p:attrNameLst>
                                      </p:cBhvr>
                                      <p:to>
                                        <p:strVal val="visible"/>
                                      </p:to>
                                    </p:set>
                                    <p:anim calcmode="lin" valueType="num">
                                      <p:cBhvr>
                                        <p:cTn id="67" dur="1000" fill="hold"/>
                                        <p:tgtEl>
                                          <p:spTgt spid="151"/>
                                        </p:tgtEl>
                                        <p:attrNameLst>
                                          <p:attrName>ppt_w</p:attrName>
                                        </p:attrNameLst>
                                      </p:cBhvr>
                                      <p:tavLst>
                                        <p:tav tm="0">
                                          <p:val>
                                            <p:fltVal val="0"/>
                                          </p:val>
                                        </p:tav>
                                        <p:tav tm="100000">
                                          <p:val>
                                            <p:strVal val="#ppt_w"/>
                                          </p:val>
                                        </p:tav>
                                      </p:tavLst>
                                    </p:anim>
                                    <p:anim calcmode="lin" valueType="num">
                                      <p:cBhvr>
                                        <p:cTn id="68" dur="1000" fill="hold"/>
                                        <p:tgtEl>
                                          <p:spTgt spid="151"/>
                                        </p:tgtEl>
                                        <p:attrNameLst>
                                          <p:attrName>ppt_h</p:attrName>
                                        </p:attrNameLst>
                                      </p:cBhvr>
                                      <p:tavLst>
                                        <p:tav tm="0">
                                          <p:val>
                                            <p:fltVal val="0"/>
                                          </p:val>
                                        </p:tav>
                                        <p:tav tm="100000">
                                          <p:val>
                                            <p:strVal val="#ppt_h"/>
                                          </p:val>
                                        </p:tav>
                                      </p:tavLst>
                                    </p:anim>
                                    <p:anim calcmode="lin" valueType="num">
                                      <p:cBhvr>
                                        <p:cTn id="69" dur="1000" fill="hold"/>
                                        <p:tgtEl>
                                          <p:spTgt spid="151"/>
                                        </p:tgtEl>
                                        <p:attrNameLst>
                                          <p:attrName>style.rotation</p:attrName>
                                        </p:attrNameLst>
                                      </p:cBhvr>
                                      <p:tavLst>
                                        <p:tav tm="0">
                                          <p:val>
                                            <p:fltVal val="90"/>
                                          </p:val>
                                        </p:tav>
                                        <p:tav tm="100000">
                                          <p:val>
                                            <p:fltVal val="0"/>
                                          </p:val>
                                        </p:tav>
                                      </p:tavLst>
                                    </p:anim>
                                    <p:animEffect transition="in" filter="fade">
                                      <p:cBhvr>
                                        <p:cTn id="70" dur="1000"/>
                                        <p:tgtEl>
                                          <p:spTgt spid="151"/>
                                        </p:tgtEl>
                                      </p:cBhvr>
                                    </p:animEffect>
                                  </p:childTnLst>
                                </p:cTn>
                              </p:par>
                              <p:par>
                                <p:cTn id="71" presetID="31" presetClass="entr" presetSubtype="0" fill="hold" nodeType="withEffect">
                                  <p:stCondLst>
                                    <p:cond delay="0"/>
                                  </p:stCondLst>
                                  <p:childTnLst>
                                    <p:set>
                                      <p:cBhvr>
                                        <p:cTn id="72" dur="1" fill="hold">
                                          <p:stCondLst>
                                            <p:cond delay="0"/>
                                          </p:stCondLst>
                                        </p:cTn>
                                        <p:tgtEl>
                                          <p:spTgt spid="149"/>
                                        </p:tgtEl>
                                        <p:attrNameLst>
                                          <p:attrName>style.visibility</p:attrName>
                                        </p:attrNameLst>
                                      </p:cBhvr>
                                      <p:to>
                                        <p:strVal val="visible"/>
                                      </p:to>
                                    </p:set>
                                    <p:anim calcmode="lin" valueType="num">
                                      <p:cBhvr>
                                        <p:cTn id="73" dur="1000" fill="hold"/>
                                        <p:tgtEl>
                                          <p:spTgt spid="149"/>
                                        </p:tgtEl>
                                        <p:attrNameLst>
                                          <p:attrName>ppt_w</p:attrName>
                                        </p:attrNameLst>
                                      </p:cBhvr>
                                      <p:tavLst>
                                        <p:tav tm="0">
                                          <p:val>
                                            <p:fltVal val="0"/>
                                          </p:val>
                                        </p:tav>
                                        <p:tav tm="100000">
                                          <p:val>
                                            <p:strVal val="#ppt_w"/>
                                          </p:val>
                                        </p:tav>
                                      </p:tavLst>
                                    </p:anim>
                                    <p:anim calcmode="lin" valueType="num">
                                      <p:cBhvr>
                                        <p:cTn id="74" dur="1000" fill="hold"/>
                                        <p:tgtEl>
                                          <p:spTgt spid="149"/>
                                        </p:tgtEl>
                                        <p:attrNameLst>
                                          <p:attrName>ppt_h</p:attrName>
                                        </p:attrNameLst>
                                      </p:cBhvr>
                                      <p:tavLst>
                                        <p:tav tm="0">
                                          <p:val>
                                            <p:fltVal val="0"/>
                                          </p:val>
                                        </p:tav>
                                        <p:tav tm="100000">
                                          <p:val>
                                            <p:strVal val="#ppt_h"/>
                                          </p:val>
                                        </p:tav>
                                      </p:tavLst>
                                    </p:anim>
                                    <p:anim calcmode="lin" valueType="num">
                                      <p:cBhvr>
                                        <p:cTn id="75" dur="1000" fill="hold"/>
                                        <p:tgtEl>
                                          <p:spTgt spid="149"/>
                                        </p:tgtEl>
                                        <p:attrNameLst>
                                          <p:attrName>style.rotation</p:attrName>
                                        </p:attrNameLst>
                                      </p:cBhvr>
                                      <p:tavLst>
                                        <p:tav tm="0">
                                          <p:val>
                                            <p:fltVal val="90"/>
                                          </p:val>
                                        </p:tav>
                                        <p:tav tm="100000">
                                          <p:val>
                                            <p:fltVal val="0"/>
                                          </p:val>
                                        </p:tav>
                                      </p:tavLst>
                                    </p:anim>
                                    <p:animEffect transition="in" filter="fade">
                                      <p:cBhvr>
                                        <p:cTn id="76" dur="1000"/>
                                        <p:tgtEl>
                                          <p:spTgt spid="149"/>
                                        </p:tgtEl>
                                      </p:cBhvr>
                                    </p:animEffect>
                                  </p:childTnLst>
                                </p:cTn>
                              </p:par>
                              <p:par>
                                <p:cTn id="77" presetID="31" presetClass="entr" presetSubtype="0" fill="hold" grpId="0" nodeType="withEffect">
                                  <p:stCondLst>
                                    <p:cond delay="0"/>
                                  </p:stCondLst>
                                  <p:childTnLst>
                                    <p:set>
                                      <p:cBhvr>
                                        <p:cTn id="78" dur="1" fill="hold">
                                          <p:stCondLst>
                                            <p:cond delay="0"/>
                                          </p:stCondLst>
                                        </p:cTn>
                                        <p:tgtEl>
                                          <p:spTgt spid="150"/>
                                        </p:tgtEl>
                                        <p:attrNameLst>
                                          <p:attrName>style.visibility</p:attrName>
                                        </p:attrNameLst>
                                      </p:cBhvr>
                                      <p:to>
                                        <p:strVal val="visible"/>
                                      </p:to>
                                    </p:set>
                                    <p:anim calcmode="lin" valueType="num">
                                      <p:cBhvr>
                                        <p:cTn id="79" dur="1000" fill="hold"/>
                                        <p:tgtEl>
                                          <p:spTgt spid="150"/>
                                        </p:tgtEl>
                                        <p:attrNameLst>
                                          <p:attrName>ppt_w</p:attrName>
                                        </p:attrNameLst>
                                      </p:cBhvr>
                                      <p:tavLst>
                                        <p:tav tm="0">
                                          <p:val>
                                            <p:fltVal val="0"/>
                                          </p:val>
                                        </p:tav>
                                        <p:tav tm="100000">
                                          <p:val>
                                            <p:strVal val="#ppt_w"/>
                                          </p:val>
                                        </p:tav>
                                      </p:tavLst>
                                    </p:anim>
                                    <p:anim calcmode="lin" valueType="num">
                                      <p:cBhvr>
                                        <p:cTn id="80" dur="1000" fill="hold"/>
                                        <p:tgtEl>
                                          <p:spTgt spid="150"/>
                                        </p:tgtEl>
                                        <p:attrNameLst>
                                          <p:attrName>ppt_h</p:attrName>
                                        </p:attrNameLst>
                                      </p:cBhvr>
                                      <p:tavLst>
                                        <p:tav tm="0">
                                          <p:val>
                                            <p:fltVal val="0"/>
                                          </p:val>
                                        </p:tav>
                                        <p:tav tm="100000">
                                          <p:val>
                                            <p:strVal val="#ppt_h"/>
                                          </p:val>
                                        </p:tav>
                                      </p:tavLst>
                                    </p:anim>
                                    <p:anim calcmode="lin" valueType="num">
                                      <p:cBhvr>
                                        <p:cTn id="81" dur="1000" fill="hold"/>
                                        <p:tgtEl>
                                          <p:spTgt spid="150"/>
                                        </p:tgtEl>
                                        <p:attrNameLst>
                                          <p:attrName>style.rotation</p:attrName>
                                        </p:attrNameLst>
                                      </p:cBhvr>
                                      <p:tavLst>
                                        <p:tav tm="0">
                                          <p:val>
                                            <p:fltVal val="90"/>
                                          </p:val>
                                        </p:tav>
                                        <p:tav tm="100000">
                                          <p:val>
                                            <p:fltVal val="0"/>
                                          </p:val>
                                        </p:tav>
                                      </p:tavLst>
                                    </p:anim>
                                    <p:animEffect transition="in" filter="fade">
                                      <p:cBhvr>
                                        <p:cTn id="82" dur="1000"/>
                                        <p:tgtEl>
                                          <p:spTgt spid="150"/>
                                        </p:tgtEl>
                                      </p:cBhvr>
                                    </p:animEffect>
                                  </p:childTnLst>
                                </p:cTn>
                              </p:par>
                            </p:childTnLst>
                          </p:cTn>
                        </p:par>
                      </p:childTnLst>
                    </p:cTn>
                  </p:par>
                  <p:par>
                    <p:cTn id="83" fill="hold">
                      <p:stCondLst>
                        <p:cond delay="indefinite"/>
                      </p:stCondLst>
                      <p:childTnLst>
                        <p:par>
                          <p:cTn id="84" fill="hold">
                            <p:stCondLst>
                              <p:cond delay="0"/>
                            </p:stCondLst>
                            <p:childTnLst>
                              <p:par>
                                <p:cTn id="85" presetID="31" presetClass="entr" presetSubtype="0" fill="hold" grpId="0" nodeType="clickEffect">
                                  <p:stCondLst>
                                    <p:cond delay="0"/>
                                  </p:stCondLst>
                                  <p:childTnLst>
                                    <p:set>
                                      <p:cBhvr>
                                        <p:cTn id="86" dur="1" fill="hold">
                                          <p:stCondLst>
                                            <p:cond delay="0"/>
                                          </p:stCondLst>
                                        </p:cTn>
                                        <p:tgtEl>
                                          <p:spTgt spid="2"/>
                                        </p:tgtEl>
                                        <p:attrNameLst>
                                          <p:attrName>style.visibility</p:attrName>
                                        </p:attrNameLst>
                                      </p:cBhvr>
                                      <p:to>
                                        <p:strVal val="visible"/>
                                      </p:to>
                                    </p:set>
                                    <p:anim calcmode="lin" valueType="num">
                                      <p:cBhvr>
                                        <p:cTn id="87" dur="1000" fill="hold"/>
                                        <p:tgtEl>
                                          <p:spTgt spid="2"/>
                                        </p:tgtEl>
                                        <p:attrNameLst>
                                          <p:attrName>ppt_w</p:attrName>
                                        </p:attrNameLst>
                                      </p:cBhvr>
                                      <p:tavLst>
                                        <p:tav tm="0">
                                          <p:val>
                                            <p:fltVal val="0"/>
                                          </p:val>
                                        </p:tav>
                                        <p:tav tm="100000">
                                          <p:val>
                                            <p:strVal val="#ppt_w"/>
                                          </p:val>
                                        </p:tav>
                                      </p:tavLst>
                                    </p:anim>
                                    <p:anim calcmode="lin" valueType="num">
                                      <p:cBhvr>
                                        <p:cTn id="88" dur="1000" fill="hold"/>
                                        <p:tgtEl>
                                          <p:spTgt spid="2"/>
                                        </p:tgtEl>
                                        <p:attrNameLst>
                                          <p:attrName>ppt_h</p:attrName>
                                        </p:attrNameLst>
                                      </p:cBhvr>
                                      <p:tavLst>
                                        <p:tav tm="0">
                                          <p:val>
                                            <p:fltVal val="0"/>
                                          </p:val>
                                        </p:tav>
                                        <p:tav tm="100000">
                                          <p:val>
                                            <p:strVal val="#ppt_h"/>
                                          </p:val>
                                        </p:tav>
                                      </p:tavLst>
                                    </p:anim>
                                    <p:anim calcmode="lin" valueType="num">
                                      <p:cBhvr>
                                        <p:cTn id="89" dur="1000" fill="hold"/>
                                        <p:tgtEl>
                                          <p:spTgt spid="2"/>
                                        </p:tgtEl>
                                        <p:attrNameLst>
                                          <p:attrName>style.rotation</p:attrName>
                                        </p:attrNameLst>
                                      </p:cBhvr>
                                      <p:tavLst>
                                        <p:tav tm="0">
                                          <p:val>
                                            <p:fltVal val="90"/>
                                          </p:val>
                                        </p:tav>
                                        <p:tav tm="100000">
                                          <p:val>
                                            <p:fltVal val="0"/>
                                          </p:val>
                                        </p:tav>
                                      </p:tavLst>
                                    </p:anim>
                                    <p:animEffect transition="in" filter="fade">
                                      <p:cBhvr>
                                        <p:cTn id="90" dur="1000"/>
                                        <p:tgtEl>
                                          <p:spTgt spid="2"/>
                                        </p:tgtEl>
                                      </p:cBhvr>
                                    </p:animEffect>
                                  </p:childTnLst>
                                </p:cTn>
                              </p:par>
                              <p:par>
                                <p:cTn id="91" presetID="31" presetClass="entr" presetSubtype="0" fill="hold" nodeType="withEffect">
                                  <p:stCondLst>
                                    <p:cond delay="0"/>
                                  </p:stCondLst>
                                  <p:childTnLst>
                                    <p:set>
                                      <p:cBhvr>
                                        <p:cTn id="92" dur="1" fill="hold">
                                          <p:stCondLst>
                                            <p:cond delay="0"/>
                                          </p:stCondLst>
                                        </p:cTn>
                                        <p:tgtEl>
                                          <p:spTgt spid="20"/>
                                        </p:tgtEl>
                                        <p:attrNameLst>
                                          <p:attrName>style.visibility</p:attrName>
                                        </p:attrNameLst>
                                      </p:cBhvr>
                                      <p:to>
                                        <p:strVal val="visible"/>
                                      </p:to>
                                    </p:set>
                                    <p:anim calcmode="lin" valueType="num">
                                      <p:cBhvr>
                                        <p:cTn id="93" dur="1000" fill="hold"/>
                                        <p:tgtEl>
                                          <p:spTgt spid="20"/>
                                        </p:tgtEl>
                                        <p:attrNameLst>
                                          <p:attrName>ppt_w</p:attrName>
                                        </p:attrNameLst>
                                      </p:cBhvr>
                                      <p:tavLst>
                                        <p:tav tm="0">
                                          <p:val>
                                            <p:fltVal val="0"/>
                                          </p:val>
                                        </p:tav>
                                        <p:tav tm="100000">
                                          <p:val>
                                            <p:strVal val="#ppt_w"/>
                                          </p:val>
                                        </p:tav>
                                      </p:tavLst>
                                    </p:anim>
                                    <p:anim calcmode="lin" valueType="num">
                                      <p:cBhvr>
                                        <p:cTn id="94" dur="1000" fill="hold"/>
                                        <p:tgtEl>
                                          <p:spTgt spid="20"/>
                                        </p:tgtEl>
                                        <p:attrNameLst>
                                          <p:attrName>ppt_h</p:attrName>
                                        </p:attrNameLst>
                                      </p:cBhvr>
                                      <p:tavLst>
                                        <p:tav tm="0">
                                          <p:val>
                                            <p:fltVal val="0"/>
                                          </p:val>
                                        </p:tav>
                                        <p:tav tm="100000">
                                          <p:val>
                                            <p:strVal val="#ppt_h"/>
                                          </p:val>
                                        </p:tav>
                                      </p:tavLst>
                                    </p:anim>
                                    <p:anim calcmode="lin" valueType="num">
                                      <p:cBhvr>
                                        <p:cTn id="95" dur="1000" fill="hold"/>
                                        <p:tgtEl>
                                          <p:spTgt spid="20"/>
                                        </p:tgtEl>
                                        <p:attrNameLst>
                                          <p:attrName>style.rotation</p:attrName>
                                        </p:attrNameLst>
                                      </p:cBhvr>
                                      <p:tavLst>
                                        <p:tav tm="0">
                                          <p:val>
                                            <p:fltVal val="90"/>
                                          </p:val>
                                        </p:tav>
                                        <p:tav tm="100000">
                                          <p:val>
                                            <p:fltVal val="0"/>
                                          </p:val>
                                        </p:tav>
                                      </p:tavLst>
                                    </p:anim>
                                    <p:animEffect transition="in" filter="fade">
                                      <p:cBhvr>
                                        <p:cTn id="96" dur="1000"/>
                                        <p:tgtEl>
                                          <p:spTgt spid="20"/>
                                        </p:tgtEl>
                                      </p:cBhvr>
                                    </p:animEffect>
                                  </p:childTnLst>
                                </p:cTn>
                              </p:par>
                              <p:par>
                                <p:cTn id="97" presetID="31" presetClass="entr" presetSubtype="0" fill="hold" grpId="0" nodeType="withEffect">
                                  <p:stCondLst>
                                    <p:cond delay="0"/>
                                  </p:stCondLst>
                                  <p:childTnLst>
                                    <p:set>
                                      <p:cBhvr>
                                        <p:cTn id="98" dur="1" fill="hold">
                                          <p:stCondLst>
                                            <p:cond delay="0"/>
                                          </p:stCondLst>
                                        </p:cTn>
                                        <p:tgtEl>
                                          <p:spTgt spid="21"/>
                                        </p:tgtEl>
                                        <p:attrNameLst>
                                          <p:attrName>style.visibility</p:attrName>
                                        </p:attrNameLst>
                                      </p:cBhvr>
                                      <p:to>
                                        <p:strVal val="visible"/>
                                      </p:to>
                                    </p:set>
                                    <p:anim calcmode="lin" valueType="num">
                                      <p:cBhvr>
                                        <p:cTn id="99" dur="1000" fill="hold"/>
                                        <p:tgtEl>
                                          <p:spTgt spid="21"/>
                                        </p:tgtEl>
                                        <p:attrNameLst>
                                          <p:attrName>ppt_w</p:attrName>
                                        </p:attrNameLst>
                                      </p:cBhvr>
                                      <p:tavLst>
                                        <p:tav tm="0">
                                          <p:val>
                                            <p:fltVal val="0"/>
                                          </p:val>
                                        </p:tav>
                                        <p:tav tm="100000">
                                          <p:val>
                                            <p:strVal val="#ppt_w"/>
                                          </p:val>
                                        </p:tav>
                                      </p:tavLst>
                                    </p:anim>
                                    <p:anim calcmode="lin" valueType="num">
                                      <p:cBhvr>
                                        <p:cTn id="100" dur="1000" fill="hold"/>
                                        <p:tgtEl>
                                          <p:spTgt spid="21"/>
                                        </p:tgtEl>
                                        <p:attrNameLst>
                                          <p:attrName>ppt_h</p:attrName>
                                        </p:attrNameLst>
                                      </p:cBhvr>
                                      <p:tavLst>
                                        <p:tav tm="0">
                                          <p:val>
                                            <p:fltVal val="0"/>
                                          </p:val>
                                        </p:tav>
                                        <p:tav tm="100000">
                                          <p:val>
                                            <p:strVal val="#ppt_h"/>
                                          </p:val>
                                        </p:tav>
                                      </p:tavLst>
                                    </p:anim>
                                    <p:anim calcmode="lin" valueType="num">
                                      <p:cBhvr>
                                        <p:cTn id="101" dur="1000" fill="hold"/>
                                        <p:tgtEl>
                                          <p:spTgt spid="21"/>
                                        </p:tgtEl>
                                        <p:attrNameLst>
                                          <p:attrName>style.rotation</p:attrName>
                                        </p:attrNameLst>
                                      </p:cBhvr>
                                      <p:tavLst>
                                        <p:tav tm="0">
                                          <p:val>
                                            <p:fltVal val="90"/>
                                          </p:val>
                                        </p:tav>
                                        <p:tav tm="100000">
                                          <p:val>
                                            <p:fltVal val="0"/>
                                          </p:val>
                                        </p:tav>
                                      </p:tavLst>
                                    </p:anim>
                                    <p:animEffect transition="in" filter="fade">
                                      <p:cBhvr>
                                        <p:cTn id="102" dur="1000"/>
                                        <p:tgtEl>
                                          <p:spTgt spid="21"/>
                                        </p:tgtEl>
                                      </p:cBhvr>
                                    </p:animEffect>
                                  </p:childTnLst>
                                </p:cTn>
                              </p:par>
                            </p:childTnLst>
                          </p:cTn>
                        </p:par>
                      </p:childTnLst>
                    </p:cTn>
                  </p:par>
                  <p:par>
                    <p:cTn id="103" fill="hold">
                      <p:stCondLst>
                        <p:cond delay="indefinite"/>
                      </p:stCondLst>
                      <p:childTnLst>
                        <p:par>
                          <p:cTn id="104" fill="hold">
                            <p:stCondLst>
                              <p:cond delay="0"/>
                            </p:stCondLst>
                            <p:childTnLst>
                              <p:par>
                                <p:cTn id="105" presetID="31" presetClass="entr" presetSubtype="0" fill="hold" grpId="0" nodeType="clickEffect">
                                  <p:stCondLst>
                                    <p:cond delay="0"/>
                                  </p:stCondLst>
                                  <p:childTnLst>
                                    <p:set>
                                      <p:cBhvr>
                                        <p:cTn id="106" dur="1" fill="hold">
                                          <p:stCondLst>
                                            <p:cond delay="0"/>
                                          </p:stCondLst>
                                        </p:cTn>
                                        <p:tgtEl>
                                          <p:spTgt spid="22"/>
                                        </p:tgtEl>
                                        <p:attrNameLst>
                                          <p:attrName>style.visibility</p:attrName>
                                        </p:attrNameLst>
                                      </p:cBhvr>
                                      <p:to>
                                        <p:strVal val="visible"/>
                                      </p:to>
                                    </p:set>
                                    <p:anim calcmode="lin" valueType="num">
                                      <p:cBhvr>
                                        <p:cTn id="107" dur="1000" fill="hold"/>
                                        <p:tgtEl>
                                          <p:spTgt spid="22"/>
                                        </p:tgtEl>
                                        <p:attrNameLst>
                                          <p:attrName>ppt_w</p:attrName>
                                        </p:attrNameLst>
                                      </p:cBhvr>
                                      <p:tavLst>
                                        <p:tav tm="0">
                                          <p:val>
                                            <p:fltVal val="0"/>
                                          </p:val>
                                        </p:tav>
                                        <p:tav tm="100000">
                                          <p:val>
                                            <p:strVal val="#ppt_w"/>
                                          </p:val>
                                        </p:tav>
                                      </p:tavLst>
                                    </p:anim>
                                    <p:anim calcmode="lin" valueType="num">
                                      <p:cBhvr>
                                        <p:cTn id="108" dur="1000" fill="hold"/>
                                        <p:tgtEl>
                                          <p:spTgt spid="22"/>
                                        </p:tgtEl>
                                        <p:attrNameLst>
                                          <p:attrName>ppt_h</p:attrName>
                                        </p:attrNameLst>
                                      </p:cBhvr>
                                      <p:tavLst>
                                        <p:tav tm="0">
                                          <p:val>
                                            <p:fltVal val="0"/>
                                          </p:val>
                                        </p:tav>
                                        <p:tav tm="100000">
                                          <p:val>
                                            <p:strVal val="#ppt_h"/>
                                          </p:val>
                                        </p:tav>
                                      </p:tavLst>
                                    </p:anim>
                                    <p:anim calcmode="lin" valueType="num">
                                      <p:cBhvr>
                                        <p:cTn id="109" dur="1000" fill="hold"/>
                                        <p:tgtEl>
                                          <p:spTgt spid="22"/>
                                        </p:tgtEl>
                                        <p:attrNameLst>
                                          <p:attrName>style.rotation</p:attrName>
                                        </p:attrNameLst>
                                      </p:cBhvr>
                                      <p:tavLst>
                                        <p:tav tm="0">
                                          <p:val>
                                            <p:fltVal val="90"/>
                                          </p:val>
                                        </p:tav>
                                        <p:tav tm="100000">
                                          <p:val>
                                            <p:fltVal val="0"/>
                                          </p:val>
                                        </p:tav>
                                      </p:tavLst>
                                    </p:anim>
                                    <p:animEffect transition="in" filter="fade">
                                      <p:cBhvr>
                                        <p:cTn id="110" dur="1000"/>
                                        <p:tgtEl>
                                          <p:spTgt spid="22"/>
                                        </p:tgtEl>
                                      </p:cBhvr>
                                    </p:animEffect>
                                  </p:childTnLst>
                                </p:cTn>
                              </p:par>
                              <p:par>
                                <p:cTn id="111" presetID="31" presetClass="entr" presetSubtype="0" fill="hold" nodeType="withEffect">
                                  <p:stCondLst>
                                    <p:cond delay="0"/>
                                  </p:stCondLst>
                                  <p:childTnLst>
                                    <p:set>
                                      <p:cBhvr>
                                        <p:cTn id="112" dur="1" fill="hold">
                                          <p:stCondLst>
                                            <p:cond delay="0"/>
                                          </p:stCondLst>
                                        </p:cTn>
                                        <p:tgtEl>
                                          <p:spTgt spid="23"/>
                                        </p:tgtEl>
                                        <p:attrNameLst>
                                          <p:attrName>style.visibility</p:attrName>
                                        </p:attrNameLst>
                                      </p:cBhvr>
                                      <p:to>
                                        <p:strVal val="visible"/>
                                      </p:to>
                                    </p:set>
                                    <p:anim calcmode="lin" valueType="num">
                                      <p:cBhvr>
                                        <p:cTn id="113" dur="1000" fill="hold"/>
                                        <p:tgtEl>
                                          <p:spTgt spid="23"/>
                                        </p:tgtEl>
                                        <p:attrNameLst>
                                          <p:attrName>ppt_w</p:attrName>
                                        </p:attrNameLst>
                                      </p:cBhvr>
                                      <p:tavLst>
                                        <p:tav tm="0">
                                          <p:val>
                                            <p:fltVal val="0"/>
                                          </p:val>
                                        </p:tav>
                                        <p:tav tm="100000">
                                          <p:val>
                                            <p:strVal val="#ppt_w"/>
                                          </p:val>
                                        </p:tav>
                                      </p:tavLst>
                                    </p:anim>
                                    <p:anim calcmode="lin" valueType="num">
                                      <p:cBhvr>
                                        <p:cTn id="114" dur="1000" fill="hold"/>
                                        <p:tgtEl>
                                          <p:spTgt spid="23"/>
                                        </p:tgtEl>
                                        <p:attrNameLst>
                                          <p:attrName>ppt_h</p:attrName>
                                        </p:attrNameLst>
                                      </p:cBhvr>
                                      <p:tavLst>
                                        <p:tav tm="0">
                                          <p:val>
                                            <p:fltVal val="0"/>
                                          </p:val>
                                        </p:tav>
                                        <p:tav tm="100000">
                                          <p:val>
                                            <p:strVal val="#ppt_h"/>
                                          </p:val>
                                        </p:tav>
                                      </p:tavLst>
                                    </p:anim>
                                    <p:anim calcmode="lin" valueType="num">
                                      <p:cBhvr>
                                        <p:cTn id="115" dur="1000" fill="hold"/>
                                        <p:tgtEl>
                                          <p:spTgt spid="23"/>
                                        </p:tgtEl>
                                        <p:attrNameLst>
                                          <p:attrName>style.rotation</p:attrName>
                                        </p:attrNameLst>
                                      </p:cBhvr>
                                      <p:tavLst>
                                        <p:tav tm="0">
                                          <p:val>
                                            <p:fltVal val="90"/>
                                          </p:val>
                                        </p:tav>
                                        <p:tav tm="100000">
                                          <p:val>
                                            <p:fltVal val="0"/>
                                          </p:val>
                                        </p:tav>
                                      </p:tavLst>
                                    </p:anim>
                                    <p:animEffect transition="in" filter="fade">
                                      <p:cBhvr>
                                        <p:cTn id="116" dur="1000"/>
                                        <p:tgtEl>
                                          <p:spTgt spid="23"/>
                                        </p:tgtEl>
                                      </p:cBhvr>
                                    </p:animEffect>
                                  </p:childTnLst>
                                </p:cTn>
                              </p:par>
                              <p:par>
                                <p:cTn id="117" presetID="31" presetClass="entr" presetSubtype="0" fill="hold" grpId="0" nodeType="withEffect">
                                  <p:stCondLst>
                                    <p:cond delay="0"/>
                                  </p:stCondLst>
                                  <p:childTnLst>
                                    <p:set>
                                      <p:cBhvr>
                                        <p:cTn id="118" dur="1" fill="hold">
                                          <p:stCondLst>
                                            <p:cond delay="0"/>
                                          </p:stCondLst>
                                        </p:cTn>
                                        <p:tgtEl>
                                          <p:spTgt spid="24"/>
                                        </p:tgtEl>
                                        <p:attrNameLst>
                                          <p:attrName>style.visibility</p:attrName>
                                        </p:attrNameLst>
                                      </p:cBhvr>
                                      <p:to>
                                        <p:strVal val="visible"/>
                                      </p:to>
                                    </p:set>
                                    <p:anim calcmode="lin" valueType="num">
                                      <p:cBhvr>
                                        <p:cTn id="119" dur="1000" fill="hold"/>
                                        <p:tgtEl>
                                          <p:spTgt spid="24"/>
                                        </p:tgtEl>
                                        <p:attrNameLst>
                                          <p:attrName>ppt_w</p:attrName>
                                        </p:attrNameLst>
                                      </p:cBhvr>
                                      <p:tavLst>
                                        <p:tav tm="0">
                                          <p:val>
                                            <p:fltVal val="0"/>
                                          </p:val>
                                        </p:tav>
                                        <p:tav tm="100000">
                                          <p:val>
                                            <p:strVal val="#ppt_w"/>
                                          </p:val>
                                        </p:tav>
                                      </p:tavLst>
                                    </p:anim>
                                    <p:anim calcmode="lin" valueType="num">
                                      <p:cBhvr>
                                        <p:cTn id="120" dur="1000" fill="hold"/>
                                        <p:tgtEl>
                                          <p:spTgt spid="24"/>
                                        </p:tgtEl>
                                        <p:attrNameLst>
                                          <p:attrName>ppt_h</p:attrName>
                                        </p:attrNameLst>
                                      </p:cBhvr>
                                      <p:tavLst>
                                        <p:tav tm="0">
                                          <p:val>
                                            <p:fltVal val="0"/>
                                          </p:val>
                                        </p:tav>
                                        <p:tav tm="100000">
                                          <p:val>
                                            <p:strVal val="#ppt_h"/>
                                          </p:val>
                                        </p:tav>
                                      </p:tavLst>
                                    </p:anim>
                                    <p:anim calcmode="lin" valueType="num">
                                      <p:cBhvr>
                                        <p:cTn id="121" dur="1000" fill="hold"/>
                                        <p:tgtEl>
                                          <p:spTgt spid="24"/>
                                        </p:tgtEl>
                                        <p:attrNameLst>
                                          <p:attrName>style.rotation</p:attrName>
                                        </p:attrNameLst>
                                      </p:cBhvr>
                                      <p:tavLst>
                                        <p:tav tm="0">
                                          <p:val>
                                            <p:fltVal val="90"/>
                                          </p:val>
                                        </p:tav>
                                        <p:tav tm="100000">
                                          <p:val>
                                            <p:fltVal val="0"/>
                                          </p:val>
                                        </p:tav>
                                      </p:tavLst>
                                    </p:anim>
                                    <p:animEffect transition="in" filter="fade">
                                      <p:cBhvr>
                                        <p:cTn id="122" dur="1000"/>
                                        <p:tgtEl>
                                          <p:spTgt spid="24"/>
                                        </p:tgtEl>
                                      </p:cBhvr>
                                    </p:animEffect>
                                  </p:childTnLst>
                                </p:cTn>
                              </p:par>
                            </p:childTnLst>
                          </p:cTn>
                        </p:par>
                      </p:childTnLst>
                    </p:cTn>
                  </p:par>
                  <p:par>
                    <p:cTn id="123" fill="hold">
                      <p:stCondLst>
                        <p:cond delay="indefinite"/>
                      </p:stCondLst>
                      <p:childTnLst>
                        <p:par>
                          <p:cTn id="124" fill="hold">
                            <p:stCondLst>
                              <p:cond delay="0"/>
                            </p:stCondLst>
                            <p:childTnLst>
                              <p:par>
                                <p:cTn id="125" presetID="31" presetClass="entr" presetSubtype="0" fill="hold" grpId="0" nodeType="clickEffect">
                                  <p:stCondLst>
                                    <p:cond delay="0"/>
                                  </p:stCondLst>
                                  <p:childTnLst>
                                    <p:set>
                                      <p:cBhvr>
                                        <p:cTn id="126" dur="1" fill="hold">
                                          <p:stCondLst>
                                            <p:cond delay="0"/>
                                          </p:stCondLst>
                                        </p:cTn>
                                        <p:tgtEl>
                                          <p:spTgt spid="25"/>
                                        </p:tgtEl>
                                        <p:attrNameLst>
                                          <p:attrName>style.visibility</p:attrName>
                                        </p:attrNameLst>
                                      </p:cBhvr>
                                      <p:to>
                                        <p:strVal val="visible"/>
                                      </p:to>
                                    </p:set>
                                    <p:anim calcmode="lin" valueType="num">
                                      <p:cBhvr>
                                        <p:cTn id="127" dur="1000" fill="hold"/>
                                        <p:tgtEl>
                                          <p:spTgt spid="25"/>
                                        </p:tgtEl>
                                        <p:attrNameLst>
                                          <p:attrName>ppt_w</p:attrName>
                                        </p:attrNameLst>
                                      </p:cBhvr>
                                      <p:tavLst>
                                        <p:tav tm="0">
                                          <p:val>
                                            <p:fltVal val="0"/>
                                          </p:val>
                                        </p:tav>
                                        <p:tav tm="100000">
                                          <p:val>
                                            <p:strVal val="#ppt_w"/>
                                          </p:val>
                                        </p:tav>
                                      </p:tavLst>
                                    </p:anim>
                                    <p:anim calcmode="lin" valueType="num">
                                      <p:cBhvr>
                                        <p:cTn id="128" dur="1000" fill="hold"/>
                                        <p:tgtEl>
                                          <p:spTgt spid="25"/>
                                        </p:tgtEl>
                                        <p:attrNameLst>
                                          <p:attrName>ppt_h</p:attrName>
                                        </p:attrNameLst>
                                      </p:cBhvr>
                                      <p:tavLst>
                                        <p:tav tm="0">
                                          <p:val>
                                            <p:fltVal val="0"/>
                                          </p:val>
                                        </p:tav>
                                        <p:tav tm="100000">
                                          <p:val>
                                            <p:strVal val="#ppt_h"/>
                                          </p:val>
                                        </p:tav>
                                      </p:tavLst>
                                    </p:anim>
                                    <p:anim calcmode="lin" valueType="num">
                                      <p:cBhvr>
                                        <p:cTn id="129" dur="1000" fill="hold"/>
                                        <p:tgtEl>
                                          <p:spTgt spid="25"/>
                                        </p:tgtEl>
                                        <p:attrNameLst>
                                          <p:attrName>style.rotation</p:attrName>
                                        </p:attrNameLst>
                                      </p:cBhvr>
                                      <p:tavLst>
                                        <p:tav tm="0">
                                          <p:val>
                                            <p:fltVal val="90"/>
                                          </p:val>
                                        </p:tav>
                                        <p:tav tm="100000">
                                          <p:val>
                                            <p:fltVal val="0"/>
                                          </p:val>
                                        </p:tav>
                                      </p:tavLst>
                                    </p:anim>
                                    <p:animEffect transition="in" filter="fade">
                                      <p:cBhvr>
                                        <p:cTn id="130" dur="1000"/>
                                        <p:tgtEl>
                                          <p:spTgt spid="25"/>
                                        </p:tgtEl>
                                      </p:cBhvr>
                                    </p:animEffect>
                                  </p:childTnLst>
                                </p:cTn>
                              </p:par>
                              <p:par>
                                <p:cTn id="131" presetID="31" presetClass="entr" presetSubtype="0" fill="hold" nodeType="withEffect">
                                  <p:stCondLst>
                                    <p:cond delay="0"/>
                                  </p:stCondLst>
                                  <p:childTnLst>
                                    <p:set>
                                      <p:cBhvr>
                                        <p:cTn id="132" dur="1" fill="hold">
                                          <p:stCondLst>
                                            <p:cond delay="0"/>
                                          </p:stCondLst>
                                        </p:cTn>
                                        <p:tgtEl>
                                          <p:spTgt spid="27"/>
                                        </p:tgtEl>
                                        <p:attrNameLst>
                                          <p:attrName>style.visibility</p:attrName>
                                        </p:attrNameLst>
                                      </p:cBhvr>
                                      <p:to>
                                        <p:strVal val="visible"/>
                                      </p:to>
                                    </p:set>
                                    <p:anim calcmode="lin" valueType="num">
                                      <p:cBhvr>
                                        <p:cTn id="133" dur="1000" fill="hold"/>
                                        <p:tgtEl>
                                          <p:spTgt spid="27"/>
                                        </p:tgtEl>
                                        <p:attrNameLst>
                                          <p:attrName>ppt_w</p:attrName>
                                        </p:attrNameLst>
                                      </p:cBhvr>
                                      <p:tavLst>
                                        <p:tav tm="0">
                                          <p:val>
                                            <p:fltVal val="0"/>
                                          </p:val>
                                        </p:tav>
                                        <p:tav tm="100000">
                                          <p:val>
                                            <p:strVal val="#ppt_w"/>
                                          </p:val>
                                        </p:tav>
                                      </p:tavLst>
                                    </p:anim>
                                    <p:anim calcmode="lin" valueType="num">
                                      <p:cBhvr>
                                        <p:cTn id="134" dur="1000" fill="hold"/>
                                        <p:tgtEl>
                                          <p:spTgt spid="27"/>
                                        </p:tgtEl>
                                        <p:attrNameLst>
                                          <p:attrName>ppt_h</p:attrName>
                                        </p:attrNameLst>
                                      </p:cBhvr>
                                      <p:tavLst>
                                        <p:tav tm="0">
                                          <p:val>
                                            <p:fltVal val="0"/>
                                          </p:val>
                                        </p:tav>
                                        <p:tav tm="100000">
                                          <p:val>
                                            <p:strVal val="#ppt_h"/>
                                          </p:val>
                                        </p:tav>
                                      </p:tavLst>
                                    </p:anim>
                                    <p:anim calcmode="lin" valueType="num">
                                      <p:cBhvr>
                                        <p:cTn id="135" dur="1000" fill="hold"/>
                                        <p:tgtEl>
                                          <p:spTgt spid="27"/>
                                        </p:tgtEl>
                                        <p:attrNameLst>
                                          <p:attrName>style.rotation</p:attrName>
                                        </p:attrNameLst>
                                      </p:cBhvr>
                                      <p:tavLst>
                                        <p:tav tm="0">
                                          <p:val>
                                            <p:fltVal val="90"/>
                                          </p:val>
                                        </p:tav>
                                        <p:tav tm="100000">
                                          <p:val>
                                            <p:fltVal val="0"/>
                                          </p:val>
                                        </p:tav>
                                      </p:tavLst>
                                    </p:anim>
                                    <p:animEffect transition="in" filter="fade">
                                      <p:cBhvr>
                                        <p:cTn id="136" dur="1000"/>
                                        <p:tgtEl>
                                          <p:spTgt spid="27"/>
                                        </p:tgtEl>
                                      </p:cBhvr>
                                    </p:animEffect>
                                  </p:childTnLst>
                                </p:cTn>
                              </p:par>
                              <p:par>
                                <p:cTn id="137" presetID="31" presetClass="entr" presetSubtype="0" fill="hold" grpId="0" nodeType="withEffect">
                                  <p:stCondLst>
                                    <p:cond delay="0"/>
                                  </p:stCondLst>
                                  <p:childTnLst>
                                    <p:set>
                                      <p:cBhvr>
                                        <p:cTn id="138" dur="1" fill="hold">
                                          <p:stCondLst>
                                            <p:cond delay="0"/>
                                          </p:stCondLst>
                                        </p:cTn>
                                        <p:tgtEl>
                                          <p:spTgt spid="26"/>
                                        </p:tgtEl>
                                        <p:attrNameLst>
                                          <p:attrName>style.visibility</p:attrName>
                                        </p:attrNameLst>
                                      </p:cBhvr>
                                      <p:to>
                                        <p:strVal val="visible"/>
                                      </p:to>
                                    </p:set>
                                    <p:anim calcmode="lin" valueType="num">
                                      <p:cBhvr>
                                        <p:cTn id="139" dur="1000" fill="hold"/>
                                        <p:tgtEl>
                                          <p:spTgt spid="26"/>
                                        </p:tgtEl>
                                        <p:attrNameLst>
                                          <p:attrName>ppt_w</p:attrName>
                                        </p:attrNameLst>
                                      </p:cBhvr>
                                      <p:tavLst>
                                        <p:tav tm="0">
                                          <p:val>
                                            <p:fltVal val="0"/>
                                          </p:val>
                                        </p:tav>
                                        <p:tav tm="100000">
                                          <p:val>
                                            <p:strVal val="#ppt_w"/>
                                          </p:val>
                                        </p:tav>
                                      </p:tavLst>
                                    </p:anim>
                                    <p:anim calcmode="lin" valueType="num">
                                      <p:cBhvr>
                                        <p:cTn id="140" dur="1000" fill="hold"/>
                                        <p:tgtEl>
                                          <p:spTgt spid="26"/>
                                        </p:tgtEl>
                                        <p:attrNameLst>
                                          <p:attrName>ppt_h</p:attrName>
                                        </p:attrNameLst>
                                      </p:cBhvr>
                                      <p:tavLst>
                                        <p:tav tm="0">
                                          <p:val>
                                            <p:fltVal val="0"/>
                                          </p:val>
                                        </p:tav>
                                        <p:tav tm="100000">
                                          <p:val>
                                            <p:strVal val="#ppt_h"/>
                                          </p:val>
                                        </p:tav>
                                      </p:tavLst>
                                    </p:anim>
                                    <p:anim calcmode="lin" valueType="num">
                                      <p:cBhvr>
                                        <p:cTn id="141" dur="1000" fill="hold"/>
                                        <p:tgtEl>
                                          <p:spTgt spid="26"/>
                                        </p:tgtEl>
                                        <p:attrNameLst>
                                          <p:attrName>style.rotation</p:attrName>
                                        </p:attrNameLst>
                                      </p:cBhvr>
                                      <p:tavLst>
                                        <p:tav tm="0">
                                          <p:val>
                                            <p:fltVal val="90"/>
                                          </p:val>
                                        </p:tav>
                                        <p:tav tm="100000">
                                          <p:val>
                                            <p:fltVal val="0"/>
                                          </p:val>
                                        </p:tav>
                                      </p:tavLst>
                                    </p:anim>
                                    <p:animEffect transition="in" filter="fade">
                                      <p:cBhvr>
                                        <p:cTn id="142"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 grpId="0"/>
      <p:bldP spid="142" grpId="0"/>
      <p:bldP spid="144" grpId="0"/>
      <p:bldP spid="145" grpId="0"/>
      <p:bldP spid="147" grpId="0"/>
      <p:bldP spid="148" grpId="0"/>
      <p:bldP spid="150" grpId="0"/>
      <p:bldP spid="151" grpId="0"/>
      <p:bldP spid="21" grpId="0"/>
      <p:bldP spid="22" grpId="0"/>
      <p:bldP spid="24" grpId="0"/>
      <p:bldP spid="25" grpId="0"/>
      <p:bldP spid="26" grpId="0"/>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cxnSp>
        <p:nvCxnSpPr>
          <p:cNvPr id="158" name="Shape 158"/>
          <p:cNvCxnSpPr/>
          <p:nvPr/>
        </p:nvCxnSpPr>
        <p:spPr>
          <a:xfrm rot="10800000" flipH="1">
            <a:off x="1222106" y="1116125"/>
            <a:ext cx="6640088" cy="8100"/>
          </a:xfrm>
          <a:prstGeom prst="straightConnector1">
            <a:avLst/>
          </a:prstGeom>
          <a:noFill/>
          <a:ln w="50800" cap="flat" cmpd="sng">
            <a:solidFill>
              <a:srgbClr val="A4D7F4"/>
            </a:solidFill>
            <a:prstDash val="solid"/>
            <a:miter/>
            <a:headEnd type="none" w="med" len="med"/>
            <a:tailEnd type="none" w="med" len="med"/>
          </a:ln>
        </p:spPr>
      </p:cxnSp>
      <p:cxnSp>
        <p:nvCxnSpPr>
          <p:cNvPr id="159" name="Shape 159"/>
          <p:cNvCxnSpPr/>
          <p:nvPr/>
        </p:nvCxnSpPr>
        <p:spPr>
          <a:xfrm>
            <a:off x="1222106" y="1124225"/>
            <a:ext cx="2325038" cy="0"/>
          </a:xfrm>
          <a:prstGeom prst="straightConnector1">
            <a:avLst/>
          </a:prstGeom>
          <a:noFill/>
          <a:ln w="50800" cap="flat" cmpd="sng">
            <a:solidFill>
              <a:srgbClr val="00447C"/>
            </a:solidFill>
            <a:prstDash val="solid"/>
            <a:miter/>
            <a:headEnd type="none" w="med" len="med"/>
            <a:tailEnd type="none" w="med" len="med"/>
          </a:ln>
        </p:spPr>
      </p:cxnSp>
      <p:sp>
        <p:nvSpPr>
          <p:cNvPr id="161" name="Shape 161"/>
          <p:cNvSpPr txBox="1"/>
          <p:nvPr/>
        </p:nvSpPr>
        <p:spPr>
          <a:xfrm>
            <a:off x="1203145" y="1217525"/>
            <a:ext cx="4169475" cy="338550"/>
          </a:xfrm>
          <a:prstGeom prst="rect">
            <a:avLst/>
          </a:prstGeom>
          <a:noFill/>
          <a:ln>
            <a:noFill/>
          </a:ln>
        </p:spPr>
        <p:txBody>
          <a:bodyPr lIns="38399" tIns="19194" rIns="38399" bIns="19194" anchor="t" anchorCtr="0">
            <a:noAutofit/>
          </a:bodyPr>
          <a:lstStyle/>
          <a:p>
            <a:pPr>
              <a:buSzPct val="25000"/>
            </a:pPr>
            <a:r>
              <a:rPr lang="en-US" sz="1600" dirty="0">
                <a:solidFill>
                  <a:srgbClr val="507392"/>
                </a:solidFill>
                <a:latin typeface="Cabin"/>
                <a:ea typeface="Cabin"/>
                <a:cs typeface="Cabin"/>
                <a:sym typeface="Cabin"/>
              </a:rPr>
              <a:t>When should I contact ISOS?</a:t>
            </a:r>
          </a:p>
        </p:txBody>
      </p:sp>
      <p:sp>
        <p:nvSpPr>
          <p:cNvPr id="162" name="Shape 162"/>
          <p:cNvSpPr txBox="1"/>
          <p:nvPr/>
        </p:nvSpPr>
        <p:spPr>
          <a:xfrm>
            <a:off x="1188390" y="570225"/>
            <a:ext cx="6012450" cy="553950"/>
          </a:xfrm>
          <a:prstGeom prst="rect">
            <a:avLst/>
          </a:prstGeom>
          <a:noFill/>
          <a:ln>
            <a:noFill/>
          </a:ln>
        </p:spPr>
        <p:txBody>
          <a:bodyPr lIns="38399" tIns="19194" rIns="38399" bIns="19194" anchor="t" anchorCtr="0">
            <a:noAutofit/>
          </a:bodyPr>
          <a:lstStyle/>
          <a:p>
            <a:pPr>
              <a:buSzPct val="25000"/>
            </a:pPr>
            <a:r>
              <a:rPr lang="en-US" sz="2800" dirty="0">
                <a:solidFill>
                  <a:srgbClr val="00447C"/>
                </a:solidFill>
                <a:latin typeface="Cabin"/>
                <a:ea typeface="Cabin"/>
                <a:cs typeface="Cabin"/>
                <a:sym typeface="Cabin"/>
              </a:rPr>
              <a:t>ISOS</a:t>
            </a:r>
          </a:p>
        </p:txBody>
      </p:sp>
      <p:sp>
        <p:nvSpPr>
          <p:cNvPr id="176" name="Shape 176"/>
          <p:cNvSpPr/>
          <p:nvPr/>
        </p:nvSpPr>
        <p:spPr>
          <a:xfrm flipH="1">
            <a:off x="-36" y="709863"/>
            <a:ext cx="72225" cy="763950"/>
          </a:xfrm>
          <a:prstGeom prst="rect">
            <a:avLst/>
          </a:prstGeom>
          <a:solidFill>
            <a:srgbClr val="00447C"/>
          </a:solidFill>
          <a:ln>
            <a:noFill/>
          </a:ln>
        </p:spPr>
        <p:txBody>
          <a:bodyPr lIns="38399" tIns="19194" rIns="38399" bIns="19194" anchor="ctr" anchorCtr="0">
            <a:noAutofit/>
          </a:bodyPr>
          <a:lstStyle/>
          <a:p>
            <a:pPr algn="ctr"/>
            <a:endParaRPr sz="1500" dirty="0">
              <a:solidFill>
                <a:srgbClr val="00447C"/>
              </a:solidFill>
              <a:latin typeface="Calibri"/>
              <a:ea typeface="Calibri"/>
              <a:cs typeface="Calibri"/>
              <a:sym typeface="Calibri"/>
            </a:endParaRPr>
          </a:p>
        </p:txBody>
      </p:sp>
      <p:sp>
        <p:nvSpPr>
          <p:cNvPr id="22" name="Shape 101"/>
          <p:cNvSpPr txBox="1"/>
          <p:nvPr/>
        </p:nvSpPr>
        <p:spPr>
          <a:xfrm>
            <a:off x="1188390" y="1714500"/>
            <a:ext cx="6755456" cy="1899000"/>
          </a:xfrm>
          <a:prstGeom prst="rect">
            <a:avLst/>
          </a:prstGeom>
          <a:noFill/>
          <a:ln>
            <a:noFill/>
          </a:ln>
        </p:spPr>
        <p:txBody>
          <a:bodyPr lIns="38399" tIns="19194" rIns="38399" bIns="19194" anchor="t" anchorCtr="0">
            <a:noAutofit/>
          </a:bodyPr>
          <a:lstStyle/>
          <a:p>
            <a:pPr>
              <a:lnSpc>
                <a:spcPct val="115000"/>
              </a:lnSpc>
              <a:spcAft>
                <a:spcPts val="504"/>
              </a:spcAft>
              <a:buClr>
                <a:schemeClr val="dk1"/>
              </a:buClr>
              <a:buSzPct val="100000"/>
            </a:pPr>
            <a:r>
              <a:rPr lang="en-US" sz="1500" b="1" dirty="0">
                <a:solidFill>
                  <a:schemeClr val="dk1"/>
                </a:solidFill>
                <a:latin typeface="Garamond"/>
                <a:ea typeface="Garamond"/>
                <a:cs typeface="Garamond"/>
                <a:sym typeface="Garamond"/>
              </a:rPr>
              <a:t>Before You Leave</a:t>
            </a:r>
            <a:endParaRPr lang="en-US" sz="800" b="1" dirty="0">
              <a:solidFill>
                <a:schemeClr val="dk1"/>
              </a:solidFill>
              <a:latin typeface="Garamond"/>
              <a:ea typeface="Garamond"/>
              <a:cs typeface="Garamond"/>
              <a:sym typeface="Garamond"/>
            </a:endParaRPr>
          </a:p>
          <a:p>
            <a:pPr marL="285750" indent="-285750">
              <a:lnSpc>
                <a:spcPct val="115000"/>
              </a:lnSpc>
              <a:spcAft>
                <a:spcPts val="504"/>
              </a:spcAft>
              <a:buClr>
                <a:schemeClr val="accent1"/>
              </a:buClr>
              <a:buSzPct val="100000"/>
              <a:buFont typeface="Arial" panose="020B0604020202020204" pitchFamily="34" charset="0"/>
              <a:buChar char="•"/>
            </a:pPr>
            <a:r>
              <a:rPr lang="en-US" sz="1500" dirty="0">
                <a:solidFill>
                  <a:schemeClr val="dk1"/>
                </a:solidFill>
                <a:latin typeface="Garamond"/>
                <a:ea typeface="Garamond"/>
                <a:cs typeface="Garamond"/>
                <a:sym typeface="Garamond"/>
              </a:rPr>
              <a:t>Pre-trip questions about medical care, security and general travel advice. </a:t>
            </a:r>
          </a:p>
          <a:p>
            <a:pPr marL="192024" indent="-192024">
              <a:lnSpc>
                <a:spcPct val="115000"/>
              </a:lnSpc>
              <a:spcAft>
                <a:spcPts val="504"/>
              </a:spcAft>
              <a:buClr>
                <a:schemeClr val="dk1"/>
              </a:buClr>
              <a:buSzPct val="100000"/>
              <a:buFont typeface="Garamond"/>
              <a:buChar char="●"/>
            </a:pPr>
            <a:endParaRPr lang="en-US" sz="1500" dirty="0">
              <a:solidFill>
                <a:schemeClr val="dk1"/>
              </a:solidFill>
              <a:latin typeface="Garamond"/>
              <a:ea typeface="Garamond"/>
              <a:cs typeface="Garamond"/>
              <a:sym typeface="Garamond"/>
            </a:endParaRPr>
          </a:p>
          <a:p>
            <a:pPr>
              <a:lnSpc>
                <a:spcPct val="115000"/>
              </a:lnSpc>
              <a:spcAft>
                <a:spcPts val="504"/>
              </a:spcAft>
              <a:buClr>
                <a:schemeClr val="dk1"/>
              </a:buClr>
              <a:buSzPct val="100000"/>
            </a:pPr>
            <a:r>
              <a:rPr lang="en-US" sz="1500" b="1" dirty="0">
                <a:solidFill>
                  <a:schemeClr val="dk1"/>
                </a:solidFill>
                <a:latin typeface="Garamond"/>
                <a:ea typeface="Garamond"/>
                <a:cs typeface="Garamond"/>
                <a:sym typeface="Garamond"/>
              </a:rPr>
              <a:t>While Abroad</a:t>
            </a:r>
          </a:p>
          <a:p>
            <a:pPr marL="285750" indent="-285750">
              <a:lnSpc>
                <a:spcPct val="115000"/>
              </a:lnSpc>
              <a:spcAft>
                <a:spcPts val="504"/>
              </a:spcAft>
              <a:buClr>
                <a:schemeClr val="accent1"/>
              </a:buClr>
              <a:buSzPct val="100000"/>
              <a:buFont typeface="Arial" panose="020B0604020202020204" pitchFamily="34" charset="0"/>
              <a:buChar char="•"/>
            </a:pPr>
            <a:r>
              <a:rPr lang="en-US" sz="1500" dirty="0">
                <a:solidFill>
                  <a:schemeClr val="dk1"/>
                </a:solidFill>
                <a:latin typeface="Garamond"/>
                <a:ea typeface="Garamond"/>
                <a:cs typeface="Garamond"/>
                <a:sym typeface="Garamond"/>
              </a:rPr>
              <a:t>Lost prescription medication.</a:t>
            </a:r>
          </a:p>
          <a:p>
            <a:pPr marL="285750" indent="-285750">
              <a:lnSpc>
                <a:spcPct val="115000"/>
              </a:lnSpc>
              <a:spcAft>
                <a:spcPts val="504"/>
              </a:spcAft>
              <a:buClr>
                <a:schemeClr val="accent1"/>
              </a:buClr>
              <a:buSzPct val="100000"/>
              <a:buFont typeface="Arial" panose="020B0604020202020204" pitchFamily="34" charset="0"/>
              <a:buChar char="•"/>
            </a:pPr>
            <a:r>
              <a:rPr lang="en-US" sz="1500" dirty="0">
                <a:solidFill>
                  <a:schemeClr val="dk1"/>
                </a:solidFill>
                <a:latin typeface="Garamond"/>
                <a:ea typeface="Garamond"/>
                <a:cs typeface="Garamond"/>
                <a:sym typeface="Garamond"/>
              </a:rPr>
              <a:t>While hospitalized</a:t>
            </a:r>
            <a:r>
              <a:rPr lang="en-US" sz="1500" dirty="0" smtClean="0">
                <a:solidFill>
                  <a:schemeClr val="dk1"/>
                </a:solidFill>
                <a:latin typeface="Garamond"/>
                <a:ea typeface="Garamond"/>
                <a:cs typeface="Garamond"/>
                <a:sym typeface="Garamond"/>
              </a:rPr>
              <a:t>, should </a:t>
            </a:r>
            <a:r>
              <a:rPr lang="en-US" sz="1500" dirty="0">
                <a:solidFill>
                  <a:schemeClr val="dk1"/>
                </a:solidFill>
                <a:latin typeface="Garamond"/>
                <a:ea typeface="Garamond"/>
                <a:cs typeface="Garamond"/>
                <a:sym typeface="Garamond"/>
              </a:rPr>
              <a:t>you require local assistance or </a:t>
            </a:r>
            <a:r>
              <a:rPr lang="en-US" sz="1500" dirty="0" smtClean="0">
                <a:solidFill>
                  <a:schemeClr val="dk1"/>
                </a:solidFill>
                <a:latin typeface="Garamond"/>
                <a:ea typeface="Garamond"/>
                <a:cs typeface="Garamond"/>
                <a:sym typeface="Garamond"/>
              </a:rPr>
              <a:t>translation.*</a:t>
            </a:r>
            <a:endParaRPr lang="en-US" sz="1500" dirty="0">
              <a:solidFill>
                <a:schemeClr val="dk1"/>
              </a:solidFill>
              <a:latin typeface="Garamond"/>
              <a:ea typeface="Garamond"/>
              <a:cs typeface="Garamond"/>
              <a:sym typeface="Garamond"/>
            </a:endParaRPr>
          </a:p>
          <a:p>
            <a:pPr marL="285750" indent="-285750">
              <a:lnSpc>
                <a:spcPct val="115000"/>
              </a:lnSpc>
              <a:spcAft>
                <a:spcPts val="504"/>
              </a:spcAft>
              <a:buClr>
                <a:schemeClr val="accent1"/>
              </a:buClr>
              <a:buSzPct val="100000"/>
              <a:buFont typeface="Arial" panose="020B0604020202020204" pitchFamily="34" charset="0"/>
              <a:buChar char="•"/>
            </a:pPr>
            <a:r>
              <a:rPr lang="en-US" sz="1500" dirty="0">
                <a:solidFill>
                  <a:schemeClr val="dk1"/>
                </a:solidFill>
                <a:latin typeface="Garamond"/>
                <a:ea typeface="Garamond"/>
                <a:cs typeface="Garamond"/>
                <a:sym typeface="Garamond"/>
              </a:rPr>
              <a:t>To better understand the security implications of a recent event and the necessary safety measures. </a:t>
            </a:r>
          </a:p>
          <a:p>
            <a:pPr marL="285750" indent="-285750">
              <a:lnSpc>
                <a:spcPct val="115000"/>
              </a:lnSpc>
              <a:spcAft>
                <a:spcPts val="504"/>
              </a:spcAft>
              <a:buClr>
                <a:schemeClr val="accent1"/>
              </a:buClr>
              <a:buSzPct val="100000"/>
              <a:buFont typeface="Arial" panose="020B0604020202020204" pitchFamily="34" charset="0"/>
              <a:buChar char="•"/>
            </a:pPr>
            <a:r>
              <a:rPr lang="en-US" sz="1500" dirty="0">
                <a:solidFill>
                  <a:schemeClr val="dk1"/>
                </a:solidFill>
                <a:latin typeface="Garamond"/>
                <a:ea typeface="Garamond"/>
                <a:cs typeface="Garamond"/>
                <a:sym typeface="Garamond"/>
              </a:rPr>
              <a:t>To get assistance during a security crisis.</a:t>
            </a:r>
          </a:p>
          <a:p>
            <a:pPr marL="285750" indent="-285750">
              <a:lnSpc>
                <a:spcPct val="115000"/>
              </a:lnSpc>
              <a:spcAft>
                <a:spcPts val="504"/>
              </a:spcAft>
              <a:buClr>
                <a:schemeClr val="accent1"/>
              </a:buClr>
              <a:buSzPct val="100000"/>
              <a:buFont typeface="Arial" panose="020B0604020202020204" pitchFamily="34" charset="0"/>
              <a:buChar char="•"/>
            </a:pPr>
            <a:r>
              <a:rPr lang="en-US" sz="1500" dirty="0">
                <a:solidFill>
                  <a:schemeClr val="dk1"/>
                </a:solidFill>
                <a:latin typeface="Garamond"/>
                <a:ea typeface="Garamond"/>
                <a:cs typeface="Garamond"/>
                <a:sym typeface="Garamond"/>
              </a:rPr>
              <a:t>To get assistance, evacuate or be marked “safe” for family and your home institution during a natural disaster.</a:t>
            </a:r>
          </a:p>
          <a:p>
            <a:pPr marL="285750" indent="-285750">
              <a:lnSpc>
                <a:spcPct val="115000"/>
              </a:lnSpc>
              <a:spcAft>
                <a:spcPts val="504"/>
              </a:spcAft>
              <a:buClr>
                <a:schemeClr val="accent1"/>
              </a:buClr>
              <a:buSzPct val="100000"/>
              <a:buFont typeface="Arial" panose="020B0604020202020204" pitchFamily="34" charset="0"/>
              <a:buChar char="•"/>
            </a:pPr>
            <a:r>
              <a:rPr lang="en-US" sz="1500" dirty="0">
                <a:solidFill>
                  <a:schemeClr val="dk1"/>
                </a:solidFill>
                <a:latin typeface="Garamond"/>
                <a:ea typeface="Garamond"/>
                <a:cs typeface="Garamond"/>
                <a:sym typeface="Garamond"/>
              </a:rPr>
              <a:t>For help </a:t>
            </a:r>
            <a:r>
              <a:rPr lang="en-US" sz="1500" dirty="0" smtClean="0">
                <a:solidFill>
                  <a:schemeClr val="dk1"/>
                </a:solidFill>
                <a:latin typeface="Garamond"/>
                <a:ea typeface="Garamond"/>
                <a:cs typeface="Garamond"/>
                <a:sym typeface="Garamond"/>
              </a:rPr>
              <a:t>after </a:t>
            </a:r>
            <a:r>
              <a:rPr lang="en-US" sz="1500" dirty="0">
                <a:solidFill>
                  <a:schemeClr val="dk1"/>
                </a:solidFill>
                <a:latin typeface="Garamond"/>
                <a:ea typeface="Garamond"/>
                <a:cs typeface="Garamond"/>
                <a:sym typeface="Garamond"/>
              </a:rPr>
              <a:t>the loss of your ID/passport/travel documents</a:t>
            </a:r>
            <a:r>
              <a:rPr lang="en-US" sz="1500" dirty="0" smtClean="0">
                <a:solidFill>
                  <a:schemeClr val="dk1"/>
                </a:solidFill>
                <a:latin typeface="Garamond"/>
                <a:ea typeface="Garamond"/>
                <a:cs typeface="Garamond"/>
                <a:sym typeface="Garamond"/>
              </a:rPr>
              <a:t>.</a:t>
            </a:r>
          </a:p>
          <a:p>
            <a:pPr marL="285750" indent="-285750">
              <a:lnSpc>
                <a:spcPct val="115000"/>
              </a:lnSpc>
              <a:spcAft>
                <a:spcPts val="504"/>
              </a:spcAft>
              <a:buClr>
                <a:schemeClr val="accent1"/>
              </a:buClr>
              <a:buSzPct val="100000"/>
              <a:buFont typeface="Arial" panose="020B0604020202020204" pitchFamily="34" charset="0"/>
              <a:buChar char="•"/>
            </a:pPr>
            <a:r>
              <a:rPr lang="en-US" sz="1500" dirty="0" smtClean="0">
                <a:solidFill>
                  <a:schemeClr val="dk1"/>
                </a:solidFill>
                <a:latin typeface="Garamond"/>
                <a:ea typeface="Garamond"/>
                <a:cs typeface="Garamond"/>
                <a:sym typeface="Garamond"/>
              </a:rPr>
              <a:t>Enhanced Emotional Support Services, including access to counseling sessions via the ISOS Dedicated Line (+1 215-942-8478)</a:t>
            </a:r>
            <a:r>
              <a:rPr lang="en-US" sz="1500" dirty="0" smtClean="0">
                <a:solidFill>
                  <a:schemeClr val="dk1"/>
                </a:solidFill>
                <a:latin typeface="Garamond"/>
                <a:ea typeface="Garamond"/>
                <a:cs typeface="Garamond"/>
                <a:sym typeface="Garamond"/>
              </a:rPr>
              <a:t> </a:t>
            </a:r>
            <a:endParaRPr lang="en-US" sz="1500" dirty="0">
              <a:solidFill>
                <a:schemeClr val="dk1"/>
              </a:solidFill>
              <a:latin typeface="Garamond"/>
              <a:ea typeface="Garamond"/>
              <a:cs typeface="Garamond"/>
              <a:sym typeface="Garamond"/>
            </a:endParaRPr>
          </a:p>
        </p:txBody>
      </p:sp>
      <p:cxnSp>
        <p:nvCxnSpPr>
          <p:cNvPr id="8" name="Shape 100"/>
          <p:cNvCxnSpPr/>
          <p:nvPr/>
        </p:nvCxnSpPr>
        <p:spPr>
          <a:xfrm>
            <a:off x="1222106" y="1124225"/>
            <a:ext cx="2325029" cy="0"/>
          </a:xfrm>
          <a:prstGeom prst="straightConnector1">
            <a:avLst/>
          </a:prstGeom>
          <a:noFill/>
          <a:ln w="50800" cap="flat" cmpd="sng">
            <a:solidFill>
              <a:srgbClr val="00447C"/>
            </a:solidFill>
            <a:prstDash val="solid"/>
            <a:miter/>
            <a:headEnd type="none" w="med" len="med"/>
            <a:tailEnd type="none" w="med" len="med"/>
          </a:ln>
        </p:spPr>
      </p:cxnSp>
      <p:sp>
        <p:nvSpPr>
          <p:cNvPr id="2" name="Rectangle 1"/>
          <p:cNvSpPr/>
          <p:nvPr/>
        </p:nvSpPr>
        <p:spPr>
          <a:xfrm>
            <a:off x="5617182" y="6324600"/>
            <a:ext cx="3167317" cy="268842"/>
          </a:xfrm>
          <a:prstGeom prst="rect">
            <a:avLst/>
          </a:prstGeom>
        </p:spPr>
        <p:txBody>
          <a:bodyPr wrap="none" lIns="38405" tIns="19202" rIns="38405" bIns="19202">
            <a:spAutoFit/>
          </a:bodyPr>
          <a:lstStyle/>
          <a:p>
            <a:pPr algn="ctr">
              <a:lnSpc>
                <a:spcPct val="115000"/>
              </a:lnSpc>
              <a:spcAft>
                <a:spcPts val="504"/>
              </a:spcAft>
              <a:buClr>
                <a:schemeClr val="dk1"/>
              </a:buClr>
              <a:buSzPct val="100000"/>
            </a:pPr>
            <a:r>
              <a:rPr lang="en-US" sz="1300" i="1" dirty="0">
                <a:solidFill>
                  <a:schemeClr val="dk1"/>
                </a:solidFill>
                <a:latin typeface="Garamond"/>
                <a:ea typeface="Garamond"/>
                <a:cs typeface="Garamond"/>
                <a:sym typeface="Garamond"/>
              </a:rPr>
              <a:t>*Additional fees my be incurred for translation services.</a:t>
            </a:r>
            <a:r>
              <a:rPr lang="en-US" sz="1300" dirty="0">
                <a:solidFill>
                  <a:schemeClr val="dk1"/>
                </a:solidFill>
                <a:latin typeface="Garamond"/>
                <a:ea typeface="Garamond"/>
                <a:cs typeface="Garamond"/>
                <a:sym typeface="Garamond"/>
              </a:rPr>
              <a:t> </a:t>
            </a:r>
          </a:p>
        </p:txBody>
      </p:sp>
    </p:spTree>
    <p:extLst>
      <p:ext uri="{BB962C8B-B14F-4D97-AF65-F5344CB8AC3E}">
        <p14:creationId xmlns:p14="http://schemas.microsoft.com/office/powerpoint/2010/main" val="2938708529"/>
      </p:ext>
    </p:extLst>
  </p:cSld>
  <p:clrMapOvr>
    <a:masterClrMapping/>
  </p:clrMapOvr>
  <p:transition spd="med">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Inline image 2"/>
          <p:cNvSpPr>
            <a:spLocks noChangeAspect="1" noChangeArrowheads="1"/>
          </p:cNvSpPr>
          <p:nvPr/>
        </p:nvSpPr>
        <p:spPr bwMode="auto">
          <a:xfrm>
            <a:off x="58341" y="-72232"/>
            <a:ext cx="114300" cy="1524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38405" tIns="19202" rIns="38405" bIns="19202" numCol="1" anchor="t" anchorCtr="0" compatLnSpc="1">
            <a:prstTxWarp prst="textNoShape">
              <a:avLst/>
            </a:prstTxWarp>
          </a:bodyPr>
          <a:lstStyle/>
          <a:p>
            <a:endParaRPr lang="en-US" dirty="0"/>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914900"/>
            <a:ext cx="9144000" cy="22958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Shape 88"/>
          <p:cNvSpPr/>
          <p:nvPr/>
        </p:nvSpPr>
        <p:spPr>
          <a:xfrm>
            <a:off x="75" y="0"/>
            <a:ext cx="9143925" cy="7210796"/>
          </a:xfrm>
          <a:prstGeom prst="rect">
            <a:avLst/>
          </a:prstGeom>
          <a:solidFill>
            <a:schemeClr val="accent1">
              <a:lumMod val="75000"/>
              <a:alpha val="76862"/>
            </a:schemeClr>
          </a:solidFill>
          <a:ln>
            <a:noFill/>
          </a:ln>
        </p:spPr>
        <p:txBody>
          <a:bodyPr lIns="38399" tIns="19194" rIns="38399" bIns="19194" anchor="ctr" anchorCtr="0">
            <a:noAutofit/>
          </a:bodyPr>
          <a:lstStyle/>
          <a:p>
            <a:pPr algn="ctr"/>
            <a:endParaRPr sz="1500" dirty="0">
              <a:solidFill>
                <a:schemeClr val="lt1"/>
              </a:solidFill>
              <a:latin typeface="Calibri"/>
              <a:ea typeface="Calibri"/>
              <a:cs typeface="Calibri"/>
              <a:sym typeface="Calibri"/>
            </a:endParaRPr>
          </a:p>
        </p:txBody>
      </p:sp>
      <p:sp>
        <p:nvSpPr>
          <p:cNvPr id="7" name="Shape 89"/>
          <p:cNvSpPr txBox="1"/>
          <p:nvPr/>
        </p:nvSpPr>
        <p:spPr>
          <a:xfrm>
            <a:off x="235997" y="2342450"/>
            <a:ext cx="8422228" cy="1302300"/>
          </a:xfrm>
          <a:prstGeom prst="rect">
            <a:avLst/>
          </a:prstGeom>
          <a:noFill/>
          <a:ln>
            <a:noFill/>
          </a:ln>
        </p:spPr>
        <p:txBody>
          <a:bodyPr lIns="38399" tIns="19194" rIns="38399" bIns="19194" anchor="ctr" anchorCtr="0">
            <a:noAutofit/>
          </a:bodyPr>
          <a:lstStyle/>
          <a:p>
            <a:pPr lvl="0" algn="ctr">
              <a:buSzPct val="25000"/>
            </a:pPr>
            <a:r>
              <a:rPr lang="en-US" sz="3000" b="1" dirty="0">
                <a:solidFill>
                  <a:schemeClr val="lt1"/>
                </a:solidFill>
                <a:latin typeface="Cabin"/>
                <a:ea typeface="Cabin"/>
                <a:cs typeface="Cabin"/>
                <a:sym typeface="Cabin"/>
              </a:rPr>
              <a:t>EMERGENCIES WHILE ABROAD</a:t>
            </a:r>
          </a:p>
        </p:txBody>
      </p:sp>
      <p:cxnSp>
        <p:nvCxnSpPr>
          <p:cNvPr id="8" name="Shape 90"/>
          <p:cNvCxnSpPr/>
          <p:nvPr/>
        </p:nvCxnSpPr>
        <p:spPr>
          <a:xfrm>
            <a:off x="778921" y="3558929"/>
            <a:ext cx="7593554" cy="0"/>
          </a:xfrm>
          <a:prstGeom prst="straightConnector1">
            <a:avLst/>
          </a:prstGeom>
          <a:noFill/>
          <a:ln w="50800" cap="flat" cmpd="sng">
            <a:solidFill>
              <a:schemeClr val="lt1"/>
            </a:solidFill>
            <a:prstDash val="solid"/>
            <a:miter/>
            <a:headEnd type="none" w="med" len="med"/>
            <a:tailEnd type="none" w="med" len="med"/>
          </a:ln>
        </p:spPr>
      </p:cxnSp>
      <p:sp>
        <p:nvSpPr>
          <p:cNvPr id="9" name="Shape 92"/>
          <p:cNvSpPr txBox="1"/>
          <p:nvPr/>
        </p:nvSpPr>
        <p:spPr>
          <a:xfrm>
            <a:off x="730074" y="3644749"/>
            <a:ext cx="7356651" cy="430950"/>
          </a:xfrm>
          <a:prstGeom prst="rect">
            <a:avLst/>
          </a:prstGeom>
          <a:noFill/>
          <a:ln>
            <a:noFill/>
          </a:ln>
        </p:spPr>
        <p:txBody>
          <a:bodyPr lIns="38399" tIns="19194" rIns="38399" bIns="19194" anchor="t" anchorCtr="0">
            <a:noAutofit/>
          </a:bodyPr>
          <a:lstStyle/>
          <a:p>
            <a:pPr lvl="0" algn="ctr">
              <a:buSzPct val="25000"/>
            </a:pPr>
            <a:r>
              <a:rPr lang="en-US" sz="2100" dirty="0">
                <a:solidFill>
                  <a:schemeClr val="lt1"/>
                </a:solidFill>
                <a:latin typeface="Cabin"/>
                <a:ea typeface="Cabin"/>
                <a:cs typeface="Cabin"/>
                <a:sym typeface="Cabin"/>
              </a:rPr>
              <a:t>How to prepare, who to call, and what to do</a:t>
            </a:r>
          </a:p>
        </p:txBody>
      </p:sp>
    </p:spTree>
    <p:extLst>
      <p:ext uri="{BB962C8B-B14F-4D97-AF65-F5344CB8AC3E}">
        <p14:creationId xmlns:p14="http://schemas.microsoft.com/office/powerpoint/2010/main" val="22099605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88390" y="1623218"/>
            <a:ext cx="7315200" cy="4525963"/>
          </a:xfrm>
        </p:spPr>
        <p:txBody>
          <a:bodyPr>
            <a:noAutofit/>
          </a:bodyPr>
          <a:lstStyle/>
          <a:p>
            <a:pPr>
              <a:buFont typeface="Wingdings" panose="05000000000000000000" pitchFamily="2" charset="2"/>
              <a:buChar char="q"/>
            </a:pPr>
            <a:r>
              <a:rPr lang="en-US" sz="1500" dirty="0" smtClean="0">
                <a:solidFill>
                  <a:srgbClr val="333333"/>
                </a:solidFill>
                <a:latin typeface="Garamond"/>
                <a:ea typeface="Garamond"/>
                <a:cs typeface="Garamond"/>
                <a:sym typeface="Garamond"/>
              </a:rPr>
              <a:t>Review information, alerts, warnings, and other guidance issued by the U.S. Department of State, ISOS, health authorities, and other governmental and non-governmental entities.</a:t>
            </a:r>
          </a:p>
          <a:p>
            <a:pPr>
              <a:buFont typeface="Wingdings" panose="05000000000000000000" pitchFamily="2" charset="2"/>
              <a:buChar char="q"/>
            </a:pPr>
            <a:endParaRPr lang="en-US" sz="1500" dirty="0" smtClean="0">
              <a:solidFill>
                <a:srgbClr val="333333"/>
              </a:solidFill>
              <a:latin typeface="Garamond"/>
              <a:ea typeface="Garamond"/>
              <a:cs typeface="Garamond"/>
              <a:sym typeface="Garamond"/>
            </a:endParaRPr>
          </a:p>
          <a:p>
            <a:pPr>
              <a:buFont typeface="Wingdings" panose="05000000000000000000" pitchFamily="2" charset="2"/>
              <a:buChar char="q"/>
            </a:pPr>
            <a:r>
              <a:rPr lang="en-US" sz="1500" dirty="0" smtClean="0">
                <a:solidFill>
                  <a:srgbClr val="333333"/>
                </a:solidFill>
                <a:latin typeface="Garamond"/>
                <a:ea typeface="Garamond"/>
                <a:cs typeface="Garamond"/>
                <a:sym typeface="Garamond"/>
              </a:rPr>
              <a:t>Register with ISOS to receive alerts, advisories and warnings for the region you will be traveling in.</a:t>
            </a:r>
          </a:p>
          <a:p>
            <a:pPr>
              <a:buFont typeface="Wingdings" panose="05000000000000000000" pitchFamily="2" charset="2"/>
              <a:buChar char="q"/>
            </a:pPr>
            <a:endParaRPr lang="en-US" sz="1500" dirty="0" smtClean="0">
              <a:latin typeface="Garamond"/>
              <a:ea typeface="Garamond"/>
              <a:cs typeface="Garamond"/>
              <a:sym typeface="Garamond"/>
            </a:endParaRPr>
          </a:p>
          <a:p>
            <a:pPr>
              <a:buFont typeface="Wingdings" panose="05000000000000000000" pitchFamily="2" charset="2"/>
              <a:buChar char="q"/>
            </a:pPr>
            <a:r>
              <a:rPr lang="en-US" sz="1500" dirty="0" smtClean="0">
                <a:latin typeface="Garamond"/>
                <a:ea typeface="Garamond"/>
                <a:cs typeface="Garamond"/>
                <a:sym typeface="Garamond"/>
              </a:rPr>
              <a:t>Know the ISOS phone number and Columbia’s membership number, and save them in your phone.</a:t>
            </a:r>
            <a:br>
              <a:rPr lang="en-US" sz="1500" dirty="0" smtClean="0">
                <a:latin typeface="Garamond"/>
                <a:ea typeface="Garamond"/>
                <a:cs typeface="Garamond"/>
                <a:sym typeface="Garamond"/>
              </a:rPr>
            </a:br>
            <a:endParaRPr lang="en-US" sz="1500" dirty="0" smtClean="0">
              <a:latin typeface="Garamond"/>
              <a:ea typeface="Garamond"/>
              <a:cs typeface="Garamond"/>
              <a:sym typeface="Garamond"/>
            </a:endParaRPr>
          </a:p>
          <a:p>
            <a:pPr>
              <a:buFont typeface="Wingdings" panose="05000000000000000000" pitchFamily="2" charset="2"/>
              <a:buChar char="q"/>
            </a:pPr>
            <a:r>
              <a:rPr lang="en-US" sz="1500" dirty="0" smtClean="0">
                <a:latin typeface="Garamond"/>
                <a:ea typeface="Garamond"/>
                <a:cs typeface="Garamond"/>
                <a:sym typeface="Garamond"/>
              </a:rPr>
              <a:t>Have the phone number of an </a:t>
            </a:r>
            <a:r>
              <a:rPr lang="en-US" sz="1500" dirty="0">
                <a:latin typeface="Garamond"/>
                <a:ea typeface="Garamond"/>
                <a:cs typeface="Garamond"/>
                <a:sym typeface="Garamond"/>
              </a:rPr>
              <a:t>administrator from your program with </a:t>
            </a:r>
            <a:r>
              <a:rPr lang="en-US" sz="1500" dirty="0" smtClean="0">
                <a:latin typeface="Garamond"/>
                <a:ea typeface="Garamond"/>
                <a:cs typeface="Garamond"/>
                <a:sym typeface="Garamond"/>
              </a:rPr>
              <a:t>you at all times. </a:t>
            </a:r>
          </a:p>
          <a:p>
            <a:pPr>
              <a:buFont typeface="Wingdings" panose="05000000000000000000" pitchFamily="2" charset="2"/>
              <a:buChar char="q"/>
            </a:pPr>
            <a:endParaRPr lang="en-US" sz="1500" dirty="0">
              <a:latin typeface="Garamond"/>
              <a:ea typeface="Garamond"/>
              <a:cs typeface="Garamond"/>
              <a:sym typeface="Garamond"/>
            </a:endParaRPr>
          </a:p>
          <a:p>
            <a:pPr>
              <a:buFont typeface="Wingdings" panose="05000000000000000000" pitchFamily="2" charset="2"/>
              <a:buChar char="q"/>
            </a:pPr>
            <a:r>
              <a:rPr lang="en-US" sz="1500" dirty="0" smtClean="0">
                <a:latin typeface="Garamond"/>
                <a:ea typeface="Garamond"/>
                <a:cs typeface="Garamond"/>
                <a:sym typeface="Garamond"/>
              </a:rPr>
              <a:t>Review your destination country’s emergency numbers and save them in your phone.</a:t>
            </a:r>
          </a:p>
          <a:p>
            <a:pPr>
              <a:buFont typeface="Wingdings" panose="05000000000000000000" pitchFamily="2" charset="2"/>
              <a:buChar char="q"/>
            </a:pPr>
            <a:endParaRPr lang="en-US" sz="1500" dirty="0" smtClean="0">
              <a:latin typeface="Garamond"/>
              <a:ea typeface="Garamond"/>
              <a:cs typeface="Garamond"/>
              <a:sym typeface="Garamond"/>
            </a:endParaRPr>
          </a:p>
          <a:p>
            <a:pPr>
              <a:buFont typeface="Wingdings" panose="05000000000000000000" pitchFamily="2" charset="2"/>
              <a:buChar char="q"/>
            </a:pPr>
            <a:r>
              <a:rPr lang="en-US" sz="1500" dirty="0" smtClean="0">
                <a:latin typeface="Garamond"/>
                <a:ea typeface="Garamond"/>
                <a:cs typeface="Garamond"/>
                <a:sym typeface="Garamond"/>
              </a:rPr>
              <a:t>Monitor Department of State alerts in advance of your trip and throughout your time abroad.</a:t>
            </a:r>
          </a:p>
          <a:p>
            <a:endParaRPr lang="en-US" sz="1400" dirty="0" smtClean="0">
              <a:solidFill>
                <a:srgbClr val="333333"/>
              </a:solidFill>
              <a:latin typeface="Garamond"/>
              <a:ea typeface="Garamond"/>
              <a:cs typeface="Garamond"/>
              <a:sym typeface="Garamond"/>
            </a:endParaRPr>
          </a:p>
          <a:p>
            <a:endParaRPr lang="en-US" sz="1400" dirty="0"/>
          </a:p>
        </p:txBody>
      </p:sp>
      <p:cxnSp>
        <p:nvCxnSpPr>
          <p:cNvPr id="4" name="Shape 98"/>
          <p:cNvCxnSpPr/>
          <p:nvPr/>
        </p:nvCxnSpPr>
        <p:spPr>
          <a:xfrm rot="10800000" flipH="1">
            <a:off x="1222106" y="1116125"/>
            <a:ext cx="6640088" cy="8100"/>
          </a:xfrm>
          <a:prstGeom prst="straightConnector1">
            <a:avLst/>
          </a:prstGeom>
          <a:noFill/>
          <a:ln w="50800" cap="flat" cmpd="sng">
            <a:solidFill>
              <a:srgbClr val="A4D7F4"/>
            </a:solidFill>
            <a:prstDash val="solid"/>
            <a:miter/>
            <a:headEnd type="none" w="med" len="med"/>
            <a:tailEnd type="none" w="med" len="med"/>
          </a:ln>
        </p:spPr>
      </p:cxnSp>
      <p:cxnSp>
        <p:nvCxnSpPr>
          <p:cNvPr id="5" name="Shape 99"/>
          <p:cNvCxnSpPr/>
          <p:nvPr/>
        </p:nvCxnSpPr>
        <p:spPr>
          <a:xfrm>
            <a:off x="1222106" y="1124225"/>
            <a:ext cx="2325038" cy="0"/>
          </a:xfrm>
          <a:prstGeom prst="straightConnector1">
            <a:avLst/>
          </a:prstGeom>
          <a:noFill/>
          <a:ln w="50800" cap="flat" cmpd="sng">
            <a:solidFill>
              <a:srgbClr val="00447C"/>
            </a:solidFill>
            <a:prstDash val="solid"/>
            <a:miter/>
            <a:headEnd type="none" w="med" len="med"/>
            <a:tailEnd type="none" w="med" len="med"/>
          </a:ln>
        </p:spPr>
      </p:cxnSp>
      <p:sp>
        <p:nvSpPr>
          <p:cNvPr id="6" name="Shape 101"/>
          <p:cNvSpPr txBox="1"/>
          <p:nvPr/>
        </p:nvSpPr>
        <p:spPr>
          <a:xfrm>
            <a:off x="1203137" y="1217529"/>
            <a:ext cx="2043225" cy="338550"/>
          </a:xfrm>
          <a:prstGeom prst="rect">
            <a:avLst/>
          </a:prstGeom>
          <a:noFill/>
          <a:ln>
            <a:noFill/>
          </a:ln>
        </p:spPr>
        <p:txBody>
          <a:bodyPr lIns="38399" tIns="19194" rIns="38399" bIns="19194" anchor="t" anchorCtr="0">
            <a:noAutofit/>
          </a:bodyPr>
          <a:lstStyle/>
          <a:p>
            <a:pPr>
              <a:buSzPct val="25000"/>
            </a:pPr>
            <a:r>
              <a:rPr lang="en-US" sz="1600" dirty="0" smtClean="0">
                <a:solidFill>
                  <a:srgbClr val="507392"/>
                </a:solidFill>
                <a:latin typeface="Cabin"/>
                <a:ea typeface="Cabin"/>
                <a:cs typeface="Cabin"/>
                <a:sym typeface="Cabin"/>
              </a:rPr>
              <a:t>HOW TO PREPARE</a:t>
            </a:r>
            <a:endParaRPr lang="en-US" sz="1600" dirty="0">
              <a:solidFill>
                <a:srgbClr val="507392"/>
              </a:solidFill>
              <a:latin typeface="Cabin"/>
              <a:ea typeface="Cabin"/>
              <a:cs typeface="Cabin"/>
              <a:sym typeface="Cabin"/>
            </a:endParaRPr>
          </a:p>
        </p:txBody>
      </p:sp>
      <p:sp>
        <p:nvSpPr>
          <p:cNvPr id="7" name="Shape 102"/>
          <p:cNvSpPr txBox="1"/>
          <p:nvPr/>
        </p:nvSpPr>
        <p:spPr>
          <a:xfrm>
            <a:off x="1188390" y="570225"/>
            <a:ext cx="6012450" cy="553950"/>
          </a:xfrm>
          <a:prstGeom prst="rect">
            <a:avLst/>
          </a:prstGeom>
          <a:noFill/>
          <a:ln>
            <a:noFill/>
          </a:ln>
        </p:spPr>
        <p:txBody>
          <a:bodyPr lIns="38399" tIns="19194" rIns="38399" bIns="19194" anchor="t" anchorCtr="0">
            <a:noAutofit/>
          </a:bodyPr>
          <a:lstStyle/>
          <a:p>
            <a:pPr lvl="0">
              <a:buSzPct val="25000"/>
            </a:pPr>
            <a:r>
              <a:rPr lang="en-US" sz="2800" dirty="0">
                <a:solidFill>
                  <a:srgbClr val="00447C"/>
                </a:solidFill>
                <a:latin typeface="Cabin"/>
                <a:ea typeface="Cabin"/>
                <a:cs typeface="Cabin"/>
                <a:sym typeface="Cabin"/>
              </a:rPr>
              <a:t>EMERGENCIES</a:t>
            </a:r>
          </a:p>
        </p:txBody>
      </p:sp>
      <p:sp>
        <p:nvSpPr>
          <p:cNvPr id="9" name="TextBox 8"/>
          <p:cNvSpPr txBox="1"/>
          <p:nvPr/>
        </p:nvSpPr>
        <p:spPr>
          <a:xfrm>
            <a:off x="2484750" y="5663625"/>
            <a:ext cx="4114800" cy="584775"/>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US" sz="1600" dirty="0" smtClean="0">
                <a:latin typeface="Garamond" panose="02020404030301010803" pitchFamily="18" charset="0"/>
              </a:rPr>
              <a:t>ISOS Phone Number: +1-215-942-8478</a:t>
            </a:r>
          </a:p>
          <a:p>
            <a:pPr marL="0" lvl="2"/>
            <a:r>
              <a:rPr lang="en-US" sz="1600" dirty="0" smtClean="0">
                <a:latin typeface="Garamond" panose="02020404030301010803" pitchFamily="18" charset="0"/>
              </a:rPr>
              <a:t>ISOS Membership Number: </a:t>
            </a:r>
            <a:r>
              <a:rPr lang="en-US" sz="1600" dirty="0" smtClean="0">
                <a:latin typeface="Garamond" panose="02020404030301010803" pitchFamily="18" charset="0"/>
                <a:ea typeface="Garamond"/>
                <a:cs typeface="Garamond"/>
                <a:sym typeface="Garamond"/>
              </a:rPr>
              <a:t>11BSGC000064</a:t>
            </a:r>
          </a:p>
        </p:txBody>
      </p:sp>
      <p:sp>
        <p:nvSpPr>
          <p:cNvPr id="8" name="Shape 151"/>
          <p:cNvSpPr/>
          <p:nvPr/>
        </p:nvSpPr>
        <p:spPr>
          <a:xfrm flipH="1">
            <a:off x="-1" y="709863"/>
            <a:ext cx="72190" cy="764005"/>
          </a:xfrm>
          <a:prstGeom prst="rect">
            <a:avLst/>
          </a:prstGeom>
          <a:solidFill>
            <a:srgbClr val="00447C"/>
          </a:solidFill>
          <a:ln>
            <a:noFill/>
          </a:ln>
        </p:spPr>
        <p:txBody>
          <a:bodyPr lIns="38399" tIns="19194" rIns="38399" bIns="19194" anchor="ctr" anchorCtr="0">
            <a:noAutofit/>
          </a:bodyPr>
          <a:lstStyle/>
          <a:p>
            <a:pPr algn="ctr"/>
            <a:endParaRPr sz="1500" dirty="0">
              <a:solidFill>
                <a:srgbClr val="00447C"/>
              </a:solidFill>
              <a:latin typeface="Calibri"/>
              <a:ea typeface="Calibri"/>
              <a:cs typeface="Calibri"/>
              <a:sym typeface="Calibri"/>
            </a:endParaRPr>
          </a:p>
        </p:txBody>
      </p:sp>
    </p:spTree>
    <p:extLst>
      <p:ext uri="{BB962C8B-B14F-4D97-AF65-F5344CB8AC3E}">
        <p14:creationId xmlns:p14="http://schemas.microsoft.com/office/powerpoint/2010/main" val="2002652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grpId="0" nodeType="clickEffect">
                                  <p:stCondLst>
                                    <p:cond delay="0"/>
                                  </p:stCondLst>
                                  <p:childTnLst>
                                    <p:animRot by="120000">
                                      <p:cBhvr>
                                        <p:cTn id="6" dur="100" fill="hold">
                                          <p:stCondLst>
                                            <p:cond delay="0"/>
                                          </p:stCondLst>
                                        </p:cTn>
                                        <p:tgtEl>
                                          <p:spTgt spid="9"/>
                                        </p:tgtEl>
                                        <p:attrNameLst>
                                          <p:attrName>r</p:attrName>
                                        </p:attrNameLst>
                                      </p:cBhvr>
                                    </p:animRot>
                                    <p:animRot by="-240000">
                                      <p:cBhvr>
                                        <p:cTn id="7" dur="200" fill="hold">
                                          <p:stCondLst>
                                            <p:cond delay="200"/>
                                          </p:stCondLst>
                                        </p:cTn>
                                        <p:tgtEl>
                                          <p:spTgt spid="9"/>
                                        </p:tgtEl>
                                        <p:attrNameLst>
                                          <p:attrName>r</p:attrName>
                                        </p:attrNameLst>
                                      </p:cBhvr>
                                    </p:animRot>
                                    <p:animRot by="240000">
                                      <p:cBhvr>
                                        <p:cTn id="8" dur="200" fill="hold">
                                          <p:stCondLst>
                                            <p:cond delay="400"/>
                                          </p:stCondLst>
                                        </p:cTn>
                                        <p:tgtEl>
                                          <p:spTgt spid="9"/>
                                        </p:tgtEl>
                                        <p:attrNameLst>
                                          <p:attrName>r</p:attrName>
                                        </p:attrNameLst>
                                      </p:cBhvr>
                                    </p:animRot>
                                    <p:animRot by="-240000">
                                      <p:cBhvr>
                                        <p:cTn id="9" dur="200" fill="hold">
                                          <p:stCondLst>
                                            <p:cond delay="600"/>
                                          </p:stCondLst>
                                        </p:cTn>
                                        <p:tgtEl>
                                          <p:spTgt spid="9"/>
                                        </p:tgtEl>
                                        <p:attrNameLst>
                                          <p:attrName>r</p:attrName>
                                        </p:attrNameLst>
                                      </p:cBhvr>
                                    </p:animRot>
                                    <p:animRot by="120000">
                                      <p:cBhvr>
                                        <p:cTn id="10" dur="200" fill="hold">
                                          <p:stCondLst>
                                            <p:cond delay="800"/>
                                          </p:stCondLst>
                                        </p:cTn>
                                        <p:tgtEl>
                                          <p:spTgt spid="9"/>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500"/>
                                        <p:tgtEl>
                                          <p:spTgt spid="3">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500"/>
                                        <p:tgtEl>
                                          <p:spTgt spid="3">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fade">
                                      <p:cBhvr>
                                        <p:cTn id="25" dur="500"/>
                                        <p:tgtEl>
                                          <p:spTgt spid="3">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fade">
                                      <p:cBhvr>
                                        <p:cTn id="30" dur="500"/>
                                        <p:tgtEl>
                                          <p:spTgt spid="3">
                                            <p:txEl>
                                              <p:pRg st="5" end="5"/>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fade">
                                      <p:cBhvr>
                                        <p:cTn id="35" dur="500"/>
                                        <p:tgtEl>
                                          <p:spTgt spid="3">
                                            <p:txEl>
                                              <p:pRg st="7" end="7"/>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3">
                                            <p:txEl>
                                              <p:pRg st="9" end="9"/>
                                            </p:txEl>
                                          </p:spTgt>
                                        </p:tgtEl>
                                        <p:attrNameLst>
                                          <p:attrName>style.visibility</p:attrName>
                                        </p:attrNameLst>
                                      </p:cBhvr>
                                      <p:to>
                                        <p:strVal val="visible"/>
                                      </p:to>
                                    </p:set>
                                    <p:animEffect transition="in" filter="fade">
                                      <p:cBhvr>
                                        <p:cTn id="40"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cxnSp>
        <p:nvCxnSpPr>
          <p:cNvPr id="98" name="Shape 98"/>
          <p:cNvCxnSpPr/>
          <p:nvPr/>
        </p:nvCxnSpPr>
        <p:spPr>
          <a:xfrm rot="10800000" flipH="1">
            <a:off x="1222106" y="1116125"/>
            <a:ext cx="6640088" cy="8100"/>
          </a:xfrm>
          <a:prstGeom prst="straightConnector1">
            <a:avLst/>
          </a:prstGeom>
          <a:noFill/>
          <a:ln w="50800" cap="flat" cmpd="sng">
            <a:solidFill>
              <a:srgbClr val="A4D7F4"/>
            </a:solidFill>
            <a:prstDash val="solid"/>
            <a:miter/>
            <a:headEnd type="none" w="med" len="med"/>
            <a:tailEnd type="none" w="med" len="med"/>
          </a:ln>
        </p:spPr>
      </p:cxnSp>
      <p:cxnSp>
        <p:nvCxnSpPr>
          <p:cNvPr id="99" name="Shape 99"/>
          <p:cNvCxnSpPr/>
          <p:nvPr/>
        </p:nvCxnSpPr>
        <p:spPr>
          <a:xfrm>
            <a:off x="1222106" y="1124225"/>
            <a:ext cx="2325038" cy="0"/>
          </a:xfrm>
          <a:prstGeom prst="straightConnector1">
            <a:avLst/>
          </a:prstGeom>
          <a:noFill/>
          <a:ln w="50800" cap="flat" cmpd="sng">
            <a:solidFill>
              <a:srgbClr val="00447C"/>
            </a:solidFill>
            <a:prstDash val="solid"/>
            <a:miter/>
            <a:headEnd type="none" w="med" len="med"/>
            <a:tailEnd type="none" w="med" len="med"/>
          </a:ln>
        </p:spPr>
      </p:cxnSp>
      <p:sp>
        <p:nvSpPr>
          <p:cNvPr id="102" name="Shape 102"/>
          <p:cNvSpPr txBox="1"/>
          <p:nvPr/>
        </p:nvSpPr>
        <p:spPr>
          <a:xfrm>
            <a:off x="1188390" y="570225"/>
            <a:ext cx="6012450" cy="553950"/>
          </a:xfrm>
          <a:prstGeom prst="rect">
            <a:avLst/>
          </a:prstGeom>
          <a:noFill/>
          <a:ln>
            <a:noFill/>
          </a:ln>
        </p:spPr>
        <p:txBody>
          <a:bodyPr lIns="38399" tIns="19194" rIns="38399" bIns="19194" anchor="t" anchorCtr="0">
            <a:noAutofit/>
          </a:bodyPr>
          <a:lstStyle/>
          <a:p>
            <a:pPr lvl="0">
              <a:buSzPct val="25000"/>
            </a:pPr>
            <a:r>
              <a:rPr lang="en-US" sz="2800" dirty="0">
                <a:solidFill>
                  <a:srgbClr val="00447C"/>
                </a:solidFill>
                <a:latin typeface="Cabin"/>
                <a:ea typeface="Cabin"/>
                <a:cs typeface="Cabin"/>
                <a:sym typeface="Cabin"/>
              </a:rPr>
              <a:t>EMERGENCIES</a:t>
            </a:r>
          </a:p>
        </p:txBody>
      </p:sp>
      <p:sp>
        <p:nvSpPr>
          <p:cNvPr id="103" name="Shape 103"/>
          <p:cNvSpPr/>
          <p:nvPr/>
        </p:nvSpPr>
        <p:spPr>
          <a:xfrm flipH="1">
            <a:off x="-36" y="709863"/>
            <a:ext cx="72225" cy="763950"/>
          </a:xfrm>
          <a:prstGeom prst="rect">
            <a:avLst/>
          </a:prstGeom>
          <a:solidFill>
            <a:srgbClr val="00447C"/>
          </a:solidFill>
          <a:ln>
            <a:noFill/>
          </a:ln>
        </p:spPr>
        <p:txBody>
          <a:bodyPr lIns="38399" tIns="19194" rIns="38399" bIns="19194" anchor="ctr" anchorCtr="0">
            <a:noAutofit/>
          </a:bodyPr>
          <a:lstStyle/>
          <a:p>
            <a:pPr algn="ctr"/>
            <a:endParaRPr sz="1500" dirty="0">
              <a:solidFill>
                <a:srgbClr val="00447C"/>
              </a:solidFill>
              <a:latin typeface="Calibri"/>
              <a:ea typeface="Calibri"/>
              <a:cs typeface="Calibri"/>
              <a:sym typeface="Calibri"/>
            </a:endParaRPr>
          </a:p>
        </p:txBody>
      </p:sp>
      <p:sp>
        <p:nvSpPr>
          <p:cNvPr id="9" name="Shape 110"/>
          <p:cNvSpPr txBox="1"/>
          <p:nvPr/>
        </p:nvSpPr>
        <p:spPr>
          <a:xfrm>
            <a:off x="1228122" y="1582289"/>
            <a:ext cx="6628056" cy="2042196"/>
          </a:xfrm>
          <a:prstGeom prst="rect">
            <a:avLst/>
          </a:prstGeom>
          <a:noFill/>
          <a:ln>
            <a:noFill/>
          </a:ln>
        </p:spPr>
        <p:txBody>
          <a:bodyPr lIns="38399" tIns="19194" rIns="38399" bIns="19194" anchor="t" anchorCtr="0">
            <a:noAutofit/>
          </a:bodyPr>
          <a:lstStyle/>
          <a:p>
            <a:pPr marL="253746" indent="-285750">
              <a:lnSpc>
                <a:spcPct val="114000"/>
              </a:lnSpc>
              <a:spcAft>
                <a:spcPts val="504"/>
              </a:spcAft>
              <a:buClr>
                <a:srgbClr val="9FC5E8"/>
              </a:buClr>
              <a:buSzPct val="100000"/>
              <a:buFont typeface="Arial" panose="020B0604020202020204" pitchFamily="34" charset="0"/>
              <a:buChar char="•"/>
            </a:pPr>
            <a:r>
              <a:rPr lang="en-US" sz="1600" dirty="0" smtClean="0">
                <a:solidFill>
                  <a:srgbClr val="333333"/>
                </a:solidFill>
                <a:latin typeface="Garamond"/>
                <a:ea typeface="Garamond"/>
                <a:cs typeface="Garamond"/>
                <a:sym typeface="Garamond"/>
              </a:rPr>
              <a:t>Don’t panic.</a:t>
            </a:r>
          </a:p>
          <a:p>
            <a:pPr marL="253746" indent="-285750">
              <a:lnSpc>
                <a:spcPct val="114000"/>
              </a:lnSpc>
              <a:spcAft>
                <a:spcPts val="504"/>
              </a:spcAft>
              <a:buClr>
                <a:srgbClr val="9FC5E8"/>
              </a:buClr>
              <a:buSzPct val="100000"/>
              <a:buFont typeface="Arial" panose="020B0604020202020204" pitchFamily="34" charset="0"/>
              <a:buChar char="•"/>
            </a:pPr>
            <a:r>
              <a:rPr lang="en-US" sz="1600" dirty="0" smtClean="0">
                <a:solidFill>
                  <a:srgbClr val="333333"/>
                </a:solidFill>
                <a:latin typeface="Garamond"/>
                <a:ea typeface="Garamond"/>
                <a:cs typeface="Garamond"/>
                <a:sym typeface="Garamond"/>
              </a:rPr>
              <a:t>Let an administrator from your program and your family know that you are safe.</a:t>
            </a:r>
          </a:p>
          <a:p>
            <a:pPr marL="253746" indent="-285750">
              <a:lnSpc>
                <a:spcPct val="114000"/>
              </a:lnSpc>
              <a:spcAft>
                <a:spcPts val="504"/>
              </a:spcAft>
              <a:buClr>
                <a:srgbClr val="9FC5E8"/>
              </a:buClr>
              <a:buSzPct val="100000"/>
              <a:buFont typeface="Arial" panose="020B0604020202020204" pitchFamily="34" charset="0"/>
              <a:buChar char="•"/>
            </a:pPr>
            <a:r>
              <a:rPr lang="en-US" sz="1600" dirty="0" smtClean="0">
                <a:solidFill>
                  <a:srgbClr val="333333"/>
                </a:solidFill>
                <a:latin typeface="Garamond"/>
                <a:ea typeface="Garamond"/>
                <a:cs typeface="Garamond"/>
                <a:sym typeface="Garamond"/>
              </a:rPr>
              <a:t>Follow </a:t>
            </a:r>
            <a:r>
              <a:rPr lang="en-US" sz="1600" dirty="0">
                <a:solidFill>
                  <a:srgbClr val="333333"/>
                </a:solidFill>
                <a:latin typeface="Garamond"/>
                <a:ea typeface="Garamond"/>
                <a:cs typeface="Garamond"/>
                <a:sym typeface="Garamond"/>
              </a:rPr>
              <a:t>any additional emergency protocols prescribed by your in-country program coordinator and/or local institution. </a:t>
            </a:r>
            <a:endParaRPr lang="en-US" sz="1600" dirty="0" smtClean="0">
              <a:solidFill>
                <a:srgbClr val="333333"/>
              </a:solidFill>
              <a:latin typeface="Garamond"/>
              <a:ea typeface="Garamond"/>
              <a:cs typeface="Garamond"/>
              <a:sym typeface="Garamond"/>
            </a:endParaRPr>
          </a:p>
          <a:p>
            <a:pPr marL="253746" indent="-285750">
              <a:lnSpc>
                <a:spcPct val="114000"/>
              </a:lnSpc>
              <a:spcAft>
                <a:spcPts val="504"/>
              </a:spcAft>
              <a:buClr>
                <a:srgbClr val="9FC5E8"/>
              </a:buClr>
              <a:buSzPct val="100000"/>
              <a:buFont typeface="Arial" panose="020B0604020202020204" pitchFamily="34" charset="0"/>
              <a:buChar char="•"/>
            </a:pPr>
            <a:r>
              <a:rPr lang="en-US" sz="1600" dirty="0" smtClean="0">
                <a:solidFill>
                  <a:srgbClr val="333333"/>
                </a:solidFill>
                <a:latin typeface="Garamond"/>
                <a:ea typeface="Garamond"/>
                <a:cs typeface="Garamond"/>
                <a:sym typeface="Garamond"/>
              </a:rPr>
              <a:t>If you have a life-threatening </a:t>
            </a:r>
            <a:r>
              <a:rPr lang="en-US" sz="1600" dirty="0">
                <a:solidFill>
                  <a:srgbClr val="333333"/>
                </a:solidFill>
                <a:latin typeface="Garamond"/>
                <a:ea typeface="Garamond"/>
                <a:cs typeface="Garamond"/>
                <a:sym typeface="Garamond"/>
              </a:rPr>
              <a:t>emergency </a:t>
            </a:r>
            <a:r>
              <a:rPr lang="en-US" sz="1600" dirty="0" smtClean="0">
                <a:solidFill>
                  <a:srgbClr val="333333"/>
                </a:solidFill>
                <a:latin typeface="Garamond"/>
                <a:ea typeface="Garamond"/>
                <a:cs typeface="Garamond"/>
                <a:sym typeface="Garamond"/>
              </a:rPr>
              <a:t>and need immediate assistance, </a:t>
            </a:r>
            <a:r>
              <a:rPr lang="en-US" sz="1600" dirty="0">
                <a:solidFill>
                  <a:srgbClr val="333333"/>
                </a:solidFill>
                <a:latin typeface="Garamond"/>
                <a:ea typeface="Garamond"/>
                <a:cs typeface="Garamond"/>
                <a:sym typeface="Garamond"/>
              </a:rPr>
              <a:t>call 911 or its </a:t>
            </a:r>
            <a:r>
              <a:rPr lang="en-US" sz="1600" dirty="0" smtClean="0">
                <a:solidFill>
                  <a:srgbClr val="333333"/>
                </a:solidFill>
                <a:latin typeface="Garamond"/>
                <a:ea typeface="Garamond"/>
                <a:cs typeface="Garamond"/>
                <a:sym typeface="Garamond"/>
              </a:rPr>
              <a:t>equivalent in the country where you are located. </a:t>
            </a:r>
            <a:endParaRPr lang="en-US" sz="1600" b="1" u="sng" dirty="0" smtClean="0">
              <a:solidFill>
                <a:srgbClr val="333333"/>
              </a:solidFill>
              <a:latin typeface="Garamond"/>
              <a:ea typeface="Garamond"/>
              <a:cs typeface="Garamond"/>
              <a:sym typeface="Garamond"/>
            </a:endParaRPr>
          </a:p>
          <a:p>
            <a:pPr marL="253746" indent="-285750">
              <a:lnSpc>
                <a:spcPct val="114000"/>
              </a:lnSpc>
              <a:spcAft>
                <a:spcPts val="504"/>
              </a:spcAft>
              <a:buClr>
                <a:srgbClr val="9FC5E8"/>
              </a:buClr>
              <a:buSzPct val="100000"/>
              <a:buFont typeface="Arial" panose="020B0604020202020204" pitchFamily="34" charset="0"/>
              <a:buChar char="•"/>
            </a:pPr>
            <a:r>
              <a:rPr lang="en-US" sz="1600" dirty="0" smtClean="0">
                <a:solidFill>
                  <a:srgbClr val="333333"/>
                </a:solidFill>
                <a:latin typeface="Garamond"/>
                <a:ea typeface="Garamond"/>
                <a:cs typeface="Garamond"/>
                <a:sym typeface="Garamond"/>
              </a:rPr>
              <a:t>If there is an urgent, but non-life-threatening situation, monitor the situation and reach out to ISOS with any questions or concerns. </a:t>
            </a:r>
            <a:br>
              <a:rPr lang="en-US" sz="1600" dirty="0" smtClean="0">
                <a:solidFill>
                  <a:srgbClr val="333333"/>
                </a:solidFill>
                <a:latin typeface="Garamond"/>
                <a:ea typeface="Garamond"/>
                <a:cs typeface="Garamond"/>
                <a:sym typeface="Garamond"/>
              </a:rPr>
            </a:br>
            <a:endParaRPr lang="en-US" sz="1600" dirty="0" smtClean="0">
              <a:solidFill>
                <a:srgbClr val="333333"/>
              </a:solidFill>
              <a:latin typeface="Garamond"/>
              <a:ea typeface="Garamond"/>
              <a:cs typeface="Garamond"/>
              <a:sym typeface="Garamond"/>
            </a:endParaRPr>
          </a:p>
          <a:p>
            <a:pPr algn="ctr">
              <a:lnSpc>
                <a:spcPct val="114000"/>
              </a:lnSpc>
              <a:spcAft>
                <a:spcPts val="504"/>
              </a:spcAft>
              <a:buClr>
                <a:srgbClr val="9FC5E8"/>
              </a:buClr>
              <a:buSzPct val="100000"/>
            </a:pPr>
            <a:r>
              <a:rPr lang="en-US" sz="2000" b="1" u="sng" dirty="0">
                <a:solidFill>
                  <a:srgbClr val="333333"/>
                </a:solidFill>
                <a:latin typeface="Garamond"/>
                <a:ea typeface="Garamond"/>
                <a:cs typeface="Garamond"/>
                <a:sym typeface="Garamond"/>
              </a:rPr>
              <a:t>Should you receive communications from </a:t>
            </a:r>
            <a:r>
              <a:rPr lang="en-US" sz="2000" b="1" u="sng" dirty="0" smtClean="0">
                <a:solidFill>
                  <a:srgbClr val="333333"/>
                </a:solidFill>
                <a:latin typeface="Garamond"/>
                <a:ea typeface="Garamond"/>
                <a:cs typeface="Garamond"/>
                <a:sym typeface="Garamond"/>
              </a:rPr>
              <a:t>ISOS,</a:t>
            </a:r>
            <a:br>
              <a:rPr lang="en-US" sz="2000" b="1" u="sng" dirty="0" smtClean="0">
                <a:solidFill>
                  <a:srgbClr val="333333"/>
                </a:solidFill>
                <a:latin typeface="Garamond"/>
                <a:ea typeface="Garamond"/>
                <a:cs typeface="Garamond"/>
                <a:sym typeface="Garamond"/>
              </a:rPr>
            </a:br>
            <a:r>
              <a:rPr lang="en-US" sz="2000" b="1" u="sng" dirty="0" smtClean="0">
                <a:solidFill>
                  <a:srgbClr val="333333"/>
                </a:solidFill>
                <a:latin typeface="Garamond"/>
                <a:ea typeface="Garamond"/>
                <a:cs typeface="Garamond"/>
                <a:sym typeface="Garamond"/>
              </a:rPr>
              <a:t>the </a:t>
            </a:r>
            <a:r>
              <a:rPr lang="en-US" sz="2000" b="1" u="sng" dirty="0">
                <a:solidFill>
                  <a:srgbClr val="333333"/>
                </a:solidFill>
                <a:latin typeface="Garamond"/>
                <a:ea typeface="Garamond"/>
                <a:cs typeface="Garamond"/>
                <a:sym typeface="Garamond"/>
              </a:rPr>
              <a:t>University or a program contact, </a:t>
            </a:r>
            <a:r>
              <a:rPr lang="en-US" sz="2000" b="1" u="sng" dirty="0" smtClean="0">
                <a:solidFill>
                  <a:srgbClr val="333333"/>
                </a:solidFill>
                <a:latin typeface="Garamond"/>
                <a:ea typeface="Garamond"/>
                <a:cs typeface="Garamond"/>
                <a:sym typeface="Garamond"/>
              </a:rPr>
              <a:t>respond immediately</a:t>
            </a:r>
            <a:br>
              <a:rPr lang="en-US" sz="2000" b="1" u="sng" dirty="0" smtClean="0">
                <a:solidFill>
                  <a:srgbClr val="333333"/>
                </a:solidFill>
                <a:latin typeface="Garamond"/>
                <a:ea typeface="Garamond"/>
                <a:cs typeface="Garamond"/>
                <a:sym typeface="Garamond"/>
              </a:rPr>
            </a:br>
            <a:r>
              <a:rPr lang="en-US" sz="2000" b="1" u="sng" dirty="0" smtClean="0">
                <a:solidFill>
                  <a:srgbClr val="333333"/>
                </a:solidFill>
                <a:latin typeface="Garamond"/>
                <a:ea typeface="Garamond"/>
                <a:cs typeface="Garamond"/>
                <a:sym typeface="Garamond"/>
              </a:rPr>
              <a:t>to </a:t>
            </a:r>
            <a:r>
              <a:rPr lang="en-US" sz="2000" b="1" u="sng" dirty="0">
                <a:solidFill>
                  <a:srgbClr val="333333"/>
                </a:solidFill>
                <a:latin typeface="Garamond"/>
                <a:ea typeface="Garamond"/>
                <a:cs typeface="Garamond"/>
                <a:sym typeface="Garamond"/>
              </a:rPr>
              <a:t>confirm your safety, even if you’ve </a:t>
            </a:r>
            <a:r>
              <a:rPr lang="en-US" sz="2000" b="1" u="sng" dirty="0" smtClean="0">
                <a:solidFill>
                  <a:srgbClr val="333333"/>
                </a:solidFill>
                <a:latin typeface="Garamond"/>
                <a:ea typeface="Garamond"/>
                <a:cs typeface="Garamond"/>
                <a:sym typeface="Garamond"/>
              </a:rPr>
              <a:t>already</a:t>
            </a:r>
            <a:br>
              <a:rPr lang="en-US" sz="2000" b="1" u="sng" dirty="0" smtClean="0">
                <a:solidFill>
                  <a:srgbClr val="333333"/>
                </a:solidFill>
                <a:latin typeface="Garamond"/>
                <a:ea typeface="Garamond"/>
                <a:cs typeface="Garamond"/>
                <a:sym typeface="Garamond"/>
              </a:rPr>
            </a:br>
            <a:r>
              <a:rPr lang="en-US" sz="2000" b="1" u="sng" dirty="0" smtClean="0">
                <a:solidFill>
                  <a:srgbClr val="333333"/>
                </a:solidFill>
                <a:latin typeface="Garamond"/>
                <a:ea typeface="Garamond"/>
                <a:cs typeface="Garamond"/>
                <a:sym typeface="Garamond"/>
              </a:rPr>
              <a:t>let </a:t>
            </a:r>
            <a:r>
              <a:rPr lang="en-US" sz="2000" b="1" u="sng" dirty="0">
                <a:solidFill>
                  <a:srgbClr val="333333"/>
                </a:solidFill>
                <a:latin typeface="Garamond"/>
                <a:ea typeface="Garamond"/>
                <a:cs typeface="Garamond"/>
                <a:sym typeface="Garamond"/>
              </a:rPr>
              <a:t>someone else know.</a:t>
            </a:r>
          </a:p>
          <a:p>
            <a:pPr marL="253746" indent="-285750">
              <a:lnSpc>
                <a:spcPct val="114000"/>
              </a:lnSpc>
              <a:spcAft>
                <a:spcPts val="504"/>
              </a:spcAft>
              <a:buClr>
                <a:srgbClr val="9FC5E8"/>
              </a:buClr>
              <a:buSzPct val="100000"/>
              <a:buFont typeface="Arial" panose="020B0604020202020204" pitchFamily="34" charset="0"/>
              <a:buChar char="•"/>
            </a:pPr>
            <a:endParaRPr lang="en-US" sz="1600" dirty="0">
              <a:solidFill>
                <a:srgbClr val="333333"/>
              </a:solidFill>
              <a:latin typeface="Garamond"/>
              <a:ea typeface="Garamond"/>
              <a:cs typeface="Garamond"/>
              <a:sym typeface="Garamond"/>
            </a:endParaRPr>
          </a:p>
        </p:txBody>
      </p:sp>
      <p:sp>
        <p:nvSpPr>
          <p:cNvPr id="10" name="Shape 101"/>
          <p:cNvSpPr txBox="1"/>
          <p:nvPr/>
        </p:nvSpPr>
        <p:spPr>
          <a:xfrm>
            <a:off x="1219200" y="1219200"/>
            <a:ext cx="3445063" cy="338550"/>
          </a:xfrm>
          <a:prstGeom prst="rect">
            <a:avLst/>
          </a:prstGeom>
          <a:noFill/>
          <a:ln>
            <a:noFill/>
          </a:ln>
        </p:spPr>
        <p:txBody>
          <a:bodyPr lIns="38399" tIns="19194" rIns="38399" bIns="19194" anchor="t" anchorCtr="0">
            <a:noAutofit/>
          </a:bodyPr>
          <a:lstStyle/>
          <a:p>
            <a:pPr>
              <a:buSzPct val="25000"/>
            </a:pPr>
            <a:r>
              <a:rPr lang="en-US" sz="1600" dirty="0" smtClean="0">
                <a:solidFill>
                  <a:srgbClr val="507392"/>
                </a:solidFill>
                <a:latin typeface="Cabin"/>
                <a:ea typeface="Cabin"/>
                <a:cs typeface="Cabin"/>
                <a:sym typeface="Cabin"/>
              </a:rPr>
              <a:t>IN CASE OF AN EMERGENCY</a:t>
            </a:r>
            <a:endParaRPr lang="en-US" sz="1600" dirty="0">
              <a:solidFill>
                <a:srgbClr val="507392"/>
              </a:solidFill>
              <a:latin typeface="Cabin"/>
              <a:ea typeface="Cabin"/>
              <a:cs typeface="Cabin"/>
              <a:sym typeface="Cabin"/>
            </a:endParaRPr>
          </a:p>
        </p:txBody>
      </p:sp>
    </p:spTree>
    <p:extLst>
      <p:ext uri="{BB962C8B-B14F-4D97-AF65-F5344CB8AC3E}">
        <p14:creationId xmlns:p14="http://schemas.microsoft.com/office/powerpoint/2010/main" val="3670639065"/>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6" name="Rectangle 5"/>
          <p:cNvSpPr/>
          <p:nvPr/>
        </p:nvSpPr>
        <p:spPr>
          <a:xfrm>
            <a:off x="1002296" y="2211637"/>
            <a:ext cx="7222570" cy="378565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lvl="0">
              <a:buClr>
                <a:prstClr val="black"/>
              </a:buClr>
              <a:buSzPct val="36666"/>
            </a:pPr>
            <a:endParaRPr lang="en-US" sz="1500" b="1" dirty="0" smtClean="0">
              <a:solidFill>
                <a:prstClr val="black"/>
              </a:solidFill>
              <a:latin typeface="Garamond"/>
              <a:ea typeface="Garamond"/>
              <a:cs typeface="Garamond"/>
              <a:sym typeface="Garamond"/>
            </a:endParaRPr>
          </a:p>
          <a:p>
            <a:pPr lvl="0">
              <a:buClr>
                <a:prstClr val="black"/>
              </a:buClr>
              <a:buSzPct val="36666"/>
            </a:pPr>
            <a:endParaRPr lang="en-US" sz="1500" b="1" dirty="0">
              <a:solidFill>
                <a:prstClr val="black"/>
              </a:solidFill>
              <a:latin typeface="Garamond"/>
              <a:ea typeface="Garamond"/>
              <a:cs typeface="Garamond"/>
              <a:sym typeface="Garamond"/>
            </a:endParaRPr>
          </a:p>
          <a:p>
            <a:pPr lvl="0">
              <a:buClr>
                <a:prstClr val="black"/>
              </a:buClr>
              <a:buSzPct val="36666"/>
            </a:pPr>
            <a:endParaRPr lang="en-US" sz="1500" b="1" dirty="0" smtClean="0">
              <a:solidFill>
                <a:prstClr val="black"/>
              </a:solidFill>
              <a:latin typeface="Garamond"/>
              <a:ea typeface="Garamond"/>
              <a:cs typeface="Garamond"/>
              <a:sym typeface="Garamond"/>
            </a:endParaRPr>
          </a:p>
          <a:p>
            <a:pPr lvl="0">
              <a:buClr>
                <a:prstClr val="black"/>
              </a:buClr>
              <a:buSzPct val="36666"/>
            </a:pPr>
            <a:endParaRPr lang="en-US" sz="1500" b="1" dirty="0">
              <a:solidFill>
                <a:prstClr val="black"/>
              </a:solidFill>
              <a:latin typeface="Garamond"/>
              <a:ea typeface="Garamond"/>
              <a:cs typeface="Garamond"/>
              <a:sym typeface="Garamond"/>
            </a:endParaRPr>
          </a:p>
          <a:p>
            <a:pPr lvl="0">
              <a:buClr>
                <a:prstClr val="black"/>
              </a:buClr>
              <a:buSzPct val="36666"/>
            </a:pPr>
            <a:endParaRPr lang="en-US" sz="1500" b="1" dirty="0" smtClean="0">
              <a:solidFill>
                <a:prstClr val="black"/>
              </a:solidFill>
              <a:latin typeface="Garamond"/>
              <a:ea typeface="Garamond"/>
              <a:cs typeface="Garamond"/>
              <a:sym typeface="Garamond"/>
            </a:endParaRPr>
          </a:p>
          <a:p>
            <a:pPr lvl="0">
              <a:buClr>
                <a:prstClr val="black"/>
              </a:buClr>
              <a:buSzPct val="36666"/>
            </a:pPr>
            <a:endParaRPr lang="en-US" sz="1500" b="1" dirty="0">
              <a:solidFill>
                <a:prstClr val="black"/>
              </a:solidFill>
              <a:latin typeface="Garamond"/>
              <a:ea typeface="Garamond"/>
              <a:cs typeface="Garamond"/>
              <a:sym typeface="Garamond"/>
            </a:endParaRPr>
          </a:p>
          <a:p>
            <a:pPr lvl="0">
              <a:buClr>
                <a:prstClr val="black"/>
              </a:buClr>
              <a:buSzPct val="36666"/>
            </a:pPr>
            <a:endParaRPr lang="en-US" sz="1500" b="1" dirty="0" smtClean="0">
              <a:solidFill>
                <a:prstClr val="black"/>
              </a:solidFill>
              <a:latin typeface="Garamond"/>
              <a:ea typeface="Garamond"/>
              <a:cs typeface="Garamond"/>
              <a:sym typeface="Garamond"/>
            </a:endParaRPr>
          </a:p>
          <a:p>
            <a:pPr lvl="0">
              <a:buClr>
                <a:prstClr val="black"/>
              </a:buClr>
              <a:buSzPct val="36666"/>
            </a:pPr>
            <a:endParaRPr lang="en-US" sz="1500" b="1" dirty="0">
              <a:solidFill>
                <a:prstClr val="black"/>
              </a:solidFill>
              <a:latin typeface="Garamond"/>
              <a:ea typeface="Garamond"/>
              <a:cs typeface="Garamond"/>
              <a:sym typeface="Garamond"/>
            </a:endParaRPr>
          </a:p>
          <a:p>
            <a:pPr lvl="0">
              <a:buClr>
                <a:prstClr val="black"/>
              </a:buClr>
              <a:buSzPct val="36666"/>
            </a:pPr>
            <a:endParaRPr lang="en-US" sz="1500" b="1" dirty="0" smtClean="0">
              <a:solidFill>
                <a:prstClr val="black"/>
              </a:solidFill>
              <a:latin typeface="Garamond"/>
              <a:ea typeface="Garamond"/>
              <a:cs typeface="Garamond"/>
              <a:sym typeface="Garamond"/>
            </a:endParaRPr>
          </a:p>
          <a:p>
            <a:pPr lvl="0">
              <a:buClr>
                <a:prstClr val="black"/>
              </a:buClr>
              <a:buSzPct val="36666"/>
            </a:pPr>
            <a:endParaRPr lang="en-US" sz="1500" b="1" dirty="0">
              <a:solidFill>
                <a:prstClr val="black"/>
              </a:solidFill>
              <a:latin typeface="Garamond"/>
              <a:ea typeface="Garamond"/>
              <a:cs typeface="Garamond"/>
              <a:sym typeface="Garamond"/>
            </a:endParaRPr>
          </a:p>
          <a:p>
            <a:pPr lvl="0">
              <a:buClr>
                <a:prstClr val="black"/>
              </a:buClr>
              <a:buSzPct val="36666"/>
            </a:pPr>
            <a:endParaRPr lang="en-US" sz="1500" b="1" dirty="0" smtClean="0">
              <a:solidFill>
                <a:prstClr val="black"/>
              </a:solidFill>
              <a:latin typeface="Garamond"/>
              <a:ea typeface="Garamond"/>
              <a:cs typeface="Garamond"/>
              <a:sym typeface="Garamond"/>
            </a:endParaRPr>
          </a:p>
          <a:p>
            <a:pPr lvl="0">
              <a:buClr>
                <a:prstClr val="black"/>
              </a:buClr>
              <a:buSzPct val="36666"/>
            </a:pPr>
            <a:endParaRPr lang="en-US" sz="1500" b="1" dirty="0">
              <a:solidFill>
                <a:prstClr val="black"/>
              </a:solidFill>
              <a:latin typeface="Garamond"/>
              <a:ea typeface="Garamond"/>
              <a:cs typeface="Garamond"/>
              <a:sym typeface="Garamond"/>
            </a:endParaRPr>
          </a:p>
          <a:p>
            <a:pPr lvl="0">
              <a:buClr>
                <a:prstClr val="black"/>
              </a:buClr>
              <a:buSzPct val="36666"/>
            </a:pPr>
            <a:endParaRPr lang="en-US" sz="1500" b="1" dirty="0" smtClean="0">
              <a:solidFill>
                <a:prstClr val="black"/>
              </a:solidFill>
              <a:latin typeface="Garamond"/>
              <a:ea typeface="Garamond"/>
              <a:cs typeface="Garamond"/>
              <a:sym typeface="Garamond"/>
            </a:endParaRPr>
          </a:p>
          <a:p>
            <a:pPr lvl="0">
              <a:buClr>
                <a:prstClr val="black"/>
              </a:buClr>
              <a:buSzPct val="36666"/>
            </a:pPr>
            <a:endParaRPr lang="en-US" sz="1500" b="1" dirty="0">
              <a:solidFill>
                <a:prstClr val="black"/>
              </a:solidFill>
              <a:latin typeface="Garamond"/>
              <a:ea typeface="Garamond"/>
              <a:cs typeface="Garamond"/>
              <a:sym typeface="Garamond"/>
            </a:endParaRPr>
          </a:p>
          <a:p>
            <a:pPr lvl="0">
              <a:buClr>
                <a:prstClr val="black"/>
              </a:buClr>
              <a:buSzPct val="36666"/>
            </a:pPr>
            <a:endParaRPr lang="en-US" sz="1500" b="1" dirty="0" smtClean="0">
              <a:solidFill>
                <a:prstClr val="black"/>
              </a:solidFill>
              <a:latin typeface="Garamond"/>
              <a:ea typeface="Garamond"/>
              <a:cs typeface="Garamond"/>
              <a:sym typeface="Garamond"/>
            </a:endParaRPr>
          </a:p>
          <a:p>
            <a:pPr lvl="0">
              <a:buClr>
                <a:prstClr val="black"/>
              </a:buClr>
              <a:buSzPct val="36666"/>
            </a:pPr>
            <a:endParaRPr lang="en-US" sz="1500" b="1" dirty="0">
              <a:solidFill>
                <a:prstClr val="black"/>
              </a:solidFill>
              <a:latin typeface="Garamond"/>
              <a:ea typeface="Garamond"/>
              <a:cs typeface="Garamond"/>
              <a:sym typeface="Garamond"/>
            </a:endParaRPr>
          </a:p>
        </p:txBody>
      </p:sp>
      <p:cxnSp>
        <p:nvCxnSpPr>
          <p:cNvPr id="98" name="Shape 98"/>
          <p:cNvCxnSpPr/>
          <p:nvPr/>
        </p:nvCxnSpPr>
        <p:spPr>
          <a:xfrm rot="10800000" flipH="1">
            <a:off x="1222106" y="1116125"/>
            <a:ext cx="6640088" cy="8100"/>
          </a:xfrm>
          <a:prstGeom prst="straightConnector1">
            <a:avLst/>
          </a:prstGeom>
          <a:noFill/>
          <a:ln w="50800" cap="flat" cmpd="sng">
            <a:solidFill>
              <a:srgbClr val="A4D7F4"/>
            </a:solidFill>
            <a:prstDash val="solid"/>
            <a:miter/>
            <a:headEnd type="none" w="med" len="med"/>
            <a:tailEnd type="none" w="med" len="med"/>
          </a:ln>
        </p:spPr>
      </p:cxnSp>
      <p:cxnSp>
        <p:nvCxnSpPr>
          <p:cNvPr id="99" name="Shape 99"/>
          <p:cNvCxnSpPr/>
          <p:nvPr/>
        </p:nvCxnSpPr>
        <p:spPr>
          <a:xfrm>
            <a:off x="1222106" y="1124225"/>
            <a:ext cx="2325038" cy="0"/>
          </a:xfrm>
          <a:prstGeom prst="straightConnector1">
            <a:avLst/>
          </a:prstGeom>
          <a:noFill/>
          <a:ln w="50800" cap="flat" cmpd="sng">
            <a:solidFill>
              <a:srgbClr val="00447C"/>
            </a:solidFill>
            <a:prstDash val="solid"/>
            <a:miter/>
            <a:headEnd type="none" w="med" len="med"/>
            <a:tailEnd type="none" w="med" len="med"/>
          </a:ln>
        </p:spPr>
      </p:cxnSp>
      <p:sp>
        <p:nvSpPr>
          <p:cNvPr id="100" name="Shape 100"/>
          <p:cNvSpPr txBox="1"/>
          <p:nvPr/>
        </p:nvSpPr>
        <p:spPr>
          <a:xfrm>
            <a:off x="976234" y="1576826"/>
            <a:ext cx="7248632" cy="556774"/>
          </a:xfrm>
          <a:prstGeom prst="rect">
            <a:avLst/>
          </a:prstGeom>
          <a:noFill/>
          <a:ln>
            <a:noFill/>
          </a:ln>
        </p:spPr>
        <p:txBody>
          <a:bodyPr lIns="38399" tIns="19194" rIns="38399" bIns="19194" anchor="t" anchorCtr="0">
            <a:noAutofit/>
          </a:bodyPr>
          <a:lstStyle/>
          <a:p>
            <a:pPr marL="838200" lvl="2">
              <a:lnSpc>
                <a:spcPct val="114000"/>
              </a:lnSpc>
              <a:spcAft>
                <a:spcPts val="1200"/>
              </a:spcAft>
              <a:buSzPct val="100000"/>
            </a:pPr>
            <a:r>
              <a:rPr lang="en-US" sz="1600" dirty="0" smtClean="0">
                <a:latin typeface="Garamond"/>
                <a:ea typeface="Garamond"/>
                <a:cs typeface="Garamond"/>
                <a:sym typeface="Garamond"/>
              </a:rPr>
              <a:t>ISOS offers 24/7 worldwide medical referrals, medical and security assistance, lost passport help, evacuation and many other services</a:t>
            </a:r>
          </a:p>
          <a:p>
            <a:pPr marL="838200" lvl="2" algn="ctr">
              <a:lnSpc>
                <a:spcPct val="114000"/>
              </a:lnSpc>
              <a:spcAft>
                <a:spcPts val="1200"/>
              </a:spcAft>
              <a:buSzPct val="100000"/>
            </a:pPr>
            <a:endParaRPr lang="en-US" sz="1600" dirty="0" smtClean="0">
              <a:latin typeface="Garamond"/>
              <a:ea typeface="Garamond"/>
              <a:cs typeface="Garamond"/>
              <a:sym typeface="Garamond"/>
            </a:endParaRPr>
          </a:p>
        </p:txBody>
      </p:sp>
      <p:sp>
        <p:nvSpPr>
          <p:cNvPr id="102" name="Shape 102"/>
          <p:cNvSpPr txBox="1"/>
          <p:nvPr/>
        </p:nvSpPr>
        <p:spPr>
          <a:xfrm>
            <a:off x="1188390" y="570225"/>
            <a:ext cx="6012450" cy="553950"/>
          </a:xfrm>
          <a:prstGeom prst="rect">
            <a:avLst/>
          </a:prstGeom>
          <a:noFill/>
          <a:ln>
            <a:noFill/>
          </a:ln>
        </p:spPr>
        <p:txBody>
          <a:bodyPr lIns="38399" tIns="19194" rIns="38399" bIns="19194" anchor="t" anchorCtr="0">
            <a:noAutofit/>
          </a:bodyPr>
          <a:lstStyle/>
          <a:p>
            <a:pPr lvl="0">
              <a:buSzPct val="25000"/>
            </a:pPr>
            <a:r>
              <a:rPr lang="en-US" sz="2800" dirty="0">
                <a:solidFill>
                  <a:srgbClr val="00447C"/>
                </a:solidFill>
                <a:latin typeface="Cabin"/>
                <a:ea typeface="Cabin"/>
                <a:cs typeface="Cabin"/>
                <a:sym typeface="Cabin"/>
              </a:rPr>
              <a:t>EMERGENCIES</a:t>
            </a:r>
          </a:p>
        </p:txBody>
      </p:sp>
      <p:sp>
        <p:nvSpPr>
          <p:cNvPr id="103" name="Shape 103"/>
          <p:cNvSpPr/>
          <p:nvPr/>
        </p:nvSpPr>
        <p:spPr>
          <a:xfrm flipH="1">
            <a:off x="-36" y="709863"/>
            <a:ext cx="72225" cy="763950"/>
          </a:xfrm>
          <a:prstGeom prst="rect">
            <a:avLst/>
          </a:prstGeom>
          <a:solidFill>
            <a:srgbClr val="00447C"/>
          </a:solidFill>
          <a:ln>
            <a:noFill/>
          </a:ln>
        </p:spPr>
        <p:txBody>
          <a:bodyPr lIns="38399" tIns="19194" rIns="38399" bIns="19194" anchor="ctr" anchorCtr="0">
            <a:noAutofit/>
          </a:bodyPr>
          <a:lstStyle/>
          <a:p>
            <a:pPr algn="ctr"/>
            <a:endParaRPr sz="1500" dirty="0">
              <a:solidFill>
                <a:srgbClr val="00447C"/>
              </a:solidFill>
              <a:latin typeface="Calibri"/>
              <a:ea typeface="Calibri"/>
              <a:cs typeface="Calibri"/>
              <a:sym typeface="Calibri"/>
            </a:endParaRPr>
          </a:p>
        </p:txBody>
      </p:sp>
      <p:sp>
        <p:nvSpPr>
          <p:cNvPr id="3" name="TextBox 2"/>
          <p:cNvSpPr txBox="1"/>
          <p:nvPr/>
        </p:nvSpPr>
        <p:spPr>
          <a:xfrm>
            <a:off x="1228628" y="1229787"/>
            <a:ext cx="5972212" cy="369332"/>
          </a:xfrm>
          <a:prstGeom prst="rect">
            <a:avLst/>
          </a:prstGeom>
          <a:noFill/>
        </p:spPr>
        <p:txBody>
          <a:bodyPr wrap="none" rtlCol="0">
            <a:spAutoFit/>
          </a:bodyPr>
          <a:lstStyle/>
          <a:p>
            <a:r>
              <a:rPr lang="en-US" dirty="0" smtClean="0">
                <a:latin typeface="Garamond" panose="02020404030301010803" pitchFamily="18" charset="0"/>
              </a:rPr>
              <a:t>Natural Disasters, Political Uprisings, and Urgent Medical Care</a:t>
            </a:r>
            <a:endParaRPr lang="en-US" dirty="0">
              <a:latin typeface="Garamond" panose="02020404030301010803" pitchFamily="18" charset="0"/>
            </a:endParaRPr>
          </a:p>
        </p:txBody>
      </p:sp>
      <p:graphicFrame>
        <p:nvGraphicFramePr>
          <p:cNvPr id="4" name="Table 3"/>
          <p:cNvGraphicFramePr>
            <a:graphicFrameLocks noGrp="1"/>
          </p:cNvGraphicFramePr>
          <p:nvPr>
            <p:extLst>
              <p:ext uri="{D42A27DB-BD31-4B8C-83A1-F6EECF244321}">
                <p14:modId xmlns:p14="http://schemas.microsoft.com/office/powerpoint/2010/main" val="2644015584"/>
              </p:ext>
            </p:extLst>
          </p:nvPr>
        </p:nvGraphicFramePr>
        <p:xfrm>
          <a:off x="1037602" y="2533432"/>
          <a:ext cx="7187264" cy="3142061"/>
        </p:xfrm>
        <a:graphic>
          <a:graphicData uri="http://schemas.openxmlformats.org/drawingml/2006/table">
            <a:tbl>
              <a:tblPr>
                <a:noFill/>
              </a:tblPr>
              <a:tblGrid>
                <a:gridCol w="2475081"/>
                <a:gridCol w="2554119"/>
                <a:gridCol w="2158064"/>
              </a:tblGrid>
              <a:tr h="557533">
                <a:tc>
                  <a:txBody>
                    <a:bodyPr/>
                    <a:lstStyle/>
                    <a:p>
                      <a:pPr lvl="0" algn="ctr">
                        <a:spcBef>
                          <a:spcPts val="0"/>
                        </a:spcBef>
                        <a:buNone/>
                      </a:pPr>
                      <a:r>
                        <a:rPr lang="en-US" sz="1600" b="1" dirty="0">
                          <a:solidFill>
                            <a:srgbClr val="507392"/>
                          </a:solidFill>
                          <a:latin typeface="Garamond"/>
                          <a:ea typeface="Garamond"/>
                          <a:cs typeface="Garamond"/>
                          <a:sym typeface="Garamond"/>
                        </a:rPr>
                        <a:t>IF CALLING </a:t>
                      </a:r>
                      <a:r>
                        <a:rPr lang="en-US" sz="1600" b="1" dirty="0" smtClean="0">
                          <a:solidFill>
                            <a:srgbClr val="507392"/>
                          </a:solidFill>
                          <a:latin typeface="Garamond"/>
                          <a:ea typeface="Garamond"/>
                          <a:cs typeface="Garamond"/>
                          <a:sym typeface="Garamond"/>
                        </a:rPr>
                        <a:t>FROM</a:t>
                      </a:r>
                      <a:endParaRPr lang="en-US" sz="1600" b="1" dirty="0">
                        <a:solidFill>
                          <a:srgbClr val="507392"/>
                        </a:solidFill>
                        <a:latin typeface="Garamond"/>
                        <a:ea typeface="Garamond"/>
                        <a:cs typeface="Garamond"/>
                        <a:sym typeface="Garamond"/>
                      </a:endParaRPr>
                    </a:p>
                  </a:txBody>
                  <a:tcPr marL="34284" marR="34284" marT="45713" marB="45713" anchor="ctr"/>
                </a:tc>
                <a:tc>
                  <a:txBody>
                    <a:bodyPr/>
                    <a:lstStyle/>
                    <a:p>
                      <a:pPr lvl="0" algn="ctr">
                        <a:spcBef>
                          <a:spcPts val="0"/>
                        </a:spcBef>
                        <a:buNone/>
                      </a:pPr>
                      <a:r>
                        <a:rPr lang="en-US" sz="1600" b="1" dirty="0" smtClean="0">
                          <a:solidFill>
                            <a:srgbClr val="507392"/>
                          </a:solidFill>
                          <a:latin typeface="Garamond"/>
                          <a:ea typeface="Garamond"/>
                          <a:cs typeface="Garamond"/>
                          <a:sym typeface="Garamond"/>
                        </a:rPr>
                        <a:t>CALL</a:t>
                      </a:r>
                      <a:endParaRPr lang="en-US" sz="1600" b="1" dirty="0">
                        <a:solidFill>
                          <a:srgbClr val="507392"/>
                        </a:solidFill>
                        <a:latin typeface="Garamond"/>
                        <a:ea typeface="Garamond"/>
                        <a:cs typeface="Garamond"/>
                        <a:sym typeface="Garamond"/>
                      </a:endParaRPr>
                    </a:p>
                  </a:txBody>
                  <a:tcPr marL="34284" marR="34284" marT="45713" marB="45713" anchor="ctr"/>
                </a:tc>
                <a:tc>
                  <a:txBody>
                    <a:bodyPr/>
                    <a:lstStyle/>
                    <a:p>
                      <a:pPr lvl="0" algn="ctr">
                        <a:spcBef>
                          <a:spcPts val="0"/>
                        </a:spcBef>
                        <a:buNone/>
                      </a:pPr>
                      <a:r>
                        <a:rPr lang="en-US" sz="1600" b="1" dirty="0" smtClean="0">
                          <a:solidFill>
                            <a:srgbClr val="507392"/>
                          </a:solidFill>
                          <a:latin typeface="Garamond"/>
                          <a:ea typeface="Garamond"/>
                          <a:cs typeface="Garamond"/>
                          <a:sym typeface="Garamond"/>
                        </a:rPr>
                        <a:t>ASSISTANCE </a:t>
                      </a:r>
                      <a:r>
                        <a:rPr lang="en-US" sz="1600" b="1" dirty="0">
                          <a:solidFill>
                            <a:srgbClr val="507392"/>
                          </a:solidFill>
                          <a:latin typeface="Garamond"/>
                          <a:ea typeface="Garamond"/>
                          <a:cs typeface="Garamond"/>
                          <a:sym typeface="Garamond"/>
                        </a:rPr>
                        <a:t>CENTER IS </a:t>
                      </a:r>
                      <a:r>
                        <a:rPr lang="en-US" sz="1600" b="1" dirty="0" smtClean="0">
                          <a:solidFill>
                            <a:srgbClr val="507392"/>
                          </a:solidFill>
                          <a:latin typeface="Garamond"/>
                          <a:ea typeface="Garamond"/>
                          <a:cs typeface="Garamond"/>
                          <a:sym typeface="Garamond"/>
                        </a:rPr>
                        <a:t>IN</a:t>
                      </a:r>
                      <a:endParaRPr lang="en-US" sz="1600" b="1" dirty="0">
                        <a:solidFill>
                          <a:srgbClr val="507392"/>
                        </a:solidFill>
                        <a:latin typeface="Garamond"/>
                        <a:ea typeface="Garamond"/>
                        <a:cs typeface="Garamond"/>
                        <a:sym typeface="Garamond"/>
                      </a:endParaRPr>
                    </a:p>
                  </a:txBody>
                  <a:tcPr marL="34284" marR="34284" marT="45713" marB="45713" anchor="ctr"/>
                </a:tc>
              </a:tr>
              <a:tr h="581797">
                <a:tc>
                  <a:txBody>
                    <a:bodyPr/>
                    <a:lstStyle/>
                    <a:p>
                      <a:pPr lvl="0" algn="ctr" rtl="0">
                        <a:spcBef>
                          <a:spcPts val="0"/>
                        </a:spcBef>
                        <a:buClr>
                          <a:schemeClr val="dk1"/>
                        </a:buClr>
                        <a:buSzPct val="45833"/>
                        <a:buFont typeface="Arial"/>
                        <a:buNone/>
                      </a:pPr>
                      <a:r>
                        <a:rPr lang="en-US" sz="1600" dirty="0">
                          <a:solidFill>
                            <a:schemeClr val="dk1"/>
                          </a:solidFill>
                          <a:latin typeface="Garamond"/>
                          <a:ea typeface="Garamond"/>
                          <a:cs typeface="Garamond"/>
                          <a:sym typeface="Garamond"/>
                        </a:rPr>
                        <a:t>U.S. or Canada</a:t>
                      </a:r>
                    </a:p>
                  </a:txBody>
                  <a:tcPr marL="34284" marR="34284" marT="45713" marB="45713" anchor="ctr"/>
                </a:tc>
                <a:tc>
                  <a:txBody>
                    <a:bodyPr/>
                    <a:lstStyle/>
                    <a:p>
                      <a:pPr lvl="0" algn="r" rtl="0">
                        <a:spcBef>
                          <a:spcPts val="0"/>
                        </a:spcBef>
                        <a:buClr>
                          <a:schemeClr val="dk1"/>
                        </a:buClr>
                        <a:buSzPct val="45833"/>
                        <a:buFont typeface="Arial"/>
                        <a:buNone/>
                      </a:pPr>
                      <a:r>
                        <a:rPr lang="en-US" sz="1600" dirty="0" smtClean="0">
                          <a:solidFill>
                            <a:schemeClr val="dk1"/>
                          </a:solidFill>
                          <a:latin typeface="Garamond"/>
                          <a:ea typeface="Garamond"/>
                          <a:cs typeface="Garamond"/>
                          <a:sym typeface="Garamond"/>
                        </a:rPr>
                        <a:t>+1-800-523-6586</a:t>
                      </a:r>
                      <a:endParaRPr lang="en-US" sz="1600" dirty="0">
                        <a:solidFill>
                          <a:schemeClr val="dk1"/>
                        </a:solidFill>
                        <a:latin typeface="Garamond"/>
                        <a:ea typeface="Garamond"/>
                        <a:cs typeface="Garamond"/>
                        <a:sym typeface="Garamond"/>
                      </a:endParaRPr>
                    </a:p>
                    <a:p>
                      <a:pPr lvl="0" algn="r" rtl="0">
                        <a:spcBef>
                          <a:spcPts val="0"/>
                        </a:spcBef>
                        <a:buClr>
                          <a:schemeClr val="dk1"/>
                        </a:buClr>
                        <a:buSzPct val="45833"/>
                        <a:buFont typeface="Arial"/>
                        <a:buNone/>
                      </a:pPr>
                      <a:r>
                        <a:rPr lang="en-US" sz="1600" dirty="0">
                          <a:solidFill>
                            <a:schemeClr val="dk1"/>
                          </a:solidFill>
                          <a:latin typeface="Garamond"/>
                          <a:ea typeface="Garamond"/>
                          <a:cs typeface="Garamond"/>
                          <a:sym typeface="Garamond"/>
                        </a:rPr>
                        <a:t>Call collect: </a:t>
                      </a:r>
                      <a:r>
                        <a:rPr lang="en-US" sz="1600" dirty="0" smtClean="0">
                          <a:solidFill>
                            <a:schemeClr val="dk1"/>
                          </a:solidFill>
                          <a:latin typeface="Garamond"/>
                          <a:ea typeface="Garamond"/>
                          <a:cs typeface="Garamond"/>
                          <a:sym typeface="Garamond"/>
                        </a:rPr>
                        <a:t>  +1-215-942-8226</a:t>
                      </a:r>
                      <a:endParaRPr lang="en-US" sz="1600" dirty="0">
                        <a:solidFill>
                          <a:schemeClr val="dk1"/>
                        </a:solidFill>
                        <a:latin typeface="Garamond"/>
                        <a:ea typeface="Garamond"/>
                        <a:cs typeface="Garamond"/>
                        <a:sym typeface="Garamond"/>
                      </a:endParaRPr>
                    </a:p>
                  </a:txBody>
                  <a:tcPr marL="34284" marR="34284" marT="45713" marB="45713" anchor="ctr"/>
                </a:tc>
                <a:tc>
                  <a:txBody>
                    <a:bodyPr/>
                    <a:lstStyle/>
                    <a:p>
                      <a:pPr lvl="0" algn="ctr" rtl="0">
                        <a:spcBef>
                          <a:spcPts val="0"/>
                        </a:spcBef>
                        <a:buClr>
                          <a:schemeClr val="dk1"/>
                        </a:buClr>
                        <a:buSzPct val="45833"/>
                        <a:buFont typeface="Arial"/>
                        <a:buNone/>
                      </a:pPr>
                      <a:r>
                        <a:rPr lang="en-US" sz="1600" dirty="0">
                          <a:solidFill>
                            <a:schemeClr val="dk1"/>
                          </a:solidFill>
                          <a:latin typeface="Garamond"/>
                          <a:ea typeface="Garamond"/>
                          <a:cs typeface="Garamond"/>
                          <a:sym typeface="Garamond"/>
                        </a:rPr>
                        <a:t>Philadelphia, PA</a:t>
                      </a:r>
                    </a:p>
                  </a:txBody>
                  <a:tcPr marL="34284" marR="34284" marT="45713" marB="45713" anchor="ctr"/>
                </a:tc>
              </a:tr>
              <a:tr h="533400">
                <a:tc>
                  <a:txBody>
                    <a:bodyPr/>
                    <a:lstStyle/>
                    <a:p>
                      <a:pPr lvl="0" algn="ctr" rtl="0">
                        <a:spcBef>
                          <a:spcPts val="0"/>
                        </a:spcBef>
                        <a:buClr>
                          <a:schemeClr val="dk1"/>
                        </a:buClr>
                        <a:buSzPct val="45833"/>
                        <a:buFont typeface="Arial"/>
                        <a:buNone/>
                      </a:pPr>
                      <a:r>
                        <a:rPr lang="en-US" sz="1600" dirty="0">
                          <a:solidFill>
                            <a:schemeClr val="dk1"/>
                          </a:solidFill>
                          <a:latin typeface="Garamond"/>
                          <a:ea typeface="Garamond"/>
                          <a:cs typeface="Garamond"/>
                          <a:sym typeface="Garamond"/>
                        </a:rPr>
                        <a:t>Mexico or South Center America</a:t>
                      </a:r>
                    </a:p>
                  </a:txBody>
                  <a:tcPr marL="34284" marR="34284" marT="45713" marB="45713" anchor="ctr"/>
                </a:tc>
                <a:tc>
                  <a:txBody>
                    <a:bodyPr/>
                    <a:lstStyle/>
                    <a:p>
                      <a:pPr lvl="0" algn="r" rtl="0">
                        <a:spcBef>
                          <a:spcPts val="0"/>
                        </a:spcBef>
                        <a:buNone/>
                      </a:pPr>
                      <a:r>
                        <a:rPr lang="en-US" sz="1600" dirty="0">
                          <a:latin typeface="Garamond"/>
                          <a:ea typeface="Garamond"/>
                          <a:cs typeface="Garamond"/>
                          <a:sym typeface="Garamond"/>
                        </a:rPr>
                        <a:t>Call collect: </a:t>
                      </a:r>
                      <a:r>
                        <a:rPr lang="en-US" sz="1600" dirty="0" smtClean="0">
                          <a:latin typeface="Garamond"/>
                          <a:ea typeface="Garamond"/>
                          <a:cs typeface="Garamond"/>
                          <a:sym typeface="Garamond"/>
                        </a:rPr>
                        <a:t>  +1-215-942-8226</a:t>
                      </a:r>
                      <a:endParaRPr lang="en-US" sz="1600" dirty="0">
                        <a:latin typeface="Garamond"/>
                        <a:ea typeface="Garamond"/>
                        <a:cs typeface="Garamond"/>
                        <a:sym typeface="Garamond"/>
                      </a:endParaRPr>
                    </a:p>
                  </a:txBody>
                  <a:tcPr marL="25716" marR="25716" marT="0" marB="0" anchor="ctr"/>
                </a:tc>
                <a:tc>
                  <a:txBody>
                    <a:bodyPr/>
                    <a:lstStyle/>
                    <a:p>
                      <a:pPr lvl="0" algn="ctr" rtl="0">
                        <a:spcBef>
                          <a:spcPts val="0"/>
                        </a:spcBef>
                        <a:buClr>
                          <a:schemeClr val="dk1"/>
                        </a:buClr>
                        <a:buSzPct val="45833"/>
                        <a:buFont typeface="Arial"/>
                        <a:buNone/>
                      </a:pPr>
                      <a:r>
                        <a:rPr lang="en-US" sz="1600" dirty="0">
                          <a:solidFill>
                            <a:schemeClr val="dk1"/>
                          </a:solidFill>
                          <a:latin typeface="Garamond"/>
                          <a:ea typeface="Garamond"/>
                          <a:cs typeface="Garamond"/>
                          <a:sym typeface="Garamond"/>
                        </a:rPr>
                        <a:t>Philadelphia, PA</a:t>
                      </a:r>
                    </a:p>
                  </a:txBody>
                  <a:tcPr marL="34284" marR="34284" marT="45713" marB="45713" anchor="ctr">
                    <a:lnR w="6350" cap="flat" cmpd="sng">
                      <a:solidFill>
                        <a:srgbClr val="000000"/>
                      </a:solidFill>
                      <a:prstDash val="solid"/>
                      <a:round/>
                      <a:headEnd type="none" w="med" len="med"/>
                      <a:tailEnd type="none" w="med" len="med"/>
                    </a:lnR>
                  </a:tcPr>
                </a:tc>
              </a:tr>
              <a:tr h="563894">
                <a:tc>
                  <a:txBody>
                    <a:bodyPr/>
                    <a:lstStyle/>
                    <a:p>
                      <a:pPr lvl="0" algn="ctr" rtl="0">
                        <a:spcBef>
                          <a:spcPts val="0"/>
                        </a:spcBef>
                        <a:buClr>
                          <a:schemeClr val="dk1"/>
                        </a:buClr>
                        <a:buSzPct val="45833"/>
                        <a:buFont typeface="Arial"/>
                        <a:buNone/>
                      </a:pPr>
                      <a:r>
                        <a:rPr lang="en-US" sz="1600" dirty="0">
                          <a:solidFill>
                            <a:schemeClr val="dk1"/>
                          </a:solidFill>
                          <a:latin typeface="Garamond"/>
                          <a:ea typeface="Garamond"/>
                          <a:cs typeface="Garamond"/>
                          <a:sym typeface="Garamond"/>
                        </a:rPr>
                        <a:t>Europe, </a:t>
                      </a:r>
                      <a:r>
                        <a:rPr lang="en-US" sz="1600" dirty="0" smtClean="0">
                          <a:solidFill>
                            <a:schemeClr val="dk1"/>
                          </a:solidFill>
                          <a:latin typeface="Garamond"/>
                          <a:ea typeface="Garamond"/>
                          <a:cs typeface="Garamond"/>
                          <a:sym typeface="Garamond"/>
                        </a:rPr>
                        <a:t>Commonwealth of Independent States, </a:t>
                      </a:r>
                      <a:r>
                        <a:rPr lang="en-US" sz="1600" dirty="0">
                          <a:solidFill>
                            <a:schemeClr val="dk1"/>
                          </a:solidFill>
                          <a:latin typeface="Garamond"/>
                          <a:ea typeface="Garamond"/>
                          <a:cs typeface="Garamond"/>
                          <a:sym typeface="Garamond"/>
                        </a:rPr>
                        <a:t>Africa or the Middle East</a:t>
                      </a:r>
                    </a:p>
                  </a:txBody>
                  <a:tcPr marL="34284" marR="34284" marT="45713" marB="45713" anchor="ctr"/>
                </a:tc>
                <a:tc>
                  <a:txBody>
                    <a:bodyPr/>
                    <a:lstStyle/>
                    <a:p>
                      <a:pPr lvl="0" algn="r" rtl="0">
                        <a:spcBef>
                          <a:spcPts val="0"/>
                        </a:spcBef>
                        <a:buClr>
                          <a:schemeClr val="dk1"/>
                        </a:buClr>
                        <a:buSzPct val="45833"/>
                        <a:buFont typeface="Arial"/>
                        <a:buNone/>
                      </a:pPr>
                      <a:r>
                        <a:rPr lang="en-US" sz="1600" dirty="0">
                          <a:solidFill>
                            <a:schemeClr val="dk1"/>
                          </a:solidFill>
                          <a:latin typeface="Garamond"/>
                          <a:ea typeface="Garamond"/>
                          <a:cs typeface="Garamond"/>
                          <a:sym typeface="Garamond"/>
                        </a:rPr>
                        <a:t>Call collect: </a:t>
                      </a:r>
                      <a:r>
                        <a:rPr lang="en-US" sz="1600" dirty="0" smtClean="0">
                          <a:solidFill>
                            <a:schemeClr val="dk1"/>
                          </a:solidFill>
                          <a:latin typeface="Garamond"/>
                          <a:ea typeface="Garamond"/>
                          <a:cs typeface="Garamond"/>
                          <a:sym typeface="Garamond"/>
                        </a:rPr>
                        <a:t>+44-208-762-8008</a:t>
                      </a:r>
                      <a:endParaRPr lang="en-US" sz="1600" dirty="0">
                        <a:solidFill>
                          <a:schemeClr val="dk1"/>
                        </a:solidFill>
                        <a:latin typeface="Garamond"/>
                        <a:ea typeface="Garamond"/>
                        <a:cs typeface="Garamond"/>
                        <a:sym typeface="Garamond"/>
                      </a:endParaRPr>
                    </a:p>
                  </a:txBody>
                  <a:tcPr marL="34284" marR="34284" marT="45713" marB="45713" anchor="ctr"/>
                </a:tc>
                <a:tc>
                  <a:txBody>
                    <a:bodyPr/>
                    <a:lstStyle/>
                    <a:p>
                      <a:pPr lvl="0" algn="l" rtl="0">
                        <a:spcBef>
                          <a:spcPts val="0"/>
                        </a:spcBef>
                        <a:buClr>
                          <a:schemeClr val="dk1"/>
                        </a:buClr>
                        <a:buSzPct val="45833"/>
                        <a:buFont typeface="Arial"/>
                        <a:buNone/>
                      </a:pPr>
                      <a:r>
                        <a:rPr lang="en-US" sz="1600" dirty="0" smtClean="0">
                          <a:solidFill>
                            <a:schemeClr val="dk1"/>
                          </a:solidFill>
                          <a:latin typeface="Garamond"/>
                          <a:ea typeface="Garamond"/>
                          <a:cs typeface="Garamond"/>
                          <a:sym typeface="Garamond"/>
                        </a:rPr>
                        <a:t>            London</a:t>
                      </a:r>
                      <a:endParaRPr lang="en-US" sz="1600" dirty="0">
                        <a:solidFill>
                          <a:schemeClr val="dk1"/>
                        </a:solidFill>
                        <a:latin typeface="Garamond"/>
                        <a:ea typeface="Garamond"/>
                        <a:cs typeface="Garamond"/>
                        <a:sym typeface="Garamond"/>
                      </a:endParaRPr>
                    </a:p>
                  </a:txBody>
                  <a:tcPr marL="34284" marR="34284" marT="45713" marB="45713" anchor="ctr"/>
                </a:tc>
              </a:tr>
              <a:tr h="549836">
                <a:tc>
                  <a:txBody>
                    <a:bodyPr/>
                    <a:lstStyle/>
                    <a:p>
                      <a:pPr lvl="0" algn="ctr" rtl="0">
                        <a:spcBef>
                          <a:spcPts val="0"/>
                        </a:spcBef>
                        <a:buClr>
                          <a:schemeClr val="dk1"/>
                        </a:buClr>
                        <a:buSzPct val="45833"/>
                        <a:buFont typeface="Arial"/>
                        <a:buNone/>
                      </a:pPr>
                      <a:r>
                        <a:rPr lang="en-US" sz="1600" dirty="0">
                          <a:solidFill>
                            <a:schemeClr val="dk1"/>
                          </a:solidFill>
                          <a:latin typeface="Garamond"/>
                          <a:ea typeface="Garamond"/>
                          <a:cs typeface="Garamond"/>
                          <a:sym typeface="Garamond"/>
                        </a:rPr>
                        <a:t>Asia, Australia or the Pacific Rim</a:t>
                      </a:r>
                    </a:p>
                  </a:txBody>
                  <a:tcPr marL="34284" marR="34284" marT="45713" marB="45713" anchor="ctr"/>
                </a:tc>
                <a:tc>
                  <a:txBody>
                    <a:bodyPr/>
                    <a:lstStyle/>
                    <a:p>
                      <a:pPr lvl="0" algn="ctr" rtl="0">
                        <a:spcBef>
                          <a:spcPts val="0"/>
                        </a:spcBef>
                        <a:buClr>
                          <a:schemeClr val="dk1"/>
                        </a:buClr>
                        <a:buSzPct val="45833"/>
                        <a:buFont typeface="Arial"/>
                        <a:buNone/>
                      </a:pPr>
                      <a:r>
                        <a:rPr lang="en-US" sz="1600" dirty="0">
                          <a:solidFill>
                            <a:schemeClr val="dk1"/>
                          </a:solidFill>
                          <a:latin typeface="Garamond"/>
                          <a:ea typeface="Garamond"/>
                          <a:cs typeface="Garamond"/>
                          <a:sym typeface="Garamond"/>
                        </a:rPr>
                        <a:t>Call collect: </a:t>
                      </a:r>
                      <a:r>
                        <a:rPr lang="en-US" sz="1600" dirty="0" smtClean="0">
                          <a:solidFill>
                            <a:schemeClr val="dk1"/>
                          </a:solidFill>
                          <a:latin typeface="Garamond"/>
                          <a:ea typeface="Garamond"/>
                          <a:cs typeface="Garamond"/>
                          <a:sym typeface="Garamond"/>
                        </a:rPr>
                        <a:t>+65-6338-7800</a:t>
                      </a:r>
                      <a:endParaRPr lang="en-US" sz="1600" dirty="0">
                        <a:solidFill>
                          <a:schemeClr val="dk1"/>
                        </a:solidFill>
                        <a:latin typeface="Garamond"/>
                        <a:ea typeface="Garamond"/>
                        <a:cs typeface="Garamond"/>
                        <a:sym typeface="Garamond"/>
                      </a:endParaRPr>
                    </a:p>
                  </a:txBody>
                  <a:tcPr marL="34284" marR="34284" marT="45713" marB="45713" anchor="ctr"/>
                </a:tc>
                <a:tc>
                  <a:txBody>
                    <a:bodyPr/>
                    <a:lstStyle/>
                    <a:p>
                      <a:pPr lvl="0" algn="l" rtl="0">
                        <a:spcBef>
                          <a:spcPts val="0"/>
                        </a:spcBef>
                        <a:buClr>
                          <a:schemeClr val="dk1"/>
                        </a:buClr>
                        <a:buSzPct val="45833"/>
                        <a:buFont typeface="Arial"/>
                        <a:buNone/>
                      </a:pPr>
                      <a:r>
                        <a:rPr lang="en-US" sz="1600" dirty="0" smtClean="0">
                          <a:solidFill>
                            <a:schemeClr val="dk1"/>
                          </a:solidFill>
                          <a:latin typeface="Garamond"/>
                          <a:ea typeface="Garamond"/>
                          <a:cs typeface="Garamond"/>
                          <a:sym typeface="Garamond"/>
                        </a:rPr>
                        <a:t>          Singapore</a:t>
                      </a:r>
                      <a:endParaRPr lang="en-US" sz="1600" dirty="0">
                        <a:solidFill>
                          <a:schemeClr val="dk1"/>
                        </a:solidFill>
                        <a:latin typeface="Garamond"/>
                        <a:ea typeface="Garamond"/>
                        <a:cs typeface="Garamond"/>
                        <a:sym typeface="Garamond"/>
                      </a:endParaRPr>
                    </a:p>
                  </a:txBody>
                  <a:tcPr marL="34284" marR="34284" marT="45713" marB="45713" anchor="ctr"/>
                </a:tc>
              </a:tr>
            </a:tbl>
          </a:graphicData>
        </a:graphic>
      </p:graphicFrame>
      <p:sp>
        <p:nvSpPr>
          <p:cNvPr id="8" name="TextBox 7"/>
          <p:cNvSpPr txBox="1"/>
          <p:nvPr/>
        </p:nvSpPr>
        <p:spPr>
          <a:xfrm>
            <a:off x="2802027" y="2211637"/>
            <a:ext cx="3623108" cy="369332"/>
          </a:xfrm>
          <a:prstGeom prst="rect">
            <a:avLst/>
          </a:prstGeom>
          <a:scene3d>
            <a:camera prst="orthographicFront"/>
            <a:lightRig rig="threePt" dir="t"/>
          </a:scene3d>
          <a:sp3d>
            <a:bevelT w="101600" prst="riblet"/>
          </a:sp3d>
        </p:spPr>
        <p:style>
          <a:lnRef idx="1">
            <a:schemeClr val="accent1"/>
          </a:lnRef>
          <a:fillRef idx="2">
            <a:schemeClr val="accent1"/>
          </a:fillRef>
          <a:effectRef idx="1">
            <a:schemeClr val="accent1"/>
          </a:effectRef>
          <a:fontRef idx="minor">
            <a:schemeClr val="dk1"/>
          </a:fontRef>
        </p:style>
        <p:txBody>
          <a:bodyPr wrap="none" rtlCol="0">
            <a:spAutoFit/>
          </a:bodyPr>
          <a:lstStyle/>
          <a:p>
            <a:pPr lvl="0"/>
            <a:r>
              <a:rPr lang="en-US" b="1" dirty="0">
                <a:solidFill>
                  <a:prstClr val="black"/>
                </a:solidFill>
                <a:latin typeface="Garamond"/>
                <a:ea typeface="Garamond"/>
                <a:cs typeface="Garamond"/>
                <a:sym typeface="Garamond"/>
              </a:rPr>
              <a:t>Contact an ISOS Assistance </a:t>
            </a:r>
            <a:r>
              <a:rPr lang="en-US" b="1" dirty="0" smtClean="0">
                <a:solidFill>
                  <a:prstClr val="black"/>
                </a:solidFill>
                <a:latin typeface="Garamond"/>
                <a:ea typeface="Garamond"/>
                <a:cs typeface="Garamond"/>
                <a:sym typeface="Garamond"/>
              </a:rPr>
              <a:t>Center</a:t>
            </a:r>
            <a:endParaRPr lang="en-US" b="1" dirty="0">
              <a:solidFill>
                <a:prstClr val="black"/>
              </a:solidFill>
              <a:latin typeface="Garamond"/>
              <a:ea typeface="Garamond"/>
              <a:cs typeface="Garamond"/>
              <a:sym typeface="Garamond"/>
            </a:endParaRPr>
          </a:p>
        </p:txBody>
      </p:sp>
      <p:sp>
        <p:nvSpPr>
          <p:cNvPr id="9" name="TextBox 8"/>
          <p:cNvSpPr txBox="1"/>
          <p:nvPr/>
        </p:nvSpPr>
        <p:spPr>
          <a:xfrm>
            <a:off x="1721957" y="5657671"/>
            <a:ext cx="5708037" cy="369332"/>
          </a:xfrm>
          <a:prstGeom prst="rect">
            <a:avLst/>
          </a:prstGeom>
          <a:noFill/>
        </p:spPr>
        <p:txBody>
          <a:bodyPr wrap="none" rtlCol="0">
            <a:spAutoFit/>
          </a:bodyPr>
          <a:lstStyle/>
          <a:p>
            <a:r>
              <a:rPr lang="en-US" b="1" dirty="0" smtClean="0">
                <a:solidFill>
                  <a:srgbClr val="00447C"/>
                </a:solidFill>
                <a:latin typeface="Garamond"/>
                <a:ea typeface="Garamond"/>
                <a:cs typeface="Garamond"/>
                <a:sym typeface="Garamond"/>
              </a:rPr>
              <a:t>Your Columbia ISOS Member Number: 11BSGC000064</a:t>
            </a:r>
          </a:p>
        </p:txBody>
      </p:sp>
      <p:sp>
        <p:nvSpPr>
          <p:cNvPr id="14" name="Rectangle 13"/>
          <p:cNvSpPr/>
          <p:nvPr/>
        </p:nvSpPr>
        <p:spPr>
          <a:xfrm>
            <a:off x="685800" y="6172200"/>
            <a:ext cx="7910434" cy="261610"/>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dk1"/>
          </a:lnRef>
          <a:fillRef idx="2">
            <a:schemeClr val="dk1"/>
          </a:fillRef>
          <a:effectRef idx="1">
            <a:schemeClr val="dk1"/>
          </a:effectRef>
          <a:fontRef idx="minor">
            <a:schemeClr val="dk1"/>
          </a:fontRef>
        </p:style>
        <p:txBody>
          <a:bodyPr wrap="square">
            <a:spAutoFit/>
          </a:bodyPr>
          <a:lstStyle/>
          <a:p>
            <a:pPr algn="ctr">
              <a:buSzPct val="36666"/>
            </a:pPr>
            <a:r>
              <a:rPr lang="en-US" sz="1100" b="1" dirty="0" smtClean="0">
                <a:solidFill>
                  <a:schemeClr val="dk1"/>
                </a:solidFill>
                <a:latin typeface="Garamond"/>
                <a:ea typeface="Garamond"/>
                <a:cs typeface="Garamond"/>
                <a:sym typeface="Garamond"/>
              </a:rPr>
              <a:t>*</a:t>
            </a:r>
            <a:r>
              <a:rPr lang="en-US" sz="1100" b="1" dirty="0" smtClean="0">
                <a:latin typeface="Garamond"/>
                <a:ea typeface="Garamond"/>
                <a:cs typeface="Garamond"/>
                <a:sym typeface="Garamond"/>
              </a:rPr>
              <a:t>It </a:t>
            </a:r>
            <a:r>
              <a:rPr lang="en-US" sz="1100" b="1" dirty="0" smtClean="0">
                <a:solidFill>
                  <a:schemeClr val="dk1"/>
                </a:solidFill>
                <a:latin typeface="Garamond"/>
                <a:ea typeface="Garamond"/>
                <a:cs typeface="Garamond"/>
                <a:sym typeface="Garamond"/>
              </a:rPr>
              <a:t>is recommended that you contact the closest Assistance Center should you need emergency medical information.</a:t>
            </a:r>
          </a:p>
        </p:txBody>
      </p:sp>
    </p:spTree>
    <p:extLst>
      <p:ext uri="{BB962C8B-B14F-4D97-AF65-F5344CB8AC3E}">
        <p14:creationId xmlns:p14="http://schemas.microsoft.com/office/powerpoint/2010/main" val="4014630123"/>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14"/>
                                        </p:tgtEl>
                                      </p:cBhvr>
                                    </p:animEffect>
                                    <p:animScale>
                                      <p:cBhvr>
                                        <p:cTn id="7" dur="250" autoRev="1" fill="hold"/>
                                        <p:tgtEl>
                                          <p:spTgt spid="14"/>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0"/>
                                        </p:tgtEl>
                                        <p:attrNameLst>
                                          <p:attrName>style.visibility</p:attrName>
                                        </p:attrNameLst>
                                      </p:cBhvr>
                                      <p:to>
                                        <p:strVal val="visible"/>
                                      </p:to>
                                    </p:set>
                                    <p:animEffect transition="in" filter="fade">
                                      <p:cBhvr>
                                        <p:cTn id="17" dur="500"/>
                                        <p:tgtEl>
                                          <p:spTgt spid="10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fill="hold"/>
                                        <p:tgtEl>
                                          <p:spTgt spid="4"/>
                                        </p:tgtEl>
                                        <p:attrNameLst>
                                          <p:attrName>ppt_x</p:attrName>
                                        </p:attrNameLst>
                                      </p:cBhvr>
                                      <p:tavLst>
                                        <p:tav tm="0">
                                          <p:val>
                                            <p:strVal val="#ppt_x"/>
                                          </p:val>
                                        </p:tav>
                                        <p:tav tm="100000">
                                          <p:val>
                                            <p:strVal val="#ppt_x"/>
                                          </p:val>
                                        </p:tav>
                                      </p:tavLst>
                                    </p:anim>
                                    <p:anim calcmode="lin" valueType="num">
                                      <p:cBhvr additive="base">
                                        <p:cTn id="2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500"/>
                                        <p:tgtEl>
                                          <p:spTgt spid="6"/>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fade">
                                      <p:cBhvr>
                                        <p:cTn id="3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0" grpId="0"/>
      <p:bldP spid="3" grpId="0"/>
      <p:bldP spid="8" grpId="0" animBg="1"/>
      <p:bldP spid="9" grpId="0"/>
      <p:bldP spid="1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cxnSp>
        <p:nvCxnSpPr>
          <p:cNvPr id="98" name="Shape 98"/>
          <p:cNvCxnSpPr/>
          <p:nvPr/>
        </p:nvCxnSpPr>
        <p:spPr>
          <a:xfrm rot="10800000" flipH="1">
            <a:off x="1222106" y="1116125"/>
            <a:ext cx="6640088" cy="8100"/>
          </a:xfrm>
          <a:prstGeom prst="straightConnector1">
            <a:avLst/>
          </a:prstGeom>
          <a:noFill/>
          <a:ln w="50800" cap="flat" cmpd="sng">
            <a:solidFill>
              <a:srgbClr val="A4D7F4"/>
            </a:solidFill>
            <a:prstDash val="solid"/>
            <a:miter/>
            <a:headEnd type="none" w="med" len="med"/>
            <a:tailEnd type="none" w="med" len="med"/>
          </a:ln>
        </p:spPr>
      </p:cxnSp>
      <p:cxnSp>
        <p:nvCxnSpPr>
          <p:cNvPr id="99" name="Shape 99"/>
          <p:cNvCxnSpPr/>
          <p:nvPr/>
        </p:nvCxnSpPr>
        <p:spPr>
          <a:xfrm>
            <a:off x="1222106" y="1124225"/>
            <a:ext cx="2325038" cy="0"/>
          </a:xfrm>
          <a:prstGeom prst="straightConnector1">
            <a:avLst/>
          </a:prstGeom>
          <a:noFill/>
          <a:ln w="50800" cap="flat" cmpd="sng">
            <a:solidFill>
              <a:srgbClr val="00447C"/>
            </a:solidFill>
            <a:prstDash val="solid"/>
            <a:miter/>
            <a:headEnd type="none" w="med" len="med"/>
            <a:tailEnd type="none" w="med" len="med"/>
          </a:ln>
        </p:spPr>
      </p:cxnSp>
      <p:sp>
        <p:nvSpPr>
          <p:cNvPr id="102" name="Shape 102"/>
          <p:cNvSpPr txBox="1"/>
          <p:nvPr/>
        </p:nvSpPr>
        <p:spPr>
          <a:xfrm>
            <a:off x="1188390" y="570225"/>
            <a:ext cx="6012450" cy="553950"/>
          </a:xfrm>
          <a:prstGeom prst="rect">
            <a:avLst/>
          </a:prstGeom>
          <a:noFill/>
          <a:ln>
            <a:noFill/>
          </a:ln>
        </p:spPr>
        <p:txBody>
          <a:bodyPr lIns="38399" tIns="19194" rIns="38399" bIns="19194" anchor="t" anchorCtr="0">
            <a:noAutofit/>
          </a:bodyPr>
          <a:lstStyle/>
          <a:p>
            <a:pPr lvl="0">
              <a:buClr>
                <a:schemeClr val="dk1"/>
              </a:buClr>
              <a:buSzPct val="25000"/>
            </a:pPr>
            <a:r>
              <a:rPr lang="en-US" sz="2800" dirty="0">
                <a:solidFill>
                  <a:srgbClr val="00447C"/>
                </a:solidFill>
                <a:latin typeface="Cabin"/>
                <a:ea typeface="Cabin"/>
                <a:cs typeface="Cabin"/>
                <a:sym typeface="Cabin"/>
              </a:rPr>
              <a:t>QUIZ</a:t>
            </a:r>
          </a:p>
        </p:txBody>
      </p:sp>
      <p:sp>
        <p:nvSpPr>
          <p:cNvPr id="103" name="Shape 103"/>
          <p:cNvSpPr/>
          <p:nvPr/>
        </p:nvSpPr>
        <p:spPr>
          <a:xfrm flipH="1">
            <a:off x="-36" y="709863"/>
            <a:ext cx="72225" cy="763950"/>
          </a:xfrm>
          <a:prstGeom prst="rect">
            <a:avLst/>
          </a:prstGeom>
          <a:solidFill>
            <a:srgbClr val="00447C"/>
          </a:solidFill>
          <a:ln>
            <a:noFill/>
          </a:ln>
        </p:spPr>
        <p:txBody>
          <a:bodyPr lIns="38399" tIns="19194" rIns="38399" bIns="19194" anchor="ctr" anchorCtr="0">
            <a:noAutofit/>
          </a:bodyPr>
          <a:lstStyle/>
          <a:p>
            <a:pPr algn="ctr"/>
            <a:endParaRPr sz="1500" dirty="0">
              <a:solidFill>
                <a:srgbClr val="00447C"/>
              </a:solidFill>
              <a:latin typeface="Calibri"/>
              <a:ea typeface="Calibri"/>
              <a:cs typeface="Calibri"/>
              <a:sym typeface="Calibri"/>
            </a:endParaRPr>
          </a:p>
        </p:txBody>
      </p:sp>
      <p:sp>
        <p:nvSpPr>
          <p:cNvPr id="15" name="Shape 171"/>
          <p:cNvSpPr/>
          <p:nvPr/>
        </p:nvSpPr>
        <p:spPr>
          <a:xfrm>
            <a:off x="1245353" y="1219201"/>
            <a:ext cx="7898647" cy="5410199"/>
          </a:xfrm>
          <a:prstGeom prst="rect">
            <a:avLst/>
          </a:prstGeom>
          <a:noFill/>
          <a:ln>
            <a:noFill/>
          </a:ln>
        </p:spPr>
        <p:txBody>
          <a:bodyPr lIns="91425" tIns="45700" rIns="91425" bIns="45700" anchor="t" anchorCtr="0">
            <a:noAutofit/>
          </a:bodyPr>
          <a:lstStyle/>
          <a:p>
            <a:pPr>
              <a:buSzPct val="25000"/>
            </a:pPr>
            <a:r>
              <a:rPr lang="en-US" sz="1100" kern="0" dirty="0">
                <a:solidFill>
                  <a:srgbClr val="000000"/>
                </a:solidFill>
                <a:latin typeface="Garamond"/>
                <a:ea typeface="Garamond"/>
                <a:cs typeface="Garamond"/>
                <a:sym typeface="Garamond"/>
              </a:rPr>
              <a:t>Which of the following are required parts of the Undergraduate Travel Policy?</a:t>
            </a:r>
          </a:p>
          <a:p>
            <a:pPr marL="533400" indent="-457200">
              <a:buClr>
                <a:srgbClr val="5B9BD5"/>
              </a:buClr>
              <a:buSzPct val="100000"/>
              <a:buFont typeface="+mj-lt"/>
              <a:buAutoNum type="alphaLcParenR"/>
            </a:pPr>
            <a:r>
              <a:rPr lang="en-US" sz="1100" kern="0" dirty="0">
                <a:solidFill>
                  <a:srgbClr val="000000"/>
                </a:solidFill>
                <a:latin typeface="Garamond"/>
                <a:ea typeface="Garamond"/>
                <a:cs typeface="Garamond"/>
                <a:sym typeface="Garamond"/>
              </a:rPr>
              <a:t>Applying for School Sponsorship</a:t>
            </a:r>
          </a:p>
          <a:p>
            <a:pPr marL="533400" indent="-457200">
              <a:buClr>
                <a:srgbClr val="5B9BD5"/>
              </a:buClr>
              <a:buSzPct val="100000"/>
              <a:buFont typeface="+mj-lt"/>
              <a:buAutoNum type="alphaLcParenR"/>
            </a:pPr>
            <a:r>
              <a:rPr lang="en-US" sz="1100" kern="0" dirty="0">
                <a:solidFill>
                  <a:srgbClr val="000000"/>
                </a:solidFill>
                <a:latin typeface="Garamond"/>
                <a:ea typeface="Garamond"/>
                <a:cs typeface="Garamond"/>
                <a:sym typeface="Garamond"/>
              </a:rPr>
              <a:t>Completing </a:t>
            </a:r>
            <a:r>
              <a:rPr lang="en-US" sz="1100" kern="0" dirty="0" smtClean="0">
                <a:solidFill>
                  <a:srgbClr val="000000"/>
                </a:solidFill>
                <a:latin typeface="Garamond"/>
                <a:ea typeface="Garamond"/>
                <a:cs typeface="Garamond"/>
                <a:sym typeface="Garamond"/>
              </a:rPr>
              <a:t>the Pre-Departure </a:t>
            </a:r>
            <a:r>
              <a:rPr lang="en-US" sz="1100" kern="0" dirty="0">
                <a:solidFill>
                  <a:srgbClr val="000000"/>
                </a:solidFill>
                <a:latin typeface="Garamond"/>
                <a:ea typeface="Garamond"/>
                <a:cs typeface="Garamond"/>
                <a:sym typeface="Garamond"/>
              </a:rPr>
              <a:t>Orientation</a:t>
            </a:r>
          </a:p>
          <a:p>
            <a:pPr marL="533400" indent="-457200">
              <a:buClr>
                <a:srgbClr val="5B9BD5"/>
              </a:buClr>
              <a:buSzPct val="100000"/>
              <a:buFont typeface="+mj-lt"/>
              <a:buAutoNum type="alphaLcParenR"/>
            </a:pPr>
            <a:r>
              <a:rPr lang="en-US" sz="1100" kern="0" dirty="0">
                <a:solidFill>
                  <a:srgbClr val="000000"/>
                </a:solidFill>
                <a:latin typeface="Garamond"/>
                <a:ea typeface="Garamond"/>
                <a:cs typeface="Garamond"/>
                <a:sym typeface="Garamond"/>
              </a:rPr>
              <a:t>Signing a Risk, Waiver and Release Form</a:t>
            </a:r>
          </a:p>
          <a:p>
            <a:pPr marL="533400" indent="-457200">
              <a:buClr>
                <a:srgbClr val="5B9BD5"/>
              </a:buClr>
              <a:buSzPct val="100000"/>
              <a:buFont typeface="+mj-lt"/>
              <a:buAutoNum type="alphaLcParenR"/>
            </a:pPr>
            <a:r>
              <a:rPr lang="en-US" sz="1100" kern="0" dirty="0">
                <a:solidFill>
                  <a:srgbClr val="000000"/>
                </a:solidFill>
                <a:latin typeface="Garamond"/>
                <a:ea typeface="Garamond"/>
                <a:cs typeface="Garamond"/>
                <a:sym typeface="Garamond"/>
              </a:rPr>
              <a:t>Registering all travel, including side trips, with ISOS  </a:t>
            </a:r>
          </a:p>
          <a:p>
            <a:pPr marL="533400" indent="-457200">
              <a:buClr>
                <a:srgbClr val="5B9BD5"/>
              </a:buClr>
              <a:buSzPct val="100000"/>
              <a:buFont typeface="+mj-lt"/>
              <a:buAutoNum type="alphaLcParenR"/>
            </a:pPr>
            <a:r>
              <a:rPr lang="en-US" sz="1100" kern="0" dirty="0">
                <a:solidFill>
                  <a:srgbClr val="000000"/>
                </a:solidFill>
                <a:latin typeface="Garamond"/>
                <a:ea typeface="Garamond"/>
                <a:cs typeface="Garamond"/>
                <a:sym typeface="Garamond"/>
              </a:rPr>
              <a:t>Maintaining a health insurance policy </a:t>
            </a:r>
            <a:r>
              <a:rPr lang="en-US" sz="1100" kern="0" dirty="0">
                <a:solidFill>
                  <a:srgbClr val="333333"/>
                </a:solidFill>
                <a:latin typeface="Garamond"/>
                <a:ea typeface="Garamond"/>
                <a:cs typeface="Garamond"/>
                <a:sym typeface="Garamond"/>
              </a:rPr>
              <a:t>that will also provide coverage outside the U.S. for routine, urgent, and emergent care.</a:t>
            </a:r>
          </a:p>
          <a:p>
            <a:pPr marL="533400" indent="-457200">
              <a:buClr>
                <a:srgbClr val="5B9BD5"/>
              </a:buClr>
              <a:buSzPct val="100000"/>
              <a:buFont typeface="+mj-lt"/>
              <a:buAutoNum type="alphaLcParenR"/>
            </a:pPr>
            <a:r>
              <a:rPr lang="en-US" sz="1100" kern="0" dirty="0">
                <a:solidFill>
                  <a:srgbClr val="333333"/>
                </a:solidFill>
                <a:latin typeface="Garamond"/>
                <a:ea typeface="Garamond"/>
                <a:cs typeface="Garamond"/>
                <a:sym typeface="Garamond"/>
              </a:rPr>
              <a:t>All of the </a:t>
            </a:r>
            <a:r>
              <a:rPr lang="en-US" sz="1100" kern="0" dirty="0" smtClean="0">
                <a:solidFill>
                  <a:srgbClr val="333333"/>
                </a:solidFill>
                <a:latin typeface="Garamond"/>
                <a:ea typeface="Garamond"/>
                <a:cs typeface="Garamond"/>
                <a:sym typeface="Garamond"/>
              </a:rPr>
              <a:t>above</a:t>
            </a:r>
          </a:p>
          <a:p>
            <a:pPr>
              <a:buSzPct val="25000"/>
            </a:pPr>
            <a:endParaRPr lang="en-US" sz="1100" kern="0" dirty="0">
              <a:solidFill>
                <a:srgbClr val="000000"/>
              </a:solidFill>
              <a:latin typeface="Garamond"/>
              <a:ea typeface="Garamond"/>
              <a:cs typeface="Garamond"/>
              <a:sym typeface="Garamond"/>
            </a:endParaRPr>
          </a:p>
          <a:p>
            <a:pPr>
              <a:buSzPct val="25000"/>
            </a:pPr>
            <a:r>
              <a:rPr lang="en-US" sz="1100" kern="0" dirty="0" smtClean="0">
                <a:solidFill>
                  <a:srgbClr val="000000"/>
                </a:solidFill>
                <a:latin typeface="Garamond"/>
                <a:ea typeface="Garamond"/>
                <a:cs typeface="Garamond"/>
                <a:sym typeface="Garamond"/>
              </a:rPr>
              <a:t>ISOS </a:t>
            </a:r>
            <a:r>
              <a:rPr lang="en-US" sz="1100" kern="0" dirty="0">
                <a:solidFill>
                  <a:srgbClr val="000000"/>
                </a:solidFill>
                <a:latin typeface="Garamond"/>
                <a:ea typeface="Garamond"/>
                <a:cs typeface="Garamond"/>
                <a:sym typeface="Garamond"/>
              </a:rPr>
              <a:t>can assist with (select the correct options): </a:t>
            </a:r>
          </a:p>
          <a:p>
            <a:pPr marL="609600" indent="-571500">
              <a:buClr>
                <a:srgbClr val="5B9BD5"/>
              </a:buClr>
              <a:buSzPct val="100000"/>
              <a:buFont typeface="+mj-lt"/>
              <a:buAutoNum type="alphaLcParenR"/>
            </a:pPr>
            <a:r>
              <a:rPr lang="en-US" sz="1100" kern="0" dirty="0">
                <a:solidFill>
                  <a:srgbClr val="000000"/>
                </a:solidFill>
                <a:latin typeface="Garamond"/>
                <a:ea typeface="Garamond"/>
                <a:cs typeface="Garamond"/>
                <a:sym typeface="Garamond"/>
              </a:rPr>
              <a:t>U</a:t>
            </a:r>
            <a:r>
              <a:rPr lang="en-US" sz="1100" kern="0" dirty="0" smtClean="0">
                <a:solidFill>
                  <a:srgbClr val="000000"/>
                </a:solidFill>
                <a:latin typeface="Garamond"/>
                <a:ea typeface="Garamond"/>
                <a:cs typeface="Garamond"/>
                <a:sym typeface="Garamond"/>
              </a:rPr>
              <a:t>rgent </a:t>
            </a:r>
            <a:r>
              <a:rPr lang="en-US" sz="1100" kern="0" dirty="0">
                <a:solidFill>
                  <a:srgbClr val="000000"/>
                </a:solidFill>
                <a:latin typeface="Garamond"/>
                <a:ea typeface="Garamond"/>
                <a:cs typeface="Garamond"/>
                <a:sym typeface="Garamond"/>
              </a:rPr>
              <a:t>medical care</a:t>
            </a:r>
          </a:p>
          <a:p>
            <a:pPr marL="609600" indent="-571500">
              <a:buClr>
                <a:srgbClr val="5B9BD5"/>
              </a:buClr>
              <a:buSzPct val="100000"/>
              <a:buFont typeface="+mj-lt"/>
              <a:buAutoNum type="alphaLcParenR"/>
            </a:pPr>
            <a:r>
              <a:rPr lang="en-US" sz="1100" kern="0" dirty="0" smtClean="0">
                <a:solidFill>
                  <a:srgbClr val="000000"/>
                </a:solidFill>
                <a:latin typeface="Garamond"/>
                <a:ea typeface="Garamond"/>
                <a:cs typeface="Garamond"/>
                <a:sym typeface="Garamond"/>
              </a:rPr>
              <a:t>Emergency </a:t>
            </a:r>
            <a:r>
              <a:rPr lang="en-US" sz="1100" kern="0" dirty="0">
                <a:solidFill>
                  <a:srgbClr val="000000"/>
                </a:solidFill>
                <a:latin typeface="Garamond"/>
                <a:ea typeface="Garamond"/>
                <a:cs typeface="Garamond"/>
                <a:sym typeface="Garamond"/>
              </a:rPr>
              <a:t>evacuation</a:t>
            </a:r>
          </a:p>
          <a:p>
            <a:pPr marL="609600" indent="-571500">
              <a:buClr>
                <a:srgbClr val="5B9BD5"/>
              </a:buClr>
              <a:buSzPct val="100000"/>
              <a:buFont typeface="+mj-lt"/>
              <a:buAutoNum type="alphaLcParenR"/>
            </a:pPr>
            <a:r>
              <a:rPr lang="en-US" sz="1100" kern="0" dirty="0" smtClean="0">
                <a:solidFill>
                  <a:srgbClr val="000000"/>
                </a:solidFill>
                <a:latin typeface="Garamond"/>
                <a:ea typeface="Garamond"/>
                <a:cs typeface="Garamond"/>
                <a:sym typeface="Garamond"/>
              </a:rPr>
              <a:t>Routine </a:t>
            </a:r>
            <a:r>
              <a:rPr lang="en-US" sz="1100" kern="0" dirty="0">
                <a:solidFill>
                  <a:srgbClr val="000000"/>
                </a:solidFill>
                <a:latin typeface="Garamond"/>
                <a:ea typeface="Garamond"/>
                <a:cs typeface="Garamond"/>
                <a:sym typeface="Garamond"/>
              </a:rPr>
              <a:t>dental care </a:t>
            </a:r>
            <a:endParaRPr lang="en-US" sz="1100" kern="0" dirty="0" smtClean="0">
              <a:solidFill>
                <a:srgbClr val="000000"/>
              </a:solidFill>
              <a:latin typeface="Garamond"/>
              <a:ea typeface="Garamond"/>
              <a:cs typeface="Garamond"/>
              <a:sym typeface="Garamond"/>
            </a:endParaRPr>
          </a:p>
          <a:p>
            <a:pPr marL="609600" indent="-571500">
              <a:buClr>
                <a:srgbClr val="5B9BD5"/>
              </a:buClr>
              <a:buSzPct val="100000"/>
              <a:buFont typeface="+mj-lt"/>
              <a:buAutoNum type="alphaLcParenR"/>
            </a:pPr>
            <a:r>
              <a:rPr lang="en-US" sz="1100" kern="0" dirty="0" smtClean="0">
                <a:solidFill>
                  <a:srgbClr val="000000"/>
                </a:solidFill>
                <a:latin typeface="Garamond"/>
                <a:ea typeface="Garamond"/>
                <a:cs typeface="Garamond"/>
                <a:sym typeface="Garamond"/>
              </a:rPr>
              <a:t>A and B</a:t>
            </a:r>
            <a:endParaRPr lang="en-US" sz="1100" kern="0" dirty="0">
              <a:solidFill>
                <a:srgbClr val="000000"/>
              </a:solidFill>
              <a:latin typeface="Garamond"/>
              <a:ea typeface="Garamond"/>
              <a:cs typeface="Garamond"/>
              <a:sym typeface="Garamond"/>
            </a:endParaRPr>
          </a:p>
          <a:p>
            <a:pPr>
              <a:buClr>
                <a:srgbClr val="000000"/>
              </a:buClr>
              <a:buSzPct val="25000"/>
            </a:pPr>
            <a:endParaRPr lang="en-US" sz="1100" kern="0" dirty="0" smtClean="0">
              <a:solidFill>
                <a:srgbClr val="000000"/>
              </a:solidFill>
              <a:latin typeface="Garamond"/>
              <a:ea typeface="Garamond"/>
              <a:cs typeface="Garamond"/>
              <a:sym typeface="Garamond"/>
            </a:endParaRPr>
          </a:p>
          <a:p>
            <a:pPr>
              <a:buClr>
                <a:srgbClr val="000000"/>
              </a:buClr>
              <a:buSzPct val="25000"/>
            </a:pPr>
            <a:r>
              <a:rPr lang="en-US" sz="1100" kern="0" dirty="0" smtClean="0">
                <a:solidFill>
                  <a:srgbClr val="000000"/>
                </a:solidFill>
                <a:latin typeface="Garamond"/>
                <a:ea typeface="Garamond"/>
                <a:cs typeface="Garamond"/>
                <a:sym typeface="Garamond"/>
              </a:rPr>
              <a:t>A </a:t>
            </a:r>
            <a:r>
              <a:rPr lang="en-US" sz="1100" kern="0" dirty="0">
                <a:solidFill>
                  <a:srgbClr val="000000"/>
                </a:solidFill>
                <a:latin typeface="Garamond"/>
                <a:ea typeface="Garamond"/>
                <a:cs typeface="Garamond"/>
                <a:sym typeface="Garamond"/>
              </a:rPr>
              <a:t>side trip </a:t>
            </a:r>
            <a:r>
              <a:rPr lang="en-US" sz="1100" kern="0" dirty="0" smtClean="0">
                <a:solidFill>
                  <a:srgbClr val="000000"/>
                </a:solidFill>
                <a:latin typeface="Garamond"/>
                <a:ea typeface="Garamond"/>
                <a:cs typeface="Garamond"/>
                <a:sym typeface="Garamond"/>
              </a:rPr>
              <a:t>is:</a:t>
            </a:r>
            <a:endParaRPr lang="en-US" sz="1100" kern="0" dirty="0">
              <a:solidFill>
                <a:srgbClr val="000000"/>
              </a:solidFill>
              <a:latin typeface="Garamond"/>
              <a:ea typeface="Garamond"/>
              <a:cs typeface="Garamond"/>
              <a:sym typeface="Garamond"/>
            </a:endParaRPr>
          </a:p>
          <a:p>
            <a:pPr marL="647700" indent="-571500">
              <a:buClr>
                <a:srgbClr val="5B9BD5"/>
              </a:buClr>
              <a:buSzPct val="100000"/>
              <a:buFont typeface="+mj-lt"/>
              <a:buAutoNum type="alphaLcParenR"/>
            </a:pPr>
            <a:r>
              <a:rPr lang="en-US" sz="1100" kern="0" dirty="0">
                <a:solidFill>
                  <a:srgbClr val="000000"/>
                </a:solidFill>
                <a:latin typeface="Garamond"/>
                <a:ea typeface="Garamond"/>
                <a:cs typeface="Garamond"/>
                <a:sym typeface="Garamond"/>
              </a:rPr>
              <a:t>My independent personal travel </a:t>
            </a:r>
            <a:r>
              <a:rPr lang="en-US" sz="1100" kern="0" dirty="0" smtClean="0">
                <a:solidFill>
                  <a:srgbClr val="000000"/>
                </a:solidFill>
                <a:latin typeface="Garamond"/>
                <a:ea typeface="Garamond"/>
                <a:cs typeface="Garamond"/>
                <a:sym typeface="Garamond"/>
              </a:rPr>
              <a:t>outside the U.S. the </a:t>
            </a:r>
            <a:r>
              <a:rPr lang="en-US" sz="1100" kern="0" dirty="0">
                <a:solidFill>
                  <a:srgbClr val="000000"/>
                </a:solidFill>
                <a:latin typeface="Garamond"/>
                <a:ea typeface="Garamond"/>
                <a:cs typeface="Garamond"/>
                <a:sym typeface="Garamond"/>
              </a:rPr>
              <a:t>week before the start of my program.</a:t>
            </a:r>
          </a:p>
          <a:p>
            <a:pPr marL="647700" indent="-571500">
              <a:buClr>
                <a:srgbClr val="5B9BD5"/>
              </a:buClr>
              <a:buSzPct val="100000"/>
              <a:buFont typeface="+mj-lt"/>
              <a:buAutoNum type="alphaLcParenR"/>
            </a:pPr>
            <a:r>
              <a:rPr lang="en-US" sz="1100" kern="0" dirty="0">
                <a:solidFill>
                  <a:srgbClr val="000000"/>
                </a:solidFill>
                <a:latin typeface="Garamond"/>
                <a:ea typeface="Garamond"/>
                <a:cs typeface="Garamond"/>
                <a:sym typeface="Garamond"/>
              </a:rPr>
              <a:t>A weekend trip with my friends to another city or country outside of my program location.</a:t>
            </a:r>
          </a:p>
          <a:p>
            <a:pPr marL="647700" indent="-571500">
              <a:buClr>
                <a:srgbClr val="5B9BD5"/>
              </a:buClr>
              <a:buSzPct val="100000"/>
              <a:buFont typeface="+mj-lt"/>
              <a:buAutoNum type="alphaLcParenR"/>
            </a:pPr>
            <a:r>
              <a:rPr lang="en-US" sz="1100" kern="0" dirty="0">
                <a:solidFill>
                  <a:srgbClr val="000000"/>
                </a:solidFill>
                <a:latin typeface="Garamond"/>
                <a:ea typeface="Garamond"/>
                <a:cs typeface="Garamond"/>
                <a:sym typeface="Garamond"/>
              </a:rPr>
              <a:t>Travel the week after the completion of my program but before returning to the </a:t>
            </a:r>
            <a:r>
              <a:rPr lang="en-US" sz="1100" kern="0" dirty="0" smtClean="0">
                <a:solidFill>
                  <a:srgbClr val="000000"/>
                </a:solidFill>
                <a:latin typeface="Garamond"/>
                <a:ea typeface="Garamond"/>
                <a:cs typeface="Garamond"/>
                <a:sym typeface="Garamond"/>
              </a:rPr>
              <a:t>U.S</a:t>
            </a:r>
            <a:r>
              <a:rPr lang="en-US" sz="1100" kern="0" dirty="0">
                <a:solidFill>
                  <a:srgbClr val="000000"/>
                </a:solidFill>
                <a:latin typeface="Garamond"/>
                <a:ea typeface="Garamond"/>
                <a:cs typeface="Garamond"/>
                <a:sym typeface="Garamond"/>
              </a:rPr>
              <a:t>.</a:t>
            </a:r>
          </a:p>
          <a:p>
            <a:pPr marL="647700" indent="-571500">
              <a:buClr>
                <a:srgbClr val="5B9BD5"/>
              </a:buClr>
              <a:buSzPct val="100000"/>
              <a:buFont typeface="+mj-lt"/>
              <a:buAutoNum type="alphaLcParenR"/>
            </a:pPr>
            <a:r>
              <a:rPr lang="en-US" sz="1100" kern="0" dirty="0">
                <a:solidFill>
                  <a:srgbClr val="000000"/>
                </a:solidFill>
                <a:latin typeface="Garamond"/>
                <a:ea typeface="Garamond"/>
                <a:cs typeface="Garamond"/>
                <a:sym typeface="Garamond"/>
              </a:rPr>
              <a:t>All of the above.</a:t>
            </a:r>
          </a:p>
          <a:p>
            <a:pPr marL="38100">
              <a:buClr>
                <a:srgbClr val="000000"/>
              </a:buClr>
              <a:buSzPct val="100000"/>
            </a:pPr>
            <a:endParaRPr lang="en-US" sz="1100" kern="0" dirty="0" smtClean="0">
              <a:solidFill>
                <a:srgbClr val="000000"/>
              </a:solidFill>
              <a:latin typeface="Garamond"/>
              <a:ea typeface="Garamond"/>
              <a:cs typeface="Garamond"/>
              <a:sym typeface="Garamond"/>
            </a:endParaRPr>
          </a:p>
          <a:p>
            <a:pPr>
              <a:buClr>
                <a:srgbClr val="000000"/>
              </a:buClr>
              <a:buSzPct val="25000"/>
            </a:pPr>
            <a:r>
              <a:rPr lang="en-US" sz="1100" kern="0" dirty="0" smtClean="0">
                <a:solidFill>
                  <a:srgbClr val="000000"/>
                </a:solidFill>
                <a:latin typeface="Garamond"/>
                <a:ea typeface="Garamond"/>
                <a:cs typeface="Garamond"/>
                <a:sym typeface="Garamond"/>
              </a:rPr>
              <a:t>When registering your travel in ISOS, you need to:</a:t>
            </a:r>
            <a:endParaRPr lang="en-US" sz="1100" kern="0" dirty="0">
              <a:solidFill>
                <a:srgbClr val="000000"/>
              </a:solidFill>
              <a:latin typeface="Garamond"/>
              <a:ea typeface="Garamond"/>
              <a:cs typeface="Garamond"/>
              <a:sym typeface="Garamond"/>
            </a:endParaRPr>
          </a:p>
          <a:p>
            <a:pPr marL="647700" indent="-571500">
              <a:buClr>
                <a:srgbClr val="5B9BD5"/>
              </a:buClr>
              <a:buSzPct val="100000"/>
              <a:buFont typeface="+mj-lt"/>
              <a:buAutoNum type="alphaLcParenR"/>
            </a:pPr>
            <a:r>
              <a:rPr lang="en-US" sz="1100" kern="0" dirty="0" smtClean="0">
                <a:solidFill>
                  <a:srgbClr val="000000"/>
                </a:solidFill>
                <a:latin typeface="Garamond"/>
                <a:ea typeface="Garamond"/>
                <a:cs typeface="Garamond"/>
                <a:sym typeface="Garamond"/>
              </a:rPr>
              <a:t>Select the correct school affiliation</a:t>
            </a:r>
            <a:endParaRPr lang="en-US" sz="1100" kern="0" dirty="0">
              <a:solidFill>
                <a:srgbClr val="000000"/>
              </a:solidFill>
              <a:latin typeface="Garamond"/>
              <a:ea typeface="Garamond"/>
              <a:cs typeface="Garamond"/>
              <a:sym typeface="Garamond"/>
            </a:endParaRPr>
          </a:p>
          <a:p>
            <a:pPr marL="647700" indent="-571500">
              <a:buClr>
                <a:srgbClr val="5B9BD5"/>
              </a:buClr>
              <a:buSzPct val="100000"/>
              <a:buFont typeface="+mj-lt"/>
              <a:buAutoNum type="alphaLcParenR"/>
            </a:pPr>
            <a:r>
              <a:rPr lang="en-US" sz="1100" kern="0" dirty="0" smtClean="0">
                <a:solidFill>
                  <a:srgbClr val="000000"/>
                </a:solidFill>
                <a:latin typeface="Garamond"/>
                <a:ea typeface="Garamond"/>
                <a:cs typeface="Garamond"/>
                <a:sym typeface="Garamond"/>
              </a:rPr>
              <a:t>Create a separate itinerary for each side trip</a:t>
            </a:r>
            <a:endParaRPr lang="en-US" sz="1100" kern="0" dirty="0">
              <a:solidFill>
                <a:srgbClr val="000000"/>
              </a:solidFill>
              <a:latin typeface="Garamond"/>
              <a:ea typeface="Garamond"/>
              <a:cs typeface="Garamond"/>
              <a:sym typeface="Garamond"/>
            </a:endParaRPr>
          </a:p>
          <a:p>
            <a:pPr marL="647700" indent="-571500">
              <a:buClr>
                <a:srgbClr val="5B9BD5"/>
              </a:buClr>
              <a:buSzPct val="100000"/>
              <a:buFont typeface="+mj-lt"/>
              <a:buAutoNum type="alphaLcParenR"/>
            </a:pPr>
            <a:r>
              <a:rPr lang="en-US" sz="1100" kern="0" dirty="0" smtClean="0">
                <a:solidFill>
                  <a:srgbClr val="000000"/>
                </a:solidFill>
                <a:latin typeface="Garamond"/>
                <a:ea typeface="Garamond"/>
                <a:cs typeface="Garamond"/>
                <a:sym typeface="Garamond"/>
              </a:rPr>
              <a:t>Opt into email alerts</a:t>
            </a:r>
            <a:endParaRPr lang="en-US" sz="1100" kern="0" dirty="0">
              <a:solidFill>
                <a:srgbClr val="000000"/>
              </a:solidFill>
              <a:latin typeface="Garamond"/>
              <a:ea typeface="Garamond"/>
              <a:cs typeface="Garamond"/>
              <a:sym typeface="Garamond"/>
            </a:endParaRPr>
          </a:p>
          <a:p>
            <a:pPr marL="647700" indent="-571500">
              <a:buClr>
                <a:srgbClr val="5B9BD5"/>
              </a:buClr>
              <a:buSzPct val="100000"/>
              <a:buFont typeface="+mj-lt"/>
              <a:buAutoNum type="alphaLcParenR"/>
            </a:pPr>
            <a:r>
              <a:rPr lang="en-US" sz="1100" kern="0" dirty="0">
                <a:solidFill>
                  <a:srgbClr val="000000"/>
                </a:solidFill>
                <a:latin typeface="Garamond"/>
                <a:ea typeface="Garamond"/>
                <a:cs typeface="Garamond"/>
                <a:sym typeface="Garamond"/>
              </a:rPr>
              <a:t>All of the </a:t>
            </a:r>
            <a:r>
              <a:rPr lang="en-US" sz="1100" kern="0" dirty="0" smtClean="0">
                <a:solidFill>
                  <a:srgbClr val="000000"/>
                </a:solidFill>
                <a:latin typeface="Garamond"/>
                <a:ea typeface="Garamond"/>
                <a:cs typeface="Garamond"/>
                <a:sym typeface="Garamond"/>
              </a:rPr>
              <a:t>above</a:t>
            </a:r>
          </a:p>
          <a:p>
            <a:pPr marL="647700" indent="-571500">
              <a:buClr>
                <a:srgbClr val="5B9BD5"/>
              </a:buClr>
              <a:buSzPct val="100000"/>
              <a:buFont typeface="+mj-lt"/>
              <a:buAutoNum type="alphaLcParenR"/>
            </a:pPr>
            <a:r>
              <a:rPr lang="en-US" sz="1100" kern="0" dirty="0" smtClean="0">
                <a:solidFill>
                  <a:srgbClr val="000000"/>
                </a:solidFill>
                <a:latin typeface="Garamond"/>
                <a:ea typeface="Garamond"/>
                <a:cs typeface="Garamond"/>
                <a:sym typeface="Garamond"/>
              </a:rPr>
              <a:t>None of the above</a:t>
            </a:r>
            <a:endParaRPr lang="en-US" sz="1100" kern="0" dirty="0">
              <a:solidFill>
                <a:srgbClr val="333333"/>
              </a:solidFill>
              <a:latin typeface="Garamond"/>
              <a:ea typeface="Garamond"/>
              <a:cs typeface="Garamond"/>
              <a:sym typeface="Garamond"/>
            </a:endParaRPr>
          </a:p>
          <a:p>
            <a:pPr marL="76200">
              <a:buClr>
                <a:srgbClr val="5B9BD5"/>
              </a:buClr>
              <a:buSzPct val="100000"/>
            </a:pPr>
            <a:endParaRPr lang="en-US" sz="1100" kern="0" dirty="0">
              <a:solidFill>
                <a:srgbClr val="000000"/>
              </a:solidFill>
              <a:latin typeface="Garamond"/>
              <a:ea typeface="Garamond"/>
              <a:cs typeface="Garamond"/>
              <a:sym typeface="Garamond"/>
            </a:endParaRPr>
          </a:p>
          <a:p>
            <a:pPr>
              <a:buSzPct val="25000"/>
            </a:pPr>
            <a:r>
              <a:rPr lang="en-US" sz="1100" kern="0" dirty="0" smtClean="0">
                <a:solidFill>
                  <a:srgbClr val="000000"/>
                </a:solidFill>
                <a:latin typeface="Garamond"/>
                <a:ea typeface="Garamond"/>
                <a:cs typeface="Garamond"/>
                <a:sym typeface="Garamond"/>
              </a:rPr>
              <a:t>True </a:t>
            </a:r>
            <a:r>
              <a:rPr lang="en-US" sz="1100" kern="0" dirty="0">
                <a:solidFill>
                  <a:srgbClr val="000000"/>
                </a:solidFill>
                <a:latin typeface="Garamond"/>
                <a:ea typeface="Garamond"/>
                <a:cs typeface="Garamond"/>
                <a:sym typeface="Garamond"/>
              </a:rPr>
              <a:t>or False: </a:t>
            </a:r>
            <a:r>
              <a:rPr lang="en-US" sz="1100" kern="0" dirty="0" smtClean="0">
                <a:solidFill>
                  <a:srgbClr val="000000"/>
                </a:solidFill>
                <a:latin typeface="Garamond"/>
                <a:ea typeface="Garamond"/>
                <a:cs typeface="Garamond"/>
                <a:sym typeface="Garamond"/>
              </a:rPr>
              <a:t>Once you get School Sponsorship, </a:t>
            </a:r>
            <a:r>
              <a:rPr lang="en-US" sz="1100" kern="0" dirty="0">
                <a:solidFill>
                  <a:srgbClr val="000000"/>
                </a:solidFill>
                <a:latin typeface="Garamond"/>
                <a:ea typeface="Garamond"/>
                <a:cs typeface="Garamond"/>
                <a:sym typeface="Garamond"/>
              </a:rPr>
              <a:t>you are not required to register </a:t>
            </a:r>
            <a:r>
              <a:rPr lang="en-US" sz="1100" kern="0" dirty="0" smtClean="0">
                <a:solidFill>
                  <a:srgbClr val="000000"/>
                </a:solidFill>
                <a:latin typeface="Garamond"/>
                <a:ea typeface="Garamond"/>
                <a:cs typeface="Garamond"/>
                <a:sym typeface="Garamond"/>
              </a:rPr>
              <a:t>your travel with </a:t>
            </a:r>
            <a:r>
              <a:rPr lang="en-US" sz="1100" kern="0" dirty="0">
                <a:solidFill>
                  <a:srgbClr val="000000"/>
                </a:solidFill>
                <a:latin typeface="Garamond"/>
                <a:ea typeface="Garamond"/>
                <a:cs typeface="Garamond"/>
                <a:sym typeface="Garamond"/>
              </a:rPr>
              <a:t>ISOS. </a:t>
            </a:r>
            <a:endParaRPr lang="en-US" sz="1100" kern="0" dirty="0" smtClean="0">
              <a:solidFill>
                <a:srgbClr val="000000"/>
              </a:solidFill>
              <a:latin typeface="Garamond"/>
              <a:ea typeface="Garamond"/>
              <a:cs typeface="Garamond"/>
              <a:sym typeface="Garamond"/>
            </a:endParaRPr>
          </a:p>
          <a:p>
            <a:pPr>
              <a:buSzPct val="25000"/>
            </a:pPr>
            <a:endParaRPr lang="en-US" sz="1100" kern="0" dirty="0" smtClean="0">
              <a:solidFill>
                <a:srgbClr val="000000"/>
              </a:solidFill>
              <a:latin typeface="Garamond"/>
              <a:ea typeface="Garamond"/>
              <a:cs typeface="Garamond"/>
              <a:sym typeface="Garamond"/>
            </a:endParaRPr>
          </a:p>
          <a:p>
            <a:pPr>
              <a:buSzPct val="25000"/>
            </a:pPr>
            <a:r>
              <a:rPr lang="en-US" sz="1100" kern="0" dirty="0" smtClean="0">
                <a:solidFill>
                  <a:srgbClr val="000000"/>
                </a:solidFill>
                <a:latin typeface="Garamond"/>
                <a:ea typeface="Garamond"/>
                <a:cs typeface="Garamond"/>
                <a:sym typeface="Garamond"/>
              </a:rPr>
              <a:t>True </a:t>
            </a:r>
            <a:r>
              <a:rPr lang="en-US" sz="1100" kern="0" dirty="0">
                <a:solidFill>
                  <a:srgbClr val="000000"/>
                </a:solidFill>
                <a:latin typeface="Garamond"/>
                <a:ea typeface="Garamond"/>
                <a:cs typeface="Garamond"/>
                <a:sym typeface="Garamond"/>
              </a:rPr>
              <a:t>or False: </a:t>
            </a:r>
            <a:r>
              <a:rPr lang="en-US" sz="1100" kern="0" dirty="0" smtClean="0">
                <a:solidFill>
                  <a:srgbClr val="000000"/>
                </a:solidFill>
                <a:latin typeface="Garamond"/>
                <a:ea typeface="Garamond"/>
                <a:cs typeface="Garamond"/>
                <a:sym typeface="Garamond"/>
              </a:rPr>
              <a:t>Personal </a:t>
            </a:r>
            <a:r>
              <a:rPr lang="en-US" sz="1100" kern="0" dirty="0">
                <a:solidFill>
                  <a:srgbClr val="000000"/>
                </a:solidFill>
                <a:latin typeface="Garamond"/>
                <a:ea typeface="Garamond"/>
                <a:cs typeface="Garamond"/>
                <a:sym typeface="Garamond"/>
              </a:rPr>
              <a:t>weekend travel during my international travel program must be registered and approved before my departure</a:t>
            </a:r>
            <a:r>
              <a:rPr lang="en-US" sz="1100" kern="0" dirty="0" smtClean="0">
                <a:solidFill>
                  <a:srgbClr val="000000"/>
                </a:solidFill>
                <a:latin typeface="Garamond"/>
                <a:ea typeface="Garamond"/>
                <a:cs typeface="Garamond"/>
                <a:sym typeface="Garamond"/>
              </a:rPr>
              <a:t>.</a:t>
            </a:r>
            <a:endParaRPr lang="en-US" sz="1100" kern="0" dirty="0">
              <a:solidFill>
                <a:srgbClr val="000000"/>
              </a:solidFill>
              <a:latin typeface="Garamond"/>
              <a:ea typeface="Garamond"/>
              <a:cs typeface="Garamond"/>
              <a:sym typeface="Garamond"/>
            </a:endParaRPr>
          </a:p>
        </p:txBody>
      </p:sp>
    </p:spTree>
    <p:extLst>
      <p:ext uri="{BB962C8B-B14F-4D97-AF65-F5344CB8AC3E}">
        <p14:creationId xmlns:p14="http://schemas.microsoft.com/office/powerpoint/2010/main" val="1234133983"/>
      </p:ext>
    </p:extLst>
  </p:cSld>
  <p:clrMapOvr>
    <a:masterClrMapping/>
  </p:clrMapOvr>
  <p:transition spd="med">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Inline image 2"/>
          <p:cNvSpPr>
            <a:spLocks noChangeAspect="1" noChangeArrowheads="1"/>
          </p:cNvSpPr>
          <p:nvPr/>
        </p:nvSpPr>
        <p:spPr bwMode="auto">
          <a:xfrm>
            <a:off x="58341" y="-72232"/>
            <a:ext cx="114300" cy="1524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38405" tIns="19202" rIns="38405" bIns="19202" numCol="1" anchor="t" anchorCtr="0" compatLnSpc="1">
            <a:prstTxWarp prst="textNoShape">
              <a:avLst/>
            </a:prstTxWarp>
          </a:bodyPr>
          <a:lstStyle/>
          <a:p>
            <a:endParaRPr lang="en-US" dirty="0"/>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914900"/>
            <a:ext cx="9144000" cy="22958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Shape 88"/>
          <p:cNvSpPr/>
          <p:nvPr/>
        </p:nvSpPr>
        <p:spPr>
          <a:xfrm>
            <a:off x="75" y="0"/>
            <a:ext cx="9143925" cy="7210796"/>
          </a:xfrm>
          <a:prstGeom prst="rect">
            <a:avLst/>
          </a:prstGeom>
          <a:solidFill>
            <a:schemeClr val="accent1">
              <a:lumMod val="75000"/>
              <a:alpha val="76862"/>
            </a:schemeClr>
          </a:solidFill>
          <a:ln>
            <a:solidFill>
              <a:schemeClr val="accent1">
                <a:lumMod val="75000"/>
              </a:schemeClr>
            </a:solidFill>
          </a:ln>
        </p:spPr>
        <p:txBody>
          <a:bodyPr lIns="38399" tIns="19194" rIns="38399" bIns="19194" anchor="ctr" anchorCtr="0">
            <a:noAutofit/>
          </a:bodyPr>
          <a:lstStyle/>
          <a:p>
            <a:pPr algn="ctr"/>
            <a:endParaRPr sz="1500" dirty="0">
              <a:solidFill>
                <a:schemeClr val="lt1"/>
              </a:solidFill>
              <a:latin typeface="Calibri"/>
              <a:ea typeface="Calibri"/>
              <a:cs typeface="Calibri"/>
              <a:sym typeface="Calibri"/>
            </a:endParaRPr>
          </a:p>
        </p:txBody>
      </p:sp>
      <p:sp>
        <p:nvSpPr>
          <p:cNvPr id="7" name="Shape 89"/>
          <p:cNvSpPr txBox="1"/>
          <p:nvPr/>
        </p:nvSpPr>
        <p:spPr>
          <a:xfrm>
            <a:off x="235997" y="2342450"/>
            <a:ext cx="8422228" cy="1302300"/>
          </a:xfrm>
          <a:prstGeom prst="rect">
            <a:avLst/>
          </a:prstGeom>
          <a:noFill/>
          <a:ln>
            <a:noFill/>
          </a:ln>
        </p:spPr>
        <p:txBody>
          <a:bodyPr lIns="38399" tIns="19194" rIns="38399" bIns="19194" anchor="b" anchorCtr="0">
            <a:noAutofit/>
          </a:bodyPr>
          <a:lstStyle/>
          <a:p>
            <a:pPr lvl="0" algn="ctr">
              <a:buSzPct val="25000"/>
            </a:pPr>
            <a:r>
              <a:rPr lang="en-US" sz="3000" b="1" dirty="0">
                <a:solidFill>
                  <a:schemeClr val="lt1"/>
                </a:solidFill>
                <a:latin typeface="Cabin"/>
                <a:ea typeface="Cabin"/>
                <a:cs typeface="Cabin"/>
                <a:sym typeface="Cabin"/>
              </a:rPr>
              <a:t>TRAVEL BASICS</a:t>
            </a:r>
          </a:p>
          <a:p>
            <a:pPr lvl="0" algn="ctr">
              <a:buSzPct val="25000"/>
            </a:pPr>
            <a:endParaRPr lang="en-US" sz="3000" b="1" dirty="0">
              <a:solidFill>
                <a:schemeClr val="lt1"/>
              </a:solidFill>
              <a:latin typeface="Cabin"/>
              <a:ea typeface="Cabin"/>
              <a:cs typeface="Cabin"/>
              <a:sym typeface="Cabin"/>
            </a:endParaRPr>
          </a:p>
        </p:txBody>
      </p:sp>
      <p:cxnSp>
        <p:nvCxnSpPr>
          <p:cNvPr id="8" name="Shape 90"/>
          <p:cNvCxnSpPr/>
          <p:nvPr/>
        </p:nvCxnSpPr>
        <p:spPr>
          <a:xfrm>
            <a:off x="778921" y="3558929"/>
            <a:ext cx="7593554" cy="0"/>
          </a:xfrm>
          <a:prstGeom prst="straightConnector1">
            <a:avLst/>
          </a:prstGeom>
          <a:noFill/>
          <a:ln w="50800" cap="flat" cmpd="sng">
            <a:solidFill>
              <a:schemeClr val="lt1"/>
            </a:solidFill>
            <a:prstDash val="solid"/>
            <a:miter/>
            <a:headEnd type="none" w="med" len="med"/>
            <a:tailEnd type="none" w="med" len="med"/>
          </a:ln>
        </p:spPr>
      </p:cxnSp>
      <p:sp>
        <p:nvSpPr>
          <p:cNvPr id="9" name="Shape 92"/>
          <p:cNvSpPr txBox="1"/>
          <p:nvPr/>
        </p:nvSpPr>
        <p:spPr>
          <a:xfrm>
            <a:off x="730074" y="3644749"/>
            <a:ext cx="7356651" cy="430950"/>
          </a:xfrm>
          <a:prstGeom prst="rect">
            <a:avLst/>
          </a:prstGeom>
          <a:noFill/>
          <a:ln>
            <a:noFill/>
          </a:ln>
        </p:spPr>
        <p:txBody>
          <a:bodyPr lIns="38399" tIns="19194" rIns="38399" bIns="19194" anchor="t" anchorCtr="0">
            <a:noAutofit/>
          </a:bodyPr>
          <a:lstStyle/>
          <a:p>
            <a:pPr lvl="0" algn="ctr">
              <a:buSzPct val="25000"/>
            </a:pPr>
            <a:r>
              <a:rPr lang="en-US" sz="2100" dirty="0" smtClean="0">
                <a:solidFill>
                  <a:schemeClr val="lt1"/>
                </a:solidFill>
                <a:latin typeface="Cabin"/>
                <a:ea typeface="Cabin"/>
                <a:cs typeface="Cabin"/>
                <a:sym typeface="Cabin"/>
              </a:rPr>
              <a:t>Getting Ready to Go</a:t>
            </a:r>
            <a:endParaRPr lang="en-US" sz="2100" dirty="0">
              <a:solidFill>
                <a:schemeClr val="lt1"/>
              </a:solidFill>
              <a:latin typeface="Cabin"/>
              <a:ea typeface="Cabin"/>
              <a:cs typeface="Cabin"/>
              <a:sym typeface="Cabin"/>
            </a:endParaRPr>
          </a:p>
        </p:txBody>
      </p:sp>
    </p:spTree>
    <p:extLst>
      <p:ext uri="{BB962C8B-B14F-4D97-AF65-F5344CB8AC3E}">
        <p14:creationId xmlns:p14="http://schemas.microsoft.com/office/powerpoint/2010/main" val="319679817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cxnSp>
        <p:nvCxnSpPr>
          <p:cNvPr id="99" name="Shape 99"/>
          <p:cNvCxnSpPr/>
          <p:nvPr/>
        </p:nvCxnSpPr>
        <p:spPr>
          <a:xfrm rot="10800000" flipH="1">
            <a:off x="1222106" y="1116125"/>
            <a:ext cx="6640088" cy="8100"/>
          </a:xfrm>
          <a:prstGeom prst="straightConnector1">
            <a:avLst/>
          </a:prstGeom>
          <a:noFill/>
          <a:ln w="50800" cap="flat" cmpd="sng">
            <a:solidFill>
              <a:srgbClr val="A4D7F4"/>
            </a:solidFill>
            <a:prstDash val="solid"/>
            <a:miter/>
            <a:headEnd type="none" w="med" len="med"/>
            <a:tailEnd type="none" w="med" len="med"/>
          </a:ln>
        </p:spPr>
      </p:cxnSp>
      <p:cxnSp>
        <p:nvCxnSpPr>
          <p:cNvPr id="100" name="Shape 100"/>
          <p:cNvCxnSpPr/>
          <p:nvPr/>
        </p:nvCxnSpPr>
        <p:spPr>
          <a:xfrm>
            <a:off x="1222106" y="1124225"/>
            <a:ext cx="2325038" cy="0"/>
          </a:xfrm>
          <a:prstGeom prst="straightConnector1">
            <a:avLst/>
          </a:prstGeom>
          <a:noFill/>
          <a:ln w="50800" cap="flat" cmpd="sng">
            <a:solidFill>
              <a:srgbClr val="00447C"/>
            </a:solidFill>
            <a:prstDash val="solid"/>
            <a:miter/>
            <a:headEnd type="none" w="med" len="med"/>
            <a:tailEnd type="none" w="med" len="med"/>
          </a:ln>
        </p:spPr>
      </p:cxnSp>
      <p:sp>
        <p:nvSpPr>
          <p:cNvPr id="101" name="Shape 101"/>
          <p:cNvSpPr txBox="1"/>
          <p:nvPr/>
        </p:nvSpPr>
        <p:spPr>
          <a:xfrm>
            <a:off x="1251038" y="2095500"/>
            <a:ext cx="6611156" cy="1590450"/>
          </a:xfrm>
          <a:prstGeom prst="rect">
            <a:avLst/>
          </a:prstGeom>
          <a:noFill/>
          <a:ln>
            <a:noFill/>
          </a:ln>
        </p:spPr>
        <p:txBody>
          <a:bodyPr lIns="38399" tIns="19194" rIns="38399" bIns="19194" anchor="t" anchorCtr="0">
            <a:noAutofit/>
          </a:bodyPr>
          <a:lstStyle/>
          <a:p>
            <a:pPr>
              <a:lnSpc>
                <a:spcPct val="115000"/>
              </a:lnSpc>
            </a:pPr>
            <a:endParaRPr sz="1300" dirty="0">
              <a:solidFill>
                <a:schemeClr val="dk1"/>
              </a:solidFill>
              <a:latin typeface="Garamond" panose="02020404030301010803" pitchFamily="18" charset="0"/>
            </a:endParaRPr>
          </a:p>
          <a:p>
            <a:pPr>
              <a:lnSpc>
                <a:spcPct val="115000"/>
              </a:lnSpc>
            </a:pPr>
            <a:endParaRPr sz="1300" dirty="0">
              <a:solidFill>
                <a:schemeClr val="dk1"/>
              </a:solidFill>
              <a:latin typeface="Garamond" panose="02020404030301010803" pitchFamily="18" charset="0"/>
            </a:endParaRPr>
          </a:p>
          <a:p>
            <a:pPr>
              <a:lnSpc>
                <a:spcPct val="115000"/>
              </a:lnSpc>
            </a:pPr>
            <a:r>
              <a:rPr lang="en-US" sz="1300" dirty="0">
                <a:solidFill>
                  <a:schemeClr val="dk1"/>
                </a:solidFill>
                <a:latin typeface="Garamond" panose="02020404030301010803" pitchFamily="18" charset="0"/>
              </a:rPr>
              <a:t> </a:t>
            </a:r>
          </a:p>
        </p:txBody>
      </p:sp>
      <p:sp>
        <p:nvSpPr>
          <p:cNvPr id="102" name="Shape 102"/>
          <p:cNvSpPr txBox="1"/>
          <p:nvPr/>
        </p:nvSpPr>
        <p:spPr>
          <a:xfrm>
            <a:off x="1188390" y="570225"/>
            <a:ext cx="6012450" cy="553950"/>
          </a:xfrm>
          <a:prstGeom prst="rect">
            <a:avLst/>
          </a:prstGeom>
          <a:noFill/>
          <a:ln>
            <a:noFill/>
          </a:ln>
        </p:spPr>
        <p:txBody>
          <a:bodyPr lIns="38399" tIns="19194" rIns="38399" bIns="19194" anchor="t" anchorCtr="0">
            <a:noAutofit/>
          </a:bodyPr>
          <a:lstStyle/>
          <a:p>
            <a:pPr>
              <a:buSzPct val="25000"/>
            </a:pPr>
            <a:r>
              <a:rPr lang="en-US" sz="2800" dirty="0">
                <a:solidFill>
                  <a:srgbClr val="00447C"/>
                </a:solidFill>
                <a:latin typeface="Cabin"/>
                <a:ea typeface="Cabin"/>
                <a:cs typeface="Cabin"/>
                <a:sym typeface="Cabin"/>
              </a:rPr>
              <a:t>BEFORE YOU GO</a:t>
            </a:r>
          </a:p>
        </p:txBody>
      </p:sp>
      <p:sp>
        <p:nvSpPr>
          <p:cNvPr id="103" name="Shape 103"/>
          <p:cNvSpPr/>
          <p:nvPr/>
        </p:nvSpPr>
        <p:spPr>
          <a:xfrm flipH="1">
            <a:off x="-36" y="709863"/>
            <a:ext cx="72225" cy="763950"/>
          </a:xfrm>
          <a:prstGeom prst="rect">
            <a:avLst/>
          </a:prstGeom>
          <a:solidFill>
            <a:srgbClr val="00447C"/>
          </a:solidFill>
          <a:ln>
            <a:noFill/>
          </a:ln>
        </p:spPr>
        <p:txBody>
          <a:bodyPr lIns="38399" tIns="19194" rIns="38399" bIns="19194" anchor="ctr" anchorCtr="0">
            <a:noAutofit/>
          </a:bodyPr>
          <a:lstStyle/>
          <a:p>
            <a:pPr algn="ctr"/>
            <a:endParaRPr sz="1500" dirty="0">
              <a:solidFill>
                <a:srgbClr val="00447C"/>
              </a:solidFill>
              <a:latin typeface="Calibri"/>
              <a:ea typeface="Calibri"/>
              <a:cs typeface="Calibri"/>
              <a:sym typeface="Calibri"/>
            </a:endParaRPr>
          </a:p>
        </p:txBody>
      </p:sp>
      <p:sp>
        <p:nvSpPr>
          <p:cNvPr id="105" name="Shape 105"/>
          <p:cNvSpPr txBox="1"/>
          <p:nvPr/>
        </p:nvSpPr>
        <p:spPr>
          <a:xfrm>
            <a:off x="1222106" y="1339263"/>
            <a:ext cx="6562341" cy="666150"/>
          </a:xfrm>
          <a:prstGeom prst="rect">
            <a:avLst/>
          </a:prstGeom>
          <a:noFill/>
          <a:ln>
            <a:noFill/>
          </a:ln>
        </p:spPr>
        <p:txBody>
          <a:bodyPr lIns="38399" tIns="19194" rIns="38399" bIns="19194" anchor="t" anchorCtr="0">
            <a:noAutofit/>
          </a:bodyPr>
          <a:lstStyle/>
          <a:p>
            <a:pPr marL="32004">
              <a:lnSpc>
                <a:spcPct val="115000"/>
              </a:lnSpc>
              <a:buClr>
                <a:schemeClr val="dk1"/>
              </a:buClr>
              <a:buSzPct val="100000"/>
            </a:pPr>
            <a:r>
              <a:rPr lang="en-US" sz="1400" b="1" dirty="0" smtClean="0">
                <a:solidFill>
                  <a:schemeClr val="dk1"/>
                </a:solidFill>
                <a:latin typeface="Garamond" panose="02020404030301010803" pitchFamily="18" charset="0"/>
              </a:rPr>
              <a:t>HEALTH CARE</a:t>
            </a:r>
          </a:p>
          <a:p>
            <a:pPr marL="32004">
              <a:lnSpc>
                <a:spcPct val="115000"/>
              </a:lnSpc>
              <a:buClr>
                <a:schemeClr val="dk1"/>
              </a:buClr>
              <a:buSzPct val="100000"/>
            </a:pPr>
            <a:endParaRPr lang="en-US" sz="800" b="1" dirty="0">
              <a:solidFill>
                <a:schemeClr val="dk1"/>
              </a:solidFill>
              <a:latin typeface="Garamond" panose="02020404030301010803" pitchFamily="18" charset="0"/>
            </a:endParaRPr>
          </a:p>
          <a:p>
            <a:pPr marL="317754" indent="-285750">
              <a:lnSpc>
                <a:spcPct val="115000"/>
              </a:lnSpc>
              <a:buClr>
                <a:schemeClr val="accent1"/>
              </a:buClr>
              <a:buSzPct val="100000"/>
              <a:buFont typeface="Arial" panose="020B0604020202020204" pitchFamily="34" charset="0"/>
              <a:buChar char="•"/>
            </a:pPr>
            <a:r>
              <a:rPr lang="en-US" sz="1400" dirty="0">
                <a:solidFill>
                  <a:schemeClr val="dk1"/>
                </a:solidFill>
                <a:latin typeface="Garamond" panose="02020404030301010803" pitchFamily="18" charset="0"/>
              </a:rPr>
              <a:t>Visit </a:t>
            </a:r>
            <a:r>
              <a:rPr lang="en-US" sz="1400" dirty="0" smtClean="0">
                <a:solidFill>
                  <a:schemeClr val="dk1"/>
                </a:solidFill>
                <a:latin typeface="Garamond" panose="02020404030301010803" pitchFamily="18" charset="0"/>
              </a:rPr>
              <a:t>a physician or health care provider at least six weeks prior to your departure for:</a:t>
            </a:r>
          </a:p>
          <a:p>
            <a:pPr marL="774954" lvl="1" indent="-285750">
              <a:lnSpc>
                <a:spcPct val="115000"/>
              </a:lnSpc>
              <a:buClr>
                <a:schemeClr val="accent1"/>
              </a:buClr>
              <a:buSzPct val="100000"/>
              <a:buFont typeface="Arial" panose="020B0604020202020204" pitchFamily="34" charset="0"/>
              <a:buChar char="•"/>
            </a:pPr>
            <a:r>
              <a:rPr lang="en-US" sz="1400" dirty="0" smtClean="0">
                <a:solidFill>
                  <a:schemeClr val="dk1"/>
                </a:solidFill>
                <a:latin typeface="Garamond" panose="02020404030301010803" pitchFamily="18" charset="0"/>
              </a:rPr>
              <a:t>a </a:t>
            </a:r>
            <a:r>
              <a:rPr lang="en-US" sz="1400" dirty="0">
                <a:solidFill>
                  <a:schemeClr val="dk1"/>
                </a:solidFill>
                <a:latin typeface="Garamond" panose="02020404030301010803" pitchFamily="18" charset="0"/>
              </a:rPr>
              <a:t>check </a:t>
            </a:r>
            <a:r>
              <a:rPr lang="en-US" sz="1400" dirty="0" smtClean="0">
                <a:solidFill>
                  <a:schemeClr val="dk1"/>
                </a:solidFill>
                <a:latin typeface="Garamond" panose="02020404030301010803" pitchFamily="18" charset="0"/>
              </a:rPr>
              <a:t>up</a:t>
            </a:r>
          </a:p>
          <a:p>
            <a:pPr marL="774954" lvl="1" indent="-285750">
              <a:lnSpc>
                <a:spcPct val="115000"/>
              </a:lnSpc>
              <a:buClr>
                <a:schemeClr val="accent1"/>
              </a:buClr>
              <a:buSzPct val="100000"/>
              <a:buFont typeface="Arial" panose="020B0604020202020204" pitchFamily="34" charset="0"/>
              <a:buChar char="•"/>
            </a:pPr>
            <a:r>
              <a:rPr lang="en-US" sz="1400" dirty="0" smtClean="0">
                <a:solidFill>
                  <a:schemeClr val="dk1"/>
                </a:solidFill>
                <a:latin typeface="Garamond" panose="02020404030301010803" pitchFamily="18" charset="0"/>
              </a:rPr>
              <a:t>to update/refill </a:t>
            </a:r>
            <a:r>
              <a:rPr lang="en-US" sz="1400" dirty="0">
                <a:solidFill>
                  <a:schemeClr val="dk1"/>
                </a:solidFill>
                <a:latin typeface="Garamond" panose="02020404030301010803" pitchFamily="18" charset="0"/>
              </a:rPr>
              <a:t>your </a:t>
            </a:r>
            <a:r>
              <a:rPr lang="en-US" sz="1400" dirty="0" smtClean="0">
                <a:solidFill>
                  <a:schemeClr val="dk1"/>
                </a:solidFill>
                <a:latin typeface="Garamond" panose="02020404030301010803" pitchFamily="18" charset="0"/>
              </a:rPr>
              <a:t>prescriptions</a:t>
            </a:r>
          </a:p>
          <a:p>
            <a:pPr marL="774954" lvl="1" indent="-285750">
              <a:lnSpc>
                <a:spcPct val="115000"/>
              </a:lnSpc>
              <a:buClr>
                <a:schemeClr val="accent1"/>
              </a:buClr>
              <a:buSzPct val="100000"/>
              <a:buFont typeface="Arial" panose="020B0604020202020204" pitchFamily="34" charset="0"/>
              <a:buChar char="•"/>
            </a:pPr>
            <a:r>
              <a:rPr lang="en-US" sz="1400" dirty="0" smtClean="0">
                <a:solidFill>
                  <a:schemeClr val="dk1"/>
                </a:solidFill>
                <a:latin typeface="Garamond" panose="02020404030301010803" pitchFamily="18" charset="0"/>
              </a:rPr>
              <a:t>get </a:t>
            </a:r>
            <a:r>
              <a:rPr lang="en-US" sz="1400" dirty="0">
                <a:solidFill>
                  <a:schemeClr val="dk1"/>
                </a:solidFill>
                <a:latin typeface="Garamond" panose="02020404030301010803" pitchFamily="18" charset="0"/>
              </a:rPr>
              <a:t>a travel </a:t>
            </a:r>
            <a:r>
              <a:rPr lang="en-US" sz="1400" dirty="0" smtClean="0">
                <a:solidFill>
                  <a:schemeClr val="dk1"/>
                </a:solidFill>
                <a:latin typeface="Garamond" panose="02020404030301010803" pitchFamily="18" charset="0"/>
              </a:rPr>
              <a:t>consultation</a:t>
            </a:r>
          </a:p>
          <a:p>
            <a:pPr marL="774954" lvl="1" indent="-285750">
              <a:lnSpc>
                <a:spcPct val="115000"/>
              </a:lnSpc>
              <a:buClr>
                <a:schemeClr val="accent1"/>
              </a:buClr>
              <a:buSzPct val="100000"/>
              <a:buFont typeface="Arial" panose="020B0604020202020204" pitchFamily="34" charset="0"/>
              <a:buChar char="•"/>
            </a:pPr>
            <a:r>
              <a:rPr lang="en-US" sz="1400" dirty="0" smtClean="0">
                <a:solidFill>
                  <a:schemeClr val="dk1"/>
                </a:solidFill>
                <a:latin typeface="Garamond" panose="02020404030301010803" pitchFamily="18" charset="0"/>
              </a:rPr>
              <a:t>receive </a:t>
            </a:r>
            <a:r>
              <a:rPr lang="en-US" sz="1400" dirty="0">
                <a:solidFill>
                  <a:schemeClr val="dk1"/>
                </a:solidFill>
                <a:latin typeface="Garamond" panose="02020404030301010803" pitchFamily="18" charset="0"/>
              </a:rPr>
              <a:t>any required immunizations before departure</a:t>
            </a:r>
          </a:p>
          <a:p>
            <a:pPr marL="317754" indent="-285750">
              <a:lnSpc>
                <a:spcPct val="115000"/>
              </a:lnSpc>
              <a:buClr>
                <a:schemeClr val="accent1"/>
              </a:buClr>
              <a:buSzPct val="100000"/>
              <a:buFont typeface="Arial" panose="020B0604020202020204" pitchFamily="34" charset="0"/>
              <a:buChar char="•"/>
            </a:pPr>
            <a:r>
              <a:rPr lang="en-US" sz="1400" dirty="0" smtClean="0">
                <a:solidFill>
                  <a:schemeClr val="dk1"/>
                </a:solidFill>
                <a:latin typeface="Garamond" panose="02020404030301010803" pitchFamily="18" charset="0"/>
              </a:rPr>
              <a:t>Reach out to </a:t>
            </a:r>
            <a:r>
              <a:rPr lang="en-US" sz="1400" dirty="0">
                <a:solidFill>
                  <a:schemeClr val="dk1"/>
                </a:solidFill>
                <a:latin typeface="Garamond" panose="02020404030301010803" pitchFamily="18" charset="0"/>
              </a:rPr>
              <a:t>your health </a:t>
            </a:r>
            <a:r>
              <a:rPr lang="en-US" sz="1400" dirty="0" smtClean="0">
                <a:solidFill>
                  <a:schemeClr val="dk1"/>
                </a:solidFill>
                <a:latin typeface="Garamond" panose="02020404030301010803" pitchFamily="18" charset="0"/>
              </a:rPr>
              <a:t>insurance company </a:t>
            </a:r>
            <a:r>
              <a:rPr lang="en-US" sz="1400" dirty="0">
                <a:solidFill>
                  <a:schemeClr val="dk1"/>
                </a:solidFill>
                <a:latin typeface="Garamond" panose="02020404030301010803" pitchFamily="18" charset="0"/>
              </a:rPr>
              <a:t>for </a:t>
            </a:r>
            <a:r>
              <a:rPr lang="en-US" sz="1400" dirty="0" smtClean="0">
                <a:solidFill>
                  <a:schemeClr val="dk1"/>
                </a:solidFill>
                <a:latin typeface="Garamond" panose="02020404030301010803" pitchFamily="18" charset="0"/>
              </a:rPr>
              <a:t>information </a:t>
            </a:r>
            <a:r>
              <a:rPr lang="en-US" sz="1400" dirty="0">
                <a:solidFill>
                  <a:schemeClr val="dk1"/>
                </a:solidFill>
                <a:latin typeface="Garamond" panose="02020404030301010803" pitchFamily="18" charset="0"/>
              </a:rPr>
              <a:t>on overseas coverage </a:t>
            </a:r>
            <a:r>
              <a:rPr lang="en-US" sz="1400" dirty="0" smtClean="0">
                <a:solidFill>
                  <a:schemeClr val="dk1"/>
                </a:solidFill>
                <a:latin typeface="Garamond" panose="02020404030301010803" pitchFamily="18" charset="0"/>
              </a:rPr>
              <a:t>for emergent</a:t>
            </a:r>
            <a:r>
              <a:rPr lang="en-US" sz="1400" dirty="0">
                <a:solidFill>
                  <a:schemeClr val="dk1"/>
                </a:solidFill>
                <a:latin typeface="Garamond" panose="02020404030301010803" pitchFamily="18" charset="0"/>
              </a:rPr>
              <a:t>, urgent, and routine care.</a:t>
            </a:r>
          </a:p>
          <a:p>
            <a:pPr marL="317754" indent="-285750">
              <a:lnSpc>
                <a:spcPct val="115000"/>
              </a:lnSpc>
              <a:buClr>
                <a:schemeClr val="accent1"/>
              </a:buClr>
              <a:buSzPct val="100000"/>
              <a:buFont typeface="Arial" panose="020B0604020202020204" pitchFamily="34" charset="0"/>
              <a:buChar char="•"/>
            </a:pPr>
            <a:r>
              <a:rPr lang="en-US" sz="1400" dirty="0">
                <a:solidFill>
                  <a:schemeClr val="dk1"/>
                </a:solidFill>
                <a:latin typeface="Garamond" panose="02020404030301010803" pitchFamily="18" charset="0"/>
              </a:rPr>
              <a:t>If you will require continued therapy, monitoring, or specific support </a:t>
            </a:r>
            <a:r>
              <a:rPr lang="en-US" sz="1400" dirty="0" smtClean="0">
                <a:solidFill>
                  <a:schemeClr val="dk1"/>
                </a:solidFill>
                <a:latin typeface="Garamond" panose="02020404030301010803" pitchFamily="18" charset="0"/>
              </a:rPr>
              <a:t>mechanisms, </a:t>
            </a:r>
            <a:r>
              <a:rPr lang="en-US" sz="1400" dirty="0">
                <a:solidFill>
                  <a:schemeClr val="dk1"/>
                </a:solidFill>
                <a:latin typeface="Garamond" panose="02020404030301010803" pitchFamily="18" charset="0"/>
              </a:rPr>
              <a:t>develop a treatment plan with your </a:t>
            </a:r>
            <a:r>
              <a:rPr lang="en-US" sz="1400" dirty="0" smtClean="0">
                <a:solidFill>
                  <a:schemeClr val="dk1"/>
                </a:solidFill>
                <a:latin typeface="Garamond" panose="02020404030301010803" pitchFamily="18" charset="0"/>
              </a:rPr>
              <a:t>physician or health care provider and </a:t>
            </a:r>
            <a:r>
              <a:rPr lang="en-US" sz="1400" dirty="0">
                <a:solidFill>
                  <a:schemeClr val="dk1"/>
                </a:solidFill>
                <a:latin typeface="Garamond" panose="02020404030301010803" pitchFamily="18" charset="0"/>
              </a:rPr>
              <a:t>research the available medical resources at your travel </a:t>
            </a:r>
            <a:r>
              <a:rPr lang="en-US" sz="1400" dirty="0" smtClean="0">
                <a:solidFill>
                  <a:schemeClr val="dk1"/>
                </a:solidFill>
                <a:latin typeface="Garamond" panose="02020404030301010803" pitchFamily="18" charset="0"/>
              </a:rPr>
              <a:t>destination(s).</a:t>
            </a:r>
          </a:p>
          <a:p>
            <a:pPr marL="317754" indent="-285750">
              <a:lnSpc>
                <a:spcPct val="115000"/>
              </a:lnSpc>
              <a:buClr>
                <a:schemeClr val="accent1"/>
              </a:buClr>
              <a:buSzPct val="100000"/>
              <a:buFont typeface="Arial" panose="020B0604020202020204" pitchFamily="34" charset="0"/>
              <a:buChar char="•"/>
            </a:pPr>
            <a:r>
              <a:rPr lang="en-US" sz="1400" dirty="0" smtClean="0">
                <a:solidFill>
                  <a:schemeClr val="dk1"/>
                </a:solidFill>
                <a:latin typeface="Garamond" panose="02020404030301010803" pitchFamily="18" charset="0"/>
              </a:rPr>
              <a:t>Certain types of gynecological products may not be as readily available in country, so plan to bring your own supply if you prefer a particular brand or style.</a:t>
            </a:r>
          </a:p>
          <a:p>
            <a:pPr marL="317754" indent="-285750">
              <a:lnSpc>
                <a:spcPct val="115000"/>
              </a:lnSpc>
              <a:buClr>
                <a:schemeClr val="accent1"/>
              </a:buClr>
              <a:buSzPct val="100000"/>
              <a:buFont typeface="Arial" panose="020B0604020202020204" pitchFamily="34" charset="0"/>
              <a:buChar char="•"/>
            </a:pPr>
            <a:r>
              <a:rPr lang="en-US" sz="1400" dirty="0" smtClean="0">
                <a:solidFill>
                  <a:schemeClr val="dk1"/>
                </a:solidFill>
                <a:latin typeface="Garamond" panose="02020404030301010803" pitchFamily="18" charset="0"/>
              </a:rPr>
              <a:t>If needed, bring prescription contact lenses, contact lens solution, and a pair of prescription eye glasses.</a:t>
            </a:r>
          </a:p>
          <a:p>
            <a:pPr marL="317754" indent="-285750">
              <a:lnSpc>
                <a:spcPct val="115000"/>
              </a:lnSpc>
              <a:buClr>
                <a:schemeClr val="accent1"/>
              </a:buClr>
              <a:buSzPct val="100000"/>
              <a:buFont typeface="Arial" panose="020B0604020202020204" pitchFamily="34" charset="0"/>
              <a:buChar char="•"/>
            </a:pPr>
            <a:r>
              <a:rPr lang="en-US" sz="1400" dirty="0" smtClean="0">
                <a:solidFill>
                  <a:schemeClr val="dk1"/>
                </a:solidFill>
                <a:latin typeface="Garamond" panose="02020404030301010803" pitchFamily="18" charset="0"/>
              </a:rPr>
              <a:t>If you have preferences for particular brands of toiletries, it is recommended to bring your own, as you may not find certain brands globally.</a:t>
            </a:r>
          </a:p>
          <a:p>
            <a:pPr marL="192024" indent="-160020">
              <a:lnSpc>
                <a:spcPct val="115000"/>
              </a:lnSpc>
              <a:buClr>
                <a:schemeClr val="accent1"/>
              </a:buClr>
              <a:buSzPct val="100000"/>
              <a:buChar char="●"/>
            </a:pPr>
            <a:endParaRPr lang="en-US" sz="1300" dirty="0">
              <a:solidFill>
                <a:schemeClr val="dk1"/>
              </a:solidFill>
              <a:latin typeface="Garamond" panose="02020404030301010803" pitchFamily="18" charset="0"/>
            </a:endParaRPr>
          </a:p>
        </p:txBody>
      </p:sp>
    </p:spTree>
    <p:extLst>
      <p:ext uri="{BB962C8B-B14F-4D97-AF65-F5344CB8AC3E}">
        <p14:creationId xmlns:p14="http://schemas.microsoft.com/office/powerpoint/2010/main" val="3257219453"/>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5"/>
                                        </p:tgtEl>
                                        <p:attrNameLst>
                                          <p:attrName>style.visibility</p:attrName>
                                        </p:attrNameLst>
                                      </p:cBhvr>
                                      <p:to>
                                        <p:strVal val="visible"/>
                                      </p:to>
                                    </p:set>
                                    <p:animEffect transition="in" filter="fade">
                                      <p:cBhvr>
                                        <p:cTn id="7" dur="500"/>
                                        <p:tgtEl>
                                          <p:spTgt spid="1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cxnSp>
        <p:nvCxnSpPr>
          <p:cNvPr id="125" name="Shape 125"/>
          <p:cNvCxnSpPr/>
          <p:nvPr/>
        </p:nvCxnSpPr>
        <p:spPr>
          <a:xfrm rot="10800000" flipH="1">
            <a:off x="1222106" y="1116125"/>
            <a:ext cx="6640088" cy="8100"/>
          </a:xfrm>
          <a:prstGeom prst="straightConnector1">
            <a:avLst/>
          </a:prstGeom>
          <a:noFill/>
          <a:ln w="50800" cap="flat" cmpd="sng">
            <a:solidFill>
              <a:srgbClr val="A4D7F4"/>
            </a:solidFill>
            <a:prstDash val="solid"/>
            <a:miter/>
            <a:headEnd type="none" w="med" len="med"/>
            <a:tailEnd type="none" w="med" len="med"/>
          </a:ln>
        </p:spPr>
      </p:cxnSp>
      <p:cxnSp>
        <p:nvCxnSpPr>
          <p:cNvPr id="126" name="Shape 126"/>
          <p:cNvCxnSpPr/>
          <p:nvPr/>
        </p:nvCxnSpPr>
        <p:spPr>
          <a:xfrm>
            <a:off x="1222106" y="1124225"/>
            <a:ext cx="2325038" cy="0"/>
          </a:xfrm>
          <a:prstGeom prst="straightConnector1">
            <a:avLst/>
          </a:prstGeom>
          <a:noFill/>
          <a:ln w="50800" cap="flat" cmpd="sng">
            <a:solidFill>
              <a:srgbClr val="00447C"/>
            </a:solidFill>
            <a:prstDash val="solid"/>
            <a:miter/>
            <a:headEnd type="none" w="med" len="med"/>
            <a:tailEnd type="none" w="med" len="med"/>
          </a:ln>
        </p:spPr>
      </p:cxnSp>
      <p:sp>
        <p:nvSpPr>
          <p:cNvPr id="127" name="Shape 127"/>
          <p:cNvSpPr txBox="1"/>
          <p:nvPr/>
        </p:nvSpPr>
        <p:spPr>
          <a:xfrm>
            <a:off x="1222106" y="1333500"/>
            <a:ext cx="7312294" cy="3507750"/>
          </a:xfrm>
          <a:prstGeom prst="rect">
            <a:avLst/>
          </a:prstGeom>
          <a:noFill/>
          <a:ln>
            <a:noFill/>
          </a:ln>
        </p:spPr>
        <p:txBody>
          <a:bodyPr lIns="38399" tIns="19194" rIns="38399" bIns="19194" anchor="t" anchorCtr="0">
            <a:noAutofit/>
          </a:bodyPr>
          <a:lstStyle/>
          <a:p>
            <a:pPr marL="32004">
              <a:lnSpc>
                <a:spcPct val="115000"/>
              </a:lnSpc>
              <a:spcAft>
                <a:spcPts val="504"/>
              </a:spcAft>
              <a:buClr>
                <a:schemeClr val="accent1"/>
              </a:buClr>
              <a:buSzPct val="100000"/>
            </a:pPr>
            <a:r>
              <a:rPr lang="en-US" sz="1400" b="1" dirty="0" smtClean="0">
                <a:solidFill>
                  <a:schemeClr val="dk1"/>
                </a:solidFill>
                <a:latin typeface="Garamond" panose="02020404030301010803" pitchFamily="18" charset="0"/>
              </a:rPr>
              <a:t>HEALTH CARE</a:t>
            </a:r>
            <a:endParaRPr lang="en-US" sz="1400" b="1" dirty="0">
              <a:solidFill>
                <a:schemeClr val="dk1"/>
              </a:solidFill>
              <a:latin typeface="Garamond" panose="02020404030301010803" pitchFamily="18" charset="0"/>
            </a:endParaRPr>
          </a:p>
          <a:p>
            <a:pPr marL="317754" indent="-285750">
              <a:lnSpc>
                <a:spcPct val="110000"/>
              </a:lnSpc>
              <a:buClr>
                <a:schemeClr val="accent1"/>
              </a:buClr>
              <a:buSzPct val="100000"/>
              <a:buFont typeface="Arial" panose="020B0604020202020204" pitchFamily="34" charset="0"/>
              <a:buChar char="•"/>
            </a:pPr>
            <a:r>
              <a:rPr lang="en-US" sz="1400" dirty="0" smtClean="0">
                <a:latin typeface="Garamond" panose="02020404030301010803" pitchFamily="18" charset="0"/>
              </a:rPr>
              <a:t>If you regularly take medication, find out if you can bring an entire semester or year of the prescription with you or if it is readily available in country. </a:t>
            </a:r>
            <a:r>
              <a:rPr lang="en-US" sz="1400" dirty="0" smtClean="0">
                <a:solidFill>
                  <a:schemeClr val="dk1"/>
                </a:solidFill>
                <a:latin typeface="Garamond" panose="02020404030301010803" pitchFamily="18" charset="0"/>
              </a:rPr>
              <a:t>You may need to call your insurance company or your doctor several weeks in advance to receive the entire supply. </a:t>
            </a:r>
            <a:r>
              <a:rPr lang="en-US" sz="1400" dirty="0" smtClean="0">
                <a:latin typeface="Garamond" panose="02020404030301010803" pitchFamily="18" charset="0"/>
              </a:rPr>
              <a:t>Make sure to know the generic name for the drug. </a:t>
            </a:r>
          </a:p>
          <a:p>
            <a:pPr marL="317754" indent="-285750">
              <a:lnSpc>
                <a:spcPct val="110000"/>
              </a:lnSpc>
              <a:buClr>
                <a:schemeClr val="accent1"/>
              </a:buClr>
              <a:buSzPct val="100000"/>
              <a:buFont typeface="Arial" panose="020B0604020202020204" pitchFamily="34" charset="0"/>
              <a:buChar char="•"/>
            </a:pPr>
            <a:r>
              <a:rPr lang="en-US" sz="1400" dirty="0" smtClean="0">
                <a:latin typeface="Garamond" panose="02020404030301010803" pitchFamily="18" charset="0"/>
              </a:rPr>
              <a:t>Many countries have restrictions on how much of a particular drug can be brought into the country at a time. </a:t>
            </a:r>
            <a:r>
              <a:rPr lang="en-US" sz="1400" b="1" dirty="0" smtClean="0">
                <a:solidFill>
                  <a:schemeClr val="dk1"/>
                </a:solidFill>
                <a:latin typeface="Garamond" panose="02020404030301010803" pitchFamily="18" charset="0"/>
              </a:rPr>
              <a:t>It may be illegal to mail some prescription medications to certain countries. Check with the postal service and customs office before doing so. Even if mailing a medication is technically permitted, be wary as it may be delayed, damaged or lost, so have a back-up plan. </a:t>
            </a:r>
          </a:p>
          <a:p>
            <a:pPr marL="317754" indent="-285750">
              <a:lnSpc>
                <a:spcPct val="110000"/>
              </a:lnSpc>
              <a:buClr>
                <a:schemeClr val="accent1"/>
              </a:buClr>
              <a:buSzPct val="100000"/>
              <a:buFont typeface="Arial" panose="020B0604020202020204" pitchFamily="34" charset="0"/>
              <a:buChar char="•"/>
            </a:pPr>
            <a:r>
              <a:rPr lang="en-US" sz="1400" dirty="0" smtClean="0">
                <a:solidFill>
                  <a:schemeClr val="dk1"/>
                </a:solidFill>
                <a:latin typeface="Garamond" panose="02020404030301010803" pitchFamily="18" charset="0"/>
              </a:rPr>
              <a:t>Keep in mind that some drugs may not be permitted in certain countries — contact your host country’s embassy if you have questions.</a:t>
            </a:r>
          </a:p>
          <a:p>
            <a:pPr marL="317754" indent="-285750">
              <a:lnSpc>
                <a:spcPct val="110000"/>
              </a:lnSpc>
              <a:buClr>
                <a:schemeClr val="accent1"/>
              </a:buClr>
              <a:buSzPct val="100000"/>
              <a:buFont typeface="Arial" panose="020B0604020202020204" pitchFamily="34" charset="0"/>
              <a:buChar char="•"/>
            </a:pPr>
            <a:r>
              <a:rPr lang="en-US" sz="1400" dirty="0" smtClean="0">
                <a:solidFill>
                  <a:schemeClr val="dk1"/>
                </a:solidFill>
                <a:latin typeface="Garamond" panose="02020404030301010803" pitchFamily="18" charset="0"/>
              </a:rPr>
              <a:t>Prescription medications should be brought abroad in carry-on luggage.</a:t>
            </a:r>
          </a:p>
          <a:p>
            <a:pPr marL="317754" indent="-285750">
              <a:lnSpc>
                <a:spcPct val="110000"/>
              </a:lnSpc>
              <a:buClr>
                <a:schemeClr val="accent1"/>
              </a:buClr>
              <a:buSzPct val="100000"/>
              <a:buFont typeface="Arial" panose="020B0604020202020204" pitchFamily="34" charset="0"/>
              <a:buChar char="•"/>
            </a:pPr>
            <a:r>
              <a:rPr lang="en-US" sz="1400" dirty="0" smtClean="0">
                <a:solidFill>
                  <a:schemeClr val="dk1"/>
                </a:solidFill>
                <a:latin typeface="Garamond" panose="02020404030301010803" pitchFamily="18" charset="0"/>
              </a:rPr>
              <a:t>Make sure your prescriptions bear the same name as on your travel documents. </a:t>
            </a:r>
          </a:p>
          <a:p>
            <a:pPr marL="317754" indent="-285750">
              <a:lnSpc>
                <a:spcPct val="110000"/>
              </a:lnSpc>
              <a:buClr>
                <a:schemeClr val="accent1"/>
              </a:buClr>
              <a:buSzPct val="100000"/>
              <a:buFont typeface="Arial" panose="020B0604020202020204" pitchFamily="34" charset="0"/>
              <a:buChar char="•"/>
            </a:pPr>
            <a:r>
              <a:rPr lang="en-US" sz="1400" dirty="0" smtClean="0">
                <a:solidFill>
                  <a:schemeClr val="dk1"/>
                </a:solidFill>
                <a:latin typeface="Garamond" panose="02020404030301010803" pitchFamily="18" charset="0"/>
              </a:rPr>
              <a:t>Before you leave, find out the process for getting medication while abroad in case you need more.</a:t>
            </a:r>
          </a:p>
          <a:p>
            <a:pPr marL="317754" indent="-285750">
              <a:lnSpc>
                <a:spcPct val="110000"/>
              </a:lnSpc>
              <a:spcAft>
                <a:spcPts val="504"/>
              </a:spcAft>
              <a:buClr>
                <a:schemeClr val="accent1"/>
              </a:buClr>
              <a:buSzPct val="100000"/>
              <a:buFont typeface="Arial" panose="020B0604020202020204" pitchFamily="34" charset="0"/>
              <a:buChar char="•"/>
            </a:pPr>
            <a:r>
              <a:rPr lang="en-US" sz="1400" dirty="0" smtClean="0">
                <a:solidFill>
                  <a:schemeClr val="dk1"/>
                </a:solidFill>
                <a:latin typeface="Garamond" panose="02020404030301010803" pitchFamily="18" charset="0"/>
              </a:rPr>
              <a:t>Consider planning for important healthcare decisions, including:</a:t>
            </a:r>
          </a:p>
          <a:p>
            <a:pPr marL="774954" lvl="1" indent="-285750">
              <a:lnSpc>
                <a:spcPct val="110000"/>
              </a:lnSpc>
              <a:spcAft>
                <a:spcPts val="504"/>
              </a:spcAft>
              <a:buClr>
                <a:schemeClr val="accent1"/>
              </a:buClr>
              <a:buSzPct val="100000"/>
              <a:buFont typeface="Arial" panose="020B0604020202020204" pitchFamily="34" charset="0"/>
              <a:buChar char="•"/>
            </a:pPr>
            <a:r>
              <a:rPr lang="en-US" sz="1400" dirty="0" smtClean="0">
                <a:solidFill>
                  <a:schemeClr val="dk1"/>
                </a:solidFill>
                <a:latin typeface="Garamond" panose="02020404030301010803" pitchFamily="18" charset="0"/>
              </a:rPr>
              <a:t>Advance Directives</a:t>
            </a:r>
          </a:p>
          <a:p>
            <a:pPr marL="774954" lvl="1" indent="-285750">
              <a:lnSpc>
                <a:spcPct val="110000"/>
              </a:lnSpc>
              <a:spcAft>
                <a:spcPts val="504"/>
              </a:spcAft>
              <a:buClr>
                <a:schemeClr val="accent1"/>
              </a:buClr>
              <a:buSzPct val="100000"/>
              <a:buFont typeface="Arial" panose="020B0604020202020204" pitchFamily="34" charset="0"/>
              <a:buChar char="•"/>
            </a:pPr>
            <a:r>
              <a:rPr lang="en-US" sz="1400" dirty="0" smtClean="0">
                <a:solidFill>
                  <a:schemeClr val="dk1"/>
                </a:solidFill>
                <a:latin typeface="Garamond" panose="02020404030301010803" pitchFamily="18" charset="0"/>
              </a:rPr>
              <a:t>Durable Power of Attorney</a:t>
            </a:r>
          </a:p>
          <a:p>
            <a:pPr marL="774954" lvl="1" indent="-285750">
              <a:lnSpc>
                <a:spcPct val="110000"/>
              </a:lnSpc>
              <a:spcAft>
                <a:spcPts val="504"/>
              </a:spcAft>
              <a:buClr>
                <a:schemeClr val="accent1"/>
              </a:buClr>
              <a:buSzPct val="100000"/>
              <a:buFont typeface="Arial" panose="020B0604020202020204" pitchFamily="34" charset="0"/>
              <a:buChar char="•"/>
            </a:pPr>
            <a:r>
              <a:rPr lang="en-US" sz="1400" dirty="0" smtClean="0">
                <a:solidFill>
                  <a:schemeClr val="dk1"/>
                </a:solidFill>
                <a:latin typeface="Garamond" panose="02020404030301010803" pitchFamily="18" charset="0"/>
              </a:rPr>
              <a:t>Health Care Proxy</a:t>
            </a:r>
          </a:p>
          <a:p>
            <a:pPr marL="774954" lvl="1" indent="-285750">
              <a:lnSpc>
                <a:spcPct val="110000"/>
              </a:lnSpc>
              <a:spcAft>
                <a:spcPts val="504"/>
              </a:spcAft>
              <a:buClr>
                <a:schemeClr val="accent1"/>
              </a:buClr>
              <a:buSzPct val="100000"/>
              <a:buFont typeface="Arial" panose="020B0604020202020204" pitchFamily="34" charset="0"/>
              <a:buChar char="•"/>
            </a:pPr>
            <a:r>
              <a:rPr lang="en-US" sz="1400" dirty="0" smtClean="0">
                <a:solidFill>
                  <a:schemeClr val="dk1"/>
                </a:solidFill>
                <a:latin typeface="Garamond" panose="02020404030301010803" pitchFamily="18" charset="0"/>
              </a:rPr>
              <a:t>Living Will</a:t>
            </a:r>
            <a:endParaRPr sz="1400" dirty="0">
              <a:solidFill>
                <a:schemeClr val="dk1"/>
              </a:solidFill>
              <a:latin typeface="Garamond" panose="02020404030301010803" pitchFamily="18" charset="0"/>
            </a:endParaRPr>
          </a:p>
        </p:txBody>
      </p:sp>
      <p:sp>
        <p:nvSpPr>
          <p:cNvPr id="129" name="Shape 129"/>
          <p:cNvSpPr/>
          <p:nvPr/>
        </p:nvSpPr>
        <p:spPr>
          <a:xfrm flipH="1">
            <a:off x="-36" y="709863"/>
            <a:ext cx="72225" cy="763950"/>
          </a:xfrm>
          <a:prstGeom prst="rect">
            <a:avLst/>
          </a:prstGeom>
          <a:solidFill>
            <a:srgbClr val="00447C"/>
          </a:solidFill>
          <a:ln>
            <a:noFill/>
          </a:ln>
        </p:spPr>
        <p:txBody>
          <a:bodyPr lIns="38399" tIns="19194" rIns="38399" bIns="19194" anchor="ctr" anchorCtr="0">
            <a:noAutofit/>
          </a:bodyPr>
          <a:lstStyle/>
          <a:p>
            <a:pPr algn="ctr"/>
            <a:endParaRPr sz="1500" dirty="0">
              <a:solidFill>
                <a:srgbClr val="00447C"/>
              </a:solidFill>
              <a:latin typeface="Calibri"/>
              <a:ea typeface="Calibri"/>
              <a:cs typeface="Calibri"/>
              <a:sym typeface="Calibri"/>
            </a:endParaRPr>
          </a:p>
        </p:txBody>
      </p:sp>
      <p:sp>
        <p:nvSpPr>
          <p:cNvPr id="7" name="Shape 102"/>
          <p:cNvSpPr txBox="1"/>
          <p:nvPr/>
        </p:nvSpPr>
        <p:spPr>
          <a:xfrm>
            <a:off x="1188390" y="570225"/>
            <a:ext cx="6012450" cy="553950"/>
          </a:xfrm>
          <a:prstGeom prst="rect">
            <a:avLst/>
          </a:prstGeom>
          <a:noFill/>
          <a:ln>
            <a:noFill/>
          </a:ln>
        </p:spPr>
        <p:txBody>
          <a:bodyPr lIns="38399" tIns="19194" rIns="38399" bIns="19194" anchor="t" anchorCtr="0">
            <a:noAutofit/>
          </a:bodyPr>
          <a:lstStyle/>
          <a:p>
            <a:pPr>
              <a:buSzPct val="25000"/>
            </a:pPr>
            <a:r>
              <a:rPr lang="en-US" sz="2800" dirty="0">
                <a:solidFill>
                  <a:srgbClr val="00447C"/>
                </a:solidFill>
                <a:latin typeface="Cabin"/>
                <a:ea typeface="Cabin"/>
                <a:cs typeface="Cabin"/>
                <a:sym typeface="Cabin"/>
              </a:rPr>
              <a:t>BEFORE YOU GO</a:t>
            </a:r>
          </a:p>
        </p:txBody>
      </p:sp>
    </p:spTree>
    <p:extLst>
      <p:ext uri="{BB962C8B-B14F-4D97-AF65-F5344CB8AC3E}">
        <p14:creationId xmlns:p14="http://schemas.microsoft.com/office/powerpoint/2010/main" val="3720688738"/>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7"/>
                                        </p:tgtEl>
                                        <p:attrNameLst>
                                          <p:attrName>style.visibility</p:attrName>
                                        </p:attrNameLst>
                                      </p:cBhvr>
                                      <p:to>
                                        <p:strVal val="visible"/>
                                      </p:to>
                                    </p:set>
                                    <p:animEffect transition="in" filter="fade">
                                      <p:cBhvr>
                                        <p:cTn id="7" dur="500"/>
                                        <p:tgtEl>
                                          <p:spTgt spid="1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145906" y="1308944"/>
            <a:ext cx="6855094" cy="5686685"/>
          </a:xfrm>
          <a:prstGeom prst="rect">
            <a:avLst/>
          </a:prstGeom>
        </p:spPr>
        <p:txBody>
          <a:bodyPr wrap="square">
            <a:spAutoFit/>
          </a:bodyPr>
          <a:lstStyle/>
          <a:p>
            <a:pPr marL="32004">
              <a:lnSpc>
                <a:spcPct val="115000"/>
              </a:lnSpc>
              <a:buClr>
                <a:schemeClr val="accent1"/>
              </a:buClr>
              <a:buSzPct val="100000"/>
            </a:pPr>
            <a:r>
              <a:rPr lang="en-US" sz="1400" b="1" dirty="0" smtClean="0">
                <a:solidFill>
                  <a:schemeClr val="dk1"/>
                </a:solidFill>
                <a:latin typeface="Garamond" panose="02020404030301010803" pitchFamily="18" charset="0"/>
              </a:rPr>
              <a:t>HEALTH CARE</a:t>
            </a:r>
          </a:p>
          <a:p>
            <a:pPr marL="32004">
              <a:lnSpc>
                <a:spcPct val="115000"/>
              </a:lnSpc>
              <a:buClr>
                <a:schemeClr val="accent1"/>
              </a:buClr>
              <a:buSzPct val="100000"/>
            </a:pPr>
            <a:endParaRPr lang="en-US" sz="800" b="1" dirty="0" smtClean="0">
              <a:solidFill>
                <a:schemeClr val="dk1"/>
              </a:solidFill>
              <a:latin typeface="Garamond" panose="02020404030301010803" pitchFamily="18" charset="0"/>
            </a:endParaRPr>
          </a:p>
          <a:p>
            <a:pPr marL="317754" indent="-285750">
              <a:lnSpc>
                <a:spcPct val="115000"/>
              </a:lnSpc>
              <a:buClr>
                <a:schemeClr val="accent1"/>
              </a:buClr>
              <a:buSzPct val="100000"/>
              <a:buFont typeface="Arial" panose="020B0604020202020204" pitchFamily="34" charset="0"/>
              <a:buChar char="•"/>
            </a:pPr>
            <a:r>
              <a:rPr lang="en-US" sz="1400" dirty="0" smtClean="0">
                <a:solidFill>
                  <a:schemeClr val="dk1"/>
                </a:solidFill>
                <a:latin typeface="Garamond" panose="02020404030301010803" pitchFamily="18" charset="0"/>
              </a:rPr>
              <a:t>Pack a basic health kit with: </a:t>
            </a:r>
          </a:p>
          <a:p>
            <a:pPr marL="774954" lvl="1" indent="-285750">
              <a:lnSpc>
                <a:spcPct val="115000"/>
              </a:lnSpc>
              <a:buClr>
                <a:schemeClr val="accent1"/>
              </a:buClr>
              <a:buSzPct val="100000"/>
              <a:buFont typeface="Arial" panose="020B0604020202020204" pitchFamily="34" charset="0"/>
              <a:buChar char="•"/>
            </a:pPr>
            <a:r>
              <a:rPr lang="en-US" sz="1400" dirty="0" smtClean="0">
                <a:solidFill>
                  <a:schemeClr val="dk1"/>
                </a:solidFill>
                <a:latin typeface="Garamond" panose="02020404030301010803" pitchFamily="18" charset="0"/>
              </a:rPr>
              <a:t>prescription medicines </a:t>
            </a:r>
          </a:p>
          <a:p>
            <a:pPr marL="774954" lvl="1" indent="-285750">
              <a:lnSpc>
                <a:spcPct val="115000"/>
              </a:lnSpc>
              <a:buClr>
                <a:schemeClr val="accent1"/>
              </a:buClr>
              <a:buSzPct val="100000"/>
              <a:buFont typeface="Arial" panose="020B0604020202020204" pitchFamily="34" charset="0"/>
              <a:buChar char="•"/>
            </a:pPr>
            <a:r>
              <a:rPr lang="en-US" sz="1400" dirty="0" smtClean="0">
                <a:solidFill>
                  <a:schemeClr val="dk1"/>
                </a:solidFill>
                <a:latin typeface="Garamond" panose="02020404030301010803" pitchFamily="18" charset="0"/>
              </a:rPr>
              <a:t>epinephrine, if you have severe allergies and it’s been prescribed by your doctor</a:t>
            </a:r>
          </a:p>
          <a:p>
            <a:pPr marL="774954" lvl="1" indent="-285750">
              <a:lnSpc>
                <a:spcPct val="115000"/>
              </a:lnSpc>
              <a:buClr>
                <a:schemeClr val="accent1"/>
              </a:buClr>
              <a:buSzPct val="100000"/>
              <a:buFont typeface="Arial" panose="020B0604020202020204" pitchFamily="34" charset="0"/>
              <a:buChar char="•"/>
            </a:pPr>
            <a:r>
              <a:rPr lang="en-US" sz="1400" dirty="0" smtClean="0">
                <a:solidFill>
                  <a:schemeClr val="dk1"/>
                </a:solidFill>
                <a:latin typeface="Garamond" panose="02020404030301010803" pitchFamily="18" charset="0"/>
              </a:rPr>
              <a:t>special prescriptions for the trip i.e.  medicines to prevent malaria, if needed</a:t>
            </a:r>
          </a:p>
          <a:p>
            <a:pPr marL="774954" lvl="1" indent="-285750">
              <a:lnSpc>
                <a:spcPct val="115000"/>
              </a:lnSpc>
              <a:buClr>
                <a:schemeClr val="accent1"/>
              </a:buClr>
              <a:buSzPct val="100000"/>
              <a:buFont typeface="Arial" panose="020B0604020202020204" pitchFamily="34" charset="0"/>
              <a:buChar char="•"/>
            </a:pPr>
            <a:r>
              <a:rPr lang="en-US" sz="1400" dirty="0" smtClean="0">
                <a:solidFill>
                  <a:schemeClr val="dk1"/>
                </a:solidFill>
                <a:latin typeface="Garamond" panose="02020404030301010803" pitchFamily="18" charset="0"/>
              </a:rPr>
              <a:t>antibiotic prescribed by your doctor for self-treatment of moderate to severe diarrhea</a:t>
            </a:r>
          </a:p>
          <a:p>
            <a:pPr marL="774954" lvl="1" indent="-285750">
              <a:lnSpc>
                <a:spcPct val="115000"/>
              </a:lnSpc>
              <a:buClr>
                <a:schemeClr val="accent1"/>
              </a:buClr>
              <a:buSzPct val="100000"/>
              <a:buFont typeface="Arial" panose="020B0604020202020204" pitchFamily="34" charset="0"/>
              <a:buChar char="•"/>
            </a:pPr>
            <a:r>
              <a:rPr lang="en-US" sz="1400" dirty="0" smtClean="0">
                <a:solidFill>
                  <a:schemeClr val="dk1"/>
                </a:solidFill>
                <a:latin typeface="Garamond" panose="02020404030301010803" pitchFamily="18" charset="0"/>
              </a:rPr>
              <a:t>over-the-counter medicines i.e. pain relievers, decongestant, anti-motion medication, mild laxative, cough suppressant, cough drops, antacid, antifungal and antibacterial ointments, hydrocortisone cream, and any other medications that your physician or health care professional recommends.</a:t>
            </a:r>
          </a:p>
          <a:p>
            <a:pPr marL="774954" lvl="1" indent="-285750">
              <a:lnSpc>
                <a:spcPct val="115000"/>
              </a:lnSpc>
              <a:buClr>
                <a:schemeClr val="accent1"/>
              </a:buClr>
              <a:buSzPct val="100000"/>
              <a:buFont typeface="Arial" panose="020B0604020202020204" pitchFamily="34" charset="0"/>
              <a:buChar char="•"/>
            </a:pPr>
            <a:r>
              <a:rPr lang="en-US" sz="1400" dirty="0" smtClean="0">
                <a:solidFill>
                  <a:schemeClr val="dk1"/>
                </a:solidFill>
                <a:latin typeface="Garamond" panose="02020404030301010803" pitchFamily="18" charset="0"/>
              </a:rPr>
              <a:t>Sunscreen</a:t>
            </a:r>
          </a:p>
          <a:p>
            <a:pPr marL="774954" lvl="1" indent="-285750">
              <a:lnSpc>
                <a:spcPct val="115000"/>
              </a:lnSpc>
              <a:buClr>
                <a:schemeClr val="accent1"/>
              </a:buClr>
              <a:buSzPct val="100000"/>
              <a:buFont typeface="Wingdings" panose="05000000000000000000" pitchFamily="2" charset="2"/>
              <a:buChar char="§"/>
            </a:pPr>
            <a:endParaRPr lang="en-US" sz="800" dirty="0">
              <a:solidFill>
                <a:schemeClr val="dk1"/>
              </a:solidFill>
              <a:latin typeface="Garamond" panose="02020404030301010803" pitchFamily="18" charset="0"/>
            </a:endParaRPr>
          </a:p>
          <a:p>
            <a:pPr marL="32004">
              <a:lnSpc>
                <a:spcPct val="115000"/>
              </a:lnSpc>
              <a:spcAft>
                <a:spcPts val="504"/>
              </a:spcAft>
              <a:buClr>
                <a:schemeClr val="accent1"/>
              </a:buClr>
              <a:buSzPct val="100000"/>
            </a:pPr>
            <a:r>
              <a:rPr lang="en-US" sz="1400" b="1" dirty="0" smtClean="0">
                <a:solidFill>
                  <a:schemeClr val="dk1"/>
                </a:solidFill>
                <a:latin typeface="Garamond" panose="02020404030301010803" pitchFamily="18" charset="0"/>
              </a:rPr>
              <a:t>FOOD AND WATER SAFETY</a:t>
            </a:r>
          </a:p>
          <a:p>
            <a:pPr marL="317754" indent="-285750">
              <a:lnSpc>
                <a:spcPct val="115000"/>
              </a:lnSpc>
              <a:spcAft>
                <a:spcPts val="504"/>
              </a:spcAft>
              <a:buClr>
                <a:schemeClr val="accent1"/>
              </a:buClr>
              <a:buSzPct val="100000"/>
              <a:buFont typeface="Arial" panose="020B0604020202020204" pitchFamily="34" charset="0"/>
              <a:buChar char="•"/>
            </a:pPr>
            <a:r>
              <a:rPr lang="en-US" sz="1400" dirty="0" smtClean="0">
                <a:solidFill>
                  <a:schemeClr val="dk1"/>
                </a:solidFill>
                <a:latin typeface="Garamond" panose="02020404030301010803" pitchFamily="18" charset="0"/>
              </a:rPr>
              <a:t>Research any food and water precautions recommended for travelers to the countries you will be visiting.</a:t>
            </a:r>
          </a:p>
          <a:p>
            <a:pPr marL="317754" indent="-285750">
              <a:lnSpc>
                <a:spcPct val="115000"/>
              </a:lnSpc>
              <a:spcAft>
                <a:spcPts val="504"/>
              </a:spcAft>
              <a:buClr>
                <a:schemeClr val="accent1"/>
              </a:buClr>
              <a:buSzPct val="100000"/>
              <a:buFont typeface="Arial" panose="020B0604020202020204" pitchFamily="34" charset="0"/>
              <a:buChar char="•"/>
            </a:pPr>
            <a:r>
              <a:rPr lang="en-US" sz="1400" dirty="0" smtClean="0">
                <a:solidFill>
                  <a:schemeClr val="dk1"/>
                </a:solidFill>
                <a:latin typeface="Garamond" panose="02020404030301010803" pitchFamily="18" charset="0"/>
              </a:rPr>
              <a:t>Where recommended, use only bottled water for drinking, brushing teeth, and be careful not to swallow water during showering or to have drinks with ice.</a:t>
            </a:r>
          </a:p>
          <a:p>
            <a:pPr marL="317754" indent="-285750">
              <a:lnSpc>
                <a:spcPct val="115000"/>
              </a:lnSpc>
              <a:spcAft>
                <a:spcPts val="504"/>
              </a:spcAft>
              <a:buClr>
                <a:schemeClr val="accent1"/>
              </a:buClr>
              <a:buSzPct val="100000"/>
              <a:buFont typeface="Arial" panose="020B0604020202020204" pitchFamily="34" charset="0"/>
              <a:buChar char="•"/>
            </a:pPr>
            <a:r>
              <a:rPr lang="en-US" sz="1400" dirty="0" smtClean="0">
                <a:solidFill>
                  <a:schemeClr val="dk1"/>
                </a:solidFill>
                <a:latin typeface="Garamond" panose="02020404030301010803" pitchFamily="18" charset="0"/>
              </a:rPr>
              <a:t>Where recommended, avoid raw fruits and vegetables and unpasteurized dairy products.</a:t>
            </a:r>
          </a:p>
          <a:p>
            <a:pPr marL="317754" indent="-285750">
              <a:lnSpc>
                <a:spcPct val="115000"/>
              </a:lnSpc>
              <a:spcAft>
                <a:spcPts val="504"/>
              </a:spcAft>
              <a:buClr>
                <a:schemeClr val="accent1"/>
              </a:buClr>
              <a:buSzPct val="100000"/>
              <a:buFont typeface="Arial" panose="020B0604020202020204" pitchFamily="34" charset="0"/>
              <a:buChar char="•"/>
            </a:pPr>
            <a:r>
              <a:rPr lang="en-US" sz="1400" dirty="0" smtClean="0">
                <a:solidFill>
                  <a:schemeClr val="dk1"/>
                </a:solidFill>
                <a:latin typeface="Garamond" panose="02020404030301010803" pitchFamily="18" charset="0"/>
              </a:rPr>
              <a:t>Where recommended, be conscious of eating food from food carts or street vendors. </a:t>
            </a:r>
          </a:p>
          <a:p>
            <a:pPr marL="774954" lvl="1" indent="-285750">
              <a:lnSpc>
                <a:spcPct val="115000"/>
              </a:lnSpc>
              <a:buClr>
                <a:schemeClr val="accent1"/>
              </a:buClr>
              <a:buSzPct val="100000"/>
              <a:buFont typeface="Wingdings" panose="05000000000000000000" pitchFamily="2" charset="2"/>
              <a:buChar char="§"/>
            </a:pPr>
            <a:endParaRPr lang="en-US" sz="1300" dirty="0" smtClean="0">
              <a:solidFill>
                <a:schemeClr val="dk1"/>
              </a:solidFill>
              <a:latin typeface="Garamond" panose="02020404030301010803" pitchFamily="18" charset="0"/>
            </a:endParaRPr>
          </a:p>
        </p:txBody>
      </p:sp>
      <p:cxnSp>
        <p:nvCxnSpPr>
          <p:cNvPr id="5" name="Shape 99"/>
          <p:cNvCxnSpPr/>
          <p:nvPr/>
        </p:nvCxnSpPr>
        <p:spPr>
          <a:xfrm rot="10800000" flipH="1">
            <a:off x="1222106" y="1116125"/>
            <a:ext cx="6640088" cy="8100"/>
          </a:xfrm>
          <a:prstGeom prst="straightConnector1">
            <a:avLst/>
          </a:prstGeom>
          <a:noFill/>
          <a:ln w="50800" cap="flat" cmpd="sng">
            <a:solidFill>
              <a:srgbClr val="A4D7F4"/>
            </a:solidFill>
            <a:prstDash val="solid"/>
            <a:miter/>
            <a:headEnd type="none" w="med" len="med"/>
            <a:tailEnd type="none" w="med" len="med"/>
          </a:ln>
        </p:spPr>
      </p:cxnSp>
      <p:cxnSp>
        <p:nvCxnSpPr>
          <p:cNvPr id="6" name="Shape 100"/>
          <p:cNvCxnSpPr/>
          <p:nvPr/>
        </p:nvCxnSpPr>
        <p:spPr>
          <a:xfrm>
            <a:off x="1222106" y="1124225"/>
            <a:ext cx="2325038" cy="0"/>
          </a:xfrm>
          <a:prstGeom prst="straightConnector1">
            <a:avLst/>
          </a:prstGeom>
          <a:noFill/>
          <a:ln w="50800" cap="flat" cmpd="sng">
            <a:solidFill>
              <a:srgbClr val="00447C"/>
            </a:solidFill>
            <a:prstDash val="solid"/>
            <a:miter/>
            <a:headEnd type="none" w="med" len="med"/>
            <a:tailEnd type="none" w="med" len="med"/>
          </a:ln>
        </p:spPr>
      </p:cxnSp>
      <p:sp>
        <p:nvSpPr>
          <p:cNvPr id="7" name="Shape 102"/>
          <p:cNvSpPr txBox="1"/>
          <p:nvPr/>
        </p:nvSpPr>
        <p:spPr>
          <a:xfrm>
            <a:off x="1188390" y="570225"/>
            <a:ext cx="6012450" cy="553950"/>
          </a:xfrm>
          <a:prstGeom prst="rect">
            <a:avLst/>
          </a:prstGeom>
          <a:noFill/>
          <a:ln>
            <a:noFill/>
          </a:ln>
        </p:spPr>
        <p:txBody>
          <a:bodyPr lIns="38399" tIns="19194" rIns="38399" bIns="19194" anchor="t" anchorCtr="0">
            <a:noAutofit/>
          </a:bodyPr>
          <a:lstStyle/>
          <a:p>
            <a:pPr>
              <a:buSzPct val="25000"/>
            </a:pPr>
            <a:r>
              <a:rPr lang="en-US" sz="2800" dirty="0">
                <a:solidFill>
                  <a:srgbClr val="00447C"/>
                </a:solidFill>
                <a:latin typeface="Cabin"/>
                <a:ea typeface="Cabin"/>
                <a:cs typeface="Cabin"/>
                <a:sym typeface="Cabin"/>
              </a:rPr>
              <a:t>BEFORE YOU GO</a:t>
            </a:r>
          </a:p>
        </p:txBody>
      </p:sp>
      <p:sp>
        <p:nvSpPr>
          <p:cNvPr id="8" name="Shape 151"/>
          <p:cNvSpPr/>
          <p:nvPr/>
        </p:nvSpPr>
        <p:spPr>
          <a:xfrm flipH="1">
            <a:off x="-1" y="709863"/>
            <a:ext cx="72190" cy="764005"/>
          </a:xfrm>
          <a:prstGeom prst="rect">
            <a:avLst/>
          </a:prstGeom>
          <a:solidFill>
            <a:srgbClr val="00447C"/>
          </a:solidFill>
          <a:ln>
            <a:noFill/>
          </a:ln>
        </p:spPr>
        <p:txBody>
          <a:bodyPr lIns="38399" tIns="19194" rIns="38399" bIns="19194" anchor="ctr" anchorCtr="0">
            <a:noAutofit/>
          </a:bodyPr>
          <a:lstStyle/>
          <a:p>
            <a:pPr algn="ctr"/>
            <a:endParaRPr sz="1500" dirty="0">
              <a:solidFill>
                <a:srgbClr val="00447C"/>
              </a:solidFill>
              <a:latin typeface="Calibri"/>
              <a:ea typeface="Calibri"/>
              <a:cs typeface="Calibri"/>
              <a:sym typeface="Calibri"/>
            </a:endParaRPr>
          </a:p>
        </p:txBody>
      </p:sp>
    </p:spTree>
    <p:extLst>
      <p:ext uri="{BB962C8B-B14F-4D97-AF65-F5344CB8AC3E}">
        <p14:creationId xmlns:p14="http://schemas.microsoft.com/office/powerpoint/2010/main" val="2045519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cxnSp>
        <p:nvCxnSpPr>
          <p:cNvPr id="99" name="Shape 99"/>
          <p:cNvCxnSpPr/>
          <p:nvPr/>
        </p:nvCxnSpPr>
        <p:spPr>
          <a:xfrm rot="10800000" flipH="1">
            <a:off x="1222106" y="1116125"/>
            <a:ext cx="6640088" cy="8100"/>
          </a:xfrm>
          <a:prstGeom prst="straightConnector1">
            <a:avLst/>
          </a:prstGeom>
          <a:noFill/>
          <a:ln w="50800" cap="flat" cmpd="sng">
            <a:solidFill>
              <a:srgbClr val="A4D7F4"/>
            </a:solidFill>
            <a:prstDash val="solid"/>
            <a:miter/>
            <a:headEnd type="none" w="med" len="med"/>
            <a:tailEnd type="none" w="med" len="med"/>
          </a:ln>
        </p:spPr>
      </p:cxnSp>
      <p:cxnSp>
        <p:nvCxnSpPr>
          <p:cNvPr id="100" name="Shape 100"/>
          <p:cNvCxnSpPr/>
          <p:nvPr/>
        </p:nvCxnSpPr>
        <p:spPr>
          <a:xfrm>
            <a:off x="1222106" y="1124225"/>
            <a:ext cx="2325038" cy="0"/>
          </a:xfrm>
          <a:prstGeom prst="straightConnector1">
            <a:avLst/>
          </a:prstGeom>
          <a:noFill/>
          <a:ln w="50800" cap="flat" cmpd="sng">
            <a:solidFill>
              <a:srgbClr val="00447C"/>
            </a:solidFill>
            <a:prstDash val="solid"/>
            <a:miter/>
            <a:headEnd type="none" w="med" len="med"/>
            <a:tailEnd type="none" w="med" len="med"/>
          </a:ln>
        </p:spPr>
      </p:cxnSp>
      <p:sp>
        <p:nvSpPr>
          <p:cNvPr id="101" name="Shape 101"/>
          <p:cNvSpPr txBox="1"/>
          <p:nvPr/>
        </p:nvSpPr>
        <p:spPr>
          <a:xfrm>
            <a:off x="1251038" y="2095500"/>
            <a:ext cx="6611156" cy="1590450"/>
          </a:xfrm>
          <a:prstGeom prst="rect">
            <a:avLst/>
          </a:prstGeom>
          <a:noFill/>
          <a:ln>
            <a:noFill/>
          </a:ln>
        </p:spPr>
        <p:txBody>
          <a:bodyPr lIns="38399" tIns="19194" rIns="38399" bIns="19194" anchor="t" anchorCtr="0">
            <a:noAutofit/>
          </a:bodyPr>
          <a:lstStyle/>
          <a:p>
            <a:pPr>
              <a:lnSpc>
                <a:spcPct val="115000"/>
              </a:lnSpc>
            </a:pPr>
            <a:endParaRPr sz="1300" dirty="0">
              <a:solidFill>
                <a:schemeClr val="dk1"/>
              </a:solidFill>
              <a:latin typeface="Garamond" panose="02020404030301010803" pitchFamily="18" charset="0"/>
            </a:endParaRPr>
          </a:p>
          <a:p>
            <a:pPr>
              <a:lnSpc>
                <a:spcPct val="115000"/>
              </a:lnSpc>
            </a:pPr>
            <a:endParaRPr sz="1300" dirty="0">
              <a:solidFill>
                <a:schemeClr val="dk1"/>
              </a:solidFill>
              <a:latin typeface="Garamond" panose="02020404030301010803" pitchFamily="18" charset="0"/>
            </a:endParaRPr>
          </a:p>
          <a:p>
            <a:pPr>
              <a:lnSpc>
                <a:spcPct val="115000"/>
              </a:lnSpc>
            </a:pPr>
            <a:r>
              <a:rPr lang="en-US" sz="1300" dirty="0">
                <a:solidFill>
                  <a:schemeClr val="dk1"/>
                </a:solidFill>
                <a:latin typeface="Garamond" panose="02020404030301010803" pitchFamily="18" charset="0"/>
              </a:rPr>
              <a:t> </a:t>
            </a:r>
          </a:p>
        </p:txBody>
      </p:sp>
      <p:sp>
        <p:nvSpPr>
          <p:cNvPr id="102" name="Shape 102"/>
          <p:cNvSpPr txBox="1"/>
          <p:nvPr/>
        </p:nvSpPr>
        <p:spPr>
          <a:xfrm>
            <a:off x="1188390" y="570225"/>
            <a:ext cx="6012450" cy="553950"/>
          </a:xfrm>
          <a:prstGeom prst="rect">
            <a:avLst/>
          </a:prstGeom>
          <a:noFill/>
          <a:ln>
            <a:noFill/>
          </a:ln>
        </p:spPr>
        <p:txBody>
          <a:bodyPr lIns="38399" tIns="19194" rIns="38399" bIns="19194" anchor="t" anchorCtr="0">
            <a:noAutofit/>
          </a:bodyPr>
          <a:lstStyle/>
          <a:p>
            <a:pPr>
              <a:buSzPct val="25000"/>
            </a:pPr>
            <a:r>
              <a:rPr lang="en-US" sz="2800" dirty="0">
                <a:solidFill>
                  <a:srgbClr val="00447C"/>
                </a:solidFill>
                <a:latin typeface="Cabin"/>
                <a:ea typeface="Cabin"/>
                <a:cs typeface="Cabin"/>
                <a:sym typeface="Cabin"/>
              </a:rPr>
              <a:t>BEFORE YOU GO</a:t>
            </a:r>
          </a:p>
        </p:txBody>
      </p:sp>
      <p:sp>
        <p:nvSpPr>
          <p:cNvPr id="103" name="Shape 103"/>
          <p:cNvSpPr/>
          <p:nvPr/>
        </p:nvSpPr>
        <p:spPr>
          <a:xfrm flipH="1">
            <a:off x="-36" y="709863"/>
            <a:ext cx="72225" cy="763950"/>
          </a:xfrm>
          <a:prstGeom prst="rect">
            <a:avLst/>
          </a:prstGeom>
          <a:solidFill>
            <a:srgbClr val="00447C"/>
          </a:solidFill>
          <a:ln>
            <a:noFill/>
          </a:ln>
        </p:spPr>
        <p:txBody>
          <a:bodyPr lIns="38399" tIns="19194" rIns="38399" bIns="19194" anchor="ctr" anchorCtr="0">
            <a:noAutofit/>
          </a:bodyPr>
          <a:lstStyle/>
          <a:p>
            <a:pPr algn="ctr"/>
            <a:endParaRPr sz="1500" dirty="0">
              <a:solidFill>
                <a:srgbClr val="00447C"/>
              </a:solidFill>
              <a:latin typeface="Calibri"/>
              <a:ea typeface="Calibri"/>
              <a:cs typeface="Calibri"/>
              <a:sym typeface="Calibri"/>
            </a:endParaRPr>
          </a:p>
        </p:txBody>
      </p:sp>
      <p:sp>
        <p:nvSpPr>
          <p:cNvPr id="105" name="Shape 105"/>
          <p:cNvSpPr txBox="1"/>
          <p:nvPr/>
        </p:nvSpPr>
        <p:spPr>
          <a:xfrm>
            <a:off x="1223610" y="1315050"/>
            <a:ext cx="6562341" cy="666150"/>
          </a:xfrm>
          <a:prstGeom prst="rect">
            <a:avLst/>
          </a:prstGeom>
          <a:noFill/>
          <a:ln>
            <a:noFill/>
          </a:ln>
        </p:spPr>
        <p:txBody>
          <a:bodyPr lIns="38399" tIns="19194" rIns="38399" bIns="19194" anchor="t" anchorCtr="0">
            <a:noAutofit/>
          </a:bodyPr>
          <a:lstStyle/>
          <a:p>
            <a:pPr marL="32004">
              <a:lnSpc>
                <a:spcPct val="115000"/>
              </a:lnSpc>
              <a:buClr>
                <a:schemeClr val="dk1"/>
              </a:buClr>
              <a:buSzPct val="100000"/>
            </a:pPr>
            <a:r>
              <a:rPr lang="en-US" sz="1400" b="1" dirty="0">
                <a:solidFill>
                  <a:schemeClr val="dk1"/>
                </a:solidFill>
                <a:latin typeface="Garamond" panose="02020404030301010803" pitchFamily="18" charset="0"/>
              </a:rPr>
              <a:t>TRAVEL </a:t>
            </a:r>
            <a:r>
              <a:rPr lang="en-US" sz="1400" b="1" dirty="0" smtClean="0">
                <a:solidFill>
                  <a:schemeClr val="dk1"/>
                </a:solidFill>
                <a:latin typeface="Garamond" panose="02020404030301010803" pitchFamily="18" charset="0"/>
              </a:rPr>
              <a:t>DOCUMENTS</a:t>
            </a:r>
          </a:p>
          <a:p>
            <a:pPr marL="32004">
              <a:lnSpc>
                <a:spcPct val="115000"/>
              </a:lnSpc>
              <a:buClr>
                <a:schemeClr val="dk1"/>
              </a:buClr>
              <a:buSzPct val="100000"/>
            </a:pPr>
            <a:endParaRPr lang="en-US" sz="800" b="1" dirty="0">
              <a:solidFill>
                <a:schemeClr val="dk1"/>
              </a:solidFill>
              <a:latin typeface="Garamond" panose="02020404030301010803" pitchFamily="18" charset="0"/>
            </a:endParaRPr>
          </a:p>
          <a:p>
            <a:pPr marL="32004">
              <a:lnSpc>
                <a:spcPct val="115000"/>
              </a:lnSpc>
              <a:spcAft>
                <a:spcPts val="504"/>
              </a:spcAft>
              <a:buClr>
                <a:schemeClr val="accent1"/>
              </a:buClr>
              <a:buSzPct val="100000"/>
            </a:pPr>
            <a:r>
              <a:rPr lang="en-US" sz="1400" b="1" dirty="0" smtClean="0">
                <a:solidFill>
                  <a:schemeClr val="dk1"/>
                </a:solidFill>
                <a:latin typeface="Garamond" panose="02020404030301010803" pitchFamily="18" charset="0"/>
              </a:rPr>
              <a:t>Passport</a:t>
            </a:r>
            <a:endParaRPr lang="en-US" sz="1400" dirty="0" smtClean="0">
              <a:solidFill>
                <a:schemeClr val="dk1"/>
              </a:solidFill>
              <a:latin typeface="Garamond" panose="02020404030301010803" pitchFamily="18" charset="0"/>
            </a:endParaRPr>
          </a:p>
          <a:p>
            <a:pPr marL="774954" lvl="1" indent="-285750">
              <a:lnSpc>
                <a:spcPct val="115000"/>
              </a:lnSpc>
              <a:spcAft>
                <a:spcPts val="504"/>
              </a:spcAft>
              <a:buClr>
                <a:schemeClr val="accent1"/>
              </a:buClr>
              <a:buSzPct val="100000"/>
              <a:buFont typeface="Arial" panose="020B0604020202020204" pitchFamily="34" charset="0"/>
              <a:buChar char="•"/>
            </a:pPr>
            <a:r>
              <a:rPr lang="en-US" sz="1400" dirty="0" smtClean="0">
                <a:latin typeface="Garamond" panose="02020404030301010803" pitchFamily="18" charset="0"/>
              </a:rPr>
              <a:t>If you do not have a passport, please apply for one immediately as the process can be a lengthy one. </a:t>
            </a:r>
          </a:p>
          <a:p>
            <a:pPr marL="774954" lvl="1" indent="-285750">
              <a:lnSpc>
                <a:spcPct val="115000"/>
              </a:lnSpc>
              <a:spcAft>
                <a:spcPts val="504"/>
              </a:spcAft>
              <a:buClr>
                <a:schemeClr val="accent1"/>
              </a:buClr>
              <a:buSzPct val="100000"/>
              <a:buFont typeface="Arial" panose="020B0604020202020204" pitchFamily="34" charset="0"/>
              <a:buChar char="•"/>
            </a:pPr>
            <a:r>
              <a:rPr lang="en-US" sz="1400" dirty="0" smtClean="0">
                <a:solidFill>
                  <a:schemeClr val="dk1"/>
                </a:solidFill>
                <a:latin typeface="Garamond" panose="02020404030301010803" pitchFamily="18" charset="0"/>
              </a:rPr>
              <a:t>Ensure your passport is valid for six months from your date of departure. </a:t>
            </a:r>
            <a:r>
              <a:rPr lang="en-US" sz="1400" dirty="0" smtClean="0">
                <a:latin typeface="Garamond" panose="02020404030301010803" pitchFamily="18" charset="0"/>
              </a:rPr>
              <a:t>Some countries require that you have a passport valid for several months past the end of the program date. Please check the consulate of your host country if your passport expires within three months after the end of the program. </a:t>
            </a:r>
          </a:p>
          <a:p>
            <a:pPr marL="774954" lvl="1" indent="-285750">
              <a:lnSpc>
                <a:spcPct val="115000"/>
              </a:lnSpc>
              <a:spcAft>
                <a:spcPts val="504"/>
              </a:spcAft>
              <a:buClr>
                <a:schemeClr val="accent1"/>
              </a:buClr>
              <a:buSzPct val="100000"/>
              <a:buFont typeface="Arial" panose="020B0604020202020204" pitchFamily="34" charset="0"/>
              <a:buChar char="•"/>
            </a:pPr>
            <a:r>
              <a:rPr lang="en-US" sz="1400" dirty="0" smtClean="0">
                <a:latin typeface="Garamond" panose="02020404030301010803" pitchFamily="18" charset="0"/>
              </a:rPr>
              <a:t>For information on how to apply for a passport, check travel.state.gov for more information.  Pay specific attention to the timelines of both passport processing and visa processing to ensure that you give yourself enough time.</a:t>
            </a:r>
          </a:p>
          <a:p>
            <a:pPr marL="32004">
              <a:lnSpc>
                <a:spcPct val="115000"/>
              </a:lnSpc>
              <a:spcAft>
                <a:spcPts val="504"/>
              </a:spcAft>
              <a:buClr>
                <a:schemeClr val="accent1"/>
              </a:buClr>
              <a:buSzPct val="100000"/>
            </a:pPr>
            <a:r>
              <a:rPr lang="en-US" sz="1400" b="1" dirty="0" smtClean="0">
                <a:solidFill>
                  <a:schemeClr val="dk1"/>
                </a:solidFill>
                <a:latin typeface="Garamond" panose="02020404030301010803" pitchFamily="18" charset="0"/>
              </a:rPr>
              <a:t>Visas</a:t>
            </a:r>
            <a:endParaRPr lang="en-US" sz="1400" dirty="0" smtClean="0">
              <a:solidFill>
                <a:schemeClr val="dk1"/>
              </a:solidFill>
              <a:latin typeface="Garamond" panose="02020404030301010803" pitchFamily="18" charset="0"/>
            </a:endParaRPr>
          </a:p>
          <a:p>
            <a:pPr marL="774954" lvl="1" indent="-285750">
              <a:lnSpc>
                <a:spcPct val="115000"/>
              </a:lnSpc>
              <a:spcAft>
                <a:spcPts val="504"/>
              </a:spcAft>
              <a:buClr>
                <a:schemeClr val="accent1"/>
              </a:buClr>
              <a:buSzPct val="100000"/>
              <a:buFont typeface="Arial" panose="020B0604020202020204" pitchFamily="34" charset="0"/>
              <a:buChar char="•"/>
            </a:pPr>
            <a:r>
              <a:rPr lang="en-US" sz="1400" dirty="0" smtClean="0">
                <a:solidFill>
                  <a:schemeClr val="dk1"/>
                </a:solidFill>
                <a:latin typeface="Garamond" panose="02020404030301010803" pitchFamily="18" charset="0"/>
              </a:rPr>
              <a:t>Work with your program manager to understand the type of visa you will need for your experience and how far in advance you will need to begin the visa application process which can vary by country, ranging from a few days to several months</a:t>
            </a:r>
          </a:p>
          <a:p>
            <a:pPr marL="774954" lvl="1" indent="-285750">
              <a:lnSpc>
                <a:spcPct val="115000"/>
              </a:lnSpc>
              <a:spcAft>
                <a:spcPts val="504"/>
              </a:spcAft>
              <a:buClr>
                <a:schemeClr val="accent1"/>
              </a:buClr>
              <a:buSzPct val="100000"/>
              <a:buFont typeface="Arial" panose="020B0604020202020204" pitchFamily="34" charset="0"/>
              <a:buChar char="•"/>
            </a:pPr>
            <a:r>
              <a:rPr lang="en-US" sz="1400" dirty="0" smtClean="0">
                <a:latin typeface="Garamond" panose="02020404030301010803" pitchFamily="18" charset="0"/>
              </a:rPr>
              <a:t>If you are planning additional travel outside of your program region, visit the consulate’s website for the country you will be traveling to, to understand if a visa will be needed for entry/tourism. Review your destination’s consulate website for lists of nationalities that may not be granted visas to that country.</a:t>
            </a:r>
          </a:p>
          <a:p>
            <a:pPr marL="649224" lvl="1" indent="-160020">
              <a:lnSpc>
                <a:spcPct val="115000"/>
              </a:lnSpc>
              <a:spcAft>
                <a:spcPts val="504"/>
              </a:spcAft>
              <a:buClr>
                <a:schemeClr val="accent1"/>
              </a:buClr>
              <a:buSzPct val="100000"/>
              <a:buFontTx/>
              <a:buChar char="●"/>
            </a:pPr>
            <a:endParaRPr lang="en-US" sz="1300" dirty="0">
              <a:solidFill>
                <a:schemeClr val="dk1"/>
              </a:solidFill>
              <a:latin typeface="Garamond" panose="02020404030301010803" pitchFamily="18" charset="0"/>
            </a:endParaRPr>
          </a:p>
          <a:p>
            <a:pPr marL="489204" lvl="1">
              <a:lnSpc>
                <a:spcPct val="115000"/>
              </a:lnSpc>
              <a:spcAft>
                <a:spcPts val="504"/>
              </a:spcAft>
              <a:buClr>
                <a:schemeClr val="accent1"/>
              </a:buClr>
              <a:buSzPct val="100000"/>
            </a:pPr>
            <a:r>
              <a:rPr lang="en-US" sz="1300" dirty="0" smtClean="0">
                <a:solidFill>
                  <a:schemeClr val="dk1"/>
                </a:solidFill>
                <a:latin typeface="Garamond" panose="02020404030301010803" pitchFamily="18" charset="0"/>
              </a:rPr>
              <a:t/>
            </a:r>
            <a:br>
              <a:rPr lang="en-US" sz="1300" dirty="0" smtClean="0">
                <a:solidFill>
                  <a:schemeClr val="dk1"/>
                </a:solidFill>
                <a:latin typeface="Garamond" panose="02020404030301010803" pitchFamily="18" charset="0"/>
              </a:rPr>
            </a:br>
            <a:endParaRPr lang="en-US" sz="1300" dirty="0" smtClean="0">
              <a:solidFill>
                <a:schemeClr val="dk1"/>
              </a:solidFill>
              <a:latin typeface="Garamond" panose="02020404030301010803" pitchFamily="18" charset="0"/>
            </a:endParaRPr>
          </a:p>
        </p:txBody>
      </p:sp>
    </p:spTree>
    <p:extLst>
      <p:ext uri="{BB962C8B-B14F-4D97-AF65-F5344CB8AC3E}">
        <p14:creationId xmlns:p14="http://schemas.microsoft.com/office/powerpoint/2010/main" val="3477032133"/>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5"/>
                                        </p:tgtEl>
                                        <p:attrNameLst>
                                          <p:attrName>style.visibility</p:attrName>
                                        </p:attrNameLst>
                                      </p:cBhvr>
                                      <p:to>
                                        <p:strVal val="visible"/>
                                      </p:to>
                                    </p:set>
                                    <p:animEffect transition="in" filter="fade">
                                      <p:cBhvr>
                                        <p:cTn id="7" dur="500"/>
                                        <p:tgtEl>
                                          <p:spTgt spid="1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67637" y="1295400"/>
            <a:ext cx="6673804" cy="4221163"/>
          </a:xfrm>
        </p:spPr>
        <p:txBody>
          <a:bodyPr/>
          <a:lstStyle/>
          <a:p>
            <a:pPr marL="32004" indent="0">
              <a:lnSpc>
                <a:spcPct val="115000"/>
              </a:lnSpc>
              <a:spcAft>
                <a:spcPts val="504"/>
              </a:spcAft>
              <a:buClr>
                <a:schemeClr val="accent1"/>
              </a:buClr>
              <a:buSzPct val="100000"/>
              <a:buNone/>
            </a:pPr>
            <a:r>
              <a:rPr lang="en-US" sz="1400" b="1" dirty="0" smtClean="0">
                <a:solidFill>
                  <a:schemeClr val="dk1"/>
                </a:solidFill>
                <a:latin typeface="Garamond" panose="02020404030301010803" pitchFamily="18" charset="0"/>
              </a:rPr>
              <a:t>TRAVEL DOCUMENTS</a:t>
            </a:r>
          </a:p>
          <a:p>
            <a:pPr marL="317754" indent="-285750">
              <a:lnSpc>
                <a:spcPct val="115000"/>
              </a:lnSpc>
              <a:spcAft>
                <a:spcPts val="504"/>
              </a:spcAft>
              <a:buClr>
                <a:schemeClr val="accent1"/>
              </a:buClr>
              <a:buSzPct val="100000"/>
            </a:pPr>
            <a:r>
              <a:rPr lang="en-US" sz="1400" dirty="0" smtClean="0">
                <a:solidFill>
                  <a:schemeClr val="dk1"/>
                </a:solidFill>
                <a:latin typeface="Garamond" panose="02020404030301010803" pitchFamily="18" charset="0"/>
              </a:rPr>
              <a:t>Bring photocopies of the following items for yourself and leave a copy with a family member/contact at home:</a:t>
            </a:r>
          </a:p>
          <a:p>
            <a:pPr marL="509778" lvl="1">
              <a:lnSpc>
                <a:spcPct val="115000"/>
              </a:lnSpc>
              <a:buClr>
                <a:schemeClr val="accent1"/>
              </a:buClr>
              <a:buSzPct val="100000"/>
            </a:pPr>
            <a:r>
              <a:rPr lang="en-US" sz="1400" dirty="0" smtClean="0">
                <a:solidFill>
                  <a:schemeClr val="dk1"/>
                </a:solidFill>
                <a:latin typeface="Garamond" panose="02020404030301010803" pitchFamily="18" charset="0"/>
              </a:rPr>
              <a:t>Passport</a:t>
            </a:r>
          </a:p>
          <a:p>
            <a:pPr marL="509778" lvl="1">
              <a:lnSpc>
                <a:spcPct val="115000"/>
              </a:lnSpc>
              <a:buClr>
                <a:schemeClr val="accent1"/>
              </a:buClr>
              <a:buSzPct val="100000"/>
            </a:pPr>
            <a:r>
              <a:rPr lang="en-US" sz="1400" dirty="0" smtClean="0">
                <a:solidFill>
                  <a:schemeClr val="dk1"/>
                </a:solidFill>
                <a:latin typeface="Garamond" panose="02020404030301010803" pitchFamily="18" charset="0"/>
              </a:rPr>
              <a:t>Visa</a:t>
            </a:r>
          </a:p>
          <a:p>
            <a:pPr marL="509778" lvl="1">
              <a:lnSpc>
                <a:spcPct val="115000"/>
              </a:lnSpc>
              <a:buClr>
                <a:schemeClr val="accent1"/>
              </a:buClr>
              <a:buSzPct val="100000"/>
            </a:pPr>
            <a:r>
              <a:rPr lang="en-US" sz="1400" dirty="0" smtClean="0">
                <a:solidFill>
                  <a:schemeClr val="dk1"/>
                </a:solidFill>
                <a:latin typeface="Garamond" panose="02020404030301010803" pitchFamily="18" charset="0"/>
              </a:rPr>
              <a:t>Health insurance card</a:t>
            </a:r>
          </a:p>
          <a:p>
            <a:pPr marL="509778" lvl="1">
              <a:lnSpc>
                <a:spcPct val="115000"/>
              </a:lnSpc>
              <a:buClr>
                <a:schemeClr val="accent1"/>
              </a:buClr>
              <a:buSzPct val="100000"/>
            </a:pPr>
            <a:r>
              <a:rPr lang="en-US" sz="1400" dirty="0" smtClean="0">
                <a:solidFill>
                  <a:schemeClr val="dk1"/>
                </a:solidFill>
                <a:latin typeface="Garamond" panose="02020404030301010803" pitchFamily="18" charset="0"/>
              </a:rPr>
              <a:t>Flight information</a:t>
            </a:r>
          </a:p>
          <a:p>
            <a:pPr marL="509778" lvl="1">
              <a:lnSpc>
                <a:spcPct val="115000"/>
              </a:lnSpc>
              <a:buClr>
                <a:schemeClr val="accent1"/>
              </a:buClr>
              <a:buSzPct val="100000"/>
            </a:pPr>
            <a:r>
              <a:rPr lang="en-US" sz="1400" dirty="0" smtClean="0">
                <a:solidFill>
                  <a:schemeClr val="dk1"/>
                </a:solidFill>
                <a:latin typeface="Garamond" panose="02020404030301010803" pitchFamily="18" charset="0"/>
              </a:rPr>
              <a:t>Hotel/lodging information</a:t>
            </a:r>
          </a:p>
          <a:p>
            <a:pPr marL="509778" lvl="1">
              <a:lnSpc>
                <a:spcPct val="115000"/>
              </a:lnSpc>
              <a:buClr>
                <a:schemeClr val="accent1"/>
              </a:buClr>
              <a:buSzPct val="100000"/>
            </a:pPr>
            <a:r>
              <a:rPr lang="en-US" sz="1400" dirty="0" smtClean="0">
                <a:solidFill>
                  <a:schemeClr val="dk1"/>
                </a:solidFill>
                <a:latin typeface="Garamond" panose="02020404030301010803" pitchFamily="18" charset="0"/>
              </a:rPr>
              <a:t>Emergency contact information and other important phone numbers, including the ISOS phone number and membership number</a:t>
            </a:r>
          </a:p>
        </p:txBody>
      </p:sp>
      <p:cxnSp>
        <p:nvCxnSpPr>
          <p:cNvPr id="4" name="Shape 99"/>
          <p:cNvCxnSpPr/>
          <p:nvPr/>
        </p:nvCxnSpPr>
        <p:spPr>
          <a:xfrm rot="10800000" flipH="1">
            <a:off x="1235989" y="1116125"/>
            <a:ext cx="6640088" cy="8100"/>
          </a:xfrm>
          <a:prstGeom prst="straightConnector1">
            <a:avLst/>
          </a:prstGeom>
          <a:noFill/>
          <a:ln w="50800" cap="flat" cmpd="sng">
            <a:solidFill>
              <a:srgbClr val="A4D7F4"/>
            </a:solidFill>
            <a:prstDash val="solid"/>
            <a:miter/>
            <a:headEnd type="none" w="med" len="med"/>
            <a:tailEnd type="none" w="med" len="med"/>
          </a:ln>
        </p:spPr>
      </p:cxnSp>
      <p:cxnSp>
        <p:nvCxnSpPr>
          <p:cNvPr id="5" name="Shape 100"/>
          <p:cNvCxnSpPr/>
          <p:nvPr/>
        </p:nvCxnSpPr>
        <p:spPr>
          <a:xfrm>
            <a:off x="1235989" y="1124225"/>
            <a:ext cx="2325038" cy="0"/>
          </a:xfrm>
          <a:prstGeom prst="straightConnector1">
            <a:avLst/>
          </a:prstGeom>
          <a:noFill/>
          <a:ln w="50800" cap="flat" cmpd="sng">
            <a:solidFill>
              <a:srgbClr val="00447C"/>
            </a:solidFill>
            <a:prstDash val="solid"/>
            <a:miter/>
            <a:headEnd type="none" w="med" len="med"/>
            <a:tailEnd type="none" w="med" len="med"/>
          </a:ln>
        </p:spPr>
      </p:cxnSp>
      <p:sp>
        <p:nvSpPr>
          <p:cNvPr id="6" name="Shape 102"/>
          <p:cNvSpPr txBox="1"/>
          <p:nvPr/>
        </p:nvSpPr>
        <p:spPr>
          <a:xfrm>
            <a:off x="1202273" y="570225"/>
            <a:ext cx="6012450" cy="553950"/>
          </a:xfrm>
          <a:prstGeom prst="rect">
            <a:avLst/>
          </a:prstGeom>
          <a:noFill/>
          <a:ln>
            <a:noFill/>
          </a:ln>
        </p:spPr>
        <p:txBody>
          <a:bodyPr lIns="38399" tIns="19194" rIns="38399" bIns="19194" anchor="t" anchorCtr="0">
            <a:noAutofit/>
          </a:bodyPr>
          <a:lstStyle/>
          <a:p>
            <a:pPr>
              <a:buSzPct val="25000"/>
            </a:pPr>
            <a:r>
              <a:rPr lang="en-US" sz="2800" dirty="0">
                <a:solidFill>
                  <a:srgbClr val="00447C"/>
                </a:solidFill>
                <a:latin typeface="Cabin"/>
                <a:ea typeface="Cabin"/>
                <a:cs typeface="Cabin"/>
                <a:sym typeface="Cabin"/>
              </a:rPr>
              <a:t>BEFORE YOU GO</a:t>
            </a:r>
          </a:p>
        </p:txBody>
      </p:sp>
      <p:sp>
        <p:nvSpPr>
          <p:cNvPr id="7" name="Shape 151"/>
          <p:cNvSpPr/>
          <p:nvPr/>
        </p:nvSpPr>
        <p:spPr>
          <a:xfrm flipH="1">
            <a:off x="-1" y="709863"/>
            <a:ext cx="72190" cy="764005"/>
          </a:xfrm>
          <a:prstGeom prst="rect">
            <a:avLst/>
          </a:prstGeom>
          <a:solidFill>
            <a:srgbClr val="00447C"/>
          </a:solidFill>
          <a:ln>
            <a:noFill/>
          </a:ln>
        </p:spPr>
        <p:txBody>
          <a:bodyPr lIns="38399" tIns="19194" rIns="38399" bIns="19194" anchor="ctr" anchorCtr="0">
            <a:noAutofit/>
          </a:bodyPr>
          <a:lstStyle/>
          <a:p>
            <a:pPr algn="ctr"/>
            <a:endParaRPr sz="1500" dirty="0">
              <a:solidFill>
                <a:srgbClr val="00447C"/>
              </a:solidFill>
              <a:latin typeface="Calibri"/>
              <a:ea typeface="Calibri"/>
              <a:cs typeface="Calibri"/>
              <a:sym typeface="Calibri"/>
            </a:endParaRPr>
          </a:p>
        </p:txBody>
      </p:sp>
    </p:spTree>
    <p:extLst>
      <p:ext uri="{BB962C8B-B14F-4D97-AF65-F5344CB8AC3E}">
        <p14:creationId xmlns:p14="http://schemas.microsoft.com/office/powerpoint/2010/main" val="553624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fade">
                                      <p:cBhvr>
                                        <p:cTn id="24" dur="500"/>
                                        <p:tgtEl>
                                          <p:spTgt spid="3">
                                            <p:txEl>
                                              <p:pRg st="5" end="5"/>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fade">
                                      <p:cBhvr>
                                        <p:cTn id="30"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cxnSp>
        <p:nvCxnSpPr>
          <p:cNvPr id="99" name="Shape 99"/>
          <p:cNvCxnSpPr/>
          <p:nvPr/>
        </p:nvCxnSpPr>
        <p:spPr>
          <a:xfrm rot="10800000" flipH="1">
            <a:off x="1222106" y="1116125"/>
            <a:ext cx="6640088" cy="8100"/>
          </a:xfrm>
          <a:prstGeom prst="straightConnector1">
            <a:avLst/>
          </a:prstGeom>
          <a:noFill/>
          <a:ln w="50800" cap="flat" cmpd="sng">
            <a:solidFill>
              <a:srgbClr val="A4D7F4"/>
            </a:solidFill>
            <a:prstDash val="solid"/>
            <a:miter/>
            <a:headEnd type="none" w="med" len="med"/>
            <a:tailEnd type="none" w="med" len="med"/>
          </a:ln>
        </p:spPr>
      </p:cxnSp>
      <p:cxnSp>
        <p:nvCxnSpPr>
          <p:cNvPr id="100" name="Shape 100"/>
          <p:cNvCxnSpPr/>
          <p:nvPr/>
        </p:nvCxnSpPr>
        <p:spPr>
          <a:xfrm>
            <a:off x="1222106" y="1124225"/>
            <a:ext cx="2325038" cy="0"/>
          </a:xfrm>
          <a:prstGeom prst="straightConnector1">
            <a:avLst/>
          </a:prstGeom>
          <a:noFill/>
          <a:ln w="50800" cap="flat" cmpd="sng">
            <a:solidFill>
              <a:srgbClr val="00447C"/>
            </a:solidFill>
            <a:prstDash val="solid"/>
            <a:miter/>
            <a:headEnd type="none" w="med" len="med"/>
            <a:tailEnd type="none" w="med" len="med"/>
          </a:ln>
        </p:spPr>
      </p:cxnSp>
      <p:sp>
        <p:nvSpPr>
          <p:cNvPr id="101" name="Shape 101"/>
          <p:cNvSpPr txBox="1"/>
          <p:nvPr/>
        </p:nvSpPr>
        <p:spPr>
          <a:xfrm>
            <a:off x="1251038" y="2095500"/>
            <a:ext cx="6611156" cy="1590450"/>
          </a:xfrm>
          <a:prstGeom prst="rect">
            <a:avLst/>
          </a:prstGeom>
          <a:noFill/>
          <a:ln>
            <a:noFill/>
          </a:ln>
        </p:spPr>
        <p:txBody>
          <a:bodyPr lIns="38399" tIns="19194" rIns="38399" bIns="19194" anchor="t" anchorCtr="0">
            <a:noAutofit/>
          </a:bodyPr>
          <a:lstStyle/>
          <a:p>
            <a:pPr>
              <a:lnSpc>
                <a:spcPct val="115000"/>
              </a:lnSpc>
            </a:pPr>
            <a:endParaRPr sz="1300" dirty="0">
              <a:solidFill>
                <a:schemeClr val="dk1"/>
              </a:solidFill>
              <a:latin typeface="Garamond" panose="02020404030301010803" pitchFamily="18" charset="0"/>
            </a:endParaRPr>
          </a:p>
          <a:p>
            <a:pPr>
              <a:lnSpc>
                <a:spcPct val="115000"/>
              </a:lnSpc>
            </a:pPr>
            <a:endParaRPr sz="1300" dirty="0">
              <a:solidFill>
                <a:schemeClr val="dk1"/>
              </a:solidFill>
              <a:latin typeface="Garamond" panose="02020404030301010803" pitchFamily="18" charset="0"/>
            </a:endParaRPr>
          </a:p>
          <a:p>
            <a:pPr>
              <a:lnSpc>
                <a:spcPct val="115000"/>
              </a:lnSpc>
            </a:pPr>
            <a:r>
              <a:rPr lang="en-US" sz="1300" dirty="0">
                <a:solidFill>
                  <a:schemeClr val="dk1"/>
                </a:solidFill>
                <a:latin typeface="Garamond" panose="02020404030301010803" pitchFamily="18" charset="0"/>
              </a:rPr>
              <a:t> </a:t>
            </a:r>
          </a:p>
        </p:txBody>
      </p:sp>
      <p:sp>
        <p:nvSpPr>
          <p:cNvPr id="102" name="Shape 102"/>
          <p:cNvSpPr txBox="1"/>
          <p:nvPr/>
        </p:nvSpPr>
        <p:spPr>
          <a:xfrm>
            <a:off x="1188390" y="570225"/>
            <a:ext cx="6012450" cy="553950"/>
          </a:xfrm>
          <a:prstGeom prst="rect">
            <a:avLst/>
          </a:prstGeom>
          <a:noFill/>
          <a:ln>
            <a:noFill/>
          </a:ln>
        </p:spPr>
        <p:txBody>
          <a:bodyPr lIns="38399" tIns="19194" rIns="38399" bIns="19194" anchor="t" anchorCtr="0">
            <a:noAutofit/>
          </a:bodyPr>
          <a:lstStyle/>
          <a:p>
            <a:pPr>
              <a:buSzPct val="25000"/>
            </a:pPr>
            <a:r>
              <a:rPr lang="en-US" sz="2800" dirty="0">
                <a:solidFill>
                  <a:srgbClr val="00447C"/>
                </a:solidFill>
                <a:latin typeface="Cabin"/>
                <a:ea typeface="Cabin"/>
                <a:cs typeface="Cabin"/>
                <a:sym typeface="Cabin"/>
              </a:rPr>
              <a:t>BEFORE YOU GO</a:t>
            </a:r>
          </a:p>
        </p:txBody>
      </p:sp>
      <p:sp>
        <p:nvSpPr>
          <p:cNvPr id="103" name="Shape 103"/>
          <p:cNvSpPr/>
          <p:nvPr/>
        </p:nvSpPr>
        <p:spPr>
          <a:xfrm flipH="1">
            <a:off x="-36" y="709863"/>
            <a:ext cx="72225" cy="763950"/>
          </a:xfrm>
          <a:prstGeom prst="rect">
            <a:avLst/>
          </a:prstGeom>
          <a:solidFill>
            <a:srgbClr val="00447C"/>
          </a:solidFill>
          <a:ln>
            <a:noFill/>
          </a:ln>
        </p:spPr>
        <p:txBody>
          <a:bodyPr lIns="38399" tIns="19194" rIns="38399" bIns="19194" anchor="ctr" anchorCtr="0">
            <a:noAutofit/>
          </a:bodyPr>
          <a:lstStyle/>
          <a:p>
            <a:pPr algn="ctr"/>
            <a:endParaRPr sz="1500" dirty="0">
              <a:solidFill>
                <a:srgbClr val="00447C"/>
              </a:solidFill>
              <a:latin typeface="Calibri"/>
              <a:ea typeface="Calibri"/>
              <a:cs typeface="Calibri"/>
              <a:sym typeface="Calibri"/>
            </a:endParaRPr>
          </a:p>
        </p:txBody>
      </p:sp>
      <p:sp>
        <p:nvSpPr>
          <p:cNvPr id="105" name="Shape 105"/>
          <p:cNvSpPr txBox="1"/>
          <p:nvPr/>
        </p:nvSpPr>
        <p:spPr>
          <a:xfrm>
            <a:off x="1238896" y="1371600"/>
            <a:ext cx="6562341" cy="666150"/>
          </a:xfrm>
          <a:prstGeom prst="rect">
            <a:avLst/>
          </a:prstGeom>
          <a:noFill/>
          <a:ln>
            <a:noFill/>
          </a:ln>
        </p:spPr>
        <p:txBody>
          <a:bodyPr lIns="38399" tIns="19194" rIns="38399" bIns="19194" anchor="t" anchorCtr="0">
            <a:noAutofit/>
          </a:bodyPr>
          <a:lstStyle/>
          <a:p>
            <a:pPr marL="32004">
              <a:lnSpc>
                <a:spcPct val="114000"/>
              </a:lnSpc>
              <a:spcAft>
                <a:spcPts val="504"/>
              </a:spcAft>
              <a:buClr>
                <a:schemeClr val="accent1"/>
              </a:buClr>
              <a:buSzPct val="100000"/>
            </a:pPr>
            <a:r>
              <a:rPr lang="en-US" sz="1400" b="1" dirty="0" smtClean="0">
                <a:solidFill>
                  <a:schemeClr val="dk1"/>
                </a:solidFill>
                <a:latin typeface="Garamond" panose="02020404030301010803" pitchFamily="18" charset="0"/>
              </a:rPr>
              <a:t>CURRENCY</a:t>
            </a:r>
          </a:p>
          <a:p>
            <a:pPr marL="317754" indent="-285750">
              <a:lnSpc>
                <a:spcPct val="114000"/>
              </a:lnSpc>
              <a:spcAft>
                <a:spcPts val="504"/>
              </a:spcAft>
              <a:buClr>
                <a:schemeClr val="accent1"/>
              </a:buClr>
              <a:buSzPct val="100000"/>
              <a:buFont typeface="Arial" panose="020B0604020202020204" pitchFamily="34" charset="0"/>
              <a:buChar char="•"/>
            </a:pPr>
            <a:r>
              <a:rPr lang="en-US" sz="1400" dirty="0" smtClean="0">
                <a:solidFill>
                  <a:schemeClr val="dk1"/>
                </a:solidFill>
                <a:latin typeface="Garamond" panose="02020404030301010803" pitchFamily="18" charset="0"/>
              </a:rPr>
              <a:t>Understand the currency and exchange rate of the location(s) you will be traveling to. </a:t>
            </a:r>
          </a:p>
          <a:p>
            <a:pPr marL="317754" indent="-285750">
              <a:lnSpc>
                <a:spcPct val="114000"/>
              </a:lnSpc>
              <a:spcAft>
                <a:spcPts val="504"/>
              </a:spcAft>
              <a:buClr>
                <a:schemeClr val="accent1"/>
              </a:buClr>
              <a:buSzPct val="100000"/>
              <a:buFont typeface="Arial" panose="020B0604020202020204" pitchFamily="34" charset="0"/>
              <a:buChar char="•"/>
            </a:pPr>
            <a:r>
              <a:rPr lang="en-US" sz="1400" dirty="0" smtClean="0">
                <a:solidFill>
                  <a:schemeClr val="dk1"/>
                </a:solidFill>
                <a:latin typeface="Garamond" panose="02020404030301010803" pitchFamily="18" charset="0"/>
              </a:rPr>
              <a:t>Create a budget given your financial situation and anticipated costs so that you do not overspend.</a:t>
            </a:r>
          </a:p>
          <a:p>
            <a:pPr marL="317754" indent="-285750">
              <a:lnSpc>
                <a:spcPct val="114000"/>
              </a:lnSpc>
              <a:spcAft>
                <a:spcPts val="504"/>
              </a:spcAft>
              <a:buClr>
                <a:schemeClr val="accent1"/>
              </a:buClr>
              <a:buSzPct val="100000"/>
              <a:buFont typeface="Arial" panose="020B0604020202020204" pitchFamily="34" charset="0"/>
              <a:buChar char="•"/>
            </a:pPr>
            <a:r>
              <a:rPr lang="en-US" sz="1400" dirty="0" smtClean="0">
                <a:solidFill>
                  <a:schemeClr val="dk1"/>
                </a:solidFill>
                <a:latin typeface="Garamond" panose="02020404030301010803" pitchFamily="18" charset="0"/>
              </a:rPr>
              <a:t>You may wish to exchange a small amount of money at your departing airport so that you do not have to worry about exchanging currency when first arriving.</a:t>
            </a:r>
          </a:p>
          <a:p>
            <a:pPr marL="32004">
              <a:lnSpc>
                <a:spcPct val="115000"/>
              </a:lnSpc>
              <a:spcAft>
                <a:spcPts val="504"/>
              </a:spcAft>
              <a:buClr>
                <a:schemeClr val="accent1"/>
              </a:buClr>
              <a:buSzPct val="100000"/>
            </a:pPr>
            <a:endParaRPr lang="en-US" sz="1000" b="1" dirty="0" smtClean="0">
              <a:solidFill>
                <a:schemeClr val="dk1"/>
              </a:solidFill>
              <a:latin typeface="Garamond" panose="02020404030301010803" pitchFamily="18" charset="0"/>
            </a:endParaRPr>
          </a:p>
          <a:p>
            <a:pPr marL="32004">
              <a:lnSpc>
                <a:spcPct val="115000"/>
              </a:lnSpc>
              <a:spcAft>
                <a:spcPts val="504"/>
              </a:spcAft>
              <a:buClr>
                <a:schemeClr val="accent1"/>
              </a:buClr>
              <a:buSzPct val="100000"/>
            </a:pPr>
            <a:r>
              <a:rPr lang="en-US" sz="1400" b="1" dirty="0" smtClean="0">
                <a:solidFill>
                  <a:schemeClr val="dk1"/>
                </a:solidFill>
                <a:latin typeface="Garamond" panose="02020404030301010803" pitchFamily="18" charset="0"/>
              </a:rPr>
              <a:t>BANK ACCOUNTS</a:t>
            </a:r>
          </a:p>
          <a:p>
            <a:pPr marL="317754" indent="-285750">
              <a:lnSpc>
                <a:spcPct val="115000"/>
              </a:lnSpc>
              <a:spcAft>
                <a:spcPts val="504"/>
              </a:spcAft>
              <a:buClr>
                <a:schemeClr val="accent1"/>
              </a:buClr>
              <a:buSzPct val="100000"/>
              <a:buFont typeface="Arial" panose="020B0604020202020204" pitchFamily="34" charset="0"/>
              <a:buChar char="•"/>
            </a:pPr>
            <a:r>
              <a:rPr lang="en-US" sz="1400" dirty="0" smtClean="0">
                <a:solidFill>
                  <a:schemeClr val="dk1"/>
                </a:solidFill>
                <a:latin typeface="Garamond" panose="02020404030301010803" pitchFamily="18" charset="0"/>
              </a:rPr>
              <a:t>Determine how much money you will need for the duration of your stay and how you will manage it (e.g. traveler’s checks, opening a local bank account, your American bank’s branches in country (if applicable), etc.).</a:t>
            </a:r>
          </a:p>
          <a:p>
            <a:pPr marL="317754" indent="-285750">
              <a:lnSpc>
                <a:spcPct val="115000"/>
              </a:lnSpc>
              <a:spcAft>
                <a:spcPts val="504"/>
              </a:spcAft>
              <a:buClr>
                <a:schemeClr val="accent1"/>
              </a:buClr>
              <a:buSzPct val="100000"/>
              <a:buFont typeface="Arial" panose="020B0604020202020204" pitchFamily="34" charset="0"/>
              <a:buChar char="•"/>
            </a:pPr>
            <a:r>
              <a:rPr lang="en-US" sz="1400" dirty="0" smtClean="0">
                <a:solidFill>
                  <a:schemeClr val="dk1"/>
                </a:solidFill>
                <a:latin typeface="Garamond" panose="02020404030301010803" pitchFamily="18" charset="0"/>
              </a:rPr>
              <a:t>Call your debit and credit card companies ahead of time to make them aware that you will be using your cards internationally. </a:t>
            </a:r>
            <a:r>
              <a:rPr lang="en-US" sz="1400" dirty="0" smtClean="0">
                <a:latin typeface="Garamond" panose="02020404030301010803" pitchFamily="18" charset="0"/>
              </a:rPr>
              <a:t>This will keep your cards from being blocked when you use them abroad. Call your bank to determine if there will be additional fees/charges for using international ATMs, etc.</a:t>
            </a:r>
            <a:endParaRPr lang="en-US" sz="1400" dirty="0" smtClean="0">
              <a:solidFill>
                <a:schemeClr val="dk1"/>
              </a:solidFill>
              <a:latin typeface="Garamond" panose="02020404030301010803" pitchFamily="18" charset="0"/>
            </a:endParaRPr>
          </a:p>
        </p:txBody>
      </p:sp>
    </p:spTree>
    <p:extLst>
      <p:ext uri="{BB962C8B-B14F-4D97-AF65-F5344CB8AC3E}">
        <p14:creationId xmlns:p14="http://schemas.microsoft.com/office/powerpoint/2010/main" val="2034036990"/>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5"/>
                                        </p:tgtEl>
                                        <p:attrNameLst>
                                          <p:attrName>style.visibility</p:attrName>
                                        </p:attrNameLst>
                                      </p:cBhvr>
                                      <p:to>
                                        <p:strVal val="visible"/>
                                      </p:to>
                                    </p:set>
                                    <p:animEffect transition="in" filter="fade">
                                      <p:cBhvr>
                                        <p:cTn id="7" dur="500"/>
                                        <p:tgtEl>
                                          <p:spTgt spid="1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cxnSp>
        <p:nvCxnSpPr>
          <p:cNvPr id="113" name="Shape 113"/>
          <p:cNvCxnSpPr/>
          <p:nvPr/>
        </p:nvCxnSpPr>
        <p:spPr>
          <a:xfrm rot="10800000" flipH="1">
            <a:off x="1222106" y="1116127"/>
            <a:ext cx="6640100" cy="8098"/>
          </a:xfrm>
          <a:prstGeom prst="straightConnector1">
            <a:avLst/>
          </a:prstGeom>
          <a:noFill/>
          <a:ln w="50800" cap="flat" cmpd="sng">
            <a:solidFill>
              <a:srgbClr val="A4D7F4"/>
            </a:solidFill>
            <a:prstDash val="solid"/>
            <a:miter/>
            <a:headEnd type="none" w="med" len="med"/>
            <a:tailEnd type="none" w="med" len="med"/>
          </a:ln>
        </p:spPr>
      </p:cxnSp>
      <p:cxnSp>
        <p:nvCxnSpPr>
          <p:cNvPr id="114" name="Shape 114"/>
          <p:cNvCxnSpPr/>
          <p:nvPr/>
        </p:nvCxnSpPr>
        <p:spPr>
          <a:xfrm>
            <a:off x="1222106" y="1124225"/>
            <a:ext cx="2325029" cy="0"/>
          </a:xfrm>
          <a:prstGeom prst="straightConnector1">
            <a:avLst/>
          </a:prstGeom>
          <a:noFill/>
          <a:ln w="50800" cap="flat" cmpd="sng">
            <a:solidFill>
              <a:srgbClr val="00447C"/>
            </a:solidFill>
            <a:prstDash val="solid"/>
            <a:miter/>
            <a:headEnd type="none" w="med" len="med"/>
            <a:tailEnd type="none" w="med" len="med"/>
          </a:ln>
        </p:spPr>
      </p:cxnSp>
      <p:sp>
        <p:nvSpPr>
          <p:cNvPr id="115" name="Shape 115"/>
          <p:cNvSpPr txBox="1"/>
          <p:nvPr/>
        </p:nvSpPr>
        <p:spPr>
          <a:xfrm>
            <a:off x="1222106" y="1371600"/>
            <a:ext cx="6827021" cy="2923050"/>
          </a:xfrm>
          <a:prstGeom prst="rect">
            <a:avLst/>
          </a:prstGeom>
          <a:noFill/>
          <a:ln>
            <a:noFill/>
          </a:ln>
        </p:spPr>
        <p:txBody>
          <a:bodyPr lIns="38399" tIns="19194" rIns="38399" bIns="19194" anchor="t" anchorCtr="0">
            <a:noAutofit/>
          </a:bodyPr>
          <a:lstStyle/>
          <a:p>
            <a:pPr marL="32004">
              <a:lnSpc>
                <a:spcPct val="115000"/>
              </a:lnSpc>
              <a:spcAft>
                <a:spcPts val="504"/>
              </a:spcAft>
              <a:buClr>
                <a:schemeClr val="dk1"/>
              </a:buClr>
              <a:buSzPct val="100000"/>
            </a:pPr>
            <a:r>
              <a:rPr lang="en-US" sz="1400" b="1" dirty="0" smtClean="0">
                <a:solidFill>
                  <a:schemeClr val="dk1"/>
                </a:solidFill>
                <a:latin typeface="Garamond" panose="02020404030301010803" pitchFamily="18" charset="0"/>
              </a:rPr>
              <a:t>CLOTHING</a:t>
            </a:r>
            <a:endParaRPr lang="en-US" sz="1400" b="1" dirty="0">
              <a:solidFill>
                <a:schemeClr val="dk1"/>
              </a:solidFill>
              <a:latin typeface="Garamond" panose="02020404030301010803" pitchFamily="18" charset="0"/>
            </a:endParaRPr>
          </a:p>
          <a:p>
            <a:pPr marL="317754" indent="-285750">
              <a:lnSpc>
                <a:spcPct val="115000"/>
              </a:lnSpc>
              <a:spcAft>
                <a:spcPts val="504"/>
              </a:spcAft>
              <a:buClr>
                <a:schemeClr val="accent1"/>
              </a:buClr>
              <a:buSzPct val="100000"/>
              <a:buFont typeface="Arial" panose="020B0604020202020204" pitchFamily="34" charset="0"/>
              <a:buChar char="•"/>
            </a:pPr>
            <a:r>
              <a:rPr lang="en-US" sz="1400" dirty="0" smtClean="0">
                <a:solidFill>
                  <a:schemeClr val="dk1"/>
                </a:solidFill>
                <a:latin typeface="Garamond" panose="02020404030301010803" pitchFamily="18" charset="0"/>
              </a:rPr>
              <a:t>Pack for </a:t>
            </a:r>
            <a:r>
              <a:rPr lang="en-US" sz="1400" dirty="0">
                <a:solidFill>
                  <a:schemeClr val="dk1"/>
                </a:solidFill>
                <a:latin typeface="Garamond" panose="02020404030301010803" pitchFamily="18" charset="0"/>
              </a:rPr>
              <a:t>the breadth of experiences you may </a:t>
            </a:r>
            <a:r>
              <a:rPr lang="en-US" sz="1400" dirty="0" smtClean="0">
                <a:solidFill>
                  <a:schemeClr val="dk1"/>
                </a:solidFill>
                <a:latin typeface="Garamond" panose="02020404030301010803" pitchFamily="18" charset="0"/>
              </a:rPr>
              <a:t>take part in, </a:t>
            </a:r>
            <a:r>
              <a:rPr lang="en-US" sz="1400" dirty="0">
                <a:solidFill>
                  <a:schemeClr val="dk1"/>
                </a:solidFill>
                <a:latin typeface="Garamond" panose="02020404030301010803" pitchFamily="18" charset="0"/>
              </a:rPr>
              <a:t>from exploring the outdoors </a:t>
            </a:r>
            <a:r>
              <a:rPr lang="en-US" sz="1400" dirty="0" smtClean="0">
                <a:solidFill>
                  <a:schemeClr val="dk1"/>
                </a:solidFill>
                <a:latin typeface="Garamond" panose="02020404030301010803" pitchFamily="18" charset="0"/>
              </a:rPr>
              <a:t>to </a:t>
            </a:r>
            <a:r>
              <a:rPr lang="en-US" sz="1400" dirty="0">
                <a:solidFill>
                  <a:schemeClr val="dk1"/>
                </a:solidFill>
                <a:latin typeface="Garamond" panose="02020404030301010803" pitchFamily="18" charset="0"/>
              </a:rPr>
              <a:t>attending networking </a:t>
            </a:r>
            <a:r>
              <a:rPr lang="en-US" sz="1400" dirty="0" smtClean="0">
                <a:solidFill>
                  <a:schemeClr val="dk1"/>
                </a:solidFill>
                <a:latin typeface="Garamond" panose="02020404030301010803" pitchFamily="18" charset="0"/>
              </a:rPr>
              <a:t>events/mixers.</a:t>
            </a:r>
          </a:p>
          <a:p>
            <a:pPr marL="317754" indent="-285750">
              <a:lnSpc>
                <a:spcPct val="115000"/>
              </a:lnSpc>
              <a:spcAft>
                <a:spcPts val="504"/>
              </a:spcAft>
              <a:buClr>
                <a:schemeClr val="accent1"/>
              </a:buClr>
              <a:buSzPct val="100000"/>
              <a:buFont typeface="Arial" panose="020B0604020202020204" pitchFamily="34" charset="0"/>
              <a:buChar char="•"/>
            </a:pPr>
            <a:r>
              <a:rPr lang="en-US" sz="1400" dirty="0" smtClean="0">
                <a:solidFill>
                  <a:schemeClr val="dk1"/>
                </a:solidFill>
                <a:latin typeface="Garamond" panose="02020404030301010803" pitchFamily="18" charset="0"/>
              </a:rPr>
              <a:t>You may wish to bring a suit/dress </a:t>
            </a:r>
            <a:r>
              <a:rPr lang="en-US" sz="1400" dirty="0">
                <a:solidFill>
                  <a:schemeClr val="dk1"/>
                </a:solidFill>
                <a:latin typeface="Garamond" panose="02020404030301010803" pitchFamily="18" charset="0"/>
              </a:rPr>
              <a:t>or skirt with </a:t>
            </a:r>
            <a:r>
              <a:rPr lang="en-US" sz="1400" dirty="0" smtClean="0">
                <a:solidFill>
                  <a:schemeClr val="dk1"/>
                </a:solidFill>
                <a:latin typeface="Garamond" panose="02020404030301010803" pitchFamily="18" charset="0"/>
              </a:rPr>
              <a:t>a nice </a:t>
            </a:r>
            <a:r>
              <a:rPr lang="en-US" sz="1400" dirty="0">
                <a:solidFill>
                  <a:schemeClr val="dk1"/>
                </a:solidFill>
                <a:latin typeface="Garamond" panose="02020404030301010803" pitchFamily="18" charset="0"/>
              </a:rPr>
              <a:t>top, </a:t>
            </a:r>
            <a:r>
              <a:rPr lang="en-US" sz="1400" dirty="0" smtClean="0">
                <a:solidFill>
                  <a:schemeClr val="dk1"/>
                </a:solidFill>
                <a:latin typeface="Garamond" panose="02020404030301010803" pitchFamily="18" charset="0"/>
              </a:rPr>
              <a:t>dress shoes, comfortable walking shoes, jeans, a swimsuit, a hat with a brim, hiking attire, an umbrella and/or a light raincoat. Consult with your program about any additional items you may need that are specific to your program/location.</a:t>
            </a:r>
            <a:endParaRPr lang="en-US" sz="1400" dirty="0">
              <a:solidFill>
                <a:schemeClr val="dk1"/>
              </a:solidFill>
              <a:latin typeface="Garamond" panose="02020404030301010803" pitchFamily="18" charset="0"/>
            </a:endParaRPr>
          </a:p>
          <a:p>
            <a:pPr marL="317754" indent="-285750">
              <a:lnSpc>
                <a:spcPct val="115000"/>
              </a:lnSpc>
              <a:spcAft>
                <a:spcPts val="504"/>
              </a:spcAft>
              <a:buClr>
                <a:schemeClr val="accent1"/>
              </a:buClr>
              <a:buSzPct val="100000"/>
              <a:buFont typeface="Arial" panose="020B0604020202020204" pitchFamily="34" charset="0"/>
              <a:buChar char="•"/>
            </a:pPr>
            <a:r>
              <a:rPr lang="en-US" sz="1400" dirty="0">
                <a:solidFill>
                  <a:schemeClr val="dk1"/>
                </a:solidFill>
                <a:latin typeface="Garamond" panose="02020404030301010803" pitchFamily="18" charset="0"/>
              </a:rPr>
              <a:t>Bring multi-functional, </a:t>
            </a:r>
            <a:r>
              <a:rPr lang="en-US" sz="1400" dirty="0" smtClean="0">
                <a:solidFill>
                  <a:schemeClr val="dk1"/>
                </a:solidFill>
                <a:latin typeface="Garamond" panose="02020404030301010803" pitchFamily="18" charset="0"/>
              </a:rPr>
              <a:t>easy-to-care-for </a:t>
            </a:r>
            <a:r>
              <a:rPr lang="en-US" sz="1400" dirty="0">
                <a:solidFill>
                  <a:schemeClr val="dk1"/>
                </a:solidFill>
                <a:latin typeface="Garamond" panose="02020404030301010803" pitchFamily="18" charset="0"/>
              </a:rPr>
              <a:t>clothing that you can layer</a:t>
            </a:r>
            <a:r>
              <a:rPr lang="en-US" sz="1400" dirty="0" smtClean="0">
                <a:solidFill>
                  <a:schemeClr val="dk1"/>
                </a:solidFill>
                <a:latin typeface="Garamond" panose="02020404030301010803" pitchFamily="18" charset="0"/>
              </a:rPr>
              <a:t>.</a:t>
            </a:r>
          </a:p>
          <a:p>
            <a:pPr marL="317754" indent="-285750">
              <a:lnSpc>
                <a:spcPct val="115000"/>
              </a:lnSpc>
              <a:spcAft>
                <a:spcPts val="504"/>
              </a:spcAft>
              <a:buClr>
                <a:schemeClr val="accent1"/>
              </a:buClr>
              <a:buSzPct val="100000"/>
              <a:buFont typeface="Arial" panose="020B0604020202020204" pitchFamily="34" charset="0"/>
              <a:buChar char="•"/>
            </a:pPr>
            <a:r>
              <a:rPr lang="en-US" sz="1400" dirty="0" smtClean="0">
                <a:solidFill>
                  <a:schemeClr val="dk1"/>
                </a:solidFill>
                <a:latin typeface="Garamond" panose="02020404030301010803" pitchFamily="18" charset="0"/>
              </a:rPr>
              <a:t>Check how many bags your airline allows you to check and carry on, as well as the weight limit for each. Confirm if there are any items that are prohibited on your flight.</a:t>
            </a:r>
          </a:p>
          <a:p>
            <a:pPr marL="192024" indent="-160020">
              <a:lnSpc>
                <a:spcPct val="115000"/>
              </a:lnSpc>
              <a:spcAft>
                <a:spcPts val="504"/>
              </a:spcAft>
              <a:buClr>
                <a:schemeClr val="accent1"/>
              </a:buClr>
              <a:buSzPct val="100000"/>
              <a:buChar char="●"/>
            </a:pPr>
            <a:endParaRPr lang="en-US" sz="1300" dirty="0" smtClean="0">
              <a:solidFill>
                <a:schemeClr val="dk1"/>
              </a:solidFill>
              <a:latin typeface="Garamond" panose="02020404030301010803" pitchFamily="18" charset="0"/>
            </a:endParaRPr>
          </a:p>
          <a:p>
            <a:pPr marL="192024" indent="-160020">
              <a:lnSpc>
                <a:spcPct val="115000"/>
              </a:lnSpc>
              <a:spcAft>
                <a:spcPts val="504"/>
              </a:spcAft>
              <a:buClr>
                <a:schemeClr val="accent1"/>
              </a:buClr>
              <a:buSzPct val="100000"/>
              <a:buChar char="●"/>
            </a:pPr>
            <a:endParaRPr lang="en-US" sz="1300" dirty="0" smtClean="0">
              <a:solidFill>
                <a:schemeClr val="dk1"/>
              </a:solidFill>
              <a:latin typeface="Garamond" panose="02020404030301010803" pitchFamily="18" charset="0"/>
            </a:endParaRPr>
          </a:p>
          <a:p>
            <a:pPr marL="192024" indent="-160020">
              <a:lnSpc>
                <a:spcPct val="115000"/>
              </a:lnSpc>
              <a:spcAft>
                <a:spcPts val="504"/>
              </a:spcAft>
              <a:buClr>
                <a:schemeClr val="accent1"/>
              </a:buClr>
              <a:buSzPct val="100000"/>
              <a:buChar char="●"/>
            </a:pPr>
            <a:endParaRPr lang="en-US" sz="1300" dirty="0" smtClean="0">
              <a:solidFill>
                <a:schemeClr val="dk1"/>
              </a:solidFill>
              <a:latin typeface="Garamond" panose="02020404030301010803" pitchFamily="18" charset="0"/>
            </a:endParaRPr>
          </a:p>
          <a:p>
            <a:pPr marL="317754" indent="-285750">
              <a:lnSpc>
                <a:spcPct val="115000"/>
              </a:lnSpc>
              <a:spcAft>
                <a:spcPts val="504"/>
              </a:spcAft>
              <a:buClr>
                <a:schemeClr val="accent1"/>
              </a:buClr>
              <a:buSzPct val="100000"/>
              <a:buFont typeface="Arial" panose="020B0604020202020204" pitchFamily="34" charset="0"/>
              <a:buChar char="•"/>
            </a:pPr>
            <a:endParaRPr lang="en-US" sz="1300" b="1" dirty="0" smtClean="0">
              <a:solidFill>
                <a:schemeClr val="dk1"/>
              </a:solidFill>
              <a:latin typeface="Garamond" panose="02020404030301010803" pitchFamily="18" charset="0"/>
            </a:endParaRPr>
          </a:p>
          <a:p>
            <a:pPr marL="192024" indent="-160020">
              <a:lnSpc>
                <a:spcPct val="115000"/>
              </a:lnSpc>
              <a:spcAft>
                <a:spcPts val="504"/>
              </a:spcAft>
              <a:buClr>
                <a:schemeClr val="accent1"/>
              </a:buClr>
              <a:buSzPct val="100000"/>
              <a:buChar char="●"/>
            </a:pPr>
            <a:endParaRPr lang="en-US" sz="1300" dirty="0">
              <a:solidFill>
                <a:schemeClr val="dk1"/>
              </a:solidFill>
              <a:latin typeface="Garamond" panose="02020404030301010803" pitchFamily="18" charset="0"/>
            </a:endParaRPr>
          </a:p>
          <a:p>
            <a:pPr>
              <a:lnSpc>
                <a:spcPct val="115000"/>
              </a:lnSpc>
            </a:pPr>
            <a:endParaRPr sz="1000" dirty="0">
              <a:solidFill>
                <a:schemeClr val="dk1"/>
              </a:solidFill>
            </a:endParaRPr>
          </a:p>
          <a:p>
            <a:pPr>
              <a:lnSpc>
                <a:spcPct val="115000"/>
              </a:lnSpc>
            </a:pPr>
            <a:endParaRPr sz="1000" dirty="0">
              <a:solidFill>
                <a:schemeClr val="dk1"/>
              </a:solidFill>
            </a:endParaRPr>
          </a:p>
        </p:txBody>
      </p:sp>
      <p:sp>
        <p:nvSpPr>
          <p:cNvPr id="116" name="Shape 116"/>
          <p:cNvSpPr txBox="1"/>
          <p:nvPr/>
        </p:nvSpPr>
        <p:spPr>
          <a:xfrm>
            <a:off x="1188390" y="570225"/>
            <a:ext cx="6012450" cy="553950"/>
          </a:xfrm>
          <a:prstGeom prst="rect">
            <a:avLst/>
          </a:prstGeom>
          <a:noFill/>
          <a:ln>
            <a:noFill/>
          </a:ln>
        </p:spPr>
        <p:txBody>
          <a:bodyPr lIns="38399" tIns="19194" rIns="38399" bIns="19194" anchor="t" anchorCtr="0">
            <a:noAutofit/>
          </a:bodyPr>
          <a:lstStyle/>
          <a:p>
            <a:pPr>
              <a:buSzPct val="25000"/>
            </a:pPr>
            <a:r>
              <a:rPr lang="en-US" sz="2800" dirty="0" smtClean="0">
                <a:solidFill>
                  <a:srgbClr val="00447C"/>
                </a:solidFill>
                <a:latin typeface="Cabin"/>
                <a:ea typeface="Cabin"/>
                <a:cs typeface="Cabin"/>
                <a:sym typeface="Cabin"/>
              </a:rPr>
              <a:t>BEFORE YOU GO</a:t>
            </a:r>
            <a:endParaRPr lang="en-US" sz="2800" dirty="0">
              <a:solidFill>
                <a:srgbClr val="00447C"/>
              </a:solidFill>
              <a:latin typeface="Cabin"/>
              <a:ea typeface="Cabin"/>
              <a:cs typeface="Cabin"/>
              <a:sym typeface="Cabin"/>
            </a:endParaRPr>
          </a:p>
        </p:txBody>
      </p:sp>
      <p:sp>
        <p:nvSpPr>
          <p:cNvPr id="117" name="Shape 117"/>
          <p:cNvSpPr/>
          <p:nvPr/>
        </p:nvSpPr>
        <p:spPr>
          <a:xfrm flipH="1">
            <a:off x="-1" y="709863"/>
            <a:ext cx="72190" cy="764005"/>
          </a:xfrm>
          <a:prstGeom prst="rect">
            <a:avLst/>
          </a:prstGeom>
          <a:solidFill>
            <a:srgbClr val="00447C"/>
          </a:solidFill>
          <a:ln>
            <a:noFill/>
          </a:ln>
        </p:spPr>
        <p:txBody>
          <a:bodyPr lIns="38399" tIns="19194" rIns="38399" bIns="19194" anchor="ctr" anchorCtr="0">
            <a:noAutofit/>
          </a:bodyPr>
          <a:lstStyle/>
          <a:p>
            <a:pPr algn="ctr"/>
            <a:endParaRPr sz="1500" dirty="0">
              <a:solidFill>
                <a:srgbClr val="00447C"/>
              </a:solidFill>
              <a:latin typeface="Calibri"/>
              <a:ea typeface="Calibri"/>
              <a:cs typeface="Calibri"/>
              <a:sym typeface="Calibri"/>
            </a:endParaRPr>
          </a:p>
        </p:txBody>
      </p:sp>
    </p:spTree>
    <p:extLst>
      <p:ext uri="{BB962C8B-B14F-4D97-AF65-F5344CB8AC3E}">
        <p14:creationId xmlns:p14="http://schemas.microsoft.com/office/powerpoint/2010/main" val="3311865365"/>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5"/>
                                        </p:tgtEl>
                                        <p:attrNameLst>
                                          <p:attrName>style.visibility</p:attrName>
                                        </p:attrNameLst>
                                      </p:cBhvr>
                                      <p:to>
                                        <p:strVal val="visible"/>
                                      </p:to>
                                    </p:set>
                                    <p:animEffect transition="in" filter="fade">
                                      <p:cBhvr>
                                        <p:cTn id="7" dur="500"/>
                                        <p:tgtEl>
                                          <p:spTgt spid="1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cxnSp>
        <p:nvCxnSpPr>
          <p:cNvPr id="149" name="Shape 149"/>
          <p:cNvCxnSpPr/>
          <p:nvPr/>
        </p:nvCxnSpPr>
        <p:spPr>
          <a:xfrm rot="10800000" flipH="1">
            <a:off x="1222106" y="1116125"/>
            <a:ext cx="6640088" cy="8100"/>
          </a:xfrm>
          <a:prstGeom prst="straightConnector1">
            <a:avLst/>
          </a:prstGeom>
          <a:noFill/>
          <a:ln w="50800" cap="flat" cmpd="sng">
            <a:solidFill>
              <a:srgbClr val="A4D7F4"/>
            </a:solidFill>
            <a:prstDash val="solid"/>
            <a:miter/>
            <a:headEnd type="none" w="med" len="med"/>
            <a:tailEnd type="none" w="med" len="med"/>
          </a:ln>
        </p:spPr>
      </p:cxnSp>
      <p:cxnSp>
        <p:nvCxnSpPr>
          <p:cNvPr id="150" name="Shape 150"/>
          <p:cNvCxnSpPr/>
          <p:nvPr/>
        </p:nvCxnSpPr>
        <p:spPr>
          <a:xfrm flipV="1">
            <a:off x="1222106" y="1120175"/>
            <a:ext cx="3578494" cy="4050"/>
          </a:xfrm>
          <a:prstGeom prst="straightConnector1">
            <a:avLst/>
          </a:prstGeom>
          <a:noFill/>
          <a:ln w="50800" cap="flat" cmpd="sng">
            <a:solidFill>
              <a:srgbClr val="00447C"/>
            </a:solidFill>
            <a:prstDash val="solid"/>
            <a:miter/>
            <a:headEnd type="none" w="med" len="med"/>
            <a:tailEnd type="none" w="med" len="med"/>
          </a:ln>
        </p:spPr>
      </p:cxnSp>
      <p:sp>
        <p:nvSpPr>
          <p:cNvPr id="152" name="Shape 152"/>
          <p:cNvSpPr txBox="1"/>
          <p:nvPr/>
        </p:nvSpPr>
        <p:spPr>
          <a:xfrm>
            <a:off x="1188390" y="570225"/>
            <a:ext cx="6012450" cy="553950"/>
          </a:xfrm>
          <a:prstGeom prst="rect">
            <a:avLst/>
          </a:prstGeom>
          <a:noFill/>
          <a:ln>
            <a:noFill/>
          </a:ln>
        </p:spPr>
        <p:txBody>
          <a:bodyPr lIns="38399" tIns="19194" rIns="38399" bIns="19194" anchor="t" anchorCtr="0">
            <a:noAutofit/>
          </a:bodyPr>
          <a:lstStyle/>
          <a:p>
            <a:pPr>
              <a:buSzPct val="25000"/>
            </a:pPr>
            <a:r>
              <a:rPr lang="en-US" sz="2800" dirty="0" smtClean="0">
                <a:solidFill>
                  <a:srgbClr val="00447C"/>
                </a:solidFill>
                <a:latin typeface="Cabin"/>
                <a:ea typeface="Cabin"/>
                <a:cs typeface="Cabin"/>
                <a:sym typeface="Cabin"/>
              </a:rPr>
              <a:t>BEFORE YOU GO</a:t>
            </a:r>
            <a:endParaRPr lang="en-US" sz="2800" dirty="0">
              <a:solidFill>
                <a:srgbClr val="00447C"/>
              </a:solidFill>
              <a:latin typeface="Cabin"/>
              <a:ea typeface="Cabin"/>
              <a:cs typeface="Cabin"/>
              <a:sym typeface="Cabin"/>
            </a:endParaRPr>
          </a:p>
        </p:txBody>
      </p:sp>
      <p:sp>
        <p:nvSpPr>
          <p:cNvPr id="153" name="Shape 153"/>
          <p:cNvSpPr/>
          <p:nvPr/>
        </p:nvSpPr>
        <p:spPr>
          <a:xfrm flipH="1">
            <a:off x="-36" y="709863"/>
            <a:ext cx="72225" cy="763950"/>
          </a:xfrm>
          <a:prstGeom prst="rect">
            <a:avLst/>
          </a:prstGeom>
          <a:solidFill>
            <a:srgbClr val="00447C"/>
          </a:solidFill>
          <a:ln>
            <a:noFill/>
          </a:ln>
        </p:spPr>
        <p:txBody>
          <a:bodyPr lIns="38399" tIns="19194" rIns="38399" bIns="19194" anchor="ctr" anchorCtr="0">
            <a:noAutofit/>
          </a:bodyPr>
          <a:lstStyle/>
          <a:p>
            <a:pPr algn="ctr"/>
            <a:endParaRPr sz="1500" dirty="0">
              <a:solidFill>
                <a:srgbClr val="00447C"/>
              </a:solidFill>
              <a:latin typeface="Calibri"/>
              <a:ea typeface="Calibri"/>
              <a:cs typeface="Calibri"/>
              <a:sym typeface="Calibri"/>
            </a:endParaRPr>
          </a:p>
        </p:txBody>
      </p:sp>
      <p:sp>
        <p:nvSpPr>
          <p:cNvPr id="155" name="Shape 155"/>
          <p:cNvSpPr txBox="1"/>
          <p:nvPr/>
        </p:nvSpPr>
        <p:spPr>
          <a:xfrm>
            <a:off x="1237061" y="1371600"/>
            <a:ext cx="6625133" cy="2661000"/>
          </a:xfrm>
          <a:prstGeom prst="rect">
            <a:avLst/>
          </a:prstGeom>
          <a:noFill/>
          <a:ln>
            <a:noFill/>
          </a:ln>
        </p:spPr>
        <p:txBody>
          <a:bodyPr lIns="38399" tIns="19194" rIns="38399" bIns="19194" anchor="t" anchorCtr="0">
            <a:noAutofit/>
          </a:bodyPr>
          <a:lstStyle/>
          <a:p>
            <a:pPr marL="76200">
              <a:lnSpc>
                <a:spcPct val="115000"/>
              </a:lnSpc>
              <a:spcAft>
                <a:spcPts val="1200"/>
              </a:spcAft>
              <a:buClr>
                <a:schemeClr val="accent1"/>
              </a:buClr>
              <a:buSzPct val="100000"/>
            </a:pPr>
            <a:r>
              <a:rPr lang="en-US" sz="1400" b="1" dirty="0" smtClean="0">
                <a:solidFill>
                  <a:schemeClr val="dk1"/>
                </a:solidFill>
                <a:latin typeface="Garamond" panose="02020404030301010803" pitchFamily="18" charset="0"/>
              </a:rPr>
              <a:t>ELECTRONIC EQUIPMENT</a:t>
            </a:r>
            <a:endParaRPr lang="en-US" sz="1400" dirty="0" smtClean="0">
              <a:solidFill>
                <a:schemeClr val="dk1"/>
              </a:solidFill>
              <a:latin typeface="Garamond" panose="02020404030301010803" pitchFamily="18" charset="0"/>
            </a:endParaRPr>
          </a:p>
          <a:p>
            <a:pPr marL="317754" indent="-285750">
              <a:lnSpc>
                <a:spcPct val="115000"/>
              </a:lnSpc>
              <a:spcAft>
                <a:spcPts val="504"/>
              </a:spcAft>
              <a:buClr>
                <a:schemeClr val="accent1"/>
              </a:buClr>
              <a:buSzPct val="100000"/>
              <a:buFont typeface="Arial" panose="020B0604020202020204" pitchFamily="34" charset="0"/>
              <a:buChar char="•"/>
            </a:pPr>
            <a:r>
              <a:rPr lang="en-US" sz="1400" dirty="0" smtClean="0">
                <a:solidFill>
                  <a:schemeClr val="dk1"/>
                </a:solidFill>
                <a:latin typeface="Garamond" panose="02020404030301010803" pitchFamily="18" charset="0"/>
              </a:rPr>
              <a:t>The electrical supply varies globally, so it may be necessary to purchase a transformer, a converter and/or an adapter for your traveling needs. Be sure to research the electrical supply in the country/ies you will be visiting.</a:t>
            </a:r>
          </a:p>
          <a:p>
            <a:pPr marL="317754" indent="-285750">
              <a:lnSpc>
                <a:spcPct val="115000"/>
              </a:lnSpc>
              <a:spcAft>
                <a:spcPts val="504"/>
              </a:spcAft>
              <a:buClr>
                <a:schemeClr val="accent1"/>
              </a:buClr>
              <a:buSzPct val="100000"/>
              <a:buFont typeface="Arial" panose="020B0604020202020204" pitchFamily="34" charset="0"/>
              <a:buChar char="•"/>
            </a:pPr>
            <a:r>
              <a:rPr lang="en-US" sz="1400" dirty="0" smtClean="0">
                <a:solidFill>
                  <a:schemeClr val="dk1"/>
                </a:solidFill>
                <a:latin typeface="Garamond" panose="02020404030301010803" pitchFamily="18" charset="0"/>
              </a:rPr>
              <a:t>In most cases, you can bring your laptop and other electronic devices to another country on routine travel without seeking an export license, but conditions and limitations do apply.  Special rules may apply to travel to and other transactions involving Sanctioned Countries.</a:t>
            </a:r>
          </a:p>
          <a:p>
            <a:pPr marL="317754" indent="-285750">
              <a:lnSpc>
                <a:spcPct val="115000"/>
              </a:lnSpc>
              <a:spcAft>
                <a:spcPts val="504"/>
              </a:spcAft>
              <a:buClr>
                <a:schemeClr val="accent1"/>
              </a:buClr>
              <a:buSzPct val="100000"/>
              <a:buFont typeface="Arial" panose="020B0604020202020204" pitchFamily="34" charset="0"/>
              <a:buChar char="•"/>
            </a:pPr>
            <a:r>
              <a:rPr lang="en-US" sz="1400" dirty="0" smtClean="0">
                <a:solidFill>
                  <a:schemeClr val="dk1"/>
                </a:solidFill>
                <a:latin typeface="Garamond" panose="02020404030301010803" pitchFamily="18" charset="0"/>
              </a:rPr>
              <a:t>If you plan to use an American cell phone, be sure to unlock it before leaving and plan to purchase an international SIM card once abroad. Alternatively, you can plan to purchase a pay-per-use phone while abroad.</a:t>
            </a:r>
          </a:p>
          <a:p>
            <a:pPr marL="317754" indent="-285750">
              <a:lnSpc>
                <a:spcPct val="115000"/>
              </a:lnSpc>
              <a:spcAft>
                <a:spcPts val="504"/>
              </a:spcAft>
              <a:buClr>
                <a:schemeClr val="accent1"/>
              </a:buClr>
              <a:buSzPct val="100000"/>
              <a:buFont typeface="Arial" panose="020B0604020202020204" pitchFamily="34" charset="0"/>
              <a:buChar char="•"/>
            </a:pPr>
            <a:r>
              <a:rPr lang="en-US" sz="1400" dirty="0" smtClean="0">
                <a:solidFill>
                  <a:schemeClr val="dk1"/>
                </a:solidFill>
                <a:latin typeface="Garamond" panose="02020404030301010803" pitchFamily="18" charset="0"/>
              </a:rPr>
              <a:t>You may also wish to bring a laptop, alarm clock and a camera.</a:t>
            </a:r>
          </a:p>
          <a:p>
            <a:pPr marL="192024" indent="-160020">
              <a:lnSpc>
                <a:spcPct val="115000"/>
              </a:lnSpc>
              <a:spcAft>
                <a:spcPts val="504"/>
              </a:spcAft>
              <a:buClr>
                <a:schemeClr val="accent1"/>
              </a:buClr>
              <a:buSzPct val="100000"/>
              <a:buChar char="●"/>
            </a:pPr>
            <a:endParaRPr lang="en-US" sz="1400" dirty="0">
              <a:solidFill>
                <a:schemeClr val="dk1"/>
              </a:solidFill>
              <a:latin typeface="Garamond" panose="02020404030301010803" pitchFamily="18" charset="0"/>
            </a:endParaRPr>
          </a:p>
          <a:p>
            <a:pPr marL="32004">
              <a:lnSpc>
                <a:spcPct val="115000"/>
              </a:lnSpc>
              <a:spcAft>
                <a:spcPts val="504"/>
              </a:spcAft>
              <a:buClr>
                <a:schemeClr val="accent1"/>
              </a:buClr>
              <a:buSzPct val="100000"/>
            </a:pPr>
            <a:r>
              <a:rPr lang="en-US" sz="1400" b="1" dirty="0" smtClean="0">
                <a:solidFill>
                  <a:schemeClr val="dk1"/>
                </a:solidFill>
                <a:latin typeface="Garamond" panose="02020404030301010803" pitchFamily="18" charset="0"/>
              </a:rPr>
              <a:t>STAYING IN TOUCH</a:t>
            </a:r>
          </a:p>
          <a:p>
            <a:pPr marL="317754" indent="-285750">
              <a:lnSpc>
                <a:spcPct val="115000"/>
              </a:lnSpc>
              <a:spcAft>
                <a:spcPts val="504"/>
              </a:spcAft>
              <a:buClr>
                <a:schemeClr val="accent1"/>
              </a:buClr>
              <a:buSzPct val="100000"/>
              <a:buFont typeface="Arial" panose="020B0604020202020204" pitchFamily="34" charset="0"/>
              <a:buChar char="•"/>
            </a:pPr>
            <a:r>
              <a:rPr lang="en-US" sz="1400" dirty="0" smtClean="0">
                <a:solidFill>
                  <a:schemeClr val="dk1"/>
                </a:solidFill>
                <a:latin typeface="Garamond" panose="02020404030301010803" pitchFamily="18" charset="0"/>
              </a:rPr>
              <a:t>If you are planning to bring a laptop, considering downloading Skype for an easy way to stay in touch with friends and family.</a:t>
            </a:r>
          </a:p>
          <a:p>
            <a:pPr marL="317754" indent="-285750">
              <a:lnSpc>
                <a:spcPct val="115000"/>
              </a:lnSpc>
              <a:spcAft>
                <a:spcPts val="504"/>
              </a:spcAft>
              <a:buClr>
                <a:schemeClr val="accent1"/>
              </a:buClr>
              <a:buSzPct val="100000"/>
              <a:buFont typeface="Arial" panose="020B0604020202020204" pitchFamily="34" charset="0"/>
              <a:buChar char="•"/>
            </a:pPr>
            <a:r>
              <a:rPr lang="en-US" sz="1400" dirty="0" smtClean="0">
                <a:solidFill>
                  <a:schemeClr val="dk1"/>
                </a:solidFill>
                <a:latin typeface="Garamond" panose="02020404030301010803" pitchFamily="18" charset="0"/>
              </a:rPr>
              <a:t>If you will have a smartphone while abroad, downloading WhatsApp will allow you to text message friends and family through internet access at WiFi hotspots.</a:t>
            </a:r>
          </a:p>
          <a:p>
            <a:pPr>
              <a:lnSpc>
                <a:spcPct val="115000"/>
              </a:lnSpc>
            </a:pPr>
            <a:endParaRPr sz="1300" dirty="0">
              <a:solidFill>
                <a:schemeClr val="dk1"/>
              </a:solidFill>
              <a:latin typeface="Garamond" panose="02020404030301010803" pitchFamily="18" charset="0"/>
            </a:endParaRPr>
          </a:p>
          <a:p>
            <a:pPr>
              <a:lnSpc>
                <a:spcPct val="115000"/>
              </a:lnSpc>
            </a:pPr>
            <a:endParaRPr sz="1300" dirty="0">
              <a:solidFill>
                <a:schemeClr val="dk1"/>
              </a:solidFill>
              <a:latin typeface="Garamond" panose="02020404030301010803" pitchFamily="18" charset="0"/>
            </a:endParaRPr>
          </a:p>
          <a:p>
            <a:pPr>
              <a:lnSpc>
                <a:spcPct val="115000"/>
              </a:lnSpc>
            </a:pPr>
            <a:endParaRPr sz="1300" dirty="0">
              <a:solidFill>
                <a:schemeClr val="dk1"/>
              </a:solidFill>
              <a:latin typeface="Garamond" panose="02020404030301010803" pitchFamily="18" charset="0"/>
            </a:endParaRPr>
          </a:p>
          <a:p>
            <a:pPr>
              <a:lnSpc>
                <a:spcPct val="115000"/>
              </a:lnSpc>
            </a:pPr>
            <a:endParaRPr sz="1300" dirty="0">
              <a:solidFill>
                <a:schemeClr val="dk1"/>
              </a:solidFill>
              <a:latin typeface="Garamond" panose="02020404030301010803" pitchFamily="18" charset="0"/>
            </a:endParaRPr>
          </a:p>
          <a:p>
            <a:pPr>
              <a:lnSpc>
                <a:spcPct val="115000"/>
              </a:lnSpc>
            </a:pPr>
            <a:endParaRPr sz="1300" dirty="0">
              <a:solidFill>
                <a:schemeClr val="dk1"/>
              </a:solidFill>
              <a:latin typeface="Garamond" panose="02020404030301010803" pitchFamily="18" charset="0"/>
            </a:endParaRPr>
          </a:p>
        </p:txBody>
      </p:sp>
    </p:spTree>
    <p:extLst>
      <p:ext uri="{BB962C8B-B14F-4D97-AF65-F5344CB8AC3E}">
        <p14:creationId xmlns:p14="http://schemas.microsoft.com/office/powerpoint/2010/main" val="1908207170"/>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5"/>
                                        </p:tgtEl>
                                        <p:attrNameLst>
                                          <p:attrName>style.visibility</p:attrName>
                                        </p:attrNameLst>
                                      </p:cBhvr>
                                      <p:to>
                                        <p:strVal val="visible"/>
                                      </p:to>
                                    </p:set>
                                    <p:animEffect transition="in" filter="fade">
                                      <p:cBhvr>
                                        <p:cTn id="7" dur="500"/>
                                        <p:tgtEl>
                                          <p:spTgt spid="1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103" name="Shape 103"/>
          <p:cNvSpPr/>
          <p:nvPr/>
        </p:nvSpPr>
        <p:spPr>
          <a:xfrm flipH="1">
            <a:off x="-36" y="709863"/>
            <a:ext cx="72225" cy="763950"/>
          </a:xfrm>
          <a:prstGeom prst="rect">
            <a:avLst/>
          </a:prstGeom>
          <a:solidFill>
            <a:srgbClr val="00447C"/>
          </a:solidFill>
          <a:ln>
            <a:noFill/>
          </a:ln>
        </p:spPr>
        <p:txBody>
          <a:bodyPr lIns="38399" tIns="19194" rIns="38399" bIns="19194" anchor="ctr" anchorCtr="0">
            <a:noAutofit/>
          </a:bodyPr>
          <a:lstStyle/>
          <a:p>
            <a:pPr algn="ctr"/>
            <a:endParaRPr sz="1500" dirty="0">
              <a:solidFill>
                <a:srgbClr val="00447C"/>
              </a:solidFill>
              <a:latin typeface="Calibri"/>
              <a:ea typeface="Calibri"/>
              <a:cs typeface="Calibri"/>
              <a:sym typeface="Calibri"/>
            </a:endParaRPr>
          </a:p>
        </p:txBody>
      </p:sp>
      <p:sp>
        <p:nvSpPr>
          <p:cNvPr id="105" name="Shape 105"/>
          <p:cNvSpPr txBox="1"/>
          <p:nvPr/>
        </p:nvSpPr>
        <p:spPr>
          <a:xfrm>
            <a:off x="1223610" y="1315050"/>
            <a:ext cx="6777390" cy="666150"/>
          </a:xfrm>
          <a:prstGeom prst="rect">
            <a:avLst/>
          </a:prstGeom>
          <a:noFill/>
          <a:ln>
            <a:noFill/>
          </a:ln>
        </p:spPr>
        <p:txBody>
          <a:bodyPr lIns="38399" tIns="19194" rIns="38399" bIns="19194" anchor="t" anchorCtr="0">
            <a:noAutofit/>
          </a:bodyPr>
          <a:lstStyle/>
          <a:p>
            <a:pPr marL="32004">
              <a:lnSpc>
                <a:spcPct val="115000"/>
              </a:lnSpc>
              <a:spcAft>
                <a:spcPts val="504"/>
              </a:spcAft>
              <a:buClr>
                <a:schemeClr val="accent1"/>
              </a:buClr>
              <a:buSzPct val="100000"/>
            </a:pPr>
            <a:r>
              <a:rPr lang="en-US" sz="1400" b="1" dirty="0" smtClean="0">
                <a:solidFill>
                  <a:schemeClr val="dk1"/>
                </a:solidFill>
                <a:latin typeface="Garamond" panose="02020404030301010803" pitchFamily="18" charset="0"/>
              </a:rPr>
              <a:t>DO YOUR HOMEWORK</a:t>
            </a:r>
          </a:p>
          <a:p>
            <a:pPr marL="317754" indent="-285750">
              <a:lnSpc>
                <a:spcPct val="115000"/>
              </a:lnSpc>
              <a:spcAft>
                <a:spcPts val="504"/>
              </a:spcAft>
              <a:buClr>
                <a:schemeClr val="accent1"/>
              </a:buClr>
              <a:buSzPct val="100000"/>
              <a:buFont typeface="Arial" panose="020B0604020202020204" pitchFamily="34" charset="0"/>
              <a:buChar char="•"/>
            </a:pPr>
            <a:r>
              <a:rPr lang="en-US" sz="1400" dirty="0" smtClean="0">
                <a:latin typeface="Garamond" panose="02020404030301010803" pitchFamily="18" charset="0"/>
              </a:rPr>
              <a:t>Cultural sensitivity is important to keep in mind while living and traveling abroad. Just as in the United States, attitudes regarding various issues of race/religion/sexual identity and gender vary region by region.</a:t>
            </a:r>
          </a:p>
          <a:p>
            <a:pPr marL="317754" indent="-285750">
              <a:lnSpc>
                <a:spcPct val="115000"/>
              </a:lnSpc>
              <a:spcAft>
                <a:spcPts val="504"/>
              </a:spcAft>
              <a:buClr>
                <a:schemeClr val="accent1"/>
              </a:buClr>
              <a:buSzPct val="100000"/>
              <a:buFont typeface="Arial" panose="020B0604020202020204" pitchFamily="34" charset="0"/>
              <a:buChar char="•"/>
            </a:pPr>
            <a:r>
              <a:rPr lang="en-US" sz="1400" dirty="0" smtClean="0">
                <a:latin typeface="Garamond" panose="02020404030301010803" pitchFamily="18" charset="0"/>
              </a:rPr>
              <a:t>The best way to learn is by researching in advance. Look for blogs, newspaper articles, or books that talk about the specific issues you are concerned about or see if anyone you know may be familiar with this topic.</a:t>
            </a:r>
          </a:p>
          <a:p>
            <a:pPr marL="317754" indent="-285750">
              <a:lnSpc>
                <a:spcPct val="115000"/>
              </a:lnSpc>
              <a:spcAft>
                <a:spcPts val="504"/>
              </a:spcAft>
              <a:buClr>
                <a:schemeClr val="accent1"/>
              </a:buClr>
              <a:buSzPct val="100000"/>
              <a:buFont typeface="Arial" panose="020B0604020202020204" pitchFamily="34" charset="0"/>
              <a:buChar char="•"/>
            </a:pPr>
            <a:r>
              <a:rPr lang="en-US" sz="1400" dirty="0" smtClean="0">
                <a:solidFill>
                  <a:schemeClr val="dk1"/>
                </a:solidFill>
                <a:latin typeface="Garamond" panose="02020404030301010803" pitchFamily="18" charset="0"/>
              </a:rPr>
              <a:t>Research the culture you will be immersed in, including expected attire, laws and customs, gestures, body and verbal language, and ways in which to communicate respect. These may be different than what you are accustomed to, and may also differ based on gendered expectations. </a:t>
            </a:r>
          </a:p>
          <a:p>
            <a:pPr marL="317754" indent="-285750">
              <a:lnSpc>
                <a:spcPct val="115000"/>
              </a:lnSpc>
              <a:spcAft>
                <a:spcPts val="504"/>
              </a:spcAft>
              <a:buClr>
                <a:schemeClr val="accent1"/>
              </a:buClr>
              <a:buSzPct val="100000"/>
              <a:buFont typeface="Arial" panose="020B0604020202020204" pitchFamily="34" charset="0"/>
              <a:buChar char="•"/>
            </a:pPr>
            <a:r>
              <a:rPr lang="en-US" sz="1400" dirty="0" smtClean="0">
                <a:solidFill>
                  <a:schemeClr val="dk1"/>
                </a:solidFill>
                <a:latin typeface="Garamond" panose="02020404030301010803" pitchFamily="18" charset="0"/>
              </a:rPr>
              <a:t>The State Department recommends that you avoid excessive physical displays of affection in public, especially in more conservative countries or regions.</a:t>
            </a:r>
          </a:p>
          <a:p>
            <a:pPr marL="317754" indent="-285750">
              <a:lnSpc>
                <a:spcPct val="115000"/>
              </a:lnSpc>
              <a:spcAft>
                <a:spcPts val="504"/>
              </a:spcAft>
              <a:buClr>
                <a:schemeClr val="accent1"/>
              </a:buClr>
              <a:buSzPct val="100000"/>
              <a:buFont typeface="Arial" panose="020B0604020202020204" pitchFamily="34" charset="0"/>
              <a:buChar char="•"/>
            </a:pPr>
            <a:r>
              <a:rPr lang="en-US" sz="1400" dirty="0" smtClean="0">
                <a:latin typeface="Garamond" panose="02020404030301010803" pitchFamily="18" charset="0"/>
              </a:rPr>
              <a:t>In some places, you may find that different aspects of diversity are discussed in very different ways than they are at home. For example, in South Africa a person may proudly declare themselves “coloured”, a term that would be found offensive in the States.</a:t>
            </a:r>
            <a:r>
              <a:rPr lang="en-US" sz="1400" dirty="0" smtClean="0">
                <a:solidFill>
                  <a:schemeClr val="dk1"/>
                </a:solidFill>
                <a:latin typeface="Garamond" panose="02020404030301010803" pitchFamily="18" charset="0"/>
              </a:rPr>
              <a:t> </a:t>
            </a:r>
          </a:p>
          <a:p>
            <a:pPr marL="317754" indent="-285750">
              <a:lnSpc>
                <a:spcPct val="115000"/>
              </a:lnSpc>
              <a:spcAft>
                <a:spcPts val="504"/>
              </a:spcAft>
              <a:buClr>
                <a:schemeClr val="accent1"/>
              </a:buClr>
              <a:buSzPct val="100000"/>
              <a:buFont typeface="Arial" panose="020B0604020202020204" pitchFamily="34" charset="0"/>
              <a:buChar char="•"/>
            </a:pPr>
            <a:r>
              <a:rPr lang="en-US" sz="1400" dirty="0" smtClean="0">
                <a:solidFill>
                  <a:schemeClr val="dk1"/>
                </a:solidFill>
                <a:latin typeface="Garamond" panose="02020404030301010803" pitchFamily="18" charset="0"/>
              </a:rPr>
              <a:t>You may come into contact with new – and potentially offensive – expectations about and stereotypes of your race, ethnicity, religion or citizenship. Try to be open minded about ethnic affiliation, cultural differences, and religious practices.</a:t>
            </a:r>
          </a:p>
          <a:p>
            <a:pPr marL="32004">
              <a:lnSpc>
                <a:spcPct val="115000"/>
              </a:lnSpc>
              <a:spcAft>
                <a:spcPts val="504"/>
              </a:spcAft>
              <a:buClr>
                <a:schemeClr val="accent1"/>
              </a:buClr>
              <a:buSzPct val="100000"/>
            </a:pPr>
            <a:endParaRPr lang="en-US" sz="1300" dirty="0" smtClean="0">
              <a:solidFill>
                <a:schemeClr val="dk1"/>
              </a:solidFill>
              <a:latin typeface="Garamond" panose="02020404030301010803" pitchFamily="18" charset="0"/>
            </a:endParaRPr>
          </a:p>
          <a:p>
            <a:pPr marL="192024" indent="-160020">
              <a:lnSpc>
                <a:spcPct val="115000"/>
              </a:lnSpc>
              <a:spcAft>
                <a:spcPts val="504"/>
              </a:spcAft>
              <a:buClr>
                <a:schemeClr val="accent1"/>
              </a:buClr>
              <a:buSzPct val="100000"/>
              <a:buFontTx/>
              <a:buChar char="●"/>
            </a:pPr>
            <a:endParaRPr lang="en-US" sz="1300" dirty="0" smtClean="0">
              <a:solidFill>
                <a:schemeClr val="dk1"/>
              </a:solidFill>
              <a:latin typeface="Garamond" panose="02020404030301010803" pitchFamily="18" charset="0"/>
            </a:endParaRPr>
          </a:p>
          <a:p>
            <a:pPr marL="32004">
              <a:lnSpc>
                <a:spcPct val="115000"/>
              </a:lnSpc>
              <a:spcAft>
                <a:spcPts val="504"/>
              </a:spcAft>
              <a:buClr>
                <a:schemeClr val="accent1"/>
              </a:buClr>
              <a:buSzPct val="100000"/>
            </a:pPr>
            <a:endParaRPr lang="en-US" sz="1300" dirty="0" smtClean="0">
              <a:solidFill>
                <a:schemeClr val="dk1"/>
              </a:solidFill>
              <a:latin typeface="Garamond" panose="02020404030301010803" pitchFamily="18" charset="0"/>
            </a:endParaRPr>
          </a:p>
          <a:p>
            <a:pPr marL="192024" indent="-160020">
              <a:lnSpc>
                <a:spcPct val="115000"/>
              </a:lnSpc>
              <a:spcAft>
                <a:spcPts val="504"/>
              </a:spcAft>
              <a:buClr>
                <a:schemeClr val="accent1"/>
              </a:buClr>
              <a:buSzPct val="100000"/>
              <a:buChar char="●"/>
            </a:pPr>
            <a:endParaRPr lang="en-US" sz="1300" dirty="0">
              <a:solidFill>
                <a:schemeClr val="dk1"/>
              </a:solidFill>
              <a:latin typeface="Garamond" panose="02020404030301010803" pitchFamily="18" charset="0"/>
            </a:endParaRPr>
          </a:p>
          <a:p>
            <a:pPr marL="32004">
              <a:lnSpc>
                <a:spcPct val="115000"/>
              </a:lnSpc>
              <a:buClr>
                <a:schemeClr val="dk1"/>
              </a:buClr>
              <a:buSzPct val="100000"/>
            </a:pPr>
            <a:r>
              <a:rPr lang="en-US" sz="1300" b="1" dirty="0">
                <a:solidFill>
                  <a:schemeClr val="dk1"/>
                </a:solidFill>
                <a:latin typeface="Garamond" panose="02020404030301010803" pitchFamily="18" charset="0"/>
              </a:rPr>
              <a:t/>
            </a:r>
            <a:br>
              <a:rPr lang="en-US" sz="1300" b="1" dirty="0">
                <a:solidFill>
                  <a:schemeClr val="dk1"/>
                </a:solidFill>
                <a:latin typeface="Garamond" panose="02020404030301010803" pitchFamily="18" charset="0"/>
              </a:rPr>
            </a:br>
            <a:r>
              <a:rPr lang="en-US" sz="1300" b="1" dirty="0">
                <a:solidFill>
                  <a:schemeClr val="dk1"/>
                </a:solidFill>
                <a:latin typeface="Garamond" panose="02020404030301010803" pitchFamily="18" charset="0"/>
              </a:rPr>
              <a:t/>
            </a:r>
            <a:br>
              <a:rPr lang="en-US" sz="1300" b="1" dirty="0">
                <a:solidFill>
                  <a:schemeClr val="dk1"/>
                </a:solidFill>
                <a:latin typeface="Garamond" panose="02020404030301010803" pitchFamily="18" charset="0"/>
              </a:rPr>
            </a:br>
            <a:endParaRPr lang="en-US" sz="1300" b="1" dirty="0">
              <a:solidFill>
                <a:schemeClr val="dk1"/>
              </a:solidFill>
              <a:latin typeface="Garamond" panose="02020404030301010803" pitchFamily="18" charset="0"/>
            </a:endParaRPr>
          </a:p>
        </p:txBody>
      </p:sp>
      <p:cxnSp>
        <p:nvCxnSpPr>
          <p:cNvPr id="7" name="Shape 99"/>
          <p:cNvCxnSpPr/>
          <p:nvPr/>
        </p:nvCxnSpPr>
        <p:spPr>
          <a:xfrm rot="10800000" flipH="1">
            <a:off x="1222106" y="1116125"/>
            <a:ext cx="6640088" cy="8100"/>
          </a:xfrm>
          <a:prstGeom prst="straightConnector1">
            <a:avLst/>
          </a:prstGeom>
          <a:noFill/>
          <a:ln w="50800" cap="flat" cmpd="sng">
            <a:solidFill>
              <a:srgbClr val="A4D7F4"/>
            </a:solidFill>
            <a:prstDash val="solid"/>
            <a:miter/>
            <a:headEnd type="none" w="med" len="med"/>
            <a:tailEnd type="none" w="med" len="med"/>
          </a:ln>
        </p:spPr>
      </p:cxnSp>
      <p:cxnSp>
        <p:nvCxnSpPr>
          <p:cNvPr id="8" name="Shape 100"/>
          <p:cNvCxnSpPr/>
          <p:nvPr/>
        </p:nvCxnSpPr>
        <p:spPr>
          <a:xfrm>
            <a:off x="1222106" y="1124225"/>
            <a:ext cx="2325038" cy="0"/>
          </a:xfrm>
          <a:prstGeom prst="straightConnector1">
            <a:avLst/>
          </a:prstGeom>
          <a:noFill/>
          <a:ln w="50800" cap="flat" cmpd="sng">
            <a:solidFill>
              <a:srgbClr val="00447C"/>
            </a:solidFill>
            <a:prstDash val="solid"/>
            <a:miter/>
            <a:headEnd type="none" w="med" len="med"/>
            <a:tailEnd type="none" w="med" len="med"/>
          </a:ln>
        </p:spPr>
      </p:cxnSp>
      <p:sp>
        <p:nvSpPr>
          <p:cNvPr id="9" name="Shape 102"/>
          <p:cNvSpPr txBox="1"/>
          <p:nvPr/>
        </p:nvSpPr>
        <p:spPr>
          <a:xfrm>
            <a:off x="1188390" y="570225"/>
            <a:ext cx="6012450" cy="553950"/>
          </a:xfrm>
          <a:prstGeom prst="rect">
            <a:avLst/>
          </a:prstGeom>
          <a:noFill/>
          <a:ln>
            <a:noFill/>
          </a:ln>
        </p:spPr>
        <p:txBody>
          <a:bodyPr lIns="38399" tIns="19194" rIns="38399" bIns="19194" anchor="t" anchorCtr="0">
            <a:noAutofit/>
          </a:bodyPr>
          <a:lstStyle/>
          <a:p>
            <a:pPr>
              <a:buSzPct val="25000"/>
            </a:pPr>
            <a:r>
              <a:rPr lang="en-US" sz="2800" dirty="0">
                <a:solidFill>
                  <a:srgbClr val="00447C"/>
                </a:solidFill>
                <a:latin typeface="Cabin"/>
                <a:ea typeface="Cabin"/>
                <a:cs typeface="Cabin"/>
                <a:sym typeface="Cabin"/>
              </a:rPr>
              <a:t>BEFORE YOU GO</a:t>
            </a:r>
          </a:p>
        </p:txBody>
      </p:sp>
    </p:spTree>
    <p:extLst>
      <p:ext uri="{BB962C8B-B14F-4D97-AF65-F5344CB8AC3E}">
        <p14:creationId xmlns:p14="http://schemas.microsoft.com/office/powerpoint/2010/main" val="3266220590"/>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5"/>
                                        </p:tgtEl>
                                        <p:attrNameLst>
                                          <p:attrName>style.visibility</p:attrName>
                                        </p:attrNameLst>
                                      </p:cBhvr>
                                      <p:to>
                                        <p:strVal val="visible"/>
                                      </p:to>
                                    </p:set>
                                    <p:animEffect transition="in" filter="fade">
                                      <p:cBhvr>
                                        <p:cTn id="7" dur="500"/>
                                        <p:tgtEl>
                                          <p:spTgt spid="1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73945" y="1295400"/>
            <a:ext cx="6736410" cy="4076746"/>
          </a:xfrm>
        </p:spPr>
        <p:txBody>
          <a:bodyPr>
            <a:noAutofit/>
          </a:bodyPr>
          <a:lstStyle/>
          <a:p>
            <a:pPr marL="0" indent="0">
              <a:lnSpc>
                <a:spcPct val="115000"/>
              </a:lnSpc>
              <a:buClr>
                <a:schemeClr val="dk1"/>
              </a:buClr>
              <a:buSzPct val="100000"/>
              <a:buNone/>
            </a:pPr>
            <a:r>
              <a:rPr lang="en-US" sz="1400" b="1" dirty="0" smtClean="0">
                <a:solidFill>
                  <a:schemeClr val="dk1"/>
                </a:solidFill>
                <a:latin typeface="Garamond" panose="02020404030301010803" pitchFamily="18" charset="0"/>
              </a:rPr>
              <a:t>LGBTQIA Travel</a:t>
            </a:r>
          </a:p>
          <a:p>
            <a:pPr marL="317754" indent="-285750">
              <a:lnSpc>
                <a:spcPct val="115000"/>
              </a:lnSpc>
              <a:spcAft>
                <a:spcPts val="504"/>
              </a:spcAft>
              <a:buClr>
                <a:schemeClr val="accent1"/>
              </a:buClr>
              <a:buSzPct val="100000"/>
            </a:pPr>
            <a:r>
              <a:rPr lang="en-US" sz="1400" dirty="0" smtClean="0">
                <a:latin typeface="Garamond" panose="02020404030301010803" pitchFamily="18" charset="0"/>
              </a:rPr>
              <a:t>Just </a:t>
            </a:r>
            <a:r>
              <a:rPr lang="en-US" sz="1400" dirty="0">
                <a:latin typeface="Garamond" panose="02020404030301010803" pitchFamily="18" charset="0"/>
              </a:rPr>
              <a:t>as </a:t>
            </a:r>
            <a:r>
              <a:rPr lang="en-US" sz="1400" dirty="0" smtClean="0">
                <a:latin typeface="Garamond" panose="02020404030301010803" pitchFamily="18" charset="0"/>
              </a:rPr>
              <a:t>in </a:t>
            </a:r>
            <a:r>
              <a:rPr lang="en-US" sz="1400" dirty="0">
                <a:latin typeface="Garamond" panose="02020404030301010803" pitchFamily="18" charset="0"/>
              </a:rPr>
              <a:t>the United States, attitudes and understanding of </a:t>
            </a:r>
            <a:r>
              <a:rPr lang="en-US" sz="1400" dirty="0" smtClean="0">
                <a:latin typeface="Garamond" panose="02020404030301010803" pitchFamily="18" charset="0"/>
              </a:rPr>
              <a:t>LGBTQIA </a:t>
            </a:r>
            <a:r>
              <a:rPr lang="en-US" sz="1400" dirty="0">
                <a:latin typeface="Garamond" panose="02020404030301010803" pitchFamily="18" charset="0"/>
              </a:rPr>
              <a:t>individuals and issues vary region by region</a:t>
            </a:r>
            <a:r>
              <a:rPr lang="en-US" sz="1400" dirty="0" smtClean="0">
                <a:latin typeface="Garamond" panose="02020404030301010803" pitchFamily="18" charset="0"/>
              </a:rPr>
              <a:t>. </a:t>
            </a:r>
            <a:r>
              <a:rPr lang="en-US" sz="1400" dirty="0">
                <a:latin typeface="Garamond" panose="02020404030301010803" pitchFamily="18" charset="0"/>
              </a:rPr>
              <a:t>In some places you may not be able to express yourself as you do at home so you </a:t>
            </a:r>
            <a:r>
              <a:rPr lang="en-US" sz="1400" dirty="0" smtClean="0">
                <a:latin typeface="Garamond" panose="02020404030301010803" pitchFamily="18" charset="0"/>
              </a:rPr>
              <a:t>should be </a:t>
            </a:r>
            <a:r>
              <a:rPr lang="en-US" sz="1400" dirty="0">
                <a:latin typeface="Garamond" panose="02020404030301010803" pitchFamily="18" charset="0"/>
              </a:rPr>
              <a:t>conscious of the social reality that exists in the region you are interested in </a:t>
            </a:r>
            <a:r>
              <a:rPr lang="en-US" sz="1400" dirty="0" smtClean="0">
                <a:latin typeface="Garamond" panose="02020404030301010803" pitchFamily="18" charset="0"/>
              </a:rPr>
              <a:t>when choosing </a:t>
            </a:r>
            <a:r>
              <a:rPr lang="en-US" sz="1400" dirty="0">
                <a:latin typeface="Garamond" panose="02020404030301010803" pitchFamily="18" charset="0"/>
              </a:rPr>
              <a:t>your program. </a:t>
            </a:r>
            <a:r>
              <a:rPr lang="en-US" sz="1400" b="1" dirty="0">
                <a:latin typeface="Garamond" panose="02020404030301010803" pitchFamily="18" charset="0"/>
              </a:rPr>
              <a:t>The best way to learn is by researching in advance.</a:t>
            </a:r>
            <a:r>
              <a:rPr lang="en-US" sz="1400" dirty="0">
                <a:latin typeface="Garamond" panose="02020404030301010803" pitchFamily="18" charset="0"/>
              </a:rPr>
              <a:t> </a:t>
            </a:r>
            <a:endParaRPr lang="en-US" sz="1400" dirty="0" smtClean="0">
              <a:solidFill>
                <a:schemeClr val="dk1"/>
              </a:solidFill>
              <a:latin typeface="Garamond" panose="02020404030301010803" pitchFamily="18" charset="0"/>
            </a:endParaRPr>
          </a:p>
          <a:p>
            <a:pPr marL="317754" indent="-285750">
              <a:lnSpc>
                <a:spcPct val="115000"/>
              </a:lnSpc>
              <a:spcAft>
                <a:spcPts val="504"/>
              </a:spcAft>
              <a:buClr>
                <a:schemeClr val="accent1"/>
              </a:buClr>
              <a:buSzPct val="100000"/>
            </a:pPr>
            <a:r>
              <a:rPr lang="en-US" sz="1400" dirty="0" smtClean="0">
                <a:solidFill>
                  <a:schemeClr val="dk1"/>
                </a:solidFill>
                <a:latin typeface="Garamond" panose="02020404030301010803" pitchFamily="18" charset="0"/>
              </a:rPr>
              <a:t>Laws and attitudes in certain countries, though not all, may affect LGBTQIA travelers, so it is recommended that you familiarize yourself with country-specific LGBTQIA traveler information by visiting travel.state.gov.</a:t>
            </a:r>
          </a:p>
          <a:p>
            <a:pPr marL="317754" indent="-285750">
              <a:lnSpc>
                <a:spcPct val="115000"/>
              </a:lnSpc>
              <a:spcAft>
                <a:spcPts val="504"/>
              </a:spcAft>
              <a:buClr>
                <a:schemeClr val="accent1"/>
              </a:buClr>
              <a:buSzPct val="100000"/>
            </a:pPr>
            <a:r>
              <a:rPr lang="en-US" sz="1400" dirty="0" smtClean="0">
                <a:solidFill>
                  <a:schemeClr val="dk1"/>
                </a:solidFill>
                <a:latin typeface="Garamond" panose="02020404030301010803" pitchFamily="18" charset="0"/>
              </a:rPr>
              <a:t>Please keep in mind that you are subject to the laws and the justice system of the country where you are traveling. There are countries that still consider consensual same-sex sexual relations a crime, sometimes carrying severe punishment. There are also countries that have laws concerning gender identity/expression, so be sure to do research beforehand.</a:t>
            </a:r>
          </a:p>
          <a:p>
            <a:endParaRPr lang="en-US" sz="1300" dirty="0">
              <a:latin typeface="Garamond" panose="02020404030301010803" pitchFamily="18" charset="0"/>
            </a:endParaRPr>
          </a:p>
        </p:txBody>
      </p:sp>
      <p:cxnSp>
        <p:nvCxnSpPr>
          <p:cNvPr id="5" name="Shape 99"/>
          <p:cNvCxnSpPr/>
          <p:nvPr/>
        </p:nvCxnSpPr>
        <p:spPr>
          <a:xfrm rot="10800000" flipH="1">
            <a:off x="1222106" y="1116125"/>
            <a:ext cx="6640088" cy="8100"/>
          </a:xfrm>
          <a:prstGeom prst="straightConnector1">
            <a:avLst/>
          </a:prstGeom>
          <a:noFill/>
          <a:ln w="50800" cap="flat" cmpd="sng">
            <a:solidFill>
              <a:srgbClr val="A4D7F4"/>
            </a:solidFill>
            <a:prstDash val="solid"/>
            <a:miter/>
            <a:headEnd type="none" w="med" len="med"/>
            <a:tailEnd type="none" w="med" len="med"/>
          </a:ln>
        </p:spPr>
      </p:cxnSp>
      <p:cxnSp>
        <p:nvCxnSpPr>
          <p:cNvPr id="6" name="Shape 100"/>
          <p:cNvCxnSpPr/>
          <p:nvPr/>
        </p:nvCxnSpPr>
        <p:spPr>
          <a:xfrm>
            <a:off x="1222106" y="1124225"/>
            <a:ext cx="2325038" cy="0"/>
          </a:xfrm>
          <a:prstGeom prst="straightConnector1">
            <a:avLst/>
          </a:prstGeom>
          <a:noFill/>
          <a:ln w="50800" cap="flat" cmpd="sng">
            <a:solidFill>
              <a:srgbClr val="00447C"/>
            </a:solidFill>
            <a:prstDash val="solid"/>
            <a:miter/>
            <a:headEnd type="none" w="med" len="med"/>
            <a:tailEnd type="none" w="med" len="med"/>
          </a:ln>
        </p:spPr>
      </p:cxnSp>
      <p:sp>
        <p:nvSpPr>
          <p:cNvPr id="7" name="Shape 102"/>
          <p:cNvSpPr txBox="1"/>
          <p:nvPr/>
        </p:nvSpPr>
        <p:spPr>
          <a:xfrm>
            <a:off x="1188390" y="570225"/>
            <a:ext cx="6012450" cy="553950"/>
          </a:xfrm>
          <a:prstGeom prst="rect">
            <a:avLst/>
          </a:prstGeom>
          <a:noFill/>
          <a:ln>
            <a:noFill/>
          </a:ln>
        </p:spPr>
        <p:txBody>
          <a:bodyPr lIns="38399" tIns="19194" rIns="38399" bIns="19194" anchor="t" anchorCtr="0">
            <a:noAutofit/>
          </a:bodyPr>
          <a:lstStyle/>
          <a:p>
            <a:pPr>
              <a:buSzPct val="25000"/>
            </a:pPr>
            <a:r>
              <a:rPr lang="en-US" sz="2800" dirty="0">
                <a:solidFill>
                  <a:srgbClr val="00447C"/>
                </a:solidFill>
                <a:latin typeface="Cabin"/>
                <a:ea typeface="Cabin"/>
                <a:cs typeface="Cabin"/>
                <a:sym typeface="Cabin"/>
              </a:rPr>
              <a:t>BEFORE YOU GO</a:t>
            </a:r>
          </a:p>
        </p:txBody>
      </p:sp>
      <p:sp>
        <p:nvSpPr>
          <p:cNvPr id="8" name="Shape 151"/>
          <p:cNvSpPr/>
          <p:nvPr/>
        </p:nvSpPr>
        <p:spPr>
          <a:xfrm flipH="1">
            <a:off x="-1" y="709863"/>
            <a:ext cx="72190" cy="764005"/>
          </a:xfrm>
          <a:prstGeom prst="rect">
            <a:avLst/>
          </a:prstGeom>
          <a:solidFill>
            <a:srgbClr val="00447C"/>
          </a:solidFill>
          <a:ln>
            <a:noFill/>
          </a:ln>
        </p:spPr>
        <p:txBody>
          <a:bodyPr lIns="38399" tIns="19194" rIns="38399" bIns="19194" anchor="ctr" anchorCtr="0">
            <a:noAutofit/>
          </a:bodyPr>
          <a:lstStyle/>
          <a:p>
            <a:pPr algn="ctr"/>
            <a:endParaRPr sz="1500" dirty="0">
              <a:solidFill>
                <a:srgbClr val="00447C"/>
              </a:solidFill>
              <a:latin typeface="Calibri"/>
              <a:ea typeface="Calibri"/>
              <a:cs typeface="Calibri"/>
              <a:sym typeface="Calibri"/>
            </a:endParaRPr>
          </a:p>
        </p:txBody>
      </p:sp>
    </p:spTree>
    <p:extLst>
      <p:ext uri="{BB962C8B-B14F-4D97-AF65-F5344CB8AC3E}">
        <p14:creationId xmlns:p14="http://schemas.microsoft.com/office/powerpoint/2010/main" val="1721659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88390" y="1295400"/>
            <a:ext cx="6812610" cy="4076746"/>
          </a:xfrm>
        </p:spPr>
        <p:txBody>
          <a:bodyPr>
            <a:noAutofit/>
          </a:bodyPr>
          <a:lstStyle/>
          <a:p>
            <a:pPr marL="0" indent="0">
              <a:lnSpc>
                <a:spcPct val="115000"/>
              </a:lnSpc>
              <a:buClr>
                <a:schemeClr val="dk1"/>
              </a:buClr>
              <a:buSzPct val="100000"/>
              <a:buNone/>
            </a:pPr>
            <a:r>
              <a:rPr lang="en-US" sz="1400" b="1" dirty="0" smtClean="0">
                <a:solidFill>
                  <a:schemeClr val="dk1"/>
                </a:solidFill>
                <a:latin typeface="Garamond" panose="02020404030301010803" pitchFamily="18" charset="0"/>
              </a:rPr>
              <a:t>LGBTQIA Travel</a:t>
            </a:r>
          </a:p>
          <a:p>
            <a:pPr marL="317754" indent="-285750">
              <a:lnSpc>
                <a:spcPct val="115000"/>
              </a:lnSpc>
              <a:spcAft>
                <a:spcPts val="504"/>
              </a:spcAft>
              <a:buClr>
                <a:schemeClr val="accent1"/>
              </a:buClr>
              <a:buSzPct val="100000"/>
            </a:pPr>
            <a:r>
              <a:rPr lang="en-US" sz="1400" dirty="0" smtClean="0">
                <a:latin typeface="Garamond" panose="02020404030301010803" pitchFamily="18" charset="0"/>
              </a:rPr>
              <a:t>Watch out for entrapment campaigns; police in some countries monitor websites, mobile apps, or meeting places, so be cautious when connecting with the local community.</a:t>
            </a:r>
          </a:p>
          <a:p>
            <a:pPr marL="317754" indent="-285750">
              <a:lnSpc>
                <a:spcPct val="115000"/>
              </a:lnSpc>
              <a:spcAft>
                <a:spcPts val="504"/>
              </a:spcAft>
              <a:buClr>
                <a:schemeClr val="accent1"/>
              </a:buClr>
              <a:buSzPct val="100000"/>
            </a:pPr>
            <a:r>
              <a:rPr lang="en-US" sz="1400" dirty="0" smtClean="0">
                <a:solidFill>
                  <a:schemeClr val="dk1"/>
                </a:solidFill>
                <a:latin typeface="Garamond" panose="02020404030301010803" pitchFamily="18" charset="0"/>
              </a:rPr>
              <a:t>Be wary of new-found “friends.” Criminals sometimes exploit the generally open and relaxed nature of the LGBTQIA scene.</a:t>
            </a:r>
          </a:p>
          <a:p>
            <a:pPr marL="317754" indent="-285750">
              <a:lnSpc>
                <a:spcPct val="115000"/>
              </a:lnSpc>
              <a:spcAft>
                <a:spcPts val="504"/>
              </a:spcAft>
              <a:buClr>
                <a:schemeClr val="accent1"/>
              </a:buClr>
              <a:buSzPct val="100000"/>
            </a:pPr>
            <a:r>
              <a:rPr lang="en-US" sz="1400" dirty="0" smtClean="0">
                <a:solidFill>
                  <a:schemeClr val="dk1"/>
                </a:solidFill>
                <a:latin typeface="Garamond" panose="02020404030301010803" pitchFamily="18" charset="0"/>
              </a:rPr>
              <a:t>Some resorts or LGBTQIA neighborhoods can be quite segregated, so be aware that local residents may not approve of expressions of sexuality when you are in surrounding areas.</a:t>
            </a:r>
          </a:p>
          <a:p>
            <a:pPr marL="317754" indent="-285750">
              <a:lnSpc>
                <a:spcPct val="115000"/>
              </a:lnSpc>
              <a:spcAft>
                <a:spcPts val="504"/>
              </a:spcAft>
              <a:buClr>
                <a:schemeClr val="accent1"/>
              </a:buClr>
              <a:buSzPct val="100000"/>
            </a:pPr>
            <a:r>
              <a:rPr lang="en-US" sz="1400" dirty="0" smtClean="0">
                <a:solidFill>
                  <a:schemeClr val="dk1"/>
                </a:solidFill>
                <a:latin typeface="Garamond" panose="02020404030301010803" pitchFamily="18" charset="0"/>
              </a:rPr>
              <a:t>You are more likely to experience difficulties in rural areas, where it may be advisable to be discreet.</a:t>
            </a:r>
          </a:p>
          <a:p>
            <a:pPr marL="317754" indent="-285750">
              <a:lnSpc>
                <a:spcPct val="115000"/>
              </a:lnSpc>
              <a:spcAft>
                <a:spcPts val="504"/>
              </a:spcAft>
              <a:buClr>
                <a:schemeClr val="accent1"/>
              </a:buClr>
              <a:buSzPct val="100000"/>
            </a:pPr>
            <a:r>
              <a:rPr lang="en-US" sz="1400" dirty="0" smtClean="0">
                <a:solidFill>
                  <a:schemeClr val="dk1"/>
                </a:solidFill>
                <a:latin typeface="Garamond" panose="02020404030301010803" pitchFamily="18" charset="0"/>
              </a:rPr>
              <a:t>Take time to research LGBTQIA life and communities in the country where you will be traveling. There can be vibrant queer and trans communities even in countries where laws and cultures may not welcome LGBTQIA people.</a:t>
            </a:r>
          </a:p>
          <a:p>
            <a:endParaRPr lang="en-US" sz="1300" dirty="0">
              <a:latin typeface="Garamond" panose="02020404030301010803" pitchFamily="18" charset="0"/>
            </a:endParaRPr>
          </a:p>
        </p:txBody>
      </p:sp>
      <p:cxnSp>
        <p:nvCxnSpPr>
          <p:cNvPr id="5" name="Shape 99"/>
          <p:cNvCxnSpPr/>
          <p:nvPr/>
        </p:nvCxnSpPr>
        <p:spPr>
          <a:xfrm rot="10800000" flipH="1">
            <a:off x="1222106" y="1116125"/>
            <a:ext cx="6640088" cy="8100"/>
          </a:xfrm>
          <a:prstGeom prst="straightConnector1">
            <a:avLst/>
          </a:prstGeom>
          <a:noFill/>
          <a:ln w="50800" cap="flat" cmpd="sng">
            <a:solidFill>
              <a:srgbClr val="A4D7F4"/>
            </a:solidFill>
            <a:prstDash val="solid"/>
            <a:miter/>
            <a:headEnd type="none" w="med" len="med"/>
            <a:tailEnd type="none" w="med" len="med"/>
          </a:ln>
        </p:spPr>
      </p:cxnSp>
      <p:cxnSp>
        <p:nvCxnSpPr>
          <p:cNvPr id="6" name="Shape 100"/>
          <p:cNvCxnSpPr/>
          <p:nvPr/>
        </p:nvCxnSpPr>
        <p:spPr>
          <a:xfrm>
            <a:off x="1222106" y="1124225"/>
            <a:ext cx="2325038" cy="0"/>
          </a:xfrm>
          <a:prstGeom prst="straightConnector1">
            <a:avLst/>
          </a:prstGeom>
          <a:noFill/>
          <a:ln w="50800" cap="flat" cmpd="sng">
            <a:solidFill>
              <a:srgbClr val="00447C"/>
            </a:solidFill>
            <a:prstDash val="solid"/>
            <a:miter/>
            <a:headEnd type="none" w="med" len="med"/>
            <a:tailEnd type="none" w="med" len="med"/>
          </a:ln>
        </p:spPr>
      </p:cxnSp>
      <p:sp>
        <p:nvSpPr>
          <p:cNvPr id="7" name="Shape 102"/>
          <p:cNvSpPr txBox="1"/>
          <p:nvPr/>
        </p:nvSpPr>
        <p:spPr>
          <a:xfrm>
            <a:off x="1188390" y="570225"/>
            <a:ext cx="6012450" cy="553950"/>
          </a:xfrm>
          <a:prstGeom prst="rect">
            <a:avLst/>
          </a:prstGeom>
          <a:noFill/>
          <a:ln>
            <a:noFill/>
          </a:ln>
        </p:spPr>
        <p:txBody>
          <a:bodyPr lIns="38399" tIns="19194" rIns="38399" bIns="19194" anchor="t" anchorCtr="0">
            <a:noAutofit/>
          </a:bodyPr>
          <a:lstStyle/>
          <a:p>
            <a:pPr>
              <a:buSzPct val="25000"/>
            </a:pPr>
            <a:r>
              <a:rPr lang="en-US" sz="2800" dirty="0">
                <a:solidFill>
                  <a:srgbClr val="00447C"/>
                </a:solidFill>
                <a:latin typeface="Cabin"/>
                <a:ea typeface="Cabin"/>
                <a:cs typeface="Cabin"/>
                <a:sym typeface="Cabin"/>
              </a:rPr>
              <a:t>BEFORE YOU GO</a:t>
            </a:r>
          </a:p>
        </p:txBody>
      </p:sp>
      <p:sp>
        <p:nvSpPr>
          <p:cNvPr id="8" name="Shape 151"/>
          <p:cNvSpPr/>
          <p:nvPr/>
        </p:nvSpPr>
        <p:spPr>
          <a:xfrm flipH="1">
            <a:off x="-1" y="709863"/>
            <a:ext cx="72190" cy="764005"/>
          </a:xfrm>
          <a:prstGeom prst="rect">
            <a:avLst/>
          </a:prstGeom>
          <a:solidFill>
            <a:srgbClr val="00447C"/>
          </a:solidFill>
          <a:ln>
            <a:noFill/>
          </a:ln>
        </p:spPr>
        <p:txBody>
          <a:bodyPr lIns="38399" tIns="19194" rIns="38399" bIns="19194" anchor="ctr" anchorCtr="0">
            <a:noAutofit/>
          </a:bodyPr>
          <a:lstStyle/>
          <a:p>
            <a:pPr algn="ctr"/>
            <a:endParaRPr sz="1500" dirty="0">
              <a:solidFill>
                <a:srgbClr val="00447C"/>
              </a:solidFill>
              <a:latin typeface="Calibri"/>
              <a:ea typeface="Calibri"/>
              <a:cs typeface="Calibri"/>
              <a:sym typeface="Calibri"/>
            </a:endParaRPr>
          </a:p>
        </p:txBody>
      </p:sp>
    </p:spTree>
    <p:extLst>
      <p:ext uri="{BB962C8B-B14F-4D97-AF65-F5344CB8AC3E}">
        <p14:creationId xmlns:p14="http://schemas.microsoft.com/office/powerpoint/2010/main" val="1322269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cxnSp>
        <p:nvCxnSpPr>
          <p:cNvPr id="161" name="Shape 161"/>
          <p:cNvCxnSpPr/>
          <p:nvPr/>
        </p:nvCxnSpPr>
        <p:spPr>
          <a:xfrm rot="10800000" flipH="1">
            <a:off x="1222106" y="1116125"/>
            <a:ext cx="6640088" cy="8100"/>
          </a:xfrm>
          <a:prstGeom prst="straightConnector1">
            <a:avLst/>
          </a:prstGeom>
          <a:noFill/>
          <a:ln w="50800" cap="flat" cmpd="sng">
            <a:solidFill>
              <a:srgbClr val="A4D7F4"/>
            </a:solidFill>
            <a:prstDash val="solid"/>
            <a:miter/>
            <a:headEnd type="none" w="med" len="med"/>
            <a:tailEnd type="none" w="med" len="med"/>
          </a:ln>
        </p:spPr>
      </p:cxnSp>
      <p:cxnSp>
        <p:nvCxnSpPr>
          <p:cNvPr id="162" name="Shape 162"/>
          <p:cNvCxnSpPr/>
          <p:nvPr/>
        </p:nvCxnSpPr>
        <p:spPr>
          <a:xfrm>
            <a:off x="1222106" y="1124225"/>
            <a:ext cx="2325038" cy="0"/>
          </a:xfrm>
          <a:prstGeom prst="straightConnector1">
            <a:avLst/>
          </a:prstGeom>
          <a:noFill/>
          <a:ln w="50800" cap="flat" cmpd="sng">
            <a:solidFill>
              <a:srgbClr val="00447C"/>
            </a:solidFill>
            <a:prstDash val="solid"/>
            <a:miter/>
            <a:headEnd type="none" w="med" len="med"/>
            <a:tailEnd type="none" w="med" len="med"/>
          </a:ln>
        </p:spPr>
      </p:cxnSp>
      <p:sp>
        <p:nvSpPr>
          <p:cNvPr id="163" name="Shape 163"/>
          <p:cNvSpPr txBox="1"/>
          <p:nvPr/>
        </p:nvSpPr>
        <p:spPr>
          <a:xfrm>
            <a:off x="1295400" y="2209800"/>
            <a:ext cx="7029450" cy="3554250"/>
          </a:xfrm>
          <a:prstGeom prst="rect">
            <a:avLst/>
          </a:prstGeom>
          <a:noFill/>
          <a:ln>
            <a:noFill/>
          </a:ln>
        </p:spPr>
        <p:txBody>
          <a:bodyPr lIns="38399" tIns="19194" rIns="38399" bIns="19194" anchor="t" anchorCtr="0">
            <a:noAutofit/>
          </a:bodyPr>
          <a:lstStyle/>
          <a:p>
            <a:pPr marL="229362" indent="-192024">
              <a:lnSpc>
                <a:spcPct val="115000"/>
              </a:lnSpc>
              <a:buClr>
                <a:schemeClr val="accent1"/>
              </a:buClr>
              <a:buSzPct val="100000"/>
              <a:buFont typeface="Arial" panose="020B0604020202020204" pitchFamily="34" charset="0"/>
              <a:buChar char="•"/>
            </a:pPr>
            <a:r>
              <a:rPr lang="en-US" sz="1400" dirty="0">
                <a:solidFill>
                  <a:schemeClr val="dk1"/>
                </a:solidFill>
                <a:highlight>
                  <a:srgbClr val="FFFFFF"/>
                </a:highlight>
                <a:latin typeface="Garamond" panose="02020404030301010803" pitchFamily="18" charset="0"/>
              </a:rPr>
              <a:t>Who is the current </a:t>
            </a:r>
            <a:r>
              <a:rPr lang="en-US" sz="1400" dirty="0" smtClean="0">
                <a:solidFill>
                  <a:schemeClr val="dk1"/>
                </a:solidFill>
                <a:highlight>
                  <a:srgbClr val="FFFFFF"/>
                </a:highlight>
                <a:latin typeface="Garamond" panose="02020404030301010803" pitchFamily="18" charset="0"/>
              </a:rPr>
              <a:t>president </a:t>
            </a:r>
            <a:r>
              <a:rPr lang="en-US" sz="1400" dirty="0">
                <a:solidFill>
                  <a:schemeClr val="dk1"/>
                </a:solidFill>
                <a:highlight>
                  <a:srgbClr val="FFFFFF"/>
                </a:highlight>
                <a:latin typeface="Garamond" panose="02020404030301010803" pitchFamily="18" charset="0"/>
              </a:rPr>
              <a:t>and/or </a:t>
            </a:r>
            <a:r>
              <a:rPr lang="en-US" sz="1400" dirty="0" smtClean="0">
                <a:solidFill>
                  <a:schemeClr val="dk1"/>
                </a:solidFill>
                <a:highlight>
                  <a:srgbClr val="FFFFFF"/>
                </a:highlight>
                <a:latin typeface="Garamond" panose="02020404030301010803" pitchFamily="18" charset="0"/>
              </a:rPr>
              <a:t>prime minister</a:t>
            </a:r>
            <a:r>
              <a:rPr lang="en-US" sz="1400" dirty="0">
                <a:solidFill>
                  <a:schemeClr val="dk1"/>
                </a:solidFill>
                <a:highlight>
                  <a:srgbClr val="FFFFFF"/>
                </a:highlight>
                <a:latin typeface="Garamond" panose="02020404030301010803" pitchFamily="18" charset="0"/>
              </a:rPr>
              <a:t>?</a:t>
            </a:r>
          </a:p>
          <a:p>
            <a:pPr marL="229362" indent="-192024">
              <a:lnSpc>
                <a:spcPct val="115000"/>
              </a:lnSpc>
              <a:buClr>
                <a:schemeClr val="accent1"/>
              </a:buClr>
              <a:buSzPct val="100000"/>
              <a:buFont typeface="Arial" panose="020B0604020202020204" pitchFamily="34" charset="0"/>
              <a:buChar char="•"/>
            </a:pPr>
            <a:r>
              <a:rPr lang="en-US" sz="1400" dirty="0">
                <a:solidFill>
                  <a:schemeClr val="dk1"/>
                </a:solidFill>
                <a:highlight>
                  <a:srgbClr val="FFFFFF"/>
                </a:highlight>
                <a:latin typeface="Garamond" panose="02020404030301010803" pitchFamily="18" charset="0"/>
              </a:rPr>
              <a:t>What is the structure of the government?</a:t>
            </a:r>
          </a:p>
          <a:p>
            <a:pPr marL="229362" indent="-192024">
              <a:lnSpc>
                <a:spcPct val="115000"/>
              </a:lnSpc>
              <a:buClr>
                <a:schemeClr val="accent1"/>
              </a:buClr>
              <a:buSzPct val="100000"/>
              <a:buFont typeface="Arial" panose="020B0604020202020204" pitchFamily="34" charset="0"/>
              <a:buChar char="•"/>
            </a:pPr>
            <a:r>
              <a:rPr lang="en-US" sz="1400" dirty="0">
                <a:solidFill>
                  <a:schemeClr val="dk1"/>
                </a:solidFill>
                <a:highlight>
                  <a:srgbClr val="FFFFFF"/>
                </a:highlight>
                <a:latin typeface="Garamond" panose="02020404030301010803" pitchFamily="18" charset="0"/>
              </a:rPr>
              <a:t>What are </a:t>
            </a:r>
            <a:r>
              <a:rPr lang="en-US" sz="1400" dirty="0" smtClean="0">
                <a:solidFill>
                  <a:schemeClr val="dk1"/>
                </a:solidFill>
                <a:highlight>
                  <a:srgbClr val="FFFFFF"/>
                </a:highlight>
                <a:latin typeface="Garamond" panose="02020404030301010803" pitchFamily="18" charset="0"/>
              </a:rPr>
              <a:t>a few significant current </a:t>
            </a:r>
            <a:r>
              <a:rPr lang="en-US" sz="1400" dirty="0">
                <a:solidFill>
                  <a:schemeClr val="dk1"/>
                </a:solidFill>
                <a:highlight>
                  <a:srgbClr val="FFFFFF"/>
                </a:highlight>
                <a:latin typeface="Garamond" panose="02020404030301010803" pitchFamily="18" charset="0"/>
              </a:rPr>
              <a:t>events that have </a:t>
            </a:r>
            <a:r>
              <a:rPr lang="en-US" sz="1400" dirty="0" smtClean="0">
                <a:solidFill>
                  <a:schemeClr val="dk1"/>
                </a:solidFill>
                <a:highlight>
                  <a:srgbClr val="FFFFFF"/>
                </a:highlight>
                <a:latin typeface="Garamond" panose="02020404030301010803" pitchFamily="18" charset="0"/>
              </a:rPr>
              <a:t>taken place in the last month?</a:t>
            </a:r>
            <a:endParaRPr lang="en-US" sz="1400" dirty="0">
              <a:solidFill>
                <a:schemeClr val="dk1"/>
              </a:solidFill>
              <a:highlight>
                <a:srgbClr val="FFFFFF"/>
              </a:highlight>
              <a:latin typeface="Garamond" panose="02020404030301010803" pitchFamily="18" charset="0"/>
            </a:endParaRPr>
          </a:p>
          <a:p>
            <a:pPr marL="229362" indent="-192024">
              <a:lnSpc>
                <a:spcPct val="115000"/>
              </a:lnSpc>
              <a:buClr>
                <a:schemeClr val="accent1"/>
              </a:buClr>
              <a:buSzPct val="100000"/>
              <a:buFont typeface="Arial" panose="020B0604020202020204" pitchFamily="34" charset="0"/>
              <a:buChar char="•"/>
            </a:pPr>
            <a:r>
              <a:rPr lang="en-US" sz="1400" dirty="0">
                <a:solidFill>
                  <a:schemeClr val="dk1"/>
                </a:solidFill>
                <a:highlight>
                  <a:srgbClr val="FFFFFF"/>
                </a:highlight>
                <a:latin typeface="Garamond" panose="02020404030301010803" pitchFamily="18" charset="0"/>
              </a:rPr>
              <a:t>What is the capital of the country?  What are some of the other major cities in the country?</a:t>
            </a:r>
          </a:p>
          <a:p>
            <a:pPr marL="229362" indent="-192024">
              <a:lnSpc>
                <a:spcPct val="115000"/>
              </a:lnSpc>
              <a:buClr>
                <a:schemeClr val="accent1"/>
              </a:buClr>
              <a:buSzPct val="100000"/>
              <a:buFont typeface="Arial" panose="020B0604020202020204" pitchFamily="34" charset="0"/>
              <a:buChar char="•"/>
            </a:pPr>
            <a:r>
              <a:rPr lang="en-US" sz="1400" dirty="0">
                <a:solidFill>
                  <a:schemeClr val="dk1"/>
                </a:solidFill>
                <a:highlight>
                  <a:srgbClr val="FFFFFF"/>
                </a:highlight>
                <a:latin typeface="Garamond" panose="02020404030301010803" pitchFamily="18" charset="0"/>
              </a:rPr>
              <a:t>How do you say </a:t>
            </a:r>
            <a:r>
              <a:rPr lang="en-US" sz="1400" dirty="0" smtClean="0">
                <a:solidFill>
                  <a:schemeClr val="dk1"/>
                </a:solidFill>
                <a:highlight>
                  <a:srgbClr val="FFFFFF"/>
                </a:highlight>
                <a:latin typeface="Garamond" panose="02020404030301010803" pitchFamily="18" charset="0"/>
              </a:rPr>
              <a:t>a few basic </a:t>
            </a:r>
            <a:r>
              <a:rPr lang="en-US" sz="1400" dirty="0">
                <a:solidFill>
                  <a:schemeClr val="dk1"/>
                </a:solidFill>
                <a:highlight>
                  <a:srgbClr val="FFFFFF"/>
                </a:highlight>
                <a:latin typeface="Garamond" panose="02020404030301010803" pitchFamily="18" charset="0"/>
              </a:rPr>
              <a:t>phrases </a:t>
            </a:r>
            <a:r>
              <a:rPr lang="en-US" sz="1400" dirty="0" smtClean="0">
                <a:solidFill>
                  <a:schemeClr val="dk1"/>
                </a:solidFill>
                <a:highlight>
                  <a:srgbClr val="FFFFFF"/>
                </a:highlight>
                <a:latin typeface="Garamond" panose="02020404030301010803" pitchFamily="18" charset="0"/>
              </a:rPr>
              <a:t>(i.e. Hello. How are you? Please. Goodbye. Thank you.) </a:t>
            </a:r>
            <a:r>
              <a:rPr lang="en-US" sz="1400" dirty="0">
                <a:solidFill>
                  <a:schemeClr val="dk1"/>
                </a:solidFill>
                <a:highlight>
                  <a:srgbClr val="FFFFFF"/>
                </a:highlight>
                <a:latin typeface="Garamond" panose="02020404030301010803" pitchFamily="18" charset="0"/>
              </a:rPr>
              <a:t>in the local language?</a:t>
            </a:r>
          </a:p>
          <a:p>
            <a:pPr marL="229362" indent="-192024">
              <a:lnSpc>
                <a:spcPct val="115000"/>
              </a:lnSpc>
              <a:buClr>
                <a:schemeClr val="accent1"/>
              </a:buClr>
              <a:buSzPct val="100000"/>
              <a:buFont typeface="Arial" panose="020B0604020202020204" pitchFamily="34" charset="0"/>
              <a:buChar char="•"/>
            </a:pPr>
            <a:r>
              <a:rPr lang="en-US" sz="1400" dirty="0" smtClean="0">
                <a:solidFill>
                  <a:schemeClr val="dk1"/>
                </a:solidFill>
                <a:highlight>
                  <a:srgbClr val="FFFFFF"/>
                </a:highlight>
                <a:latin typeface="Garamond" panose="02020404030301010803" pitchFamily="18" charset="0"/>
              </a:rPr>
              <a:t>Which are the most watched sports?</a:t>
            </a:r>
          </a:p>
          <a:p>
            <a:pPr marL="229362" indent="-192024">
              <a:lnSpc>
                <a:spcPct val="115000"/>
              </a:lnSpc>
              <a:buClr>
                <a:schemeClr val="accent1"/>
              </a:buClr>
              <a:buSzPct val="100000"/>
              <a:buFont typeface="Arial" panose="020B0604020202020204" pitchFamily="34" charset="0"/>
              <a:buChar char="•"/>
            </a:pPr>
            <a:r>
              <a:rPr lang="en-US" sz="1400" dirty="0" smtClean="0">
                <a:solidFill>
                  <a:schemeClr val="dk1"/>
                </a:solidFill>
                <a:highlight>
                  <a:srgbClr val="FFFFFF"/>
                </a:highlight>
                <a:latin typeface="Garamond" panose="02020404030301010803" pitchFamily="18" charset="0"/>
              </a:rPr>
              <a:t>Compare newspapers from your home country and the country you will be visiting.  </a:t>
            </a:r>
            <a:r>
              <a:rPr lang="en-US" sz="1400" dirty="0">
                <a:solidFill>
                  <a:schemeClr val="dk1"/>
                </a:solidFill>
                <a:highlight>
                  <a:srgbClr val="FFFFFF"/>
                </a:highlight>
                <a:latin typeface="Garamond" panose="02020404030301010803" pitchFamily="18" charset="0"/>
              </a:rPr>
              <a:t>What are the differences? </a:t>
            </a:r>
            <a:r>
              <a:rPr lang="en-US" sz="1400" dirty="0" smtClean="0">
                <a:solidFill>
                  <a:schemeClr val="dk1"/>
                </a:solidFill>
                <a:highlight>
                  <a:srgbClr val="FFFFFF"/>
                </a:highlight>
                <a:latin typeface="Garamond" panose="02020404030301010803" pitchFamily="18" charset="0"/>
              </a:rPr>
              <a:t>What </a:t>
            </a:r>
            <a:r>
              <a:rPr lang="en-US" sz="1400" dirty="0">
                <a:solidFill>
                  <a:schemeClr val="dk1"/>
                </a:solidFill>
                <a:highlight>
                  <a:srgbClr val="FFFFFF"/>
                </a:highlight>
                <a:latin typeface="Garamond" panose="02020404030301010803" pitchFamily="18" charset="0"/>
              </a:rPr>
              <a:t>are the similarities?</a:t>
            </a:r>
          </a:p>
          <a:p>
            <a:pPr marL="229362" indent="-192024">
              <a:lnSpc>
                <a:spcPct val="115000"/>
              </a:lnSpc>
              <a:buClr>
                <a:schemeClr val="accent1"/>
              </a:buClr>
              <a:buSzPct val="100000"/>
              <a:buFont typeface="Arial" panose="020B0604020202020204" pitchFamily="34" charset="0"/>
              <a:buChar char="•"/>
            </a:pPr>
            <a:r>
              <a:rPr lang="en-US" sz="1400" dirty="0">
                <a:solidFill>
                  <a:schemeClr val="dk1"/>
                </a:solidFill>
                <a:highlight>
                  <a:srgbClr val="FFFFFF"/>
                </a:highlight>
                <a:latin typeface="Garamond" panose="02020404030301010803" pitchFamily="18" charset="0"/>
              </a:rPr>
              <a:t>Are there </a:t>
            </a:r>
            <a:r>
              <a:rPr lang="en-US" sz="1400" dirty="0" smtClean="0">
                <a:solidFill>
                  <a:schemeClr val="dk1"/>
                </a:solidFill>
                <a:highlight>
                  <a:srgbClr val="FFFFFF"/>
                </a:highlight>
                <a:latin typeface="Garamond" panose="02020404030301010803" pitchFamily="18" charset="0"/>
              </a:rPr>
              <a:t>any topics </a:t>
            </a:r>
            <a:r>
              <a:rPr lang="en-US" sz="1400" dirty="0">
                <a:solidFill>
                  <a:schemeClr val="dk1"/>
                </a:solidFill>
                <a:highlight>
                  <a:srgbClr val="FFFFFF"/>
                </a:highlight>
                <a:latin typeface="Garamond" panose="02020404030301010803" pitchFamily="18" charset="0"/>
              </a:rPr>
              <a:t>of </a:t>
            </a:r>
            <a:r>
              <a:rPr lang="en-US" sz="1400" dirty="0" smtClean="0">
                <a:solidFill>
                  <a:schemeClr val="dk1"/>
                </a:solidFill>
                <a:highlight>
                  <a:srgbClr val="FFFFFF"/>
                </a:highlight>
                <a:latin typeface="Garamond" panose="02020404030301010803" pitchFamily="18" charset="0"/>
              </a:rPr>
              <a:t>conversation </a:t>
            </a:r>
            <a:r>
              <a:rPr lang="en-US" sz="1400" dirty="0">
                <a:solidFill>
                  <a:schemeClr val="dk1"/>
                </a:solidFill>
                <a:highlight>
                  <a:srgbClr val="FFFFFF"/>
                </a:highlight>
                <a:latin typeface="Garamond" panose="02020404030301010803" pitchFamily="18" charset="0"/>
              </a:rPr>
              <a:t>you should avoid </a:t>
            </a:r>
            <a:r>
              <a:rPr lang="en-US" sz="1400" dirty="0" smtClean="0">
                <a:solidFill>
                  <a:schemeClr val="dk1"/>
                </a:solidFill>
                <a:highlight>
                  <a:srgbClr val="FFFFFF"/>
                </a:highlight>
                <a:latin typeface="Garamond" panose="02020404030301010803" pitchFamily="18" charset="0"/>
              </a:rPr>
              <a:t>discussing (i.e</a:t>
            </a:r>
            <a:r>
              <a:rPr lang="en-US" sz="1400" dirty="0">
                <a:solidFill>
                  <a:schemeClr val="dk1"/>
                </a:solidFill>
                <a:highlight>
                  <a:srgbClr val="FFFFFF"/>
                </a:highlight>
                <a:latin typeface="Garamond" panose="02020404030301010803" pitchFamily="18" charset="0"/>
              </a:rPr>
              <a:t>. politics, </a:t>
            </a:r>
            <a:r>
              <a:rPr lang="en-US" sz="1400" dirty="0" smtClean="0">
                <a:solidFill>
                  <a:schemeClr val="dk1"/>
                </a:solidFill>
                <a:highlight>
                  <a:srgbClr val="FFFFFF"/>
                </a:highlight>
                <a:latin typeface="Garamond" panose="02020404030301010803" pitchFamily="18" charset="0"/>
              </a:rPr>
              <a:t>specific historical </a:t>
            </a:r>
            <a:r>
              <a:rPr lang="en-US" sz="1400" dirty="0">
                <a:solidFill>
                  <a:schemeClr val="dk1"/>
                </a:solidFill>
                <a:highlight>
                  <a:srgbClr val="FFFFFF"/>
                </a:highlight>
                <a:latin typeface="Garamond" panose="02020404030301010803" pitchFamily="18" charset="0"/>
              </a:rPr>
              <a:t>events</a:t>
            </a:r>
            <a:r>
              <a:rPr lang="en-US" sz="1400" dirty="0" smtClean="0">
                <a:solidFill>
                  <a:schemeClr val="dk1"/>
                </a:solidFill>
                <a:highlight>
                  <a:srgbClr val="FFFFFF"/>
                </a:highlight>
                <a:latin typeface="Garamond" panose="02020404030301010803" pitchFamily="18" charset="0"/>
              </a:rPr>
              <a:t>)?</a:t>
            </a:r>
            <a:endParaRPr lang="en-US" sz="1400" dirty="0">
              <a:solidFill>
                <a:schemeClr val="dk1"/>
              </a:solidFill>
              <a:highlight>
                <a:srgbClr val="FFFFFF"/>
              </a:highlight>
              <a:latin typeface="Garamond" panose="02020404030301010803" pitchFamily="18" charset="0"/>
            </a:endParaRPr>
          </a:p>
          <a:p>
            <a:pPr marL="229362" indent="-192024">
              <a:lnSpc>
                <a:spcPct val="115000"/>
              </a:lnSpc>
              <a:buClr>
                <a:schemeClr val="accent1"/>
              </a:buClr>
              <a:buSzPct val="100000"/>
              <a:buFont typeface="Arial" panose="020B0604020202020204" pitchFamily="34" charset="0"/>
              <a:buChar char="•"/>
            </a:pPr>
            <a:r>
              <a:rPr lang="en-US" sz="1400" dirty="0">
                <a:solidFill>
                  <a:schemeClr val="dk1"/>
                </a:solidFill>
                <a:highlight>
                  <a:srgbClr val="FFFFFF"/>
                </a:highlight>
                <a:latin typeface="Garamond" panose="02020404030301010803" pitchFamily="18" charset="0"/>
              </a:rPr>
              <a:t>How does the country feel about other countries in the region?</a:t>
            </a:r>
          </a:p>
          <a:p>
            <a:pPr marL="229362" indent="-192024">
              <a:lnSpc>
                <a:spcPct val="115000"/>
              </a:lnSpc>
              <a:buClr>
                <a:schemeClr val="accent1"/>
              </a:buClr>
              <a:buSzPct val="100000"/>
              <a:buFont typeface="Arial" panose="020B0604020202020204" pitchFamily="34" charset="0"/>
              <a:buChar char="•"/>
            </a:pPr>
            <a:r>
              <a:rPr lang="en-US" sz="1400" dirty="0" smtClean="0">
                <a:solidFill>
                  <a:schemeClr val="dk1"/>
                </a:solidFill>
                <a:highlight>
                  <a:srgbClr val="FFFFFF"/>
                </a:highlight>
                <a:latin typeface="Garamond" panose="02020404030301010803" pitchFamily="18" charset="0"/>
              </a:rPr>
              <a:t>How are foreigners generally perceived? </a:t>
            </a:r>
            <a:endParaRPr lang="en-US" sz="1400" dirty="0">
              <a:solidFill>
                <a:schemeClr val="dk1"/>
              </a:solidFill>
              <a:highlight>
                <a:srgbClr val="FFFFFF"/>
              </a:highlight>
              <a:latin typeface="Garamond" panose="02020404030301010803" pitchFamily="18" charset="0"/>
            </a:endParaRPr>
          </a:p>
          <a:p>
            <a:pPr marL="229362" indent="-192024">
              <a:lnSpc>
                <a:spcPct val="115000"/>
              </a:lnSpc>
              <a:buClr>
                <a:schemeClr val="accent1"/>
              </a:buClr>
              <a:buSzPct val="100000"/>
              <a:buFont typeface="Arial" panose="020B0604020202020204" pitchFamily="34" charset="0"/>
              <a:buChar char="•"/>
            </a:pPr>
            <a:r>
              <a:rPr lang="en-US" sz="1400" dirty="0">
                <a:solidFill>
                  <a:schemeClr val="dk1"/>
                </a:solidFill>
                <a:highlight>
                  <a:srgbClr val="FFFFFF"/>
                </a:highlight>
                <a:latin typeface="Garamond" panose="02020404030301010803" pitchFamily="18" charset="0"/>
              </a:rPr>
              <a:t>What is </a:t>
            </a:r>
            <a:r>
              <a:rPr lang="en-US" sz="1400" dirty="0" smtClean="0">
                <a:solidFill>
                  <a:schemeClr val="dk1"/>
                </a:solidFill>
                <a:highlight>
                  <a:srgbClr val="FFFFFF"/>
                </a:highlight>
                <a:latin typeface="Garamond" panose="02020404030301010803" pitchFamily="18" charset="0"/>
              </a:rPr>
              <a:t>the typical cuisine?</a:t>
            </a:r>
            <a:endParaRPr lang="en-US" sz="1400" dirty="0">
              <a:solidFill>
                <a:schemeClr val="dk1"/>
              </a:solidFill>
              <a:highlight>
                <a:srgbClr val="FFFFFF"/>
              </a:highlight>
              <a:latin typeface="Garamond" panose="02020404030301010803" pitchFamily="18" charset="0"/>
            </a:endParaRPr>
          </a:p>
          <a:p>
            <a:pPr marL="229362" indent="-192024">
              <a:lnSpc>
                <a:spcPct val="115000"/>
              </a:lnSpc>
              <a:buClr>
                <a:schemeClr val="accent1"/>
              </a:buClr>
              <a:buSzPct val="100000"/>
              <a:buFont typeface="Arial" panose="020B0604020202020204" pitchFamily="34" charset="0"/>
              <a:buChar char="•"/>
            </a:pPr>
            <a:r>
              <a:rPr lang="en-US" sz="1400" dirty="0">
                <a:solidFill>
                  <a:schemeClr val="dk1"/>
                </a:solidFill>
                <a:highlight>
                  <a:srgbClr val="FFFFFF"/>
                </a:highlight>
                <a:latin typeface="Garamond" panose="02020404030301010803" pitchFamily="18" charset="0"/>
              </a:rPr>
              <a:t>What are some </a:t>
            </a:r>
            <a:r>
              <a:rPr lang="en-US" sz="1400" dirty="0" smtClean="0">
                <a:solidFill>
                  <a:schemeClr val="dk1"/>
                </a:solidFill>
                <a:highlight>
                  <a:srgbClr val="FFFFFF"/>
                </a:highlight>
                <a:latin typeface="Garamond" panose="02020404030301010803" pitchFamily="18" charset="0"/>
              </a:rPr>
              <a:t>customs you should be aware of?</a:t>
            </a:r>
          </a:p>
          <a:p>
            <a:pPr marL="229362" indent="-192024">
              <a:lnSpc>
                <a:spcPct val="115000"/>
              </a:lnSpc>
              <a:buClr>
                <a:schemeClr val="accent1"/>
              </a:buClr>
              <a:buSzPct val="100000"/>
              <a:buFont typeface="Arial" panose="020B0604020202020204" pitchFamily="34" charset="0"/>
              <a:buChar char="•"/>
            </a:pPr>
            <a:r>
              <a:rPr lang="en-US" sz="1400" dirty="0" smtClean="0">
                <a:solidFill>
                  <a:schemeClr val="dk1"/>
                </a:solidFill>
                <a:highlight>
                  <a:srgbClr val="FFFFFF"/>
                </a:highlight>
                <a:latin typeface="Garamond" panose="02020404030301010803" pitchFamily="18" charset="0"/>
              </a:rPr>
              <a:t>What actions, words or cultural norms might be </a:t>
            </a:r>
            <a:r>
              <a:rPr lang="en-US" sz="1400" dirty="0">
                <a:solidFill>
                  <a:schemeClr val="dk1"/>
                </a:solidFill>
                <a:highlight>
                  <a:srgbClr val="FFFFFF"/>
                </a:highlight>
                <a:latin typeface="Garamond" panose="02020404030301010803" pitchFamily="18" charset="0"/>
              </a:rPr>
              <a:t>considered rude or </a:t>
            </a:r>
            <a:r>
              <a:rPr lang="en-US" sz="1400" dirty="0" smtClean="0">
                <a:solidFill>
                  <a:schemeClr val="dk1"/>
                </a:solidFill>
                <a:highlight>
                  <a:srgbClr val="FFFFFF"/>
                </a:highlight>
                <a:latin typeface="Garamond" panose="02020404030301010803" pitchFamily="18" charset="0"/>
              </a:rPr>
              <a:t>polite?</a:t>
            </a:r>
            <a:endParaRPr lang="en-US" sz="1400" dirty="0">
              <a:solidFill>
                <a:schemeClr val="dk1"/>
              </a:solidFill>
              <a:highlight>
                <a:srgbClr val="FFFFFF"/>
              </a:highlight>
              <a:latin typeface="Garamond" panose="02020404030301010803" pitchFamily="18" charset="0"/>
            </a:endParaRPr>
          </a:p>
          <a:p>
            <a:pPr marL="229362" indent="-192024">
              <a:lnSpc>
                <a:spcPct val="115000"/>
              </a:lnSpc>
              <a:buClr>
                <a:schemeClr val="accent1"/>
              </a:buClr>
              <a:buSzPct val="100000"/>
              <a:buFont typeface="Arial" panose="020B0604020202020204" pitchFamily="34" charset="0"/>
              <a:buChar char="•"/>
            </a:pPr>
            <a:r>
              <a:rPr lang="en-US" sz="1400" dirty="0" smtClean="0">
                <a:solidFill>
                  <a:schemeClr val="dk1"/>
                </a:solidFill>
                <a:highlight>
                  <a:srgbClr val="FFFFFF"/>
                </a:highlight>
                <a:latin typeface="Garamond" panose="02020404030301010803" pitchFamily="18" charset="0"/>
              </a:rPr>
              <a:t>How is gender and sexuality viewed?</a:t>
            </a:r>
            <a:endParaRPr lang="en-US" sz="1400" dirty="0">
              <a:solidFill>
                <a:schemeClr val="dk1"/>
              </a:solidFill>
              <a:highlight>
                <a:srgbClr val="FFFFFF"/>
              </a:highlight>
              <a:latin typeface="Garamond" panose="02020404030301010803" pitchFamily="18" charset="0"/>
            </a:endParaRPr>
          </a:p>
          <a:p>
            <a:pPr>
              <a:lnSpc>
                <a:spcPct val="115000"/>
              </a:lnSpc>
            </a:pPr>
            <a:endParaRPr sz="1000" dirty="0">
              <a:solidFill>
                <a:schemeClr val="dk1"/>
              </a:solidFill>
            </a:endParaRPr>
          </a:p>
          <a:p>
            <a:pPr>
              <a:lnSpc>
                <a:spcPct val="115000"/>
              </a:lnSpc>
            </a:pPr>
            <a:endParaRPr sz="1000" dirty="0">
              <a:solidFill>
                <a:schemeClr val="dk1"/>
              </a:solidFill>
            </a:endParaRPr>
          </a:p>
          <a:p>
            <a:pPr>
              <a:lnSpc>
                <a:spcPct val="115000"/>
              </a:lnSpc>
            </a:pPr>
            <a:endParaRPr sz="400" dirty="0">
              <a:solidFill>
                <a:schemeClr val="dk1"/>
              </a:solidFill>
            </a:endParaRPr>
          </a:p>
          <a:p>
            <a:pPr>
              <a:lnSpc>
                <a:spcPct val="115000"/>
              </a:lnSpc>
            </a:pPr>
            <a:endParaRPr sz="1000" dirty="0">
              <a:solidFill>
                <a:schemeClr val="dk1"/>
              </a:solidFill>
            </a:endParaRPr>
          </a:p>
        </p:txBody>
      </p:sp>
      <p:sp>
        <p:nvSpPr>
          <p:cNvPr id="164" name="Shape 164"/>
          <p:cNvSpPr txBox="1"/>
          <p:nvPr/>
        </p:nvSpPr>
        <p:spPr>
          <a:xfrm>
            <a:off x="1188390" y="570225"/>
            <a:ext cx="6012450" cy="553950"/>
          </a:xfrm>
          <a:prstGeom prst="rect">
            <a:avLst/>
          </a:prstGeom>
          <a:noFill/>
          <a:ln>
            <a:noFill/>
          </a:ln>
        </p:spPr>
        <p:txBody>
          <a:bodyPr lIns="38399" tIns="19194" rIns="38399" bIns="19194" anchor="t" anchorCtr="0">
            <a:noAutofit/>
          </a:bodyPr>
          <a:lstStyle/>
          <a:p>
            <a:pPr>
              <a:buClr>
                <a:schemeClr val="dk1"/>
              </a:buClr>
              <a:buSzPct val="25000"/>
            </a:pPr>
            <a:r>
              <a:rPr lang="en-US" sz="2800" dirty="0" smtClean="0">
                <a:solidFill>
                  <a:srgbClr val="00447C"/>
                </a:solidFill>
                <a:latin typeface="Cabin"/>
                <a:ea typeface="Cabin"/>
                <a:cs typeface="Cabin"/>
                <a:sym typeface="Cabin"/>
              </a:rPr>
              <a:t>BEFORE YOU GO</a:t>
            </a:r>
            <a:endParaRPr lang="en-US" sz="2800" dirty="0">
              <a:solidFill>
                <a:srgbClr val="00447C"/>
              </a:solidFill>
              <a:latin typeface="Cabin"/>
              <a:ea typeface="Cabin"/>
              <a:cs typeface="Cabin"/>
              <a:sym typeface="Cabin"/>
            </a:endParaRPr>
          </a:p>
        </p:txBody>
      </p:sp>
      <p:sp>
        <p:nvSpPr>
          <p:cNvPr id="165" name="Shape 165"/>
          <p:cNvSpPr/>
          <p:nvPr/>
        </p:nvSpPr>
        <p:spPr>
          <a:xfrm flipH="1">
            <a:off x="-36" y="709863"/>
            <a:ext cx="72225" cy="763950"/>
          </a:xfrm>
          <a:prstGeom prst="rect">
            <a:avLst/>
          </a:prstGeom>
          <a:solidFill>
            <a:srgbClr val="00447C"/>
          </a:solidFill>
          <a:ln>
            <a:noFill/>
          </a:ln>
        </p:spPr>
        <p:txBody>
          <a:bodyPr lIns="38399" tIns="19194" rIns="38399" bIns="19194" anchor="ctr" anchorCtr="0">
            <a:noAutofit/>
          </a:bodyPr>
          <a:lstStyle/>
          <a:p>
            <a:pPr algn="ctr"/>
            <a:endParaRPr sz="1500" dirty="0">
              <a:solidFill>
                <a:srgbClr val="00447C"/>
              </a:solidFill>
              <a:latin typeface="Calibri"/>
              <a:ea typeface="Calibri"/>
              <a:cs typeface="Calibri"/>
              <a:sym typeface="Calibri"/>
            </a:endParaRPr>
          </a:p>
        </p:txBody>
      </p:sp>
      <p:sp>
        <p:nvSpPr>
          <p:cNvPr id="166" name="Shape 166"/>
          <p:cNvSpPr txBox="1"/>
          <p:nvPr/>
        </p:nvSpPr>
        <p:spPr>
          <a:xfrm>
            <a:off x="1234344" y="1257300"/>
            <a:ext cx="6684525" cy="723900"/>
          </a:xfrm>
          <a:prstGeom prst="rect">
            <a:avLst/>
          </a:prstGeom>
          <a:noFill/>
          <a:ln>
            <a:noFill/>
          </a:ln>
        </p:spPr>
        <p:txBody>
          <a:bodyPr lIns="38399" tIns="19194" rIns="38399" bIns="19194" anchor="t" anchorCtr="0">
            <a:noAutofit/>
          </a:bodyPr>
          <a:lstStyle/>
          <a:p>
            <a:pPr>
              <a:lnSpc>
                <a:spcPct val="115000"/>
              </a:lnSpc>
              <a:buClr>
                <a:schemeClr val="dk1"/>
              </a:buClr>
              <a:buSzPct val="50000"/>
            </a:pPr>
            <a:r>
              <a:rPr lang="en-US" sz="1400" b="1" dirty="0" smtClean="0">
                <a:solidFill>
                  <a:schemeClr val="dk1"/>
                </a:solidFill>
                <a:latin typeface="Garamond" panose="02020404030301010803" pitchFamily="18" charset="0"/>
              </a:rPr>
              <a:t>LEARN BEFORE YOU GO</a:t>
            </a:r>
            <a:endParaRPr lang="en-US" sz="1400" b="1" dirty="0">
              <a:solidFill>
                <a:schemeClr val="dk1"/>
              </a:solidFill>
              <a:latin typeface="Garamond" panose="02020404030301010803" pitchFamily="18" charset="0"/>
            </a:endParaRPr>
          </a:p>
          <a:p>
            <a:pPr>
              <a:lnSpc>
                <a:spcPct val="115000"/>
              </a:lnSpc>
              <a:buClr>
                <a:schemeClr val="dk1"/>
              </a:buClr>
              <a:buSzPct val="50000"/>
            </a:pPr>
            <a:r>
              <a:rPr lang="en-US" sz="1400" dirty="0" smtClean="0">
                <a:solidFill>
                  <a:schemeClr val="dk1"/>
                </a:solidFill>
                <a:latin typeface="Garamond" panose="02020404030301010803" pitchFamily="18" charset="0"/>
              </a:rPr>
              <a:t>Learning about the country you are visiting before leaving can help inform your conversations while abroad. Below </a:t>
            </a:r>
            <a:r>
              <a:rPr lang="en-US" sz="1400" dirty="0">
                <a:solidFill>
                  <a:schemeClr val="dk1"/>
                </a:solidFill>
                <a:latin typeface="Garamond" panose="02020404030301010803" pitchFamily="18" charset="0"/>
              </a:rPr>
              <a:t>is a list of </a:t>
            </a:r>
            <a:r>
              <a:rPr lang="en-US" sz="1400" dirty="0" smtClean="0">
                <a:solidFill>
                  <a:schemeClr val="dk1"/>
                </a:solidFill>
                <a:latin typeface="Garamond" panose="02020404030301010803" pitchFamily="18" charset="0"/>
              </a:rPr>
              <a:t>questions to answer before your travel. </a:t>
            </a:r>
            <a:endParaRPr sz="1400" dirty="0">
              <a:solidFill>
                <a:schemeClr val="dk1"/>
              </a:solidFill>
            </a:endParaRPr>
          </a:p>
        </p:txBody>
      </p:sp>
    </p:spTree>
    <p:extLst>
      <p:ext uri="{BB962C8B-B14F-4D97-AF65-F5344CB8AC3E}">
        <p14:creationId xmlns:p14="http://schemas.microsoft.com/office/powerpoint/2010/main" val="2727084463"/>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6"/>
                                        </p:tgtEl>
                                        <p:attrNameLst>
                                          <p:attrName>style.visibility</p:attrName>
                                        </p:attrNameLst>
                                      </p:cBhvr>
                                      <p:to>
                                        <p:strVal val="visible"/>
                                      </p:to>
                                    </p:set>
                                    <p:animEffect transition="in" filter="fade">
                                      <p:cBhvr>
                                        <p:cTn id="7" dur="500"/>
                                        <p:tgtEl>
                                          <p:spTgt spid="16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3"/>
                                        </p:tgtEl>
                                        <p:attrNameLst>
                                          <p:attrName>style.visibility</p:attrName>
                                        </p:attrNameLst>
                                      </p:cBhvr>
                                      <p:to>
                                        <p:strVal val="visible"/>
                                      </p:to>
                                    </p:set>
                                    <p:animEffect transition="in" filter="fade">
                                      <p:cBhvr>
                                        <p:cTn id="12" dur="500"/>
                                        <p:tgtEl>
                                          <p:spTgt spid="1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 grpId="0"/>
      <p:bldP spid="166"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222106" y="1259081"/>
            <a:ext cx="6550294" cy="3505575"/>
          </a:xfrm>
          <a:prstGeom prst="rect">
            <a:avLst/>
          </a:prstGeom>
        </p:spPr>
        <p:txBody>
          <a:bodyPr wrap="square">
            <a:spAutoFit/>
          </a:bodyPr>
          <a:lstStyle/>
          <a:p>
            <a:pPr marL="32004">
              <a:lnSpc>
                <a:spcPct val="115000"/>
              </a:lnSpc>
              <a:spcAft>
                <a:spcPts val="504"/>
              </a:spcAft>
              <a:buClr>
                <a:schemeClr val="dk1"/>
              </a:buClr>
              <a:buSzPct val="100000"/>
            </a:pPr>
            <a:r>
              <a:rPr lang="en-US" sz="1400" b="1" dirty="0" smtClean="0">
                <a:solidFill>
                  <a:schemeClr val="dk1"/>
                </a:solidFill>
                <a:latin typeface="Garamond" panose="02020404030301010803" pitchFamily="18" charset="0"/>
              </a:rPr>
              <a:t>LEARN BEFORE YOU GO</a:t>
            </a:r>
          </a:p>
          <a:p>
            <a:pPr marL="192024" indent="-160020">
              <a:lnSpc>
                <a:spcPct val="115000"/>
              </a:lnSpc>
              <a:spcAft>
                <a:spcPts val="504"/>
              </a:spcAft>
              <a:buClr>
                <a:schemeClr val="accent1"/>
              </a:buClr>
              <a:buSzPct val="100000"/>
              <a:buFontTx/>
              <a:buChar char="●"/>
            </a:pPr>
            <a:r>
              <a:rPr lang="en-US" sz="1400" dirty="0" smtClean="0">
                <a:solidFill>
                  <a:schemeClr val="dk1"/>
                </a:solidFill>
                <a:latin typeface="Garamond" panose="02020404030301010803" pitchFamily="18" charset="0"/>
              </a:rPr>
              <a:t>In a new environment, it is particularly important to be aware of your surroundings at all times.</a:t>
            </a:r>
          </a:p>
          <a:p>
            <a:pPr marL="192024" indent="-160020">
              <a:lnSpc>
                <a:spcPct val="115000"/>
              </a:lnSpc>
              <a:spcAft>
                <a:spcPts val="504"/>
              </a:spcAft>
              <a:buClr>
                <a:schemeClr val="accent1"/>
              </a:buClr>
              <a:buSzPct val="100000"/>
              <a:buFontTx/>
              <a:buChar char="●"/>
            </a:pPr>
            <a:r>
              <a:rPr lang="en-US" sz="1400" dirty="0">
                <a:solidFill>
                  <a:schemeClr val="dk1"/>
                </a:solidFill>
                <a:latin typeface="Garamond" panose="02020404030301010803" pitchFamily="18" charset="0"/>
              </a:rPr>
              <a:t>If you are an international student, stay up to date on American laws as they pertain to leaving and re-entering the United States. If you have questions or concerns, email ISSO at isso@columbia.edu or call at +1-212-854-3587 (1-4 p.m. EST, Monday, Tuesday, Thursday and Friday). </a:t>
            </a:r>
          </a:p>
          <a:p>
            <a:pPr marL="192024" indent="-160020">
              <a:lnSpc>
                <a:spcPct val="115000"/>
              </a:lnSpc>
              <a:spcAft>
                <a:spcPts val="504"/>
              </a:spcAft>
              <a:buClr>
                <a:schemeClr val="accent1"/>
              </a:buClr>
              <a:buSzPct val="100000"/>
              <a:buFontTx/>
              <a:buChar char="●"/>
            </a:pPr>
            <a:r>
              <a:rPr lang="en-US" sz="1400" dirty="0">
                <a:solidFill>
                  <a:schemeClr val="dk1"/>
                </a:solidFill>
                <a:latin typeface="Garamond" panose="02020404030301010803" pitchFamily="18" charset="0"/>
              </a:rPr>
              <a:t>If you are a DACA or undocumented student, please consider your travel outside of the United States carefully. If you would like to speak with an attorney as you consider your travel plans, please contact the Office of University Life, which can connect you to a pro bono (no charge) lawyer for assistance regarding immigration-related issues.  You can reach the Office of University Life at universitylife@columbia.edu or by phone at (212) </a:t>
            </a:r>
            <a:r>
              <a:rPr lang="en-US" sz="1400" dirty="0" smtClean="0">
                <a:solidFill>
                  <a:schemeClr val="dk1"/>
                </a:solidFill>
                <a:latin typeface="Garamond" panose="02020404030301010803" pitchFamily="18" charset="0"/>
              </a:rPr>
              <a:t>854-7658.</a:t>
            </a:r>
            <a:endParaRPr lang="en-US" sz="1300" dirty="0" smtClean="0">
              <a:solidFill>
                <a:schemeClr val="dk1"/>
              </a:solidFill>
              <a:latin typeface="Garamond" panose="02020404030301010803" pitchFamily="18" charset="0"/>
            </a:endParaRPr>
          </a:p>
        </p:txBody>
      </p:sp>
      <p:cxnSp>
        <p:nvCxnSpPr>
          <p:cNvPr id="5" name="Shape 99"/>
          <p:cNvCxnSpPr/>
          <p:nvPr/>
        </p:nvCxnSpPr>
        <p:spPr>
          <a:xfrm rot="10800000" flipH="1">
            <a:off x="1222106" y="1116125"/>
            <a:ext cx="6640088" cy="8100"/>
          </a:xfrm>
          <a:prstGeom prst="straightConnector1">
            <a:avLst/>
          </a:prstGeom>
          <a:noFill/>
          <a:ln w="50800" cap="flat" cmpd="sng">
            <a:solidFill>
              <a:srgbClr val="A4D7F4"/>
            </a:solidFill>
            <a:prstDash val="solid"/>
            <a:miter/>
            <a:headEnd type="none" w="med" len="med"/>
            <a:tailEnd type="none" w="med" len="med"/>
          </a:ln>
        </p:spPr>
      </p:cxnSp>
      <p:cxnSp>
        <p:nvCxnSpPr>
          <p:cNvPr id="6" name="Shape 100"/>
          <p:cNvCxnSpPr/>
          <p:nvPr/>
        </p:nvCxnSpPr>
        <p:spPr>
          <a:xfrm>
            <a:off x="1222106" y="1124225"/>
            <a:ext cx="2325038" cy="0"/>
          </a:xfrm>
          <a:prstGeom prst="straightConnector1">
            <a:avLst/>
          </a:prstGeom>
          <a:noFill/>
          <a:ln w="50800" cap="flat" cmpd="sng">
            <a:solidFill>
              <a:srgbClr val="00447C"/>
            </a:solidFill>
            <a:prstDash val="solid"/>
            <a:miter/>
            <a:headEnd type="none" w="med" len="med"/>
            <a:tailEnd type="none" w="med" len="med"/>
          </a:ln>
        </p:spPr>
      </p:cxnSp>
      <p:sp>
        <p:nvSpPr>
          <p:cNvPr id="7" name="Shape 102"/>
          <p:cNvSpPr txBox="1"/>
          <p:nvPr/>
        </p:nvSpPr>
        <p:spPr>
          <a:xfrm>
            <a:off x="1188390" y="570225"/>
            <a:ext cx="6012450" cy="553950"/>
          </a:xfrm>
          <a:prstGeom prst="rect">
            <a:avLst/>
          </a:prstGeom>
          <a:noFill/>
          <a:ln>
            <a:noFill/>
          </a:ln>
        </p:spPr>
        <p:txBody>
          <a:bodyPr lIns="38399" tIns="19194" rIns="38399" bIns="19194" anchor="t" anchorCtr="0">
            <a:noAutofit/>
          </a:bodyPr>
          <a:lstStyle/>
          <a:p>
            <a:pPr>
              <a:buSzPct val="25000"/>
            </a:pPr>
            <a:r>
              <a:rPr lang="en-US" sz="2800" dirty="0">
                <a:solidFill>
                  <a:srgbClr val="00447C"/>
                </a:solidFill>
                <a:latin typeface="Cabin"/>
                <a:ea typeface="Cabin"/>
                <a:cs typeface="Cabin"/>
                <a:sym typeface="Cabin"/>
              </a:rPr>
              <a:t>BEFORE YOU GO</a:t>
            </a:r>
          </a:p>
        </p:txBody>
      </p:sp>
      <p:sp>
        <p:nvSpPr>
          <p:cNvPr id="8" name="Shape 151"/>
          <p:cNvSpPr/>
          <p:nvPr/>
        </p:nvSpPr>
        <p:spPr>
          <a:xfrm flipH="1">
            <a:off x="-1" y="709863"/>
            <a:ext cx="72190" cy="764005"/>
          </a:xfrm>
          <a:prstGeom prst="rect">
            <a:avLst/>
          </a:prstGeom>
          <a:solidFill>
            <a:srgbClr val="00447C"/>
          </a:solidFill>
          <a:ln>
            <a:noFill/>
          </a:ln>
        </p:spPr>
        <p:txBody>
          <a:bodyPr lIns="38399" tIns="19194" rIns="38399" bIns="19194" anchor="ctr" anchorCtr="0">
            <a:noAutofit/>
          </a:bodyPr>
          <a:lstStyle/>
          <a:p>
            <a:pPr algn="ctr"/>
            <a:endParaRPr sz="1500" dirty="0">
              <a:solidFill>
                <a:srgbClr val="00447C"/>
              </a:solidFill>
              <a:latin typeface="Calibri"/>
              <a:ea typeface="Calibri"/>
              <a:cs typeface="Calibri"/>
              <a:sym typeface="Calibri"/>
            </a:endParaRPr>
          </a:p>
        </p:txBody>
      </p:sp>
    </p:spTree>
    <p:extLst>
      <p:ext uri="{BB962C8B-B14F-4D97-AF65-F5344CB8AC3E}">
        <p14:creationId xmlns:p14="http://schemas.microsoft.com/office/powerpoint/2010/main" val="969495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cxnSp>
        <p:nvCxnSpPr>
          <p:cNvPr id="171" name="Shape 171"/>
          <p:cNvCxnSpPr/>
          <p:nvPr/>
        </p:nvCxnSpPr>
        <p:spPr>
          <a:xfrm rot="10800000" flipH="1">
            <a:off x="1222106" y="1116125"/>
            <a:ext cx="6640088" cy="8100"/>
          </a:xfrm>
          <a:prstGeom prst="straightConnector1">
            <a:avLst/>
          </a:prstGeom>
          <a:noFill/>
          <a:ln w="50800" cap="flat" cmpd="sng">
            <a:solidFill>
              <a:srgbClr val="A4D7F4"/>
            </a:solidFill>
            <a:prstDash val="solid"/>
            <a:miter/>
            <a:headEnd type="none" w="med" len="med"/>
            <a:tailEnd type="none" w="med" len="med"/>
          </a:ln>
        </p:spPr>
      </p:cxnSp>
      <p:cxnSp>
        <p:nvCxnSpPr>
          <p:cNvPr id="172" name="Shape 172"/>
          <p:cNvCxnSpPr/>
          <p:nvPr/>
        </p:nvCxnSpPr>
        <p:spPr>
          <a:xfrm>
            <a:off x="1222106" y="1124225"/>
            <a:ext cx="2325038" cy="0"/>
          </a:xfrm>
          <a:prstGeom prst="straightConnector1">
            <a:avLst/>
          </a:prstGeom>
          <a:noFill/>
          <a:ln w="50800" cap="flat" cmpd="sng">
            <a:solidFill>
              <a:srgbClr val="00447C"/>
            </a:solidFill>
            <a:prstDash val="solid"/>
            <a:miter/>
            <a:headEnd type="none" w="med" len="med"/>
            <a:tailEnd type="none" w="med" len="med"/>
          </a:ln>
        </p:spPr>
      </p:cxnSp>
      <p:sp>
        <p:nvSpPr>
          <p:cNvPr id="174" name="Shape 174"/>
          <p:cNvSpPr txBox="1"/>
          <p:nvPr/>
        </p:nvSpPr>
        <p:spPr>
          <a:xfrm>
            <a:off x="1188390" y="570225"/>
            <a:ext cx="7574610" cy="553950"/>
          </a:xfrm>
          <a:prstGeom prst="rect">
            <a:avLst/>
          </a:prstGeom>
          <a:noFill/>
          <a:ln>
            <a:noFill/>
          </a:ln>
        </p:spPr>
        <p:txBody>
          <a:bodyPr lIns="38399" tIns="19194" rIns="38399" bIns="19194" anchor="t" anchorCtr="0">
            <a:noAutofit/>
          </a:bodyPr>
          <a:lstStyle/>
          <a:p>
            <a:pPr>
              <a:buSzPct val="25000"/>
            </a:pPr>
            <a:r>
              <a:rPr lang="en-US" sz="2700" dirty="0" smtClean="0">
                <a:solidFill>
                  <a:srgbClr val="00447C"/>
                </a:solidFill>
                <a:latin typeface="Cabin"/>
                <a:ea typeface="Cabin"/>
                <a:cs typeface="Cabin"/>
                <a:sym typeface="Cabin"/>
              </a:rPr>
              <a:t>CULTURE </a:t>
            </a:r>
            <a:r>
              <a:rPr lang="en-US" sz="2700" dirty="0">
                <a:solidFill>
                  <a:srgbClr val="00447C"/>
                </a:solidFill>
                <a:latin typeface="Cabin"/>
                <a:ea typeface="Cabin"/>
                <a:cs typeface="Cabin"/>
                <a:sym typeface="Cabin"/>
              </a:rPr>
              <a:t>SHOCK</a:t>
            </a:r>
          </a:p>
        </p:txBody>
      </p:sp>
      <p:sp>
        <p:nvSpPr>
          <p:cNvPr id="175" name="Shape 175"/>
          <p:cNvSpPr/>
          <p:nvPr/>
        </p:nvSpPr>
        <p:spPr>
          <a:xfrm flipH="1">
            <a:off x="-36" y="709863"/>
            <a:ext cx="72225" cy="763950"/>
          </a:xfrm>
          <a:prstGeom prst="rect">
            <a:avLst/>
          </a:prstGeom>
          <a:solidFill>
            <a:srgbClr val="00447C"/>
          </a:solidFill>
          <a:ln>
            <a:noFill/>
          </a:ln>
        </p:spPr>
        <p:txBody>
          <a:bodyPr lIns="38399" tIns="19194" rIns="38399" bIns="19194" anchor="ctr" anchorCtr="0">
            <a:noAutofit/>
          </a:bodyPr>
          <a:lstStyle/>
          <a:p>
            <a:pPr algn="ctr"/>
            <a:endParaRPr sz="1500" dirty="0">
              <a:solidFill>
                <a:srgbClr val="00447C"/>
              </a:solidFill>
              <a:latin typeface="Calibri"/>
              <a:ea typeface="Calibri"/>
              <a:cs typeface="Calibri"/>
              <a:sym typeface="Calibri"/>
            </a:endParaRPr>
          </a:p>
        </p:txBody>
      </p:sp>
      <p:sp>
        <p:nvSpPr>
          <p:cNvPr id="176" name="Shape 176"/>
          <p:cNvSpPr txBox="1"/>
          <p:nvPr/>
        </p:nvSpPr>
        <p:spPr>
          <a:xfrm>
            <a:off x="1188390" y="1425892"/>
            <a:ext cx="7236094" cy="685350"/>
          </a:xfrm>
          <a:prstGeom prst="rect">
            <a:avLst/>
          </a:prstGeom>
          <a:noFill/>
          <a:ln>
            <a:noFill/>
          </a:ln>
        </p:spPr>
        <p:txBody>
          <a:bodyPr lIns="38399" tIns="19194" rIns="38399" bIns="19194" anchor="t" anchorCtr="0">
            <a:noAutofit/>
          </a:bodyPr>
          <a:lstStyle/>
          <a:p>
            <a:pPr marL="37338">
              <a:lnSpc>
                <a:spcPct val="150000"/>
              </a:lnSpc>
              <a:spcAft>
                <a:spcPts val="168"/>
              </a:spcAft>
              <a:buClr>
                <a:schemeClr val="accent1"/>
              </a:buClr>
              <a:buSzPct val="100000"/>
            </a:pPr>
            <a:r>
              <a:rPr lang="en-US" sz="1600" b="1" dirty="0" smtClean="0">
                <a:solidFill>
                  <a:schemeClr val="dk1"/>
                </a:solidFill>
                <a:highlight>
                  <a:srgbClr val="FFFFFF"/>
                </a:highlight>
                <a:latin typeface="Garamond" panose="02020404030301010803" pitchFamily="18" charset="0"/>
              </a:rPr>
              <a:t>What </a:t>
            </a:r>
            <a:r>
              <a:rPr lang="en-US" sz="1600" b="1" dirty="0">
                <a:solidFill>
                  <a:schemeClr val="dk1"/>
                </a:solidFill>
                <a:highlight>
                  <a:srgbClr val="FFFFFF"/>
                </a:highlight>
                <a:latin typeface="Garamond" panose="02020404030301010803" pitchFamily="18" charset="0"/>
              </a:rPr>
              <a:t>is culture shock</a:t>
            </a:r>
            <a:r>
              <a:rPr lang="en-US" sz="1600" b="1" dirty="0" smtClean="0">
                <a:solidFill>
                  <a:schemeClr val="dk1"/>
                </a:solidFill>
                <a:highlight>
                  <a:srgbClr val="FFFFFF"/>
                </a:highlight>
                <a:latin typeface="Garamond" panose="02020404030301010803" pitchFamily="18" charset="0"/>
              </a:rPr>
              <a:t>?</a:t>
            </a:r>
            <a:endParaRPr lang="en-US" sz="1600" dirty="0">
              <a:solidFill>
                <a:schemeClr val="dk1"/>
              </a:solidFill>
              <a:highlight>
                <a:srgbClr val="FFFFFF"/>
              </a:highlight>
              <a:latin typeface="Garamond" panose="02020404030301010803" pitchFamily="18" charset="0"/>
            </a:endParaRPr>
          </a:p>
          <a:p>
            <a:pPr marL="37338">
              <a:lnSpc>
                <a:spcPct val="150000"/>
              </a:lnSpc>
              <a:spcAft>
                <a:spcPts val="168"/>
              </a:spcAft>
              <a:buClr>
                <a:schemeClr val="accent1"/>
              </a:buClr>
              <a:buSzPct val="100000"/>
            </a:pPr>
            <a:r>
              <a:rPr lang="en-US" sz="1600" dirty="0">
                <a:solidFill>
                  <a:schemeClr val="dk1"/>
                </a:solidFill>
                <a:highlight>
                  <a:srgbClr val="FFFFFF"/>
                </a:highlight>
                <a:latin typeface="Garamond" panose="02020404030301010803" pitchFamily="18" charset="0"/>
              </a:rPr>
              <a:t>It’s important to recognize that you may experience a period of adjustment while in a different culture. The adjustment experience is sometimes labeled as "culture shock." </a:t>
            </a:r>
            <a:endParaRPr lang="en-US" sz="1600" b="1" dirty="0">
              <a:solidFill>
                <a:schemeClr val="dk1"/>
              </a:solidFill>
              <a:highlight>
                <a:srgbClr val="FFFFFF"/>
              </a:highlight>
              <a:latin typeface="Garamond" panose="02020404030301010803" pitchFamily="18" charset="0"/>
            </a:endParaRPr>
          </a:p>
          <a:p>
            <a:pPr marL="37338">
              <a:lnSpc>
                <a:spcPct val="150000"/>
              </a:lnSpc>
              <a:spcAft>
                <a:spcPts val="168"/>
              </a:spcAft>
              <a:buClr>
                <a:schemeClr val="accent1"/>
              </a:buClr>
              <a:buSzPct val="100000"/>
            </a:pPr>
            <a:endParaRPr lang="en-US" sz="1600" dirty="0" smtClean="0">
              <a:solidFill>
                <a:schemeClr val="dk1"/>
              </a:solidFill>
              <a:highlight>
                <a:srgbClr val="FFFFFF"/>
              </a:highlight>
              <a:latin typeface="Garamond" panose="02020404030301010803" pitchFamily="18" charset="0"/>
            </a:endParaRPr>
          </a:p>
          <a:p>
            <a:pPr marL="37338">
              <a:lnSpc>
                <a:spcPct val="150000"/>
              </a:lnSpc>
              <a:spcAft>
                <a:spcPts val="168"/>
              </a:spcAft>
              <a:buClr>
                <a:schemeClr val="accent1"/>
              </a:buClr>
              <a:buSzPct val="100000"/>
            </a:pPr>
            <a:r>
              <a:rPr lang="en-US" sz="1600" dirty="0" smtClean="0">
                <a:solidFill>
                  <a:schemeClr val="dk1"/>
                </a:solidFill>
                <a:highlight>
                  <a:srgbClr val="FFFFFF"/>
                </a:highlight>
                <a:latin typeface="Garamond" panose="02020404030301010803" pitchFamily="18" charset="0"/>
              </a:rPr>
              <a:t>Culture </a:t>
            </a:r>
            <a:r>
              <a:rPr lang="en-US" sz="1600" dirty="0">
                <a:solidFill>
                  <a:schemeClr val="dk1"/>
                </a:solidFill>
                <a:highlight>
                  <a:srgbClr val="FFFFFF"/>
                </a:highlight>
                <a:latin typeface="Garamond" panose="02020404030301010803" pitchFamily="18" charset="0"/>
              </a:rPr>
              <a:t>shock is a result of experiencing a different way of doing, organizing, perceiving or valuing things which are different from yours and which threaten your basic, unconscious belief that your customs, assumptions, values and behaviors are considered “right</a:t>
            </a:r>
            <a:r>
              <a:rPr lang="en-US" sz="1600" dirty="0" smtClean="0">
                <a:solidFill>
                  <a:schemeClr val="dk1"/>
                </a:solidFill>
                <a:highlight>
                  <a:srgbClr val="FFFFFF"/>
                </a:highlight>
                <a:latin typeface="Garamond" panose="02020404030301010803" pitchFamily="18" charset="0"/>
              </a:rPr>
              <a:t>.</a:t>
            </a:r>
            <a:r>
              <a:rPr lang="en-US" dirty="0" smtClean="0">
                <a:solidFill>
                  <a:schemeClr val="dk1"/>
                </a:solidFill>
                <a:highlight>
                  <a:srgbClr val="FFFFFF"/>
                </a:highlight>
                <a:latin typeface="Garamond" panose="02020404030301010803" pitchFamily="18" charset="0"/>
              </a:rPr>
              <a:t>”</a:t>
            </a:r>
            <a:endParaRPr lang="en-US" dirty="0">
              <a:solidFill>
                <a:schemeClr val="dk1"/>
              </a:solidFill>
              <a:highlight>
                <a:srgbClr val="FFFFFF"/>
              </a:highlight>
              <a:latin typeface="Garamond" panose="02020404030301010803" pitchFamily="18" charset="0"/>
            </a:endParaRPr>
          </a:p>
          <a:p>
            <a:pPr marL="37338">
              <a:lnSpc>
                <a:spcPct val="150000"/>
              </a:lnSpc>
              <a:spcAft>
                <a:spcPts val="168"/>
              </a:spcAft>
              <a:buClr>
                <a:schemeClr val="accent1"/>
              </a:buClr>
              <a:buSzPct val="100000"/>
            </a:pPr>
            <a:endParaRPr lang="en-US" dirty="0">
              <a:solidFill>
                <a:schemeClr val="dk1"/>
              </a:solidFill>
              <a:latin typeface="Garamond" panose="02020404030301010803" pitchFamily="18" charset="0"/>
            </a:endParaRPr>
          </a:p>
        </p:txBody>
      </p:sp>
    </p:spTree>
    <p:extLst>
      <p:ext uri="{BB962C8B-B14F-4D97-AF65-F5344CB8AC3E}">
        <p14:creationId xmlns:p14="http://schemas.microsoft.com/office/powerpoint/2010/main" val="2226182314"/>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6"/>
                                        </p:tgtEl>
                                        <p:attrNameLst>
                                          <p:attrName>style.visibility</p:attrName>
                                        </p:attrNameLst>
                                      </p:cBhvr>
                                      <p:to>
                                        <p:strVal val="visible"/>
                                      </p:to>
                                    </p:set>
                                    <p:animEffect transition="in" filter="fade">
                                      <p:cBhvr>
                                        <p:cTn id="7" dur="500"/>
                                        <p:tgtEl>
                                          <p:spTgt spid="1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6"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cxnSp>
        <p:nvCxnSpPr>
          <p:cNvPr id="171" name="Shape 171"/>
          <p:cNvCxnSpPr/>
          <p:nvPr/>
        </p:nvCxnSpPr>
        <p:spPr>
          <a:xfrm rot="10800000" flipH="1">
            <a:off x="1222106" y="1116125"/>
            <a:ext cx="6640088" cy="8100"/>
          </a:xfrm>
          <a:prstGeom prst="straightConnector1">
            <a:avLst/>
          </a:prstGeom>
          <a:noFill/>
          <a:ln w="50800" cap="flat" cmpd="sng">
            <a:solidFill>
              <a:srgbClr val="A4D7F4"/>
            </a:solidFill>
            <a:prstDash val="solid"/>
            <a:miter/>
            <a:headEnd type="none" w="med" len="med"/>
            <a:tailEnd type="none" w="med" len="med"/>
          </a:ln>
        </p:spPr>
      </p:cxnSp>
      <p:cxnSp>
        <p:nvCxnSpPr>
          <p:cNvPr id="172" name="Shape 172"/>
          <p:cNvCxnSpPr/>
          <p:nvPr/>
        </p:nvCxnSpPr>
        <p:spPr>
          <a:xfrm>
            <a:off x="1222106" y="1124225"/>
            <a:ext cx="2325038" cy="0"/>
          </a:xfrm>
          <a:prstGeom prst="straightConnector1">
            <a:avLst/>
          </a:prstGeom>
          <a:noFill/>
          <a:ln w="50800" cap="flat" cmpd="sng">
            <a:solidFill>
              <a:srgbClr val="00447C"/>
            </a:solidFill>
            <a:prstDash val="solid"/>
            <a:miter/>
            <a:headEnd type="none" w="med" len="med"/>
            <a:tailEnd type="none" w="med" len="med"/>
          </a:ln>
        </p:spPr>
      </p:cxnSp>
      <p:sp>
        <p:nvSpPr>
          <p:cNvPr id="174" name="Shape 174"/>
          <p:cNvSpPr txBox="1"/>
          <p:nvPr/>
        </p:nvSpPr>
        <p:spPr>
          <a:xfrm>
            <a:off x="1188390" y="570225"/>
            <a:ext cx="7574610" cy="553950"/>
          </a:xfrm>
          <a:prstGeom prst="rect">
            <a:avLst/>
          </a:prstGeom>
          <a:noFill/>
          <a:ln>
            <a:noFill/>
          </a:ln>
        </p:spPr>
        <p:txBody>
          <a:bodyPr lIns="38399" tIns="19194" rIns="38399" bIns="19194" anchor="t" anchorCtr="0">
            <a:noAutofit/>
          </a:bodyPr>
          <a:lstStyle/>
          <a:p>
            <a:pPr>
              <a:buSzPct val="25000"/>
            </a:pPr>
            <a:r>
              <a:rPr lang="en-US" sz="2700" dirty="0" smtClean="0">
                <a:solidFill>
                  <a:srgbClr val="00447C"/>
                </a:solidFill>
                <a:latin typeface="Cabin"/>
                <a:ea typeface="Cabin"/>
                <a:cs typeface="Cabin"/>
                <a:sym typeface="Cabin"/>
              </a:rPr>
              <a:t>STAGES OF CULTURE </a:t>
            </a:r>
            <a:r>
              <a:rPr lang="en-US" sz="2700" dirty="0">
                <a:solidFill>
                  <a:srgbClr val="00447C"/>
                </a:solidFill>
                <a:latin typeface="Cabin"/>
                <a:ea typeface="Cabin"/>
                <a:cs typeface="Cabin"/>
                <a:sym typeface="Cabin"/>
              </a:rPr>
              <a:t>SHOCK</a:t>
            </a:r>
          </a:p>
        </p:txBody>
      </p:sp>
      <p:sp>
        <p:nvSpPr>
          <p:cNvPr id="175" name="Shape 175"/>
          <p:cNvSpPr/>
          <p:nvPr/>
        </p:nvSpPr>
        <p:spPr>
          <a:xfrm flipH="1">
            <a:off x="-36" y="709863"/>
            <a:ext cx="72225" cy="763950"/>
          </a:xfrm>
          <a:prstGeom prst="rect">
            <a:avLst/>
          </a:prstGeom>
          <a:solidFill>
            <a:srgbClr val="00447C"/>
          </a:solidFill>
          <a:ln>
            <a:noFill/>
          </a:ln>
        </p:spPr>
        <p:txBody>
          <a:bodyPr lIns="38399" tIns="19194" rIns="38399" bIns="19194" anchor="ctr" anchorCtr="0">
            <a:noAutofit/>
          </a:bodyPr>
          <a:lstStyle/>
          <a:p>
            <a:pPr algn="ctr"/>
            <a:endParaRPr sz="1500" dirty="0">
              <a:solidFill>
                <a:srgbClr val="00447C"/>
              </a:solidFill>
              <a:latin typeface="Calibri"/>
              <a:ea typeface="Calibri"/>
              <a:cs typeface="Calibri"/>
              <a:sym typeface="Calibri"/>
            </a:endParaRPr>
          </a:p>
        </p:txBody>
      </p:sp>
      <p:sp>
        <p:nvSpPr>
          <p:cNvPr id="176" name="Shape 176"/>
          <p:cNvSpPr txBox="1"/>
          <p:nvPr/>
        </p:nvSpPr>
        <p:spPr>
          <a:xfrm>
            <a:off x="1188390" y="1295850"/>
            <a:ext cx="7574610" cy="685350"/>
          </a:xfrm>
          <a:prstGeom prst="rect">
            <a:avLst/>
          </a:prstGeom>
          <a:noFill/>
          <a:ln>
            <a:noFill/>
          </a:ln>
        </p:spPr>
        <p:txBody>
          <a:bodyPr lIns="38399" tIns="19194" rIns="38399" bIns="19194" anchor="t" anchorCtr="0">
            <a:noAutofit/>
          </a:bodyPr>
          <a:lstStyle/>
          <a:p>
            <a:pPr marL="37338">
              <a:lnSpc>
                <a:spcPct val="150000"/>
              </a:lnSpc>
              <a:spcAft>
                <a:spcPts val="168"/>
              </a:spcAft>
              <a:buClr>
                <a:schemeClr val="accent1"/>
              </a:buClr>
              <a:buSzPct val="100000"/>
            </a:pPr>
            <a:r>
              <a:rPr lang="en-US" sz="1400" dirty="0" smtClean="0">
                <a:latin typeface="Garamond" panose="02020404030301010803" pitchFamily="18" charset="0"/>
              </a:rPr>
              <a:t>While </a:t>
            </a:r>
            <a:r>
              <a:rPr lang="en-US" sz="1400" dirty="0">
                <a:latin typeface="Garamond" panose="02020404030301010803" pitchFamily="18" charset="0"/>
              </a:rPr>
              <a:t>culture shock affects each individual in different ways and at different times, there are generally four phases. Note that the phases do not necessarily happen chronologically, and may occur more than </a:t>
            </a:r>
            <a:r>
              <a:rPr lang="en-US" sz="1400" dirty="0" smtClean="0">
                <a:latin typeface="Garamond" panose="02020404030301010803" pitchFamily="18" charset="0"/>
              </a:rPr>
              <a:t>once.</a:t>
            </a:r>
          </a:p>
          <a:p>
            <a:pPr marL="380238" indent="-342900">
              <a:lnSpc>
                <a:spcPct val="150000"/>
              </a:lnSpc>
              <a:spcAft>
                <a:spcPts val="168"/>
              </a:spcAft>
              <a:buClr>
                <a:schemeClr val="accent1"/>
              </a:buClr>
              <a:buSzPct val="100000"/>
              <a:buFont typeface="+mj-lt"/>
              <a:buAutoNum type="arabicPeriod"/>
            </a:pPr>
            <a:r>
              <a:rPr lang="en-US" sz="1400" dirty="0" smtClean="0">
                <a:latin typeface="Garamond" panose="02020404030301010803" pitchFamily="18" charset="0"/>
              </a:rPr>
              <a:t>Initial </a:t>
            </a:r>
            <a:r>
              <a:rPr lang="en-US" sz="1400" dirty="0">
                <a:latin typeface="Garamond" panose="02020404030301010803" pitchFamily="18" charset="0"/>
              </a:rPr>
              <a:t>euphoria (honeymoon stage): You are so excited to be there and everything is so new and promising. The similarities are everywhere. There are a lot of interesting new experiences that keep you </a:t>
            </a:r>
            <a:r>
              <a:rPr lang="en-US" sz="1400" dirty="0" smtClean="0">
                <a:latin typeface="Garamond" panose="02020404030301010803" pitchFamily="18" charset="0"/>
              </a:rPr>
              <a:t>busy.</a:t>
            </a:r>
          </a:p>
          <a:p>
            <a:pPr marL="380238" indent="-342900">
              <a:lnSpc>
                <a:spcPct val="150000"/>
              </a:lnSpc>
              <a:spcAft>
                <a:spcPts val="168"/>
              </a:spcAft>
              <a:buClr>
                <a:schemeClr val="accent1"/>
              </a:buClr>
              <a:buSzPct val="100000"/>
              <a:buFont typeface="+mj-lt"/>
              <a:buAutoNum type="arabicPeriod"/>
            </a:pPr>
            <a:r>
              <a:rPr lang="en-US" sz="1400" dirty="0" smtClean="0">
                <a:latin typeface="Garamond" panose="02020404030301010803" pitchFamily="18" charset="0"/>
              </a:rPr>
              <a:t>Irritation/hostility</a:t>
            </a:r>
            <a:r>
              <a:rPr lang="en-US" sz="1400" dirty="0">
                <a:latin typeface="Garamond" panose="02020404030301010803" pitchFamily="18" charset="0"/>
              </a:rPr>
              <a:t>: Gradually you begin to focus on the differences between the new culture and your home culture. Seemingly small things get blown out of proportion. You realize that some things are boring, strange and even frustrating. You may feel anxious or withdraw from people around </a:t>
            </a:r>
            <a:r>
              <a:rPr lang="en-US" sz="1400" dirty="0" smtClean="0">
                <a:latin typeface="Garamond" panose="02020404030301010803" pitchFamily="18" charset="0"/>
              </a:rPr>
              <a:t>you.</a:t>
            </a:r>
          </a:p>
          <a:p>
            <a:pPr marL="380238" indent="-342900">
              <a:lnSpc>
                <a:spcPct val="150000"/>
              </a:lnSpc>
              <a:spcAft>
                <a:spcPts val="168"/>
              </a:spcAft>
              <a:buClr>
                <a:schemeClr val="accent1"/>
              </a:buClr>
              <a:buSzPct val="100000"/>
              <a:buFont typeface="+mj-lt"/>
              <a:buAutoNum type="arabicPeriod"/>
            </a:pPr>
            <a:r>
              <a:rPr lang="en-US" sz="1400" dirty="0" smtClean="0">
                <a:latin typeface="Garamond" panose="02020404030301010803" pitchFamily="18" charset="0"/>
              </a:rPr>
              <a:t>Gradual </a:t>
            </a:r>
            <a:r>
              <a:rPr lang="en-US" sz="1400" dirty="0">
                <a:latin typeface="Garamond" panose="02020404030301010803" pitchFamily="18" charset="0"/>
              </a:rPr>
              <a:t>adjustment: You slowly begin to feel normal again and become more comfortable in this new culture. You are able to interpret cultural clues and feel less isolated. You feel more confident in navigating day-to-day life both linguistically and </a:t>
            </a:r>
            <a:r>
              <a:rPr lang="en-US" sz="1400" dirty="0" smtClean="0">
                <a:latin typeface="Garamond" panose="02020404030301010803" pitchFamily="18" charset="0"/>
              </a:rPr>
              <a:t>culturally.</a:t>
            </a:r>
          </a:p>
          <a:p>
            <a:pPr marL="380238" indent="-342900">
              <a:lnSpc>
                <a:spcPct val="150000"/>
              </a:lnSpc>
              <a:spcAft>
                <a:spcPts val="168"/>
              </a:spcAft>
              <a:buClr>
                <a:schemeClr val="accent1"/>
              </a:buClr>
              <a:buSzPct val="100000"/>
              <a:buFont typeface="+mj-lt"/>
              <a:buAutoNum type="arabicPeriod"/>
            </a:pPr>
            <a:r>
              <a:rPr lang="en-US" sz="1400" dirty="0" smtClean="0">
                <a:latin typeface="Garamond" panose="02020404030301010803" pitchFamily="18" charset="0"/>
              </a:rPr>
              <a:t>Adaptation/biculturalism</a:t>
            </a:r>
            <a:r>
              <a:rPr lang="en-US" sz="1400" dirty="0">
                <a:latin typeface="Garamond" panose="02020404030301010803" pitchFamily="18" charset="0"/>
              </a:rPr>
              <a:t>: At some point you begin to feel at home in this new cultural and recognize that there are many things you will miss when you go home. Some day (given enough time) you may find that you have fully adapted and are able to function equally in both (or multiple) cultures</a:t>
            </a:r>
            <a:r>
              <a:rPr lang="en-US" sz="1400" dirty="0" smtClean="0">
                <a:latin typeface="Garamond" panose="02020404030301010803" pitchFamily="18" charset="0"/>
              </a:rPr>
              <a:t>.</a:t>
            </a:r>
          </a:p>
          <a:p>
            <a:pPr marL="37338">
              <a:lnSpc>
                <a:spcPct val="150000"/>
              </a:lnSpc>
              <a:spcAft>
                <a:spcPts val="168"/>
              </a:spcAft>
              <a:buClr>
                <a:schemeClr val="accent1"/>
              </a:buClr>
              <a:buSzPct val="100000"/>
            </a:pPr>
            <a:r>
              <a:rPr lang="en-US" sz="1400" dirty="0">
                <a:latin typeface="Garamond" panose="02020404030301010803" pitchFamily="18" charset="0"/>
              </a:rPr>
              <a:t>Know that you may experience </a:t>
            </a:r>
            <a:r>
              <a:rPr lang="en-US" sz="1400" dirty="0" smtClean="0">
                <a:latin typeface="Garamond" panose="02020404030301010803" pitchFamily="18" charset="0"/>
              </a:rPr>
              <a:t>reverse culture </a:t>
            </a:r>
            <a:r>
              <a:rPr lang="en-US" sz="1400" dirty="0">
                <a:latin typeface="Garamond" panose="02020404030301010803" pitchFamily="18" charset="0"/>
              </a:rPr>
              <a:t>shock when you return home after an extended period of time overseas. Be patient with yourself during the process of re-adjustment. </a:t>
            </a:r>
            <a:br>
              <a:rPr lang="en-US" sz="1400" dirty="0">
                <a:latin typeface="Garamond" panose="02020404030301010803" pitchFamily="18" charset="0"/>
              </a:rPr>
            </a:br>
            <a:r>
              <a:rPr lang="en-US" sz="1400" dirty="0"/>
              <a:t/>
            </a:r>
            <a:br>
              <a:rPr lang="en-US" sz="1400" dirty="0"/>
            </a:br>
            <a:endParaRPr lang="en-US" sz="1300" dirty="0">
              <a:solidFill>
                <a:schemeClr val="dk1"/>
              </a:solidFill>
              <a:latin typeface="Garamond" panose="02020404030301010803" pitchFamily="18" charset="0"/>
            </a:endParaRPr>
          </a:p>
        </p:txBody>
      </p:sp>
    </p:spTree>
    <p:extLst>
      <p:ext uri="{BB962C8B-B14F-4D97-AF65-F5344CB8AC3E}">
        <p14:creationId xmlns:p14="http://schemas.microsoft.com/office/powerpoint/2010/main" val="3938755208"/>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6"/>
                                        </p:tgtEl>
                                        <p:attrNameLst>
                                          <p:attrName>style.visibility</p:attrName>
                                        </p:attrNameLst>
                                      </p:cBhvr>
                                      <p:to>
                                        <p:strVal val="visible"/>
                                      </p:to>
                                    </p:set>
                                    <p:animEffect transition="in" filter="fade">
                                      <p:cBhvr>
                                        <p:cTn id="7" dur="500"/>
                                        <p:tgtEl>
                                          <p:spTgt spid="1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6"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cxnSp>
        <p:nvCxnSpPr>
          <p:cNvPr id="171" name="Shape 171"/>
          <p:cNvCxnSpPr/>
          <p:nvPr/>
        </p:nvCxnSpPr>
        <p:spPr>
          <a:xfrm rot="10800000" flipH="1">
            <a:off x="1222106" y="1116125"/>
            <a:ext cx="6640088" cy="8100"/>
          </a:xfrm>
          <a:prstGeom prst="straightConnector1">
            <a:avLst/>
          </a:prstGeom>
          <a:noFill/>
          <a:ln w="50800" cap="flat" cmpd="sng">
            <a:solidFill>
              <a:srgbClr val="A4D7F4"/>
            </a:solidFill>
            <a:prstDash val="solid"/>
            <a:miter/>
            <a:headEnd type="none" w="med" len="med"/>
            <a:tailEnd type="none" w="med" len="med"/>
          </a:ln>
        </p:spPr>
      </p:cxnSp>
      <p:cxnSp>
        <p:nvCxnSpPr>
          <p:cNvPr id="172" name="Shape 172"/>
          <p:cNvCxnSpPr/>
          <p:nvPr/>
        </p:nvCxnSpPr>
        <p:spPr>
          <a:xfrm>
            <a:off x="1222106" y="1124225"/>
            <a:ext cx="2325038" cy="0"/>
          </a:xfrm>
          <a:prstGeom prst="straightConnector1">
            <a:avLst/>
          </a:prstGeom>
          <a:noFill/>
          <a:ln w="50800" cap="flat" cmpd="sng">
            <a:solidFill>
              <a:srgbClr val="00447C"/>
            </a:solidFill>
            <a:prstDash val="solid"/>
            <a:miter/>
            <a:headEnd type="none" w="med" len="med"/>
            <a:tailEnd type="none" w="med" len="med"/>
          </a:ln>
        </p:spPr>
      </p:cxnSp>
      <p:sp>
        <p:nvSpPr>
          <p:cNvPr id="174" name="Shape 174"/>
          <p:cNvSpPr txBox="1"/>
          <p:nvPr/>
        </p:nvSpPr>
        <p:spPr>
          <a:xfrm>
            <a:off x="1188390" y="570225"/>
            <a:ext cx="7574610" cy="553950"/>
          </a:xfrm>
          <a:prstGeom prst="rect">
            <a:avLst/>
          </a:prstGeom>
          <a:noFill/>
          <a:ln>
            <a:noFill/>
          </a:ln>
        </p:spPr>
        <p:txBody>
          <a:bodyPr lIns="38399" tIns="19194" rIns="38399" bIns="19194" anchor="t" anchorCtr="0">
            <a:noAutofit/>
          </a:bodyPr>
          <a:lstStyle/>
          <a:p>
            <a:pPr>
              <a:buSzPct val="25000"/>
            </a:pPr>
            <a:r>
              <a:rPr lang="en-US" sz="2700" dirty="0" smtClean="0">
                <a:solidFill>
                  <a:srgbClr val="00447C"/>
                </a:solidFill>
                <a:latin typeface="Cabin"/>
                <a:ea typeface="Cabin"/>
                <a:cs typeface="Cabin"/>
                <a:sym typeface="Cabin"/>
              </a:rPr>
              <a:t>COPING WITH CULTURE </a:t>
            </a:r>
            <a:r>
              <a:rPr lang="en-US" sz="2700" dirty="0">
                <a:solidFill>
                  <a:srgbClr val="00447C"/>
                </a:solidFill>
                <a:latin typeface="Cabin"/>
                <a:ea typeface="Cabin"/>
                <a:cs typeface="Cabin"/>
                <a:sym typeface="Cabin"/>
              </a:rPr>
              <a:t>SHOCK</a:t>
            </a:r>
          </a:p>
        </p:txBody>
      </p:sp>
      <p:sp>
        <p:nvSpPr>
          <p:cNvPr id="175" name="Shape 175"/>
          <p:cNvSpPr/>
          <p:nvPr/>
        </p:nvSpPr>
        <p:spPr>
          <a:xfrm flipH="1">
            <a:off x="-36" y="709863"/>
            <a:ext cx="72225" cy="763950"/>
          </a:xfrm>
          <a:prstGeom prst="rect">
            <a:avLst/>
          </a:prstGeom>
          <a:solidFill>
            <a:srgbClr val="00447C"/>
          </a:solidFill>
          <a:ln>
            <a:noFill/>
          </a:ln>
        </p:spPr>
        <p:txBody>
          <a:bodyPr lIns="38399" tIns="19194" rIns="38399" bIns="19194" anchor="ctr" anchorCtr="0">
            <a:noAutofit/>
          </a:bodyPr>
          <a:lstStyle/>
          <a:p>
            <a:pPr algn="ctr"/>
            <a:endParaRPr sz="1500" dirty="0">
              <a:solidFill>
                <a:srgbClr val="00447C"/>
              </a:solidFill>
              <a:latin typeface="Calibri"/>
              <a:ea typeface="Calibri"/>
              <a:cs typeface="Calibri"/>
              <a:sym typeface="Calibri"/>
            </a:endParaRPr>
          </a:p>
        </p:txBody>
      </p:sp>
      <p:sp>
        <p:nvSpPr>
          <p:cNvPr id="176" name="Shape 176"/>
          <p:cNvSpPr txBox="1"/>
          <p:nvPr/>
        </p:nvSpPr>
        <p:spPr>
          <a:xfrm>
            <a:off x="1188390" y="1333950"/>
            <a:ext cx="7236094" cy="685350"/>
          </a:xfrm>
          <a:prstGeom prst="rect">
            <a:avLst/>
          </a:prstGeom>
          <a:noFill/>
          <a:ln>
            <a:noFill/>
          </a:ln>
        </p:spPr>
        <p:txBody>
          <a:bodyPr lIns="38399" tIns="19194" rIns="38399" bIns="19194" anchor="t" anchorCtr="0">
            <a:noAutofit/>
          </a:bodyPr>
          <a:lstStyle/>
          <a:p>
            <a:pPr marL="37338">
              <a:lnSpc>
                <a:spcPct val="150000"/>
              </a:lnSpc>
              <a:spcAft>
                <a:spcPts val="168"/>
              </a:spcAft>
              <a:buClr>
                <a:schemeClr val="accent1"/>
              </a:buClr>
              <a:buSzPct val="100000"/>
            </a:pPr>
            <a:r>
              <a:rPr lang="en-US" sz="1400" dirty="0">
                <a:solidFill>
                  <a:schemeClr val="dk1"/>
                </a:solidFill>
                <a:highlight>
                  <a:srgbClr val="FFFFFF"/>
                </a:highlight>
                <a:latin typeface="Garamond" panose="02020404030301010803" pitchFamily="18" charset="0"/>
              </a:rPr>
              <a:t>Culture shock doesn't come from a specific event. It is caused by encountering different ways of doing things, being cut off from cultural cues, having your own cultural values brought into question, feeling that rules are not adequately explained, and being expected to function with maximum skill without adequate knowledge of the rules. Below are some helpful coping strategies: </a:t>
            </a:r>
          </a:p>
          <a:p>
            <a:pPr marL="323088" indent="-285750">
              <a:lnSpc>
                <a:spcPct val="150000"/>
              </a:lnSpc>
              <a:spcAft>
                <a:spcPts val="168"/>
              </a:spcAft>
              <a:buClr>
                <a:schemeClr val="accent1"/>
              </a:buClr>
              <a:buSzPct val="100000"/>
              <a:buFont typeface="Arial" panose="020B0604020202020204" pitchFamily="34" charset="0"/>
              <a:buChar char="•"/>
            </a:pPr>
            <a:r>
              <a:rPr lang="en-US" sz="1400" dirty="0">
                <a:solidFill>
                  <a:schemeClr val="dk1"/>
                </a:solidFill>
                <a:highlight>
                  <a:srgbClr val="FFFFFF"/>
                </a:highlight>
                <a:latin typeface="Garamond" panose="02020404030301010803" pitchFamily="18" charset="0"/>
              </a:rPr>
              <a:t>Learn as much as you can about your host country before departure. Attend a pre-departure orientation if it is offered to you.   </a:t>
            </a:r>
          </a:p>
          <a:p>
            <a:pPr marL="323088" indent="-285750">
              <a:lnSpc>
                <a:spcPct val="150000"/>
              </a:lnSpc>
              <a:spcAft>
                <a:spcPts val="168"/>
              </a:spcAft>
              <a:buClr>
                <a:schemeClr val="accent1"/>
              </a:buClr>
              <a:buSzPct val="100000"/>
              <a:buFont typeface="Arial" panose="020B0604020202020204" pitchFamily="34" charset="0"/>
              <a:buChar char="•"/>
            </a:pPr>
            <a:r>
              <a:rPr lang="en-US" sz="1400" dirty="0">
                <a:solidFill>
                  <a:schemeClr val="dk1"/>
                </a:solidFill>
                <a:highlight>
                  <a:srgbClr val="FFFFFF"/>
                </a:highlight>
                <a:latin typeface="Garamond" panose="02020404030301010803" pitchFamily="18" charset="0"/>
              </a:rPr>
              <a:t>Set learning goals and personal goals before departure. Keep track and reflect on your progress. Be flexible in adjusting your goals when necessary.</a:t>
            </a:r>
          </a:p>
          <a:p>
            <a:pPr marL="323088" indent="-285750">
              <a:lnSpc>
                <a:spcPct val="150000"/>
              </a:lnSpc>
              <a:spcAft>
                <a:spcPts val="168"/>
              </a:spcAft>
              <a:buClr>
                <a:schemeClr val="accent1"/>
              </a:buClr>
              <a:buSzPct val="100000"/>
              <a:buFont typeface="Arial" panose="020B0604020202020204" pitchFamily="34" charset="0"/>
              <a:buChar char="•"/>
            </a:pPr>
            <a:r>
              <a:rPr lang="en-US" sz="1400" dirty="0">
                <a:solidFill>
                  <a:schemeClr val="dk1"/>
                </a:solidFill>
                <a:highlight>
                  <a:srgbClr val="FFFFFF"/>
                </a:highlight>
                <a:latin typeface="Garamond" panose="02020404030301010803" pitchFamily="18" charset="0"/>
              </a:rPr>
              <a:t>Keep in touch with family and friends back home. Establish a form of contact (Skype, FaceTime, etc.) and time of contact that works for each other.</a:t>
            </a:r>
          </a:p>
          <a:p>
            <a:pPr marL="323088" indent="-285750">
              <a:lnSpc>
                <a:spcPct val="150000"/>
              </a:lnSpc>
              <a:spcAft>
                <a:spcPts val="168"/>
              </a:spcAft>
              <a:buClr>
                <a:schemeClr val="accent1"/>
              </a:buClr>
              <a:buSzPct val="100000"/>
              <a:buFont typeface="Arial" panose="020B0604020202020204" pitchFamily="34" charset="0"/>
              <a:buChar char="•"/>
            </a:pPr>
            <a:r>
              <a:rPr lang="en-US" sz="1400" dirty="0">
                <a:solidFill>
                  <a:schemeClr val="dk1"/>
                </a:solidFill>
                <a:highlight>
                  <a:srgbClr val="FFFFFF"/>
                </a:highlight>
                <a:latin typeface="Garamond" panose="02020404030301010803" pitchFamily="18" charset="0"/>
              </a:rPr>
              <a:t>Identify a host national whom you trust and discuss your feelings. Give specific incidents, tell how you would do something at home and ask what you must have missed in a particular situation.    </a:t>
            </a:r>
          </a:p>
          <a:p>
            <a:pPr marL="323088" indent="-285750">
              <a:lnSpc>
                <a:spcPct val="150000"/>
              </a:lnSpc>
              <a:spcAft>
                <a:spcPts val="168"/>
              </a:spcAft>
              <a:buClr>
                <a:schemeClr val="accent1"/>
              </a:buClr>
              <a:buSzPct val="100000"/>
              <a:buFont typeface="Arial" panose="020B0604020202020204" pitchFamily="34" charset="0"/>
              <a:buChar char="•"/>
            </a:pPr>
            <a:r>
              <a:rPr lang="en-US" sz="1400" dirty="0">
                <a:solidFill>
                  <a:schemeClr val="dk1"/>
                </a:solidFill>
                <a:highlight>
                  <a:srgbClr val="FFFFFF"/>
                </a:highlight>
                <a:latin typeface="Garamond" panose="02020404030301010803" pitchFamily="18" charset="0"/>
              </a:rPr>
              <a:t>Take care of yourself. Establish a new routine in a new country. Eat well, exercise and sleep. </a:t>
            </a:r>
          </a:p>
          <a:p>
            <a:pPr marL="323088" indent="-285750">
              <a:lnSpc>
                <a:spcPct val="150000"/>
              </a:lnSpc>
              <a:spcAft>
                <a:spcPts val="168"/>
              </a:spcAft>
              <a:buClr>
                <a:schemeClr val="accent1"/>
              </a:buClr>
              <a:buSzPct val="100000"/>
              <a:buFont typeface="Arial" panose="020B0604020202020204" pitchFamily="34" charset="0"/>
              <a:buChar char="•"/>
            </a:pPr>
            <a:r>
              <a:rPr lang="en-US" sz="1400" dirty="0">
                <a:solidFill>
                  <a:schemeClr val="dk1"/>
                </a:solidFill>
                <a:highlight>
                  <a:srgbClr val="FFFFFF"/>
                </a:highlight>
                <a:latin typeface="Garamond" panose="02020404030301010803" pitchFamily="18" charset="0"/>
              </a:rPr>
              <a:t>If you think you need help, ask for it</a:t>
            </a:r>
            <a:endParaRPr lang="en-US" sz="1400" dirty="0">
              <a:solidFill>
                <a:schemeClr val="dk1"/>
              </a:solidFill>
              <a:latin typeface="Garamond" panose="02020404030301010803" pitchFamily="18" charset="0"/>
            </a:endParaRPr>
          </a:p>
        </p:txBody>
      </p:sp>
    </p:spTree>
    <p:extLst>
      <p:ext uri="{BB962C8B-B14F-4D97-AF65-F5344CB8AC3E}">
        <p14:creationId xmlns:p14="http://schemas.microsoft.com/office/powerpoint/2010/main" val="4163970429"/>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6"/>
                                        </p:tgtEl>
                                        <p:attrNameLst>
                                          <p:attrName>style.visibility</p:attrName>
                                        </p:attrNameLst>
                                      </p:cBhvr>
                                      <p:to>
                                        <p:strVal val="visible"/>
                                      </p:to>
                                    </p:set>
                                    <p:animEffect transition="in" filter="fade">
                                      <p:cBhvr>
                                        <p:cTn id="7" dur="500"/>
                                        <p:tgtEl>
                                          <p:spTgt spid="1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6"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Inline image 2"/>
          <p:cNvSpPr>
            <a:spLocks noChangeAspect="1" noChangeArrowheads="1"/>
          </p:cNvSpPr>
          <p:nvPr/>
        </p:nvSpPr>
        <p:spPr bwMode="auto">
          <a:xfrm>
            <a:off x="58341" y="-72232"/>
            <a:ext cx="114300" cy="1524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38405" tIns="19202" rIns="38405" bIns="19202" numCol="1" anchor="t" anchorCtr="0" compatLnSpc="1">
            <a:prstTxWarp prst="textNoShape">
              <a:avLst/>
            </a:prstTxWarp>
          </a:bodyPr>
          <a:lstStyle/>
          <a:p>
            <a:endParaRPr lang="en-US" dirty="0"/>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914900"/>
            <a:ext cx="9144000" cy="22958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Shape 88"/>
          <p:cNvSpPr/>
          <p:nvPr/>
        </p:nvSpPr>
        <p:spPr>
          <a:xfrm>
            <a:off x="75" y="0"/>
            <a:ext cx="9143925" cy="7210796"/>
          </a:xfrm>
          <a:prstGeom prst="rect">
            <a:avLst/>
          </a:prstGeom>
          <a:solidFill>
            <a:schemeClr val="accent1">
              <a:lumMod val="75000"/>
              <a:alpha val="76862"/>
            </a:schemeClr>
          </a:solidFill>
          <a:ln>
            <a:noFill/>
          </a:ln>
        </p:spPr>
        <p:txBody>
          <a:bodyPr lIns="38399" tIns="19194" rIns="38399" bIns="19194" anchor="ctr" anchorCtr="0">
            <a:noAutofit/>
          </a:bodyPr>
          <a:lstStyle/>
          <a:p>
            <a:pPr algn="ctr"/>
            <a:endParaRPr sz="1500" dirty="0">
              <a:solidFill>
                <a:schemeClr val="lt1"/>
              </a:solidFill>
              <a:latin typeface="Calibri"/>
              <a:ea typeface="Calibri"/>
              <a:cs typeface="Calibri"/>
              <a:sym typeface="Calibri"/>
            </a:endParaRPr>
          </a:p>
        </p:txBody>
      </p:sp>
      <p:sp>
        <p:nvSpPr>
          <p:cNvPr id="7" name="Shape 89"/>
          <p:cNvSpPr txBox="1"/>
          <p:nvPr/>
        </p:nvSpPr>
        <p:spPr>
          <a:xfrm>
            <a:off x="235997" y="2342450"/>
            <a:ext cx="8422228" cy="1302300"/>
          </a:xfrm>
          <a:prstGeom prst="rect">
            <a:avLst/>
          </a:prstGeom>
          <a:noFill/>
          <a:ln>
            <a:noFill/>
          </a:ln>
        </p:spPr>
        <p:txBody>
          <a:bodyPr lIns="38399" tIns="19194" rIns="38399" bIns="19194" anchor="b" anchorCtr="0">
            <a:noAutofit/>
          </a:bodyPr>
          <a:lstStyle/>
          <a:p>
            <a:pPr lvl="0" algn="ctr">
              <a:buSzPct val="25000"/>
            </a:pPr>
            <a:r>
              <a:rPr lang="en-US" sz="3000" b="1" dirty="0">
                <a:solidFill>
                  <a:schemeClr val="lt1"/>
                </a:solidFill>
                <a:latin typeface="Cabin"/>
                <a:ea typeface="Cabin"/>
                <a:cs typeface="Cabin"/>
                <a:sym typeface="Cabin"/>
              </a:rPr>
              <a:t>COLUMBIA POLICIES </a:t>
            </a:r>
            <a:r>
              <a:rPr lang="en-US" sz="3000" b="1" dirty="0" smtClean="0">
                <a:solidFill>
                  <a:schemeClr val="lt1"/>
                </a:solidFill>
                <a:latin typeface="Cabin"/>
                <a:ea typeface="Cabin"/>
                <a:cs typeface="Cabin"/>
                <a:sym typeface="Cabin"/>
              </a:rPr>
              <a:t>AND </a:t>
            </a:r>
            <a:r>
              <a:rPr lang="en-US" sz="3000" b="1" dirty="0">
                <a:solidFill>
                  <a:schemeClr val="lt1"/>
                </a:solidFill>
                <a:latin typeface="Cabin"/>
                <a:ea typeface="Cabin"/>
                <a:cs typeface="Cabin"/>
                <a:sym typeface="Cabin"/>
              </a:rPr>
              <a:t>EXPECTATIONS</a:t>
            </a:r>
          </a:p>
          <a:p>
            <a:pPr lvl="0" algn="ctr">
              <a:buSzPct val="25000"/>
            </a:pPr>
            <a:endParaRPr lang="en-US" sz="3000" b="1" dirty="0">
              <a:solidFill>
                <a:schemeClr val="lt1"/>
              </a:solidFill>
              <a:latin typeface="Cabin"/>
              <a:ea typeface="Cabin"/>
              <a:cs typeface="Cabin"/>
              <a:sym typeface="Cabin"/>
            </a:endParaRPr>
          </a:p>
        </p:txBody>
      </p:sp>
      <p:cxnSp>
        <p:nvCxnSpPr>
          <p:cNvPr id="8" name="Shape 90"/>
          <p:cNvCxnSpPr/>
          <p:nvPr/>
        </p:nvCxnSpPr>
        <p:spPr>
          <a:xfrm>
            <a:off x="778921" y="3558929"/>
            <a:ext cx="7593554" cy="0"/>
          </a:xfrm>
          <a:prstGeom prst="straightConnector1">
            <a:avLst/>
          </a:prstGeom>
          <a:noFill/>
          <a:ln w="50800" cap="flat" cmpd="sng">
            <a:solidFill>
              <a:schemeClr val="lt1"/>
            </a:solidFill>
            <a:prstDash val="solid"/>
            <a:miter/>
            <a:headEnd type="none" w="med" len="med"/>
            <a:tailEnd type="none" w="med" len="med"/>
          </a:ln>
        </p:spPr>
      </p:cxnSp>
      <p:sp>
        <p:nvSpPr>
          <p:cNvPr id="9" name="Shape 92"/>
          <p:cNvSpPr txBox="1"/>
          <p:nvPr/>
        </p:nvSpPr>
        <p:spPr>
          <a:xfrm>
            <a:off x="730074" y="3644749"/>
            <a:ext cx="7356651" cy="430950"/>
          </a:xfrm>
          <a:prstGeom prst="rect">
            <a:avLst/>
          </a:prstGeom>
          <a:noFill/>
          <a:ln>
            <a:noFill/>
          </a:ln>
        </p:spPr>
        <p:txBody>
          <a:bodyPr lIns="38399" tIns="19194" rIns="38399" bIns="19194" anchor="t" anchorCtr="0">
            <a:noAutofit/>
          </a:bodyPr>
          <a:lstStyle/>
          <a:p>
            <a:pPr lvl="0" algn="ctr">
              <a:buSzPct val="25000"/>
            </a:pPr>
            <a:r>
              <a:rPr lang="en-US" sz="2100" dirty="0" smtClean="0">
                <a:solidFill>
                  <a:schemeClr val="lt1"/>
                </a:solidFill>
                <a:latin typeface="Cabin"/>
                <a:ea typeface="Cabin"/>
                <a:cs typeface="Cabin"/>
                <a:sym typeface="Cabin"/>
              </a:rPr>
              <a:t>OVERVIEW</a:t>
            </a:r>
            <a:endParaRPr lang="en-US" sz="2100" dirty="0">
              <a:solidFill>
                <a:schemeClr val="lt1"/>
              </a:solidFill>
              <a:latin typeface="Cabin"/>
              <a:ea typeface="Cabin"/>
              <a:cs typeface="Cabin"/>
              <a:sym typeface="Cabin"/>
            </a:endParaRPr>
          </a:p>
        </p:txBody>
      </p:sp>
    </p:spTree>
    <p:extLst>
      <p:ext uri="{BB962C8B-B14F-4D97-AF65-F5344CB8AC3E}">
        <p14:creationId xmlns:p14="http://schemas.microsoft.com/office/powerpoint/2010/main" val="406835873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cxnSp>
        <p:nvCxnSpPr>
          <p:cNvPr id="147" name="Shape 147"/>
          <p:cNvCxnSpPr/>
          <p:nvPr/>
        </p:nvCxnSpPr>
        <p:spPr>
          <a:xfrm rot="10800000" flipH="1">
            <a:off x="1222106" y="1116125"/>
            <a:ext cx="6640088" cy="8100"/>
          </a:xfrm>
          <a:prstGeom prst="straightConnector1">
            <a:avLst/>
          </a:prstGeom>
          <a:noFill/>
          <a:ln w="50800" cap="flat" cmpd="sng">
            <a:solidFill>
              <a:srgbClr val="A4D7F4"/>
            </a:solidFill>
            <a:prstDash val="solid"/>
            <a:miter/>
            <a:headEnd type="none" w="med" len="med"/>
            <a:tailEnd type="none" w="med" len="med"/>
          </a:ln>
        </p:spPr>
      </p:cxnSp>
      <p:cxnSp>
        <p:nvCxnSpPr>
          <p:cNvPr id="148" name="Shape 148"/>
          <p:cNvCxnSpPr/>
          <p:nvPr/>
        </p:nvCxnSpPr>
        <p:spPr>
          <a:xfrm>
            <a:off x="1222106" y="1124225"/>
            <a:ext cx="2325038" cy="0"/>
          </a:xfrm>
          <a:prstGeom prst="straightConnector1">
            <a:avLst/>
          </a:prstGeom>
          <a:noFill/>
          <a:ln w="50800" cap="flat" cmpd="sng">
            <a:solidFill>
              <a:srgbClr val="00447C"/>
            </a:solidFill>
            <a:prstDash val="solid"/>
            <a:miter/>
            <a:headEnd type="none" w="med" len="med"/>
            <a:tailEnd type="none" w="med" len="med"/>
          </a:ln>
        </p:spPr>
      </p:cxnSp>
      <p:sp>
        <p:nvSpPr>
          <p:cNvPr id="150" name="Shape 150"/>
          <p:cNvSpPr txBox="1"/>
          <p:nvPr/>
        </p:nvSpPr>
        <p:spPr>
          <a:xfrm>
            <a:off x="1188390" y="570225"/>
            <a:ext cx="6012450" cy="553950"/>
          </a:xfrm>
          <a:prstGeom prst="rect">
            <a:avLst/>
          </a:prstGeom>
          <a:noFill/>
          <a:ln>
            <a:noFill/>
          </a:ln>
        </p:spPr>
        <p:txBody>
          <a:bodyPr lIns="38399" tIns="19194" rIns="38399" bIns="19194" anchor="t" anchorCtr="0">
            <a:noAutofit/>
          </a:bodyPr>
          <a:lstStyle/>
          <a:p>
            <a:pPr>
              <a:buSzPct val="25000"/>
            </a:pPr>
            <a:r>
              <a:rPr lang="en-US" sz="2800" dirty="0">
                <a:solidFill>
                  <a:srgbClr val="00447C"/>
                </a:solidFill>
                <a:latin typeface="Cabin"/>
                <a:ea typeface="Cabin"/>
                <a:cs typeface="Cabin"/>
                <a:sym typeface="Cabin"/>
              </a:rPr>
              <a:t>BEING A COLUMBIA AMBASSADOR</a:t>
            </a:r>
          </a:p>
        </p:txBody>
      </p:sp>
      <p:sp>
        <p:nvSpPr>
          <p:cNvPr id="166" name="Shape 166"/>
          <p:cNvSpPr/>
          <p:nvPr/>
        </p:nvSpPr>
        <p:spPr>
          <a:xfrm flipH="1">
            <a:off x="-36" y="709863"/>
            <a:ext cx="72225" cy="763950"/>
          </a:xfrm>
          <a:prstGeom prst="rect">
            <a:avLst/>
          </a:prstGeom>
          <a:solidFill>
            <a:srgbClr val="00447C"/>
          </a:solidFill>
          <a:ln>
            <a:noFill/>
          </a:ln>
        </p:spPr>
        <p:txBody>
          <a:bodyPr lIns="38399" tIns="19194" rIns="38399" bIns="19194" anchor="ctr" anchorCtr="0">
            <a:noAutofit/>
          </a:bodyPr>
          <a:lstStyle/>
          <a:p>
            <a:pPr algn="ctr"/>
            <a:endParaRPr sz="1500" dirty="0">
              <a:solidFill>
                <a:srgbClr val="00447C"/>
              </a:solidFill>
              <a:latin typeface="Calibri"/>
              <a:ea typeface="Calibri"/>
              <a:cs typeface="Calibri"/>
              <a:sym typeface="Calibri"/>
            </a:endParaRPr>
          </a:p>
        </p:txBody>
      </p:sp>
      <p:sp>
        <p:nvSpPr>
          <p:cNvPr id="22" name="Shape 101"/>
          <p:cNvSpPr txBox="1"/>
          <p:nvPr/>
        </p:nvSpPr>
        <p:spPr>
          <a:xfrm>
            <a:off x="1229626" y="1371600"/>
            <a:ext cx="6755456" cy="1899000"/>
          </a:xfrm>
          <a:prstGeom prst="rect">
            <a:avLst/>
          </a:prstGeom>
          <a:noFill/>
          <a:ln>
            <a:noFill/>
          </a:ln>
        </p:spPr>
        <p:txBody>
          <a:bodyPr lIns="38399" tIns="19194" rIns="38399" bIns="19194" anchor="t" anchorCtr="0">
            <a:noAutofit/>
          </a:bodyPr>
          <a:lstStyle/>
          <a:p>
            <a:pPr marL="285750" indent="-285750">
              <a:lnSpc>
                <a:spcPct val="115000"/>
              </a:lnSpc>
              <a:spcAft>
                <a:spcPts val="504"/>
              </a:spcAft>
              <a:buClr>
                <a:schemeClr val="accent1"/>
              </a:buClr>
              <a:buSzPct val="100000"/>
              <a:buFont typeface="Arial" panose="020B0604020202020204" pitchFamily="34" charset="0"/>
              <a:buChar char="•"/>
            </a:pPr>
            <a:r>
              <a:rPr lang="en-US" sz="1500" dirty="0" smtClean="0">
                <a:solidFill>
                  <a:schemeClr val="dk1"/>
                </a:solidFill>
                <a:latin typeface="Garamond"/>
                <a:ea typeface="Garamond"/>
                <a:cs typeface="Garamond"/>
                <a:sym typeface="Garamond"/>
              </a:rPr>
              <a:t>While abroad, you </a:t>
            </a:r>
            <a:r>
              <a:rPr lang="en-US" sz="1500" dirty="0">
                <a:solidFill>
                  <a:schemeClr val="dk1"/>
                </a:solidFill>
                <a:latin typeface="Garamond"/>
                <a:ea typeface="Garamond"/>
                <a:cs typeface="Garamond"/>
                <a:sym typeface="Garamond"/>
              </a:rPr>
              <a:t>are an ambassador of Columbia University and of American higher education, and you are expected to represent these institutions honorably. </a:t>
            </a:r>
          </a:p>
          <a:p>
            <a:pPr marL="285750" indent="-285750">
              <a:lnSpc>
                <a:spcPct val="115000"/>
              </a:lnSpc>
              <a:spcAft>
                <a:spcPts val="504"/>
              </a:spcAft>
              <a:buClr>
                <a:schemeClr val="accent1"/>
              </a:buClr>
              <a:buSzPct val="100000"/>
              <a:buFont typeface="Arial" panose="020B0604020202020204" pitchFamily="34" charset="0"/>
              <a:buChar char="•"/>
            </a:pPr>
            <a:r>
              <a:rPr lang="en-US" sz="1500" dirty="0">
                <a:solidFill>
                  <a:schemeClr val="dk1"/>
                </a:solidFill>
                <a:latin typeface="Garamond"/>
                <a:ea typeface="Garamond"/>
                <a:cs typeface="Garamond"/>
                <a:sym typeface="Garamond"/>
              </a:rPr>
              <a:t>You are required to observe the laws of the country in which you are </a:t>
            </a:r>
            <a:r>
              <a:rPr lang="en-US" sz="1500" dirty="0" smtClean="0">
                <a:solidFill>
                  <a:schemeClr val="dk1"/>
                </a:solidFill>
                <a:latin typeface="Garamond"/>
                <a:ea typeface="Garamond"/>
                <a:cs typeface="Garamond"/>
                <a:sym typeface="Garamond"/>
              </a:rPr>
              <a:t>staying </a:t>
            </a:r>
            <a:r>
              <a:rPr lang="en-US" sz="1500" dirty="0">
                <a:solidFill>
                  <a:schemeClr val="dk1"/>
                </a:solidFill>
                <a:latin typeface="Garamond"/>
                <a:ea typeface="Garamond"/>
                <a:cs typeface="Garamond"/>
                <a:sym typeface="Garamond"/>
              </a:rPr>
              <a:t>and/or </a:t>
            </a:r>
            <a:r>
              <a:rPr lang="en-US" sz="1500" dirty="0" smtClean="0">
                <a:solidFill>
                  <a:schemeClr val="dk1"/>
                </a:solidFill>
                <a:latin typeface="Garamond"/>
                <a:ea typeface="Garamond"/>
                <a:cs typeface="Garamond"/>
                <a:sym typeface="Garamond"/>
              </a:rPr>
              <a:t>visiting, </a:t>
            </a:r>
            <a:r>
              <a:rPr lang="en-US" sz="1500" dirty="0">
                <a:solidFill>
                  <a:schemeClr val="dk1"/>
                </a:solidFill>
                <a:latin typeface="Garamond"/>
                <a:ea typeface="Garamond"/>
                <a:cs typeface="Garamond"/>
                <a:sym typeface="Garamond"/>
              </a:rPr>
              <a:t>and all academic and disciplinary regulations in effect at any host institution in which you are enrolled.</a:t>
            </a:r>
          </a:p>
          <a:p>
            <a:pPr marL="285750" indent="-285750">
              <a:lnSpc>
                <a:spcPct val="115000"/>
              </a:lnSpc>
              <a:spcAft>
                <a:spcPts val="504"/>
              </a:spcAft>
              <a:buClr>
                <a:schemeClr val="accent1"/>
              </a:buClr>
              <a:buSzPct val="100000"/>
              <a:buFont typeface="Arial" panose="020B0604020202020204" pitchFamily="34" charset="0"/>
              <a:buChar char="•"/>
            </a:pPr>
            <a:r>
              <a:rPr lang="en-US" sz="1500" dirty="0">
                <a:solidFill>
                  <a:schemeClr val="dk1"/>
                </a:solidFill>
                <a:latin typeface="Garamond"/>
                <a:ea typeface="Garamond"/>
                <a:cs typeface="Garamond"/>
                <a:sym typeface="Garamond"/>
              </a:rPr>
              <a:t>While you are abroad, you remain concurrently enrolled as a degree candidate at Columbia University and, consequently, continue to be subject to Columbia’s policies on student behavior and, if applicable, academic integrity. </a:t>
            </a:r>
          </a:p>
          <a:p>
            <a:pPr marL="285750" indent="-285750">
              <a:lnSpc>
                <a:spcPct val="115000"/>
              </a:lnSpc>
              <a:spcAft>
                <a:spcPts val="504"/>
              </a:spcAft>
              <a:buClr>
                <a:schemeClr val="accent1"/>
              </a:buClr>
              <a:buSzPct val="100000"/>
              <a:buFont typeface="Arial" panose="020B0604020202020204" pitchFamily="34" charset="0"/>
              <a:buChar char="•"/>
            </a:pPr>
            <a:r>
              <a:rPr lang="en-US" sz="1500" dirty="0">
                <a:solidFill>
                  <a:schemeClr val="dk1"/>
                </a:solidFill>
                <a:latin typeface="Garamond"/>
                <a:ea typeface="Garamond"/>
                <a:cs typeface="Garamond"/>
                <a:sym typeface="Garamond"/>
              </a:rPr>
              <a:t>Violation of Columbia policies will subject you to the Dean’s Discipline process, the same way as pertains to on-campus activities</a:t>
            </a:r>
            <a:r>
              <a:rPr lang="en-US" sz="1500" dirty="0" smtClean="0">
                <a:solidFill>
                  <a:schemeClr val="dk1"/>
                </a:solidFill>
                <a:latin typeface="Garamond"/>
                <a:ea typeface="Garamond"/>
                <a:cs typeface="Garamond"/>
                <a:sym typeface="Garamond"/>
              </a:rPr>
              <a:t>. </a:t>
            </a:r>
            <a:endParaRPr lang="en-US" sz="1500" dirty="0">
              <a:solidFill>
                <a:schemeClr val="dk1"/>
              </a:solidFill>
              <a:latin typeface="Garamond"/>
              <a:ea typeface="Garamond"/>
              <a:cs typeface="Garamond"/>
              <a:sym typeface="Garamond"/>
            </a:endParaRPr>
          </a:p>
          <a:p>
            <a:pPr marL="285750" indent="-285750">
              <a:lnSpc>
                <a:spcPct val="115000"/>
              </a:lnSpc>
              <a:spcAft>
                <a:spcPts val="504"/>
              </a:spcAft>
              <a:buClr>
                <a:schemeClr val="accent1"/>
              </a:buClr>
              <a:buSzPct val="100000"/>
              <a:buFont typeface="Arial" panose="020B0604020202020204" pitchFamily="34" charset="0"/>
              <a:buChar char="•"/>
            </a:pPr>
            <a:r>
              <a:rPr lang="en-US" sz="1500" dirty="0">
                <a:solidFill>
                  <a:schemeClr val="dk1"/>
                </a:solidFill>
                <a:latin typeface="Garamond"/>
                <a:ea typeface="Garamond"/>
                <a:cs typeface="Garamond"/>
                <a:sym typeface="Garamond"/>
              </a:rPr>
              <a:t>You may be expelled from your program for violation of these codes and/or for academic failure or disciplinary disturbances.</a:t>
            </a:r>
          </a:p>
        </p:txBody>
      </p:sp>
    </p:spTree>
    <p:extLst>
      <p:ext uri="{BB962C8B-B14F-4D97-AF65-F5344CB8AC3E}">
        <p14:creationId xmlns:p14="http://schemas.microsoft.com/office/powerpoint/2010/main" val="2272648113"/>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cxnSp>
        <p:nvCxnSpPr>
          <p:cNvPr id="99" name="Shape 99"/>
          <p:cNvCxnSpPr/>
          <p:nvPr/>
        </p:nvCxnSpPr>
        <p:spPr>
          <a:xfrm rot="10800000" flipH="1">
            <a:off x="1222106" y="1116127"/>
            <a:ext cx="6640100" cy="8098"/>
          </a:xfrm>
          <a:prstGeom prst="straightConnector1">
            <a:avLst/>
          </a:prstGeom>
          <a:noFill/>
          <a:ln w="50800" cap="flat" cmpd="sng">
            <a:solidFill>
              <a:srgbClr val="A4D7F4"/>
            </a:solidFill>
            <a:prstDash val="solid"/>
            <a:miter/>
            <a:headEnd type="none" w="med" len="med"/>
            <a:tailEnd type="none" w="med" len="med"/>
          </a:ln>
        </p:spPr>
      </p:cxnSp>
      <p:cxnSp>
        <p:nvCxnSpPr>
          <p:cNvPr id="100" name="Shape 100"/>
          <p:cNvCxnSpPr/>
          <p:nvPr/>
        </p:nvCxnSpPr>
        <p:spPr>
          <a:xfrm>
            <a:off x="1222106" y="1124225"/>
            <a:ext cx="2325029" cy="0"/>
          </a:xfrm>
          <a:prstGeom prst="straightConnector1">
            <a:avLst/>
          </a:prstGeom>
          <a:noFill/>
          <a:ln w="50800" cap="flat" cmpd="sng">
            <a:solidFill>
              <a:srgbClr val="00447C"/>
            </a:solidFill>
            <a:prstDash val="solid"/>
            <a:miter/>
            <a:headEnd type="none" w="med" len="med"/>
            <a:tailEnd type="none" w="med" len="med"/>
          </a:ln>
        </p:spPr>
      </p:cxnSp>
      <p:sp>
        <p:nvSpPr>
          <p:cNvPr id="102" name="Shape 102"/>
          <p:cNvSpPr txBox="1"/>
          <p:nvPr/>
        </p:nvSpPr>
        <p:spPr>
          <a:xfrm>
            <a:off x="1188390" y="570225"/>
            <a:ext cx="6012450" cy="553950"/>
          </a:xfrm>
          <a:prstGeom prst="rect">
            <a:avLst/>
          </a:prstGeom>
          <a:noFill/>
          <a:ln>
            <a:noFill/>
          </a:ln>
        </p:spPr>
        <p:txBody>
          <a:bodyPr lIns="38399" tIns="19194" rIns="38399" bIns="19194" anchor="t" anchorCtr="0">
            <a:noAutofit/>
          </a:bodyPr>
          <a:lstStyle/>
          <a:p>
            <a:pPr>
              <a:buSzPct val="25000"/>
            </a:pPr>
            <a:r>
              <a:rPr lang="en-US" sz="2800" dirty="0">
                <a:solidFill>
                  <a:srgbClr val="00447C"/>
                </a:solidFill>
                <a:latin typeface="Cabin"/>
                <a:ea typeface="Cabin"/>
                <a:cs typeface="Cabin"/>
                <a:sym typeface="Cabin"/>
              </a:rPr>
              <a:t>COMMUNITY STANDARDS</a:t>
            </a:r>
          </a:p>
        </p:txBody>
      </p:sp>
      <p:sp>
        <p:nvSpPr>
          <p:cNvPr id="118" name="Shape 118"/>
          <p:cNvSpPr/>
          <p:nvPr/>
        </p:nvSpPr>
        <p:spPr>
          <a:xfrm flipH="1">
            <a:off x="-1" y="709863"/>
            <a:ext cx="72190" cy="764005"/>
          </a:xfrm>
          <a:prstGeom prst="rect">
            <a:avLst/>
          </a:prstGeom>
          <a:solidFill>
            <a:srgbClr val="00447C"/>
          </a:solidFill>
          <a:ln>
            <a:noFill/>
          </a:ln>
        </p:spPr>
        <p:txBody>
          <a:bodyPr lIns="38399" tIns="19194" rIns="38399" bIns="19194" anchor="ctr" anchorCtr="0">
            <a:noAutofit/>
          </a:bodyPr>
          <a:lstStyle/>
          <a:p>
            <a:pPr algn="ctr"/>
            <a:endParaRPr sz="1500" dirty="0">
              <a:solidFill>
                <a:srgbClr val="00447C"/>
              </a:solidFill>
              <a:latin typeface="Calibri"/>
              <a:ea typeface="Calibri"/>
              <a:cs typeface="Calibri"/>
              <a:sym typeface="Calibri"/>
            </a:endParaRPr>
          </a:p>
        </p:txBody>
      </p:sp>
      <p:sp>
        <p:nvSpPr>
          <p:cNvPr id="9" name="Shape 101"/>
          <p:cNvSpPr txBox="1"/>
          <p:nvPr/>
        </p:nvSpPr>
        <p:spPr>
          <a:xfrm>
            <a:off x="1234138" y="1371600"/>
            <a:ext cx="6755456" cy="1899000"/>
          </a:xfrm>
          <a:prstGeom prst="rect">
            <a:avLst/>
          </a:prstGeom>
          <a:noFill/>
          <a:ln>
            <a:noFill/>
          </a:ln>
        </p:spPr>
        <p:txBody>
          <a:bodyPr lIns="38399" tIns="19194" rIns="38399" bIns="19194" anchor="t" anchorCtr="0">
            <a:noAutofit/>
          </a:bodyPr>
          <a:lstStyle/>
          <a:p>
            <a:pPr marL="285750" indent="-285750">
              <a:lnSpc>
                <a:spcPct val="115000"/>
              </a:lnSpc>
              <a:spcAft>
                <a:spcPts val="504"/>
              </a:spcAft>
              <a:buClr>
                <a:schemeClr val="accent1"/>
              </a:buClr>
              <a:buSzPct val="100000"/>
              <a:buFont typeface="Arial" panose="020B0604020202020204" pitchFamily="34" charset="0"/>
              <a:buChar char="•"/>
            </a:pPr>
            <a:r>
              <a:rPr lang="en-US" sz="1500" dirty="0" smtClean="0">
                <a:solidFill>
                  <a:schemeClr val="dk1"/>
                </a:solidFill>
                <a:latin typeface="Garamond"/>
                <a:ea typeface="Garamond"/>
                <a:cs typeface="Garamond"/>
                <a:sym typeface="Garamond"/>
              </a:rPr>
              <a:t>As a member </a:t>
            </a:r>
            <a:r>
              <a:rPr lang="en-US" sz="1500" dirty="0">
                <a:solidFill>
                  <a:schemeClr val="dk1"/>
                </a:solidFill>
                <a:latin typeface="Garamond"/>
                <a:ea typeface="Garamond"/>
                <a:cs typeface="Garamond"/>
                <a:sym typeface="Garamond"/>
              </a:rPr>
              <a:t>of the Columbia University community, </a:t>
            </a:r>
            <a:r>
              <a:rPr lang="en-US" sz="1500" dirty="0" smtClean="0">
                <a:solidFill>
                  <a:schemeClr val="dk1"/>
                </a:solidFill>
                <a:latin typeface="Garamond"/>
                <a:ea typeface="Garamond"/>
                <a:cs typeface="Garamond"/>
                <a:sym typeface="Garamond"/>
              </a:rPr>
              <a:t>you </a:t>
            </a:r>
            <a:r>
              <a:rPr lang="en-US" sz="1500" dirty="0">
                <a:solidFill>
                  <a:schemeClr val="dk1"/>
                </a:solidFill>
                <a:latin typeface="Garamond"/>
                <a:ea typeface="Garamond"/>
                <a:cs typeface="Garamond"/>
                <a:sym typeface="Garamond"/>
              </a:rPr>
              <a:t>are expected to uphold the highest standards of respect, integrity, and civility. </a:t>
            </a:r>
            <a:r>
              <a:rPr lang="en-US" sz="1500" dirty="0" smtClean="0">
                <a:solidFill>
                  <a:schemeClr val="dk1"/>
                </a:solidFill>
                <a:latin typeface="Garamond"/>
                <a:ea typeface="Garamond"/>
                <a:cs typeface="Garamond"/>
                <a:sym typeface="Garamond"/>
              </a:rPr>
              <a:t>You are expected </a:t>
            </a:r>
            <a:r>
              <a:rPr lang="en-US" sz="1500" dirty="0">
                <a:solidFill>
                  <a:schemeClr val="dk1"/>
                </a:solidFill>
                <a:latin typeface="Garamond"/>
                <a:ea typeface="Garamond"/>
                <a:cs typeface="Garamond"/>
                <a:sym typeface="Garamond"/>
              </a:rPr>
              <a:t>to conduct </a:t>
            </a:r>
            <a:r>
              <a:rPr lang="en-US" sz="1500" dirty="0" smtClean="0">
                <a:solidFill>
                  <a:schemeClr val="dk1"/>
                </a:solidFill>
                <a:latin typeface="Garamond"/>
                <a:ea typeface="Garamond"/>
                <a:cs typeface="Garamond"/>
                <a:sym typeface="Garamond"/>
              </a:rPr>
              <a:t>yourself in </a:t>
            </a:r>
            <a:r>
              <a:rPr lang="en-US" sz="1500" dirty="0">
                <a:solidFill>
                  <a:schemeClr val="dk1"/>
                </a:solidFill>
                <a:latin typeface="Garamond"/>
                <a:ea typeface="Garamond"/>
                <a:cs typeface="Garamond"/>
                <a:sym typeface="Garamond"/>
              </a:rPr>
              <a:t>an honest, civil, and respectful manner in all aspects of their lives.</a:t>
            </a:r>
          </a:p>
          <a:p>
            <a:pPr marL="285750" indent="-285750">
              <a:lnSpc>
                <a:spcPct val="115000"/>
              </a:lnSpc>
              <a:spcAft>
                <a:spcPts val="504"/>
              </a:spcAft>
              <a:buClr>
                <a:schemeClr val="accent1"/>
              </a:buClr>
              <a:buSzPct val="100000"/>
              <a:buFont typeface="Arial" panose="020B0604020202020204" pitchFamily="34" charset="0"/>
              <a:buChar char="•"/>
            </a:pPr>
            <a:r>
              <a:rPr lang="en-US" sz="1500" dirty="0" smtClean="0">
                <a:solidFill>
                  <a:schemeClr val="dk1"/>
                </a:solidFill>
                <a:latin typeface="Garamond"/>
                <a:ea typeface="Garamond"/>
                <a:cs typeface="Garamond"/>
                <a:sym typeface="Garamond"/>
              </a:rPr>
              <a:t>You may </a:t>
            </a:r>
            <a:r>
              <a:rPr lang="en-US" sz="1500" dirty="0">
                <a:solidFill>
                  <a:schemeClr val="dk1"/>
                </a:solidFill>
                <a:latin typeface="Garamond"/>
                <a:ea typeface="Garamond"/>
                <a:cs typeface="Garamond"/>
                <a:sym typeface="Garamond"/>
              </a:rPr>
              <a:t>be subject to Dean’s Discipline for any activity that occurs on or off campus that impinges on the rights of other students and community members. This also includes violations of Local, State, or Federal law(s). As such, </a:t>
            </a:r>
            <a:r>
              <a:rPr lang="en-US" sz="1500" dirty="0" smtClean="0">
                <a:solidFill>
                  <a:schemeClr val="dk1"/>
                </a:solidFill>
                <a:latin typeface="Garamond"/>
                <a:ea typeface="Garamond"/>
                <a:cs typeface="Garamond"/>
                <a:sym typeface="Garamond"/>
              </a:rPr>
              <a:t>you are </a:t>
            </a:r>
            <a:r>
              <a:rPr lang="en-US" sz="1500" dirty="0">
                <a:solidFill>
                  <a:schemeClr val="dk1"/>
                </a:solidFill>
                <a:latin typeface="Garamond"/>
                <a:ea typeface="Garamond"/>
                <a:cs typeface="Garamond"/>
                <a:sym typeface="Garamond"/>
              </a:rPr>
              <a:t>subject to the expectations set forth by the University no matter where </a:t>
            </a:r>
            <a:r>
              <a:rPr lang="en-US" sz="1500" dirty="0" smtClean="0">
                <a:solidFill>
                  <a:schemeClr val="dk1"/>
                </a:solidFill>
                <a:latin typeface="Garamond"/>
                <a:ea typeface="Garamond"/>
                <a:cs typeface="Garamond"/>
                <a:sym typeface="Garamond"/>
              </a:rPr>
              <a:t>you are, either </a:t>
            </a:r>
            <a:r>
              <a:rPr lang="en-US" sz="1500" dirty="0">
                <a:solidFill>
                  <a:schemeClr val="dk1"/>
                </a:solidFill>
                <a:latin typeface="Garamond"/>
                <a:ea typeface="Garamond"/>
                <a:cs typeface="Garamond"/>
                <a:sym typeface="Garamond"/>
              </a:rPr>
              <a:t>on or </a:t>
            </a:r>
            <a:r>
              <a:rPr lang="en-US" sz="1500" dirty="0" smtClean="0">
                <a:solidFill>
                  <a:schemeClr val="dk1"/>
                </a:solidFill>
                <a:latin typeface="Garamond"/>
                <a:ea typeface="Garamond"/>
                <a:cs typeface="Garamond"/>
                <a:sym typeface="Garamond"/>
              </a:rPr>
              <a:t>off-campus.</a:t>
            </a:r>
          </a:p>
          <a:p>
            <a:pPr marL="285750" indent="-285750">
              <a:lnSpc>
                <a:spcPct val="115000"/>
              </a:lnSpc>
              <a:spcAft>
                <a:spcPts val="504"/>
              </a:spcAft>
              <a:buClr>
                <a:schemeClr val="accent1"/>
              </a:buClr>
              <a:buSzPct val="100000"/>
              <a:buFont typeface="Arial" panose="020B0604020202020204" pitchFamily="34" charset="0"/>
              <a:buChar char="•"/>
            </a:pPr>
            <a:r>
              <a:rPr lang="en-US" sz="1500" dirty="0" smtClean="0">
                <a:solidFill>
                  <a:schemeClr val="dk1"/>
                </a:solidFill>
                <a:latin typeface="Garamond"/>
                <a:ea typeface="Garamond"/>
                <a:cs typeface="Garamond"/>
                <a:sym typeface="Garamond"/>
              </a:rPr>
              <a:t>Upon </a:t>
            </a:r>
            <a:r>
              <a:rPr lang="en-US" sz="1500" dirty="0">
                <a:solidFill>
                  <a:schemeClr val="dk1"/>
                </a:solidFill>
                <a:latin typeface="Garamond"/>
                <a:ea typeface="Garamond"/>
                <a:cs typeface="Garamond"/>
                <a:sym typeface="Garamond"/>
              </a:rPr>
              <a:t>accepting admission to Columbia University, </a:t>
            </a:r>
            <a:r>
              <a:rPr lang="en-US" sz="1500" dirty="0" smtClean="0">
                <a:solidFill>
                  <a:schemeClr val="dk1"/>
                </a:solidFill>
                <a:latin typeface="Garamond"/>
                <a:ea typeface="Garamond"/>
                <a:cs typeface="Garamond"/>
                <a:sym typeface="Garamond"/>
              </a:rPr>
              <a:t>you are </a:t>
            </a:r>
            <a:r>
              <a:rPr lang="en-US" sz="1500" dirty="0">
                <a:solidFill>
                  <a:schemeClr val="dk1"/>
                </a:solidFill>
                <a:latin typeface="Garamond"/>
                <a:ea typeface="Garamond"/>
                <a:cs typeface="Garamond"/>
                <a:sym typeface="Garamond"/>
              </a:rPr>
              <a:t>expected to become familiar with and uphold the University’s core values in such a way that </a:t>
            </a:r>
            <a:r>
              <a:rPr lang="en-US" sz="1500" dirty="0" smtClean="0">
                <a:solidFill>
                  <a:schemeClr val="dk1"/>
                </a:solidFill>
                <a:latin typeface="Garamond"/>
                <a:ea typeface="Garamond"/>
                <a:cs typeface="Garamond"/>
                <a:sym typeface="Garamond"/>
              </a:rPr>
              <a:t>you observe </a:t>
            </a:r>
            <a:r>
              <a:rPr lang="en-US" sz="1500" dirty="0">
                <a:solidFill>
                  <a:schemeClr val="dk1"/>
                </a:solidFill>
                <a:latin typeface="Garamond"/>
                <a:ea typeface="Garamond"/>
                <a:cs typeface="Garamond"/>
                <a:sym typeface="Garamond"/>
              </a:rPr>
              <a:t>and abide by the policies of the University. Not knowing or understanding the Standards and Discipline does not excuse violations of policy.</a:t>
            </a:r>
          </a:p>
          <a:p>
            <a:pPr algn="r">
              <a:lnSpc>
                <a:spcPct val="115000"/>
              </a:lnSpc>
              <a:spcAft>
                <a:spcPts val="504"/>
              </a:spcAft>
              <a:buClr>
                <a:schemeClr val="accent1"/>
              </a:buClr>
              <a:buSzPct val="100000"/>
            </a:pPr>
            <a:endParaRPr lang="en-US" sz="1500" u="sng" dirty="0">
              <a:solidFill>
                <a:schemeClr val="dk1"/>
              </a:solidFill>
              <a:latin typeface="Garamond"/>
              <a:ea typeface="Garamond"/>
              <a:cs typeface="Garamond"/>
              <a:sym typeface="Garamond"/>
            </a:endParaRPr>
          </a:p>
        </p:txBody>
      </p:sp>
      <p:sp>
        <p:nvSpPr>
          <p:cNvPr id="2" name="TextBox 1"/>
          <p:cNvSpPr txBox="1"/>
          <p:nvPr/>
        </p:nvSpPr>
        <p:spPr>
          <a:xfrm>
            <a:off x="2819400" y="5181600"/>
            <a:ext cx="3427536" cy="923330"/>
          </a:xfrm>
          <a:prstGeom prst="rect">
            <a:avLst/>
          </a:prstGeom>
          <a:ln/>
          <a:effectLst>
            <a:outerShdw blurRad="76200" dir="13500000" sy="23000" kx="1200000" algn="br" rotWithShape="0">
              <a:prstClr val="black">
                <a:alpha val="20000"/>
              </a:prstClr>
            </a:outerShdw>
          </a:effectLst>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dirty="0" smtClean="0">
                <a:solidFill>
                  <a:schemeClr val="dk1"/>
                </a:solidFill>
                <a:latin typeface="Garamond"/>
                <a:ea typeface="Garamond"/>
                <a:cs typeface="Garamond"/>
                <a:sym typeface="Garamond"/>
              </a:rPr>
              <a:t>Visit</a:t>
            </a:r>
          </a:p>
          <a:p>
            <a:pPr algn="ctr"/>
            <a:r>
              <a:rPr lang="en-US" dirty="0" smtClean="0">
                <a:solidFill>
                  <a:schemeClr val="dk1"/>
                </a:solidFill>
                <a:latin typeface="Garamond"/>
                <a:ea typeface="Garamond"/>
                <a:cs typeface="Garamond"/>
                <a:sym typeface="Garamond"/>
              </a:rPr>
              <a:t>studentconduct.columbia.edu</a:t>
            </a:r>
          </a:p>
          <a:p>
            <a:pPr algn="ctr"/>
            <a:r>
              <a:rPr lang="en-US" dirty="0">
                <a:solidFill>
                  <a:schemeClr val="dk1"/>
                </a:solidFill>
                <a:latin typeface="Garamond"/>
                <a:ea typeface="Garamond"/>
                <a:cs typeface="Garamond"/>
                <a:sym typeface="Garamond"/>
              </a:rPr>
              <a:t>f</a:t>
            </a:r>
            <a:r>
              <a:rPr lang="en-US" dirty="0" smtClean="0">
                <a:solidFill>
                  <a:schemeClr val="dk1"/>
                </a:solidFill>
                <a:latin typeface="Garamond"/>
                <a:ea typeface="Garamond"/>
                <a:cs typeface="Garamond"/>
                <a:sym typeface="Garamond"/>
              </a:rPr>
              <a:t>or more information</a:t>
            </a:r>
            <a:endParaRPr lang="en-US" dirty="0"/>
          </a:p>
        </p:txBody>
      </p:sp>
    </p:spTree>
    <p:extLst>
      <p:ext uri="{BB962C8B-B14F-4D97-AF65-F5344CB8AC3E}">
        <p14:creationId xmlns:p14="http://schemas.microsoft.com/office/powerpoint/2010/main" val="485091360"/>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cxnSp>
        <p:nvCxnSpPr>
          <p:cNvPr id="123" name="Shape 123"/>
          <p:cNvCxnSpPr/>
          <p:nvPr/>
        </p:nvCxnSpPr>
        <p:spPr>
          <a:xfrm rot="10800000" flipH="1">
            <a:off x="1222106" y="1116125"/>
            <a:ext cx="6640088" cy="8100"/>
          </a:xfrm>
          <a:prstGeom prst="straightConnector1">
            <a:avLst/>
          </a:prstGeom>
          <a:noFill/>
          <a:ln w="50800" cap="flat" cmpd="sng">
            <a:solidFill>
              <a:srgbClr val="A4D7F4"/>
            </a:solidFill>
            <a:prstDash val="solid"/>
            <a:miter/>
            <a:headEnd type="none" w="med" len="med"/>
            <a:tailEnd type="none" w="med" len="med"/>
          </a:ln>
        </p:spPr>
      </p:cxnSp>
      <p:cxnSp>
        <p:nvCxnSpPr>
          <p:cNvPr id="124" name="Shape 124"/>
          <p:cNvCxnSpPr/>
          <p:nvPr/>
        </p:nvCxnSpPr>
        <p:spPr>
          <a:xfrm>
            <a:off x="1222106" y="1124225"/>
            <a:ext cx="2325038" cy="0"/>
          </a:xfrm>
          <a:prstGeom prst="straightConnector1">
            <a:avLst/>
          </a:prstGeom>
          <a:noFill/>
          <a:ln w="50800" cap="flat" cmpd="sng">
            <a:solidFill>
              <a:srgbClr val="00447C"/>
            </a:solidFill>
            <a:prstDash val="solid"/>
            <a:miter/>
            <a:headEnd type="none" w="med" len="med"/>
            <a:tailEnd type="none" w="med" len="med"/>
          </a:ln>
        </p:spPr>
      </p:cxnSp>
      <p:sp>
        <p:nvSpPr>
          <p:cNvPr id="126" name="Shape 126"/>
          <p:cNvSpPr txBox="1"/>
          <p:nvPr/>
        </p:nvSpPr>
        <p:spPr>
          <a:xfrm>
            <a:off x="1188390" y="570225"/>
            <a:ext cx="6012450" cy="553950"/>
          </a:xfrm>
          <a:prstGeom prst="rect">
            <a:avLst/>
          </a:prstGeom>
          <a:noFill/>
          <a:ln>
            <a:noFill/>
          </a:ln>
        </p:spPr>
        <p:txBody>
          <a:bodyPr lIns="38399" tIns="19194" rIns="38399" bIns="19194" anchor="t" anchorCtr="0">
            <a:noAutofit/>
          </a:bodyPr>
          <a:lstStyle/>
          <a:p>
            <a:pPr>
              <a:buSzPct val="25000"/>
            </a:pPr>
            <a:r>
              <a:rPr lang="en-US" sz="2800" dirty="0">
                <a:solidFill>
                  <a:srgbClr val="00447C"/>
                </a:solidFill>
                <a:latin typeface="Cabin"/>
                <a:ea typeface="Cabin"/>
                <a:cs typeface="Cabin"/>
                <a:sym typeface="Cabin"/>
              </a:rPr>
              <a:t>ALCOHOL &amp; DRUGS</a:t>
            </a:r>
          </a:p>
        </p:txBody>
      </p:sp>
      <p:sp>
        <p:nvSpPr>
          <p:cNvPr id="142" name="Shape 142"/>
          <p:cNvSpPr/>
          <p:nvPr/>
        </p:nvSpPr>
        <p:spPr>
          <a:xfrm flipH="1">
            <a:off x="-36" y="709863"/>
            <a:ext cx="72225" cy="763950"/>
          </a:xfrm>
          <a:prstGeom prst="rect">
            <a:avLst/>
          </a:prstGeom>
          <a:solidFill>
            <a:srgbClr val="00447C"/>
          </a:solidFill>
          <a:ln>
            <a:noFill/>
          </a:ln>
        </p:spPr>
        <p:txBody>
          <a:bodyPr lIns="38399" tIns="19194" rIns="38399" bIns="19194" anchor="ctr" anchorCtr="0">
            <a:noAutofit/>
          </a:bodyPr>
          <a:lstStyle/>
          <a:p>
            <a:pPr algn="ctr"/>
            <a:endParaRPr sz="1500" dirty="0">
              <a:solidFill>
                <a:srgbClr val="00447C"/>
              </a:solidFill>
              <a:latin typeface="Calibri"/>
              <a:ea typeface="Calibri"/>
              <a:cs typeface="Calibri"/>
              <a:sym typeface="Calibri"/>
            </a:endParaRPr>
          </a:p>
        </p:txBody>
      </p:sp>
      <p:sp>
        <p:nvSpPr>
          <p:cNvPr id="23" name="Shape 101"/>
          <p:cNvSpPr txBox="1"/>
          <p:nvPr/>
        </p:nvSpPr>
        <p:spPr>
          <a:xfrm>
            <a:off x="1210346" y="1371600"/>
            <a:ext cx="6755456" cy="1899000"/>
          </a:xfrm>
          <a:prstGeom prst="rect">
            <a:avLst/>
          </a:prstGeom>
          <a:noFill/>
          <a:ln>
            <a:noFill/>
          </a:ln>
        </p:spPr>
        <p:txBody>
          <a:bodyPr lIns="38399" tIns="19194" rIns="38399" bIns="19194" anchor="t" anchorCtr="0">
            <a:noAutofit/>
          </a:bodyPr>
          <a:lstStyle/>
          <a:p>
            <a:pPr marL="285750" indent="-285750">
              <a:lnSpc>
                <a:spcPct val="115000"/>
              </a:lnSpc>
              <a:spcAft>
                <a:spcPts val="504"/>
              </a:spcAft>
              <a:buClr>
                <a:schemeClr val="accent1"/>
              </a:buClr>
              <a:buSzPct val="100000"/>
              <a:buFont typeface="Arial" panose="020B0604020202020204" pitchFamily="34" charset="0"/>
              <a:buChar char="•"/>
            </a:pPr>
            <a:r>
              <a:rPr lang="en-US" sz="1500" dirty="0">
                <a:solidFill>
                  <a:schemeClr val="dk1"/>
                </a:solidFill>
                <a:latin typeface="Garamond"/>
                <a:ea typeface="Garamond"/>
                <a:cs typeface="Garamond"/>
                <a:sym typeface="Garamond"/>
              </a:rPr>
              <a:t>While you are abroad, you are subject to the laws of the country in which you are traveling. This includes violations relating to drugs and alcohol.</a:t>
            </a:r>
          </a:p>
          <a:p>
            <a:pPr marL="285750" indent="-285750">
              <a:lnSpc>
                <a:spcPct val="115000"/>
              </a:lnSpc>
              <a:spcAft>
                <a:spcPts val="504"/>
              </a:spcAft>
              <a:buClr>
                <a:schemeClr val="accent1"/>
              </a:buClr>
              <a:buSzPct val="100000"/>
              <a:buFont typeface="Arial" panose="020B0604020202020204" pitchFamily="34" charset="0"/>
              <a:buChar char="•"/>
            </a:pPr>
            <a:r>
              <a:rPr lang="en-US" sz="1500" dirty="0">
                <a:solidFill>
                  <a:schemeClr val="dk1"/>
                </a:solidFill>
                <a:latin typeface="Garamond"/>
                <a:ea typeface="Garamond"/>
                <a:cs typeface="Garamond"/>
                <a:sym typeface="Garamond"/>
              </a:rPr>
              <a:t>You are responsible for knowing the laws of your host country.</a:t>
            </a:r>
          </a:p>
          <a:p>
            <a:pPr marL="285750" indent="-285750">
              <a:lnSpc>
                <a:spcPct val="115000"/>
              </a:lnSpc>
              <a:spcAft>
                <a:spcPts val="504"/>
              </a:spcAft>
              <a:buClr>
                <a:schemeClr val="accent1"/>
              </a:buClr>
              <a:buSzPct val="100000"/>
              <a:buFont typeface="Arial" panose="020B0604020202020204" pitchFamily="34" charset="0"/>
              <a:buChar char="•"/>
            </a:pPr>
            <a:r>
              <a:rPr lang="en-US" sz="1500" dirty="0" smtClean="0">
                <a:solidFill>
                  <a:schemeClr val="dk1"/>
                </a:solidFill>
                <a:latin typeface="Garamond"/>
                <a:ea typeface="Garamond"/>
                <a:cs typeface="Garamond"/>
                <a:sym typeface="Garamond"/>
              </a:rPr>
              <a:t>Please note that the laws dealing with drugs and alcohol are more severe in many countries than in the U.S., and there </a:t>
            </a:r>
            <a:r>
              <a:rPr lang="en-US" sz="1500" dirty="0">
                <a:solidFill>
                  <a:schemeClr val="dk1"/>
                </a:solidFill>
                <a:latin typeface="Garamond"/>
                <a:ea typeface="Garamond"/>
                <a:cs typeface="Garamond"/>
                <a:sym typeface="Garamond"/>
              </a:rPr>
              <a:t>is little the American embassy can do on your behalf </a:t>
            </a:r>
            <a:r>
              <a:rPr lang="en-US" sz="1500" dirty="0" smtClean="0">
                <a:solidFill>
                  <a:schemeClr val="dk1"/>
                </a:solidFill>
                <a:latin typeface="Garamond"/>
                <a:ea typeface="Garamond"/>
                <a:cs typeface="Garamond"/>
                <a:sym typeface="Garamond"/>
              </a:rPr>
              <a:t>in cases involving illegal substances.</a:t>
            </a:r>
            <a:endParaRPr lang="en-US" sz="1500" dirty="0">
              <a:solidFill>
                <a:schemeClr val="dk1"/>
              </a:solidFill>
              <a:latin typeface="Garamond"/>
              <a:ea typeface="Garamond"/>
              <a:cs typeface="Garamond"/>
              <a:sym typeface="Garamond"/>
            </a:endParaRPr>
          </a:p>
          <a:p>
            <a:pPr marL="285750" indent="-285750">
              <a:lnSpc>
                <a:spcPct val="115000"/>
              </a:lnSpc>
              <a:spcAft>
                <a:spcPts val="504"/>
              </a:spcAft>
              <a:buClr>
                <a:schemeClr val="accent1"/>
              </a:buClr>
              <a:buSzPct val="100000"/>
              <a:buFont typeface="Arial" panose="020B0604020202020204" pitchFamily="34" charset="0"/>
              <a:buChar char="•"/>
            </a:pPr>
            <a:r>
              <a:rPr lang="en-US" sz="1500" dirty="0">
                <a:solidFill>
                  <a:schemeClr val="dk1"/>
                </a:solidFill>
                <a:latin typeface="Garamond"/>
                <a:ea typeface="Garamond"/>
                <a:cs typeface="Garamond"/>
                <a:sym typeface="Garamond"/>
              </a:rPr>
              <a:t>Drug and </a:t>
            </a:r>
            <a:r>
              <a:rPr lang="en-US" sz="1500" dirty="0" smtClean="0">
                <a:solidFill>
                  <a:schemeClr val="dk1"/>
                </a:solidFill>
                <a:latin typeface="Garamond"/>
                <a:ea typeface="Garamond"/>
                <a:cs typeface="Garamond"/>
                <a:sym typeface="Garamond"/>
              </a:rPr>
              <a:t>alcohol </a:t>
            </a:r>
            <a:r>
              <a:rPr lang="en-US" sz="1500" dirty="0">
                <a:solidFill>
                  <a:schemeClr val="dk1"/>
                </a:solidFill>
                <a:latin typeface="Garamond"/>
                <a:ea typeface="Garamond"/>
                <a:cs typeface="Garamond"/>
                <a:sym typeface="Garamond"/>
              </a:rPr>
              <a:t>use increases </a:t>
            </a:r>
            <a:r>
              <a:rPr lang="en-US" sz="1500" dirty="0" smtClean="0">
                <a:solidFill>
                  <a:schemeClr val="dk1"/>
                </a:solidFill>
                <a:latin typeface="Garamond"/>
                <a:ea typeface="Garamond"/>
                <a:cs typeface="Garamond"/>
                <a:sym typeface="Garamond"/>
              </a:rPr>
              <a:t>health </a:t>
            </a:r>
            <a:r>
              <a:rPr lang="en-US" sz="1500" dirty="0">
                <a:solidFill>
                  <a:schemeClr val="dk1"/>
                </a:solidFill>
                <a:latin typeface="Garamond"/>
                <a:ea typeface="Garamond"/>
                <a:cs typeface="Garamond"/>
                <a:sym typeface="Garamond"/>
              </a:rPr>
              <a:t>and </a:t>
            </a:r>
            <a:r>
              <a:rPr lang="en-US" sz="1500" dirty="0" smtClean="0">
                <a:solidFill>
                  <a:schemeClr val="dk1"/>
                </a:solidFill>
                <a:latin typeface="Garamond"/>
                <a:ea typeface="Garamond"/>
                <a:cs typeface="Garamond"/>
                <a:sym typeface="Garamond"/>
              </a:rPr>
              <a:t>safety risks </a:t>
            </a:r>
            <a:r>
              <a:rPr lang="en-US" sz="1500" dirty="0">
                <a:solidFill>
                  <a:schemeClr val="dk1"/>
                </a:solidFill>
                <a:latin typeface="Garamond"/>
                <a:ea typeface="Garamond"/>
                <a:cs typeface="Garamond"/>
                <a:sym typeface="Garamond"/>
              </a:rPr>
              <a:t>of all </a:t>
            </a:r>
            <a:r>
              <a:rPr lang="en-US" sz="1500" dirty="0" smtClean="0">
                <a:solidFill>
                  <a:schemeClr val="dk1"/>
                </a:solidFill>
                <a:latin typeface="Garamond"/>
                <a:ea typeface="Garamond"/>
                <a:cs typeface="Garamond"/>
                <a:sym typeface="Garamond"/>
              </a:rPr>
              <a:t>kinds. Remember </a:t>
            </a:r>
            <a:r>
              <a:rPr lang="en-US" sz="1500" dirty="0">
                <a:solidFill>
                  <a:schemeClr val="dk1"/>
                </a:solidFill>
                <a:latin typeface="Garamond"/>
                <a:ea typeface="Garamond"/>
                <a:cs typeface="Garamond"/>
                <a:sym typeface="Garamond"/>
              </a:rPr>
              <a:t>that you </a:t>
            </a:r>
            <a:r>
              <a:rPr lang="en-US" sz="1500" dirty="0" smtClean="0">
                <a:solidFill>
                  <a:schemeClr val="dk1"/>
                </a:solidFill>
                <a:latin typeface="Garamond"/>
                <a:ea typeface="Garamond"/>
                <a:cs typeface="Garamond"/>
                <a:sym typeface="Garamond"/>
              </a:rPr>
              <a:t>will be less </a:t>
            </a:r>
            <a:r>
              <a:rPr lang="en-US" sz="1500" dirty="0">
                <a:solidFill>
                  <a:schemeClr val="dk1"/>
                </a:solidFill>
                <a:latin typeface="Garamond"/>
                <a:ea typeface="Garamond"/>
                <a:cs typeface="Garamond"/>
                <a:sym typeface="Garamond"/>
              </a:rPr>
              <a:t>familiar with your location and with local customs </a:t>
            </a:r>
            <a:r>
              <a:rPr lang="en-US" sz="1500" dirty="0" smtClean="0">
                <a:solidFill>
                  <a:schemeClr val="dk1"/>
                </a:solidFill>
                <a:latin typeface="Garamond"/>
                <a:ea typeface="Garamond"/>
                <a:cs typeface="Garamond"/>
                <a:sym typeface="Garamond"/>
              </a:rPr>
              <a:t>pertaining to drugs </a:t>
            </a:r>
            <a:r>
              <a:rPr lang="en-US" sz="1500" dirty="0">
                <a:solidFill>
                  <a:schemeClr val="dk1"/>
                </a:solidFill>
                <a:latin typeface="Garamond"/>
                <a:ea typeface="Garamond"/>
                <a:cs typeface="Garamond"/>
                <a:sym typeface="Garamond"/>
              </a:rPr>
              <a:t>and alcohol. Therefore, exercise special caution in situations involving them.</a:t>
            </a:r>
          </a:p>
          <a:p>
            <a:pPr marL="285750" indent="-285750">
              <a:lnSpc>
                <a:spcPct val="115000"/>
              </a:lnSpc>
              <a:spcAft>
                <a:spcPts val="504"/>
              </a:spcAft>
              <a:buClr>
                <a:schemeClr val="accent1"/>
              </a:buClr>
              <a:buSzPct val="100000"/>
              <a:buFont typeface="Arial" panose="020B0604020202020204" pitchFamily="34" charset="0"/>
              <a:buChar char="•"/>
            </a:pPr>
            <a:r>
              <a:rPr lang="en-US" sz="1500" dirty="0">
                <a:solidFill>
                  <a:schemeClr val="dk1"/>
                </a:solidFill>
                <a:latin typeface="Garamond"/>
                <a:ea typeface="Garamond"/>
                <a:cs typeface="Garamond"/>
                <a:sym typeface="Garamond"/>
              </a:rPr>
              <a:t>Rohypnol and other so-called “date rape” drugs may be more prevalent in locations where you may be traveling. Pay extra attention to drinks in public settings. Do not accept drinks from strangers</a:t>
            </a:r>
            <a:r>
              <a:rPr lang="en-US" sz="1500" dirty="0" smtClean="0">
                <a:solidFill>
                  <a:schemeClr val="dk1"/>
                </a:solidFill>
                <a:latin typeface="Garamond"/>
                <a:ea typeface="Garamond"/>
                <a:cs typeface="Garamond"/>
                <a:sym typeface="Garamond"/>
              </a:rPr>
              <a:t>.</a:t>
            </a:r>
            <a:endParaRPr lang="en-US" sz="1500" dirty="0">
              <a:solidFill>
                <a:schemeClr val="dk1"/>
              </a:solidFill>
              <a:latin typeface="Garamond"/>
              <a:ea typeface="Garamond"/>
              <a:cs typeface="Garamond"/>
              <a:sym typeface="Garamond"/>
            </a:endParaRPr>
          </a:p>
        </p:txBody>
      </p:sp>
      <p:sp>
        <p:nvSpPr>
          <p:cNvPr id="2" name="TextBox 1"/>
          <p:cNvSpPr txBox="1"/>
          <p:nvPr/>
        </p:nvSpPr>
        <p:spPr>
          <a:xfrm>
            <a:off x="2569174" y="5257800"/>
            <a:ext cx="3945952" cy="880754"/>
          </a:xfrm>
          <a:prstGeom prst="rect">
            <a:avLst/>
          </a:prstGeom>
        </p:spPr>
        <p:style>
          <a:lnRef idx="1">
            <a:schemeClr val="accent1"/>
          </a:lnRef>
          <a:fillRef idx="2">
            <a:schemeClr val="accent1"/>
          </a:fillRef>
          <a:effectRef idx="1">
            <a:schemeClr val="accent1"/>
          </a:effectRef>
          <a:fontRef idx="minor">
            <a:schemeClr val="dk1"/>
          </a:fontRef>
        </p:style>
        <p:txBody>
          <a:bodyPr wrap="none" rtlCol="0">
            <a:spAutoFit/>
          </a:bodyPr>
          <a:lstStyle/>
          <a:p>
            <a:pPr algn="ctr">
              <a:lnSpc>
                <a:spcPct val="115000"/>
              </a:lnSpc>
              <a:spcAft>
                <a:spcPts val="504"/>
              </a:spcAft>
              <a:buClr>
                <a:schemeClr val="accent1"/>
              </a:buClr>
              <a:buSzPct val="100000"/>
            </a:pPr>
            <a:r>
              <a:rPr lang="en-US" sz="1300" dirty="0" smtClean="0">
                <a:solidFill>
                  <a:schemeClr val="dk1"/>
                </a:solidFill>
                <a:latin typeface="Garamond"/>
                <a:ea typeface="Garamond"/>
                <a:cs typeface="Garamond"/>
                <a:sym typeface="Garamond"/>
              </a:rPr>
              <a:t>Learn more:</a:t>
            </a:r>
          </a:p>
          <a:p>
            <a:pPr algn="ctr">
              <a:lnSpc>
                <a:spcPct val="115000"/>
              </a:lnSpc>
              <a:spcAft>
                <a:spcPts val="504"/>
              </a:spcAft>
              <a:buClr>
                <a:schemeClr val="accent1"/>
              </a:buClr>
              <a:buSzPct val="100000"/>
            </a:pPr>
            <a:r>
              <a:rPr lang="en-US" sz="1300" dirty="0" smtClean="0">
                <a:solidFill>
                  <a:schemeClr val="dk1"/>
                </a:solidFill>
                <a:latin typeface="Garamond"/>
                <a:ea typeface="Garamond"/>
                <a:cs typeface="Garamond"/>
                <a:sym typeface="Garamond"/>
              </a:rPr>
              <a:t>essential-policies.columbia.edu/policies-alcohol-and-drugs</a:t>
            </a:r>
          </a:p>
          <a:p>
            <a:pPr algn="ctr"/>
            <a:endParaRPr lang="en-US" sz="1300" dirty="0"/>
          </a:p>
        </p:txBody>
      </p:sp>
    </p:spTree>
    <p:extLst>
      <p:ext uri="{BB962C8B-B14F-4D97-AF65-F5344CB8AC3E}">
        <p14:creationId xmlns:p14="http://schemas.microsoft.com/office/powerpoint/2010/main" val="3173588961"/>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cxnSp>
        <p:nvCxnSpPr>
          <p:cNvPr id="99" name="Shape 99"/>
          <p:cNvCxnSpPr/>
          <p:nvPr/>
        </p:nvCxnSpPr>
        <p:spPr>
          <a:xfrm rot="10800000" flipH="1">
            <a:off x="1222106" y="1116127"/>
            <a:ext cx="6640100" cy="8098"/>
          </a:xfrm>
          <a:prstGeom prst="straightConnector1">
            <a:avLst/>
          </a:prstGeom>
          <a:noFill/>
          <a:ln w="50800" cap="flat" cmpd="sng">
            <a:solidFill>
              <a:srgbClr val="A4D7F4"/>
            </a:solidFill>
            <a:prstDash val="solid"/>
            <a:miter/>
            <a:headEnd type="none" w="med" len="med"/>
            <a:tailEnd type="none" w="med" len="med"/>
          </a:ln>
        </p:spPr>
      </p:cxnSp>
      <p:cxnSp>
        <p:nvCxnSpPr>
          <p:cNvPr id="100" name="Shape 100"/>
          <p:cNvCxnSpPr/>
          <p:nvPr/>
        </p:nvCxnSpPr>
        <p:spPr>
          <a:xfrm>
            <a:off x="1222106" y="1124225"/>
            <a:ext cx="2325029" cy="0"/>
          </a:xfrm>
          <a:prstGeom prst="straightConnector1">
            <a:avLst/>
          </a:prstGeom>
          <a:noFill/>
          <a:ln w="50800" cap="flat" cmpd="sng">
            <a:solidFill>
              <a:srgbClr val="00447C"/>
            </a:solidFill>
            <a:prstDash val="solid"/>
            <a:miter/>
            <a:headEnd type="none" w="med" len="med"/>
            <a:tailEnd type="none" w="med" len="med"/>
          </a:ln>
        </p:spPr>
      </p:cxnSp>
      <p:sp>
        <p:nvSpPr>
          <p:cNvPr id="102" name="Shape 102"/>
          <p:cNvSpPr txBox="1"/>
          <p:nvPr/>
        </p:nvSpPr>
        <p:spPr>
          <a:xfrm>
            <a:off x="1188390" y="570225"/>
            <a:ext cx="6012450" cy="553950"/>
          </a:xfrm>
          <a:prstGeom prst="rect">
            <a:avLst/>
          </a:prstGeom>
          <a:noFill/>
          <a:ln>
            <a:noFill/>
          </a:ln>
        </p:spPr>
        <p:txBody>
          <a:bodyPr lIns="38399" tIns="19194" rIns="38399" bIns="19194" anchor="t" anchorCtr="0">
            <a:noAutofit/>
          </a:bodyPr>
          <a:lstStyle/>
          <a:p>
            <a:pPr>
              <a:buSzPct val="25000"/>
            </a:pPr>
            <a:r>
              <a:rPr lang="en-US" sz="2800" dirty="0">
                <a:solidFill>
                  <a:srgbClr val="00447C"/>
                </a:solidFill>
                <a:latin typeface="Cabin"/>
                <a:ea typeface="Cabin"/>
                <a:cs typeface="Cabin"/>
                <a:sym typeface="Cabin"/>
              </a:rPr>
              <a:t>GENDER BASED MISCONDUCT</a:t>
            </a:r>
          </a:p>
        </p:txBody>
      </p:sp>
      <p:sp>
        <p:nvSpPr>
          <p:cNvPr id="118" name="Shape 118"/>
          <p:cNvSpPr/>
          <p:nvPr/>
        </p:nvSpPr>
        <p:spPr>
          <a:xfrm flipH="1">
            <a:off x="-1" y="709863"/>
            <a:ext cx="72190" cy="764005"/>
          </a:xfrm>
          <a:prstGeom prst="rect">
            <a:avLst/>
          </a:prstGeom>
          <a:solidFill>
            <a:srgbClr val="00447C"/>
          </a:solidFill>
          <a:ln>
            <a:noFill/>
          </a:ln>
        </p:spPr>
        <p:txBody>
          <a:bodyPr lIns="38399" tIns="19194" rIns="38399" bIns="19194" anchor="ctr" anchorCtr="0">
            <a:noAutofit/>
          </a:bodyPr>
          <a:lstStyle/>
          <a:p>
            <a:pPr algn="ctr"/>
            <a:endParaRPr sz="1500" dirty="0">
              <a:solidFill>
                <a:srgbClr val="00447C"/>
              </a:solidFill>
              <a:latin typeface="Calibri"/>
              <a:ea typeface="Calibri"/>
              <a:cs typeface="Calibri"/>
              <a:sym typeface="Calibri"/>
            </a:endParaRPr>
          </a:p>
        </p:txBody>
      </p:sp>
      <p:sp>
        <p:nvSpPr>
          <p:cNvPr id="22" name="Shape 101"/>
          <p:cNvSpPr txBox="1"/>
          <p:nvPr/>
        </p:nvSpPr>
        <p:spPr>
          <a:xfrm>
            <a:off x="1234138" y="1473867"/>
            <a:ext cx="6755456" cy="1899000"/>
          </a:xfrm>
          <a:prstGeom prst="rect">
            <a:avLst/>
          </a:prstGeom>
          <a:noFill/>
          <a:ln>
            <a:noFill/>
          </a:ln>
        </p:spPr>
        <p:txBody>
          <a:bodyPr lIns="38399" tIns="19194" rIns="38399" bIns="19194" anchor="t" anchorCtr="0">
            <a:noAutofit/>
          </a:bodyPr>
          <a:lstStyle/>
          <a:p>
            <a:pPr marL="192024" indent="-192024">
              <a:lnSpc>
                <a:spcPct val="115000"/>
              </a:lnSpc>
              <a:spcAft>
                <a:spcPts val="504"/>
              </a:spcAft>
              <a:buClr>
                <a:schemeClr val="accent1"/>
              </a:buClr>
              <a:buSzPct val="100000"/>
              <a:buFont typeface="Garamond"/>
              <a:buChar char="●"/>
            </a:pPr>
            <a:endParaRPr lang="en-US" sz="1500" dirty="0" smtClean="0">
              <a:solidFill>
                <a:schemeClr val="dk1"/>
              </a:solidFill>
              <a:latin typeface="Garamond"/>
              <a:ea typeface="Garamond"/>
              <a:cs typeface="Garamond"/>
              <a:sym typeface="Garamond"/>
            </a:endParaRPr>
          </a:p>
          <a:p>
            <a:pPr marL="192024" indent="-192024">
              <a:lnSpc>
                <a:spcPct val="115000"/>
              </a:lnSpc>
              <a:spcAft>
                <a:spcPts val="504"/>
              </a:spcAft>
              <a:buClr>
                <a:schemeClr val="accent1"/>
              </a:buClr>
              <a:buSzPct val="100000"/>
              <a:buFont typeface="Garamond"/>
              <a:buChar char="●"/>
            </a:pPr>
            <a:endParaRPr lang="en-US" sz="1500" dirty="0">
              <a:solidFill>
                <a:schemeClr val="dk1"/>
              </a:solidFill>
              <a:latin typeface="Garamond"/>
              <a:ea typeface="Garamond"/>
              <a:cs typeface="Garamond"/>
              <a:sym typeface="Garamond"/>
            </a:endParaRPr>
          </a:p>
          <a:p>
            <a:pPr marL="192024" indent="-192024">
              <a:lnSpc>
                <a:spcPct val="115000"/>
              </a:lnSpc>
              <a:spcAft>
                <a:spcPts val="504"/>
              </a:spcAft>
              <a:buClr>
                <a:schemeClr val="accent1"/>
              </a:buClr>
              <a:buSzPct val="100000"/>
              <a:buFont typeface="Garamond"/>
              <a:buChar char="●"/>
            </a:pPr>
            <a:endParaRPr lang="en-US" sz="1500" dirty="0" smtClean="0">
              <a:solidFill>
                <a:schemeClr val="dk1"/>
              </a:solidFill>
              <a:latin typeface="Garamond"/>
              <a:ea typeface="Garamond"/>
              <a:cs typeface="Garamond"/>
              <a:sym typeface="Garamond"/>
            </a:endParaRPr>
          </a:p>
          <a:p>
            <a:pPr marL="192024" indent="-192024">
              <a:lnSpc>
                <a:spcPct val="115000"/>
              </a:lnSpc>
              <a:spcAft>
                <a:spcPts val="504"/>
              </a:spcAft>
              <a:buClr>
                <a:schemeClr val="accent1"/>
              </a:buClr>
              <a:buSzPct val="100000"/>
              <a:buFont typeface="Garamond"/>
              <a:buChar char="●"/>
            </a:pPr>
            <a:endParaRPr lang="en-US" sz="1500" dirty="0" smtClean="0">
              <a:solidFill>
                <a:schemeClr val="dk1"/>
              </a:solidFill>
              <a:latin typeface="Garamond"/>
              <a:ea typeface="Garamond"/>
              <a:cs typeface="Garamond"/>
              <a:sym typeface="Garamond"/>
            </a:endParaRPr>
          </a:p>
          <a:p>
            <a:pPr marL="192024" indent="-192024">
              <a:lnSpc>
                <a:spcPct val="115000"/>
              </a:lnSpc>
              <a:spcAft>
                <a:spcPts val="504"/>
              </a:spcAft>
              <a:buClr>
                <a:schemeClr val="accent1"/>
              </a:buClr>
              <a:buSzPct val="100000"/>
              <a:buFont typeface="Garamond"/>
              <a:buChar char="●"/>
            </a:pPr>
            <a:endParaRPr lang="en-US" sz="1500" dirty="0" smtClean="0">
              <a:solidFill>
                <a:schemeClr val="dk1"/>
              </a:solidFill>
              <a:latin typeface="Garamond"/>
              <a:ea typeface="Garamond"/>
              <a:cs typeface="Garamond"/>
              <a:sym typeface="Garamond"/>
            </a:endParaRPr>
          </a:p>
          <a:p>
            <a:pPr marL="285750" indent="-285750">
              <a:lnSpc>
                <a:spcPct val="115000"/>
              </a:lnSpc>
              <a:spcAft>
                <a:spcPts val="504"/>
              </a:spcAft>
              <a:buClr>
                <a:schemeClr val="accent1"/>
              </a:buClr>
              <a:buSzPct val="100000"/>
              <a:buFont typeface="Arial" panose="020B0604020202020204" pitchFamily="34" charset="0"/>
              <a:buChar char="•"/>
            </a:pPr>
            <a:r>
              <a:rPr lang="en-US" sz="1500" dirty="0" smtClean="0">
                <a:solidFill>
                  <a:schemeClr val="dk1"/>
                </a:solidFill>
                <a:latin typeface="Garamond"/>
                <a:ea typeface="Garamond"/>
                <a:cs typeface="Garamond"/>
                <a:sym typeface="Garamond"/>
              </a:rPr>
              <a:t>Columbia </a:t>
            </a:r>
            <a:r>
              <a:rPr lang="en-US" sz="1500" dirty="0">
                <a:solidFill>
                  <a:schemeClr val="dk1"/>
                </a:solidFill>
                <a:latin typeface="Garamond"/>
                <a:ea typeface="Garamond"/>
                <a:cs typeface="Garamond"/>
                <a:sym typeface="Garamond"/>
              </a:rPr>
              <a:t>University is </a:t>
            </a:r>
            <a:r>
              <a:rPr lang="en-US" sz="1500" dirty="0" smtClean="0">
                <a:solidFill>
                  <a:schemeClr val="dk1"/>
                </a:solidFill>
                <a:latin typeface="Garamond"/>
                <a:ea typeface="Garamond"/>
                <a:cs typeface="Garamond"/>
                <a:sym typeface="Garamond"/>
              </a:rPr>
              <a:t>committed </a:t>
            </a:r>
            <a:r>
              <a:rPr lang="en-US" sz="1500" dirty="0">
                <a:solidFill>
                  <a:schemeClr val="dk1"/>
                </a:solidFill>
                <a:latin typeface="Garamond"/>
                <a:ea typeface="Garamond"/>
                <a:cs typeface="Garamond"/>
                <a:sym typeface="Garamond"/>
              </a:rPr>
              <a:t>to fostering an environment that is free from gender-based discrimination and harassment, including sexual assault and all other forms of gender-based misconduct. </a:t>
            </a:r>
            <a:r>
              <a:rPr lang="en-US" sz="1500" dirty="0" smtClean="0">
                <a:solidFill>
                  <a:schemeClr val="dk1"/>
                </a:solidFill>
                <a:latin typeface="Garamond"/>
                <a:ea typeface="Garamond"/>
                <a:cs typeface="Garamond"/>
                <a:sym typeface="Garamond"/>
              </a:rPr>
              <a:t> The </a:t>
            </a:r>
            <a:r>
              <a:rPr lang="en-US" sz="1500" dirty="0">
                <a:solidFill>
                  <a:schemeClr val="dk1"/>
                </a:solidFill>
                <a:latin typeface="Garamond"/>
                <a:ea typeface="Garamond"/>
                <a:cs typeface="Garamond"/>
                <a:sym typeface="Garamond"/>
              </a:rPr>
              <a:t>University recognizes its responsibility to increase awareness of such misconduct, prevent its occurrence, support victims, deal fairly and firmly with offenders, and diligently investigate reports of misconduct.</a:t>
            </a:r>
          </a:p>
          <a:p>
            <a:pPr marL="285750" indent="-285750">
              <a:lnSpc>
                <a:spcPct val="115000"/>
              </a:lnSpc>
              <a:spcAft>
                <a:spcPts val="504"/>
              </a:spcAft>
              <a:buClr>
                <a:schemeClr val="accent1"/>
              </a:buClr>
              <a:buSzPct val="100000"/>
              <a:buFont typeface="Arial" panose="020B0604020202020204" pitchFamily="34" charset="0"/>
              <a:buChar char="•"/>
            </a:pPr>
            <a:r>
              <a:rPr lang="en-US" sz="1500" dirty="0">
                <a:solidFill>
                  <a:schemeClr val="dk1"/>
                </a:solidFill>
                <a:latin typeface="Garamond"/>
                <a:ea typeface="Garamond"/>
                <a:cs typeface="Garamond"/>
                <a:sym typeface="Garamond"/>
              </a:rPr>
              <a:t>Protections and obligations under Title IX extend to students studying on University-sanctioned programs overseas.</a:t>
            </a:r>
          </a:p>
          <a:p>
            <a:pPr marL="285750" indent="-285750">
              <a:lnSpc>
                <a:spcPct val="115000"/>
              </a:lnSpc>
              <a:spcAft>
                <a:spcPts val="504"/>
              </a:spcAft>
              <a:buClr>
                <a:schemeClr val="accent1"/>
              </a:buClr>
              <a:buSzPct val="100000"/>
              <a:buFont typeface="Arial" panose="020B0604020202020204" pitchFamily="34" charset="0"/>
              <a:buChar char="•"/>
            </a:pPr>
            <a:r>
              <a:rPr lang="en-US" sz="1500" dirty="0">
                <a:solidFill>
                  <a:schemeClr val="dk1"/>
                </a:solidFill>
                <a:latin typeface="Garamond"/>
                <a:ea typeface="Garamond"/>
                <a:cs typeface="Garamond"/>
                <a:sym typeface="Garamond"/>
              </a:rPr>
              <a:t>The University encourages all students affected by gender-based misconduct to seek immediate assistance, including students participating in Columbia international travel. Seeking assistance promptly may be important to ensure a student’s physical safety or to obtain medical care or other support. It may also be necessary to preserve evidence, which can assist the University and/or law enforcement in responding effectively. </a:t>
            </a:r>
          </a:p>
          <a:p>
            <a:pPr>
              <a:lnSpc>
                <a:spcPct val="115000"/>
              </a:lnSpc>
              <a:spcAft>
                <a:spcPts val="504"/>
              </a:spcAft>
              <a:buClr>
                <a:schemeClr val="dk1"/>
              </a:buClr>
              <a:buSzPct val="100000"/>
            </a:pPr>
            <a:endParaRPr lang="en-US" sz="1500" dirty="0">
              <a:solidFill>
                <a:schemeClr val="dk1"/>
              </a:solidFill>
              <a:latin typeface="Garamond"/>
              <a:ea typeface="Garamond"/>
              <a:cs typeface="Garamond"/>
              <a:sym typeface="Garamond"/>
            </a:endParaRPr>
          </a:p>
        </p:txBody>
      </p:sp>
      <p:sp>
        <p:nvSpPr>
          <p:cNvPr id="7" name="TextBox 6"/>
          <p:cNvSpPr txBox="1"/>
          <p:nvPr/>
        </p:nvSpPr>
        <p:spPr>
          <a:xfrm>
            <a:off x="2819400" y="1326684"/>
            <a:ext cx="3427541" cy="1492716"/>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1">
            <a:schemeClr val="accent1"/>
          </a:lnRef>
          <a:fillRef idx="2">
            <a:schemeClr val="accent1"/>
          </a:fillRef>
          <a:effectRef idx="1">
            <a:schemeClr val="accent1"/>
          </a:effectRef>
          <a:fontRef idx="minor">
            <a:schemeClr val="dk1"/>
          </a:fontRef>
        </p:style>
        <p:txBody>
          <a:bodyPr wrap="none" rtlCol="0">
            <a:spAutoFit/>
          </a:bodyPr>
          <a:lstStyle/>
          <a:p>
            <a:pPr algn="ctr"/>
            <a:r>
              <a:rPr lang="en-US" sz="1300" b="1" dirty="0" smtClean="0">
                <a:solidFill>
                  <a:schemeClr val="dk1"/>
                </a:solidFill>
                <a:latin typeface="Garamond"/>
                <a:ea typeface="Garamond"/>
                <a:cs typeface="Garamond"/>
                <a:sym typeface="Garamond"/>
              </a:rPr>
              <a:t>Sexual Violence Response </a:t>
            </a:r>
          </a:p>
          <a:p>
            <a:pPr algn="ctr"/>
            <a:r>
              <a:rPr lang="en-US" sz="1300" dirty="0" smtClean="0">
                <a:solidFill>
                  <a:schemeClr val="dk1"/>
                </a:solidFill>
                <a:latin typeface="Garamond"/>
                <a:ea typeface="Garamond"/>
                <a:cs typeface="Garamond"/>
                <a:sym typeface="Garamond"/>
              </a:rPr>
              <a:t>+1-212-854-HELP (4357) **</a:t>
            </a:r>
          </a:p>
          <a:p>
            <a:pPr algn="ctr"/>
            <a:r>
              <a:rPr lang="en-US" sz="1000" dirty="0" smtClean="0">
                <a:solidFill>
                  <a:schemeClr val="dk1"/>
                </a:solidFill>
                <a:latin typeface="Garamond"/>
                <a:ea typeface="Garamond"/>
                <a:cs typeface="Garamond"/>
                <a:sym typeface="Garamond"/>
              </a:rPr>
              <a:t>Confidential resource to connect with survivor advocates for</a:t>
            </a:r>
          </a:p>
          <a:p>
            <a:pPr algn="ctr"/>
            <a:r>
              <a:rPr lang="en-US" sz="1000" dirty="0" smtClean="0">
                <a:solidFill>
                  <a:schemeClr val="dk1"/>
                </a:solidFill>
                <a:latin typeface="Garamond"/>
                <a:ea typeface="Garamond"/>
                <a:cs typeface="Garamond"/>
                <a:sym typeface="Garamond"/>
              </a:rPr>
              <a:t>trauma-informed rape crisis/anti-violence support</a:t>
            </a:r>
          </a:p>
          <a:p>
            <a:pPr algn="ctr"/>
            <a:r>
              <a:rPr lang="en-US" sz="1000" dirty="0" smtClean="0">
                <a:solidFill>
                  <a:schemeClr val="dk1"/>
                </a:solidFill>
                <a:latin typeface="Garamond"/>
                <a:ea typeface="Garamond"/>
                <a:cs typeface="Garamond"/>
                <a:sym typeface="Garamond"/>
              </a:rPr>
              <a:t>24 hours a day/7 days a week, available also while you are abroad</a:t>
            </a:r>
          </a:p>
          <a:p>
            <a:pPr algn="ctr"/>
            <a:endParaRPr lang="en-US" sz="1100" dirty="0" smtClean="0">
              <a:solidFill>
                <a:schemeClr val="dk1"/>
              </a:solidFill>
              <a:latin typeface="Garamond"/>
              <a:ea typeface="Garamond"/>
              <a:cs typeface="Garamond"/>
              <a:sym typeface="Garamond"/>
            </a:endParaRPr>
          </a:p>
          <a:p>
            <a:pPr algn="ctr"/>
            <a:r>
              <a:rPr lang="en-US" sz="1300" dirty="0" smtClean="0">
                <a:solidFill>
                  <a:schemeClr val="dk1"/>
                </a:solidFill>
                <a:latin typeface="Garamond"/>
                <a:ea typeface="Garamond"/>
                <a:cs typeface="Garamond"/>
                <a:sym typeface="Garamond"/>
              </a:rPr>
              <a:t>sexualrespect.columbia.edu</a:t>
            </a:r>
          </a:p>
          <a:p>
            <a:pPr algn="ctr"/>
            <a:endParaRPr lang="en-US" sz="1100" u="sng" dirty="0"/>
          </a:p>
        </p:txBody>
      </p:sp>
      <p:sp>
        <p:nvSpPr>
          <p:cNvPr id="2" name="TextBox 1"/>
          <p:cNvSpPr txBox="1"/>
          <p:nvPr/>
        </p:nvSpPr>
        <p:spPr>
          <a:xfrm>
            <a:off x="4800600" y="5562600"/>
            <a:ext cx="184731" cy="369332"/>
          </a:xfrm>
          <a:prstGeom prst="rect">
            <a:avLst/>
          </a:prstGeom>
          <a:noFill/>
        </p:spPr>
        <p:txBody>
          <a:bodyPr wrap="none" rtlCol="0">
            <a:spAutoFit/>
          </a:bodyPr>
          <a:lstStyle/>
          <a:p>
            <a:endParaRPr lang="en-US" dirty="0"/>
          </a:p>
        </p:txBody>
      </p:sp>
      <p:sp>
        <p:nvSpPr>
          <p:cNvPr id="3" name="TextBox 2"/>
          <p:cNvSpPr txBox="1"/>
          <p:nvPr/>
        </p:nvSpPr>
        <p:spPr>
          <a:xfrm>
            <a:off x="6553200" y="1603215"/>
            <a:ext cx="2383115" cy="1292662"/>
          </a:xfrm>
          <a:prstGeom prst="rect">
            <a:avLst/>
          </a:prstGeom>
          <a:noFill/>
        </p:spPr>
        <p:txBody>
          <a:bodyPr wrap="square" rtlCol="0">
            <a:spAutoFit/>
          </a:bodyPr>
          <a:lstStyle/>
          <a:p>
            <a:r>
              <a:rPr lang="en-US" sz="1300" i="1" dirty="0" smtClean="0">
                <a:latin typeface="Garamond" panose="02020404030301010803" pitchFamily="18" charset="0"/>
              </a:rPr>
              <a:t>**Please note: </a:t>
            </a:r>
            <a:r>
              <a:rPr lang="en-US" sz="1300" i="1" dirty="0" smtClean="0">
                <a:solidFill>
                  <a:schemeClr val="dk1"/>
                </a:solidFill>
                <a:latin typeface="Garamond" panose="02020404030301010803" pitchFamily="18" charset="0"/>
                <a:ea typeface="Garamond"/>
                <a:cs typeface="Garamond"/>
                <a:sym typeface="Garamond"/>
              </a:rPr>
              <a:t>Landlines or cellphones abroad require international calling access/capabilities to contact Sexual Violence Response. Cellphones may incur additional fees.</a:t>
            </a:r>
          </a:p>
          <a:p>
            <a:endParaRPr lang="en-US" sz="1300" dirty="0">
              <a:latin typeface="Garamond" panose="02020404030301010803" pitchFamily="18" charset="0"/>
            </a:endParaRPr>
          </a:p>
        </p:txBody>
      </p:sp>
    </p:spTree>
    <p:extLst>
      <p:ext uri="{BB962C8B-B14F-4D97-AF65-F5344CB8AC3E}">
        <p14:creationId xmlns:p14="http://schemas.microsoft.com/office/powerpoint/2010/main" val="2262056797"/>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5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7" grpId="0" animBg="1"/>
      <p:bldP spid="3"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cxnSp>
        <p:nvCxnSpPr>
          <p:cNvPr id="99" name="Shape 99"/>
          <p:cNvCxnSpPr/>
          <p:nvPr/>
        </p:nvCxnSpPr>
        <p:spPr>
          <a:xfrm rot="10800000" flipH="1">
            <a:off x="1222106" y="1116127"/>
            <a:ext cx="6640100" cy="8098"/>
          </a:xfrm>
          <a:prstGeom prst="straightConnector1">
            <a:avLst/>
          </a:prstGeom>
          <a:noFill/>
          <a:ln w="50800" cap="flat" cmpd="sng">
            <a:solidFill>
              <a:srgbClr val="A4D7F4"/>
            </a:solidFill>
            <a:prstDash val="solid"/>
            <a:miter/>
            <a:headEnd type="none" w="med" len="med"/>
            <a:tailEnd type="none" w="med" len="med"/>
          </a:ln>
        </p:spPr>
      </p:cxnSp>
      <p:cxnSp>
        <p:nvCxnSpPr>
          <p:cNvPr id="100" name="Shape 100"/>
          <p:cNvCxnSpPr/>
          <p:nvPr/>
        </p:nvCxnSpPr>
        <p:spPr>
          <a:xfrm>
            <a:off x="1222106" y="1124225"/>
            <a:ext cx="2325029" cy="0"/>
          </a:xfrm>
          <a:prstGeom prst="straightConnector1">
            <a:avLst/>
          </a:prstGeom>
          <a:noFill/>
          <a:ln w="50800" cap="flat" cmpd="sng">
            <a:solidFill>
              <a:srgbClr val="00447C"/>
            </a:solidFill>
            <a:prstDash val="solid"/>
            <a:miter/>
            <a:headEnd type="none" w="med" len="med"/>
            <a:tailEnd type="none" w="med" len="med"/>
          </a:ln>
        </p:spPr>
      </p:cxnSp>
      <p:sp>
        <p:nvSpPr>
          <p:cNvPr id="102" name="Shape 102"/>
          <p:cNvSpPr txBox="1"/>
          <p:nvPr/>
        </p:nvSpPr>
        <p:spPr>
          <a:xfrm>
            <a:off x="1188390" y="570225"/>
            <a:ext cx="6012450" cy="553950"/>
          </a:xfrm>
          <a:prstGeom prst="rect">
            <a:avLst/>
          </a:prstGeom>
          <a:noFill/>
          <a:ln>
            <a:noFill/>
          </a:ln>
        </p:spPr>
        <p:txBody>
          <a:bodyPr lIns="38399" tIns="19194" rIns="38399" bIns="19194" anchor="t" anchorCtr="0">
            <a:noAutofit/>
          </a:bodyPr>
          <a:lstStyle/>
          <a:p>
            <a:pPr>
              <a:buSzPct val="25000"/>
            </a:pPr>
            <a:r>
              <a:rPr lang="en-US" sz="2800" dirty="0">
                <a:solidFill>
                  <a:srgbClr val="00447C"/>
                </a:solidFill>
                <a:latin typeface="Cabin"/>
                <a:ea typeface="Cabin"/>
                <a:cs typeface="Cabin"/>
                <a:sym typeface="Cabin"/>
              </a:rPr>
              <a:t>ACADEMIC INTEGRITY</a:t>
            </a:r>
          </a:p>
        </p:txBody>
      </p:sp>
      <p:sp>
        <p:nvSpPr>
          <p:cNvPr id="118" name="Shape 118"/>
          <p:cNvSpPr/>
          <p:nvPr/>
        </p:nvSpPr>
        <p:spPr>
          <a:xfrm flipH="1">
            <a:off x="-1" y="709863"/>
            <a:ext cx="72190" cy="764005"/>
          </a:xfrm>
          <a:prstGeom prst="rect">
            <a:avLst/>
          </a:prstGeom>
          <a:solidFill>
            <a:srgbClr val="00447C"/>
          </a:solidFill>
          <a:ln>
            <a:noFill/>
          </a:ln>
        </p:spPr>
        <p:txBody>
          <a:bodyPr lIns="38399" tIns="19194" rIns="38399" bIns="19194" anchor="ctr" anchorCtr="0">
            <a:noAutofit/>
          </a:bodyPr>
          <a:lstStyle/>
          <a:p>
            <a:pPr algn="ctr"/>
            <a:endParaRPr sz="1500" dirty="0">
              <a:solidFill>
                <a:srgbClr val="00447C"/>
              </a:solidFill>
              <a:latin typeface="Calibri"/>
              <a:ea typeface="Calibri"/>
              <a:cs typeface="Calibri"/>
              <a:sym typeface="Calibri"/>
            </a:endParaRPr>
          </a:p>
        </p:txBody>
      </p:sp>
      <p:sp>
        <p:nvSpPr>
          <p:cNvPr id="9" name="Shape 101"/>
          <p:cNvSpPr txBox="1"/>
          <p:nvPr/>
        </p:nvSpPr>
        <p:spPr>
          <a:xfrm>
            <a:off x="1524000" y="3276600"/>
            <a:ext cx="6453562" cy="2058505"/>
          </a:xfrm>
          <a:prstGeom prst="rect">
            <a:avLst/>
          </a:prstGeom>
          <a:noFill/>
          <a:ln>
            <a:noFill/>
          </a:ln>
        </p:spPr>
        <p:txBody>
          <a:bodyPr lIns="38399" tIns="19194" rIns="38399" bIns="19194" numCol="2" anchor="t" anchorCtr="0">
            <a:noAutofit/>
          </a:bodyPr>
          <a:lstStyle/>
          <a:p>
            <a:pPr marL="285750" indent="-285750">
              <a:lnSpc>
                <a:spcPct val="115000"/>
              </a:lnSpc>
              <a:spcAft>
                <a:spcPts val="504"/>
              </a:spcAft>
              <a:buClr>
                <a:schemeClr val="accent1"/>
              </a:buClr>
              <a:buSzPct val="100000"/>
              <a:buFont typeface="Arial" panose="020B0604020202020204" pitchFamily="34" charset="0"/>
              <a:buChar char="•"/>
            </a:pPr>
            <a:r>
              <a:rPr lang="en-US" sz="1500" dirty="0" smtClean="0">
                <a:solidFill>
                  <a:schemeClr val="dk1"/>
                </a:solidFill>
                <a:latin typeface="Garamond"/>
                <a:ea typeface="Garamond"/>
                <a:cs typeface="Garamond"/>
                <a:sym typeface="Garamond"/>
              </a:rPr>
              <a:t>Bribery</a:t>
            </a:r>
          </a:p>
          <a:p>
            <a:pPr marL="285750" indent="-285750">
              <a:lnSpc>
                <a:spcPct val="115000"/>
              </a:lnSpc>
              <a:spcAft>
                <a:spcPts val="504"/>
              </a:spcAft>
              <a:buClr>
                <a:schemeClr val="accent1"/>
              </a:buClr>
              <a:buSzPct val="100000"/>
              <a:buFont typeface="Arial" panose="020B0604020202020204" pitchFamily="34" charset="0"/>
              <a:buChar char="•"/>
            </a:pPr>
            <a:r>
              <a:rPr lang="en-US" sz="1500" dirty="0" smtClean="0">
                <a:solidFill>
                  <a:schemeClr val="dk1"/>
                </a:solidFill>
                <a:latin typeface="Garamond"/>
                <a:ea typeface="Garamond"/>
                <a:cs typeface="Garamond"/>
                <a:sym typeface="Garamond"/>
              </a:rPr>
              <a:t>Cheating</a:t>
            </a:r>
          </a:p>
          <a:p>
            <a:pPr marL="285750" indent="-285750">
              <a:lnSpc>
                <a:spcPct val="115000"/>
              </a:lnSpc>
              <a:spcAft>
                <a:spcPts val="504"/>
              </a:spcAft>
              <a:buClr>
                <a:schemeClr val="accent1"/>
              </a:buClr>
              <a:buSzPct val="100000"/>
              <a:buFont typeface="Arial" panose="020B0604020202020204" pitchFamily="34" charset="0"/>
              <a:buChar char="•"/>
            </a:pPr>
            <a:r>
              <a:rPr lang="en-US" sz="1500" dirty="0" smtClean="0">
                <a:solidFill>
                  <a:schemeClr val="dk1"/>
                </a:solidFill>
                <a:latin typeface="Garamond"/>
                <a:ea typeface="Garamond"/>
                <a:cs typeface="Garamond"/>
                <a:sym typeface="Garamond"/>
              </a:rPr>
              <a:t>Dishonesty</a:t>
            </a:r>
          </a:p>
          <a:p>
            <a:pPr marL="285750" indent="-285750">
              <a:lnSpc>
                <a:spcPct val="115000"/>
              </a:lnSpc>
              <a:spcAft>
                <a:spcPts val="504"/>
              </a:spcAft>
              <a:buClr>
                <a:schemeClr val="accent1"/>
              </a:buClr>
              <a:buSzPct val="100000"/>
              <a:buFont typeface="Arial" panose="020B0604020202020204" pitchFamily="34" charset="0"/>
              <a:buChar char="•"/>
            </a:pPr>
            <a:r>
              <a:rPr lang="en-US" sz="1500" dirty="0" smtClean="0">
                <a:solidFill>
                  <a:schemeClr val="dk1"/>
                </a:solidFill>
                <a:latin typeface="Garamond"/>
                <a:ea typeface="Garamond"/>
                <a:cs typeface="Garamond"/>
                <a:sym typeface="Garamond"/>
              </a:rPr>
              <a:t>Facilitation of Academic Dishonesty</a:t>
            </a:r>
          </a:p>
          <a:p>
            <a:pPr marL="285750" indent="-285750">
              <a:lnSpc>
                <a:spcPct val="115000"/>
              </a:lnSpc>
              <a:spcAft>
                <a:spcPts val="504"/>
              </a:spcAft>
              <a:buClr>
                <a:schemeClr val="accent1"/>
              </a:buClr>
              <a:buSzPct val="100000"/>
              <a:buFont typeface="Arial" panose="020B0604020202020204" pitchFamily="34" charset="0"/>
              <a:buChar char="•"/>
            </a:pPr>
            <a:r>
              <a:rPr lang="en-US" sz="1500" dirty="0" smtClean="0">
                <a:solidFill>
                  <a:schemeClr val="dk1"/>
                </a:solidFill>
                <a:latin typeface="Garamond"/>
                <a:ea typeface="Garamond"/>
                <a:cs typeface="Garamond"/>
                <a:sym typeface="Garamond"/>
              </a:rPr>
              <a:t>Failing to safeguard work</a:t>
            </a:r>
          </a:p>
          <a:p>
            <a:pPr marL="285750" indent="-285750">
              <a:lnSpc>
                <a:spcPct val="115000"/>
              </a:lnSpc>
              <a:spcAft>
                <a:spcPts val="504"/>
              </a:spcAft>
              <a:buClr>
                <a:schemeClr val="accent1"/>
              </a:buClr>
              <a:buSzPct val="100000"/>
              <a:buFont typeface="Arial" panose="020B0604020202020204" pitchFamily="34" charset="0"/>
              <a:buChar char="•"/>
            </a:pPr>
            <a:r>
              <a:rPr lang="en-US" sz="1500" dirty="0" smtClean="0">
                <a:solidFill>
                  <a:schemeClr val="dk1"/>
                </a:solidFill>
                <a:latin typeface="Garamond"/>
                <a:ea typeface="Garamond"/>
                <a:cs typeface="Garamond"/>
                <a:sym typeface="Garamond"/>
              </a:rPr>
              <a:t>Obtaining advance knowledge</a:t>
            </a:r>
          </a:p>
          <a:p>
            <a:pPr marL="285750" indent="-285750">
              <a:lnSpc>
                <a:spcPct val="115000"/>
              </a:lnSpc>
              <a:spcAft>
                <a:spcPts val="504"/>
              </a:spcAft>
              <a:buClr>
                <a:schemeClr val="accent1"/>
              </a:buClr>
              <a:buSzPct val="100000"/>
              <a:buFont typeface="Arial" panose="020B0604020202020204" pitchFamily="34" charset="0"/>
              <a:buChar char="•"/>
            </a:pPr>
            <a:r>
              <a:rPr lang="en-US" sz="1500" dirty="0" smtClean="0">
                <a:solidFill>
                  <a:schemeClr val="dk1"/>
                </a:solidFill>
                <a:latin typeface="Garamond"/>
                <a:ea typeface="Garamond"/>
                <a:cs typeface="Garamond"/>
                <a:sym typeface="Garamond"/>
              </a:rPr>
              <a:t>Plagiarism</a:t>
            </a:r>
          </a:p>
          <a:p>
            <a:pPr marL="285750" indent="-285750">
              <a:lnSpc>
                <a:spcPct val="115000"/>
              </a:lnSpc>
              <a:spcAft>
                <a:spcPts val="504"/>
              </a:spcAft>
              <a:buClr>
                <a:schemeClr val="accent1"/>
              </a:buClr>
              <a:buSzPct val="100000"/>
              <a:buFont typeface="Arial" panose="020B0604020202020204" pitchFamily="34" charset="0"/>
              <a:buChar char="•"/>
            </a:pPr>
            <a:r>
              <a:rPr lang="en-US" sz="1500" dirty="0" smtClean="0">
                <a:solidFill>
                  <a:schemeClr val="dk1"/>
                </a:solidFill>
                <a:latin typeface="Garamond"/>
                <a:ea typeface="Garamond"/>
                <a:cs typeface="Garamond"/>
                <a:sym typeface="Garamond"/>
              </a:rPr>
              <a:t>Sabotage</a:t>
            </a:r>
          </a:p>
          <a:p>
            <a:pPr marL="285750" indent="-285750">
              <a:lnSpc>
                <a:spcPct val="115000"/>
              </a:lnSpc>
              <a:spcAft>
                <a:spcPts val="504"/>
              </a:spcAft>
              <a:buClr>
                <a:schemeClr val="accent1"/>
              </a:buClr>
              <a:buSzPct val="100000"/>
              <a:buFont typeface="Arial" panose="020B0604020202020204" pitchFamily="34" charset="0"/>
              <a:buChar char="•"/>
            </a:pPr>
            <a:endParaRPr lang="en-US" sz="1500" dirty="0" smtClean="0">
              <a:solidFill>
                <a:schemeClr val="dk1"/>
              </a:solidFill>
              <a:latin typeface="Garamond"/>
              <a:ea typeface="Garamond"/>
              <a:cs typeface="Garamond"/>
              <a:sym typeface="Garamond"/>
            </a:endParaRPr>
          </a:p>
          <a:p>
            <a:pPr marL="285750" indent="-285750">
              <a:lnSpc>
                <a:spcPct val="115000"/>
              </a:lnSpc>
              <a:spcAft>
                <a:spcPts val="504"/>
              </a:spcAft>
              <a:buClr>
                <a:schemeClr val="accent1"/>
              </a:buClr>
              <a:buSzPct val="100000"/>
              <a:buFont typeface="Arial" panose="020B0604020202020204" pitchFamily="34" charset="0"/>
              <a:buChar char="•"/>
            </a:pPr>
            <a:endParaRPr lang="en-US" sz="1500" dirty="0">
              <a:solidFill>
                <a:schemeClr val="dk1"/>
              </a:solidFill>
              <a:latin typeface="Garamond"/>
              <a:ea typeface="Garamond"/>
              <a:cs typeface="Garamond"/>
              <a:sym typeface="Garamond"/>
            </a:endParaRPr>
          </a:p>
          <a:p>
            <a:pPr marL="285750" indent="-285750">
              <a:lnSpc>
                <a:spcPct val="115000"/>
              </a:lnSpc>
              <a:spcAft>
                <a:spcPts val="504"/>
              </a:spcAft>
              <a:buClr>
                <a:schemeClr val="accent1"/>
              </a:buClr>
              <a:buSzPct val="100000"/>
              <a:buFont typeface="Arial" panose="020B0604020202020204" pitchFamily="34" charset="0"/>
              <a:buChar char="•"/>
            </a:pPr>
            <a:endParaRPr lang="en-US" sz="1500" dirty="0" smtClean="0">
              <a:solidFill>
                <a:schemeClr val="dk1"/>
              </a:solidFill>
              <a:latin typeface="Garamond"/>
              <a:ea typeface="Garamond"/>
              <a:cs typeface="Garamond"/>
              <a:sym typeface="Garamond"/>
            </a:endParaRPr>
          </a:p>
          <a:p>
            <a:pPr marL="285750" indent="-285750">
              <a:lnSpc>
                <a:spcPct val="115000"/>
              </a:lnSpc>
              <a:spcAft>
                <a:spcPts val="504"/>
              </a:spcAft>
              <a:buClr>
                <a:schemeClr val="accent1"/>
              </a:buClr>
              <a:buSzPct val="100000"/>
              <a:buFont typeface="Arial" panose="020B0604020202020204" pitchFamily="34" charset="0"/>
              <a:buChar char="•"/>
            </a:pPr>
            <a:endParaRPr lang="en-US" sz="1500" dirty="0">
              <a:solidFill>
                <a:schemeClr val="dk1"/>
              </a:solidFill>
              <a:latin typeface="Garamond"/>
              <a:ea typeface="Garamond"/>
              <a:cs typeface="Garamond"/>
              <a:sym typeface="Garamond"/>
            </a:endParaRPr>
          </a:p>
          <a:p>
            <a:pPr marL="285750" indent="-285750">
              <a:lnSpc>
                <a:spcPct val="115000"/>
              </a:lnSpc>
              <a:spcAft>
                <a:spcPts val="504"/>
              </a:spcAft>
              <a:buClr>
                <a:schemeClr val="accent1"/>
              </a:buClr>
              <a:buSzPct val="100000"/>
              <a:buFont typeface="Arial" panose="020B0604020202020204" pitchFamily="34" charset="0"/>
              <a:buChar char="•"/>
            </a:pPr>
            <a:endParaRPr lang="en-US" sz="1500" dirty="0" smtClean="0">
              <a:solidFill>
                <a:schemeClr val="dk1"/>
              </a:solidFill>
              <a:latin typeface="Garamond"/>
              <a:ea typeface="Garamond"/>
              <a:cs typeface="Garamond"/>
              <a:sym typeface="Garamond"/>
            </a:endParaRPr>
          </a:p>
          <a:p>
            <a:pPr marL="285750" indent="-285750">
              <a:lnSpc>
                <a:spcPct val="115000"/>
              </a:lnSpc>
              <a:spcAft>
                <a:spcPts val="504"/>
              </a:spcAft>
              <a:buClr>
                <a:schemeClr val="accent1"/>
              </a:buClr>
              <a:buSzPct val="100000"/>
              <a:buFont typeface="Arial" panose="020B0604020202020204" pitchFamily="34" charset="0"/>
              <a:buChar char="•"/>
            </a:pPr>
            <a:endParaRPr lang="en-US" sz="1500" dirty="0">
              <a:solidFill>
                <a:schemeClr val="dk1"/>
              </a:solidFill>
              <a:latin typeface="Garamond"/>
              <a:ea typeface="Garamond"/>
              <a:cs typeface="Garamond"/>
              <a:sym typeface="Garamond"/>
            </a:endParaRPr>
          </a:p>
          <a:p>
            <a:pPr marL="285750" indent="-285750">
              <a:lnSpc>
                <a:spcPct val="115000"/>
              </a:lnSpc>
              <a:spcAft>
                <a:spcPts val="504"/>
              </a:spcAft>
              <a:buClr>
                <a:schemeClr val="accent1"/>
              </a:buClr>
              <a:buSzPct val="100000"/>
              <a:buFont typeface="Arial" panose="020B0604020202020204" pitchFamily="34" charset="0"/>
              <a:buChar char="•"/>
            </a:pPr>
            <a:endParaRPr lang="en-US" sz="1500" dirty="0" smtClean="0">
              <a:solidFill>
                <a:schemeClr val="dk1"/>
              </a:solidFill>
              <a:latin typeface="Garamond"/>
              <a:ea typeface="Garamond"/>
              <a:cs typeface="Garamond"/>
              <a:sym typeface="Garamond"/>
            </a:endParaRPr>
          </a:p>
          <a:p>
            <a:pPr marL="285750" indent="-285750">
              <a:lnSpc>
                <a:spcPct val="115000"/>
              </a:lnSpc>
              <a:spcAft>
                <a:spcPts val="504"/>
              </a:spcAft>
              <a:buClr>
                <a:schemeClr val="accent1"/>
              </a:buClr>
              <a:buSzPct val="100000"/>
              <a:buFont typeface="Arial" panose="020B0604020202020204" pitchFamily="34" charset="0"/>
              <a:buChar char="•"/>
            </a:pPr>
            <a:endParaRPr lang="en-US" sz="1500" dirty="0">
              <a:solidFill>
                <a:schemeClr val="dk1"/>
              </a:solidFill>
              <a:latin typeface="Garamond"/>
              <a:ea typeface="Garamond"/>
              <a:cs typeface="Garamond"/>
              <a:sym typeface="Garamond"/>
            </a:endParaRPr>
          </a:p>
          <a:p>
            <a:pPr marL="285750" indent="-285750">
              <a:lnSpc>
                <a:spcPct val="115000"/>
              </a:lnSpc>
              <a:spcAft>
                <a:spcPts val="504"/>
              </a:spcAft>
              <a:buClr>
                <a:schemeClr val="accent1"/>
              </a:buClr>
              <a:buSzPct val="100000"/>
              <a:buFont typeface="Arial" panose="020B0604020202020204" pitchFamily="34" charset="0"/>
              <a:buChar char="•"/>
            </a:pPr>
            <a:endParaRPr lang="en-US" sz="1500" dirty="0" smtClean="0">
              <a:solidFill>
                <a:schemeClr val="dk1"/>
              </a:solidFill>
              <a:latin typeface="Garamond"/>
              <a:ea typeface="Garamond"/>
              <a:cs typeface="Garamond"/>
              <a:sym typeface="Garamond"/>
            </a:endParaRPr>
          </a:p>
          <a:p>
            <a:pPr marL="285750" indent="-285750">
              <a:lnSpc>
                <a:spcPct val="115000"/>
              </a:lnSpc>
              <a:spcAft>
                <a:spcPts val="504"/>
              </a:spcAft>
              <a:buClr>
                <a:schemeClr val="accent1"/>
              </a:buClr>
              <a:buSzPct val="100000"/>
              <a:buFont typeface="Arial" panose="020B0604020202020204" pitchFamily="34" charset="0"/>
              <a:buChar char="•"/>
            </a:pPr>
            <a:r>
              <a:rPr lang="en-US" sz="1500" dirty="0" smtClean="0">
                <a:solidFill>
                  <a:schemeClr val="dk1"/>
                </a:solidFill>
                <a:latin typeface="Garamond"/>
                <a:ea typeface="Garamond"/>
                <a:cs typeface="Garamond"/>
                <a:sym typeface="Garamond"/>
              </a:rPr>
              <a:t>Self-Plagiarism</a:t>
            </a:r>
          </a:p>
          <a:p>
            <a:pPr marL="285750" indent="-285750">
              <a:lnSpc>
                <a:spcPct val="115000"/>
              </a:lnSpc>
              <a:spcAft>
                <a:spcPts val="504"/>
              </a:spcAft>
              <a:buClr>
                <a:schemeClr val="accent1"/>
              </a:buClr>
              <a:buSzPct val="100000"/>
              <a:buFont typeface="Arial" panose="020B0604020202020204" pitchFamily="34" charset="0"/>
              <a:buChar char="•"/>
            </a:pPr>
            <a:r>
              <a:rPr lang="en-US" sz="1500" dirty="0" smtClean="0">
                <a:solidFill>
                  <a:schemeClr val="dk1"/>
                </a:solidFill>
                <a:latin typeface="Garamond"/>
                <a:ea typeface="Garamond"/>
                <a:cs typeface="Garamond"/>
                <a:sym typeface="Garamond"/>
              </a:rPr>
              <a:t>Unauthorized Assistance</a:t>
            </a:r>
          </a:p>
          <a:p>
            <a:pPr marL="285750" indent="-285750">
              <a:lnSpc>
                <a:spcPct val="115000"/>
              </a:lnSpc>
              <a:spcAft>
                <a:spcPts val="504"/>
              </a:spcAft>
              <a:buClr>
                <a:schemeClr val="accent1"/>
              </a:buClr>
              <a:buSzPct val="100000"/>
              <a:buFont typeface="Arial" panose="020B0604020202020204" pitchFamily="34" charset="0"/>
              <a:buChar char="•"/>
            </a:pPr>
            <a:r>
              <a:rPr lang="en-US" sz="1500" dirty="0" smtClean="0">
                <a:solidFill>
                  <a:schemeClr val="dk1"/>
                </a:solidFill>
                <a:latin typeface="Garamond"/>
                <a:ea typeface="Garamond"/>
                <a:cs typeface="Garamond"/>
                <a:sym typeface="Garamond"/>
              </a:rPr>
              <a:t>Unauthorized Collaboration </a:t>
            </a:r>
          </a:p>
          <a:p>
            <a:pPr marL="285750" indent="-285750">
              <a:lnSpc>
                <a:spcPct val="115000"/>
              </a:lnSpc>
              <a:spcAft>
                <a:spcPts val="504"/>
              </a:spcAft>
              <a:buClr>
                <a:schemeClr val="accent1"/>
              </a:buClr>
              <a:buSzPct val="100000"/>
              <a:buFont typeface="Arial" panose="020B0604020202020204" pitchFamily="34" charset="0"/>
              <a:buChar char="•"/>
            </a:pPr>
            <a:r>
              <a:rPr lang="en-US" sz="1500" dirty="0" smtClean="0">
                <a:solidFill>
                  <a:schemeClr val="dk1"/>
                </a:solidFill>
                <a:latin typeface="Garamond"/>
                <a:ea typeface="Garamond"/>
                <a:cs typeface="Garamond"/>
                <a:sym typeface="Garamond"/>
              </a:rPr>
              <a:t>Unauthorized giving or taking academic materials</a:t>
            </a:r>
          </a:p>
          <a:p>
            <a:pPr marL="285750" indent="-285750">
              <a:lnSpc>
                <a:spcPct val="115000"/>
              </a:lnSpc>
              <a:spcAft>
                <a:spcPts val="504"/>
              </a:spcAft>
              <a:buClr>
                <a:schemeClr val="accent1"/>
              </a:buClr>
              <a:buSzPct val="100000"/>
              <a:buFont typeface="Arial" panose="020B0604020202020204" pitchFamily="34" charset="0"/>
              <a:buChar char="•"/>
            </a:pPr>
            <a:r>
              <a:rPr lang="en-US" sz="1500" dirty="0" smtClean="0">
                <a:solidFill>
                  <a:schemeClr val="dk1"/>
                </a:solidFill>
                <a:latin typeface="Garamond"/>
                <a:ea typeface="Garamond"/>
                <a:cs typeface="Garamond"/>
                <a:sym typeface="Garamond"/>
              </a:rPr>
              <a:t>Violation of ethics, honor code, and professional standards</a:t>
            </a:r>
          </a:p>
          <a:p>
            <a:pPr marL="285750" indent="-285750">
              <a:lnSpc>
                <a:spcPct val="115000"/>
              </a:lnSpc>
              <a:spcAft>
                <a:spcPts val="504"/>
              </a:spcAft>
              <a:buClr>
                <a:schemeClr val="accent1"/>
              </a:buClr>
              <a:buSzPct val="100000"/>
              <a:buFont typeface="Arial" panose="020B0604020202020204" pitchFamily="34" charset="0"/>
              <a:buChar char="•"/>
            </a:pPr>
            <a:r>
              <a:rPr lang="en-US" sz="1500" dirty="0" smtClean="0">
                <a:solidFill>
                  <a:schemeClr val="dk1"/>
                </a:solidFill>
                <a:latin typeface="Garamond"/>
                <a:ea typeface="Garamond"/>
                <a:cs typeface="Garamond"/>
                <a:sym typeface="Garamond"/>
              </a:rPr>
              <a:t>Violation of Test Conditions</a:t>
            </a:r>
            <a:endParaRPr lang="en-US" sz="1500" dirty="0">
              <a:solidFill>
                <a:schemeClr val="dk1"/>
              </a:solidFill>
              <a:latin typeface="Garamond"/>
              <a:ea typeface="Garamond"/>
              <a:cs typeface="Garamond"/>
              <a:sym typeface="Garamond"/>
            </a:endParaRPr>
          </a:p>
          <a:p>
            <a:pPr algn="r">
              <a:lnSpc>
                <a:spcPct val="115000"/>
              </a:lnSpc>
              <a:spcAft>
                <a:spcPts val="504"/>
              </a:spcAft>
              <a:buClr>
                <a:schemeClr val="dk1"/>
              </a:buClr>
              <a:buSzPct val="100000"/>
            </a:pPr>
            <a:endParaRPr lang="en-US" sz="1500" dirty="0">
              <a:solidFill>
                <a:schemeClr val="dk1"/>
              </a:solidFill>
              <a:latin typeface="Garamond"/>
              <a:ea typeface="Garamond"/>
              <a:cs typeface="Garamond"/>
              <a:sym typeface="Garamond"/>
            </a:endParaRPr>
          </a:p>
          <a:p>
            <a:pPr algn="r">
              <a:lnSpc>
                <a:spcPct val="115000"/>
              </a:lnSpc>
              <a:spcAft>
                <a:spcPts val="504"/>
              </a:spcAft>
              <a:buClr>
                <a:schemeClr val="dk1"/>
              </a:buClr>
              <a:buSzPct val="100000"/>
            </a:pPr>
            <a:endParaRPr lang="en-US" sz="1500" dirty="0">
              <a:solidFill>
                <a:schemeClr val="dk1"/>
              </a:solidFill>
              <a:latin typeface="Garamond"/>
              <a:ea typeface="Garamond"/>
              <a:cs typeface="Garamond"/>
              <a:sym typeface="Garamond"/>
            </a:endParaRPr>
          </a:p>
          <a:p>
            <a:pPr algn="r">
              <a:lnSpc>
                <a:spcPct val="115000"/>
              </a:lnSpc>
              <a:spcAft>
                <a:spcPts val="504"/>
              </a:spcAft>
              <a:buClr>
                <a:schemeClr val="dk1"/>
              </a:buClr>
              <a:buSzPct val="100000"/>
            </a:pPr>
            <a:endParaRPr lang="en-US" sz="1500" dirty="0">
              <a:solidFill>
                <a:schemeClr val="dk1"/>
              </a:solidFill>
              <a:latin typeface="Garamond"/>
              <a:ea typeface="Garamond"/>
              <a:cs typeface="Garamond"/>
              <a:sym typeface="Garamond"/>
            </a:endParaRPr>
          </a:p>
          <a:p>
            <a:pPr algn="r">
              <a:lnSpc>
                <a:spcPct val="115000"/>
              </a:lnSpc>
              <a:spcAft>
                <a:spcPts val="504"/>
              </a:spcAft>
              <a:buClr>
                <a:schemeClr val="dk1"/>
              </a:buClr>
              <a:buSzPct val="100000"/>
            </a:pPr>
            <a:endParaRPr lang="en-US" sz="1500" dirty="0">
              <a:solidFill>
                <a:schemeClr val="dk1"/>
              </a:solidFill>
              <a:latin typeface="Garamond"/>
              <a:ea typeface="Garamond"/>
              <a:cs typeface="Garamond"/>
              <a:sym typeface="Garamond"/>
            </a:endParaRPr>
          </a:p>
          <a:p>
            <a:pPr algn="r">
              <a:lnSpc>
                <a:spcPct val="115000"/>
              </a:lnSpc>
              <a:spcAft>
                <a:spcPts val="504"/>
              </a:spcAft>
              <a:buClr>
                <a:schemeClr val="dk1"/>
              </a:buClr>
              <a:buSzPct val="100000"/>
            </a:pPr>
            <a:endParaRPr lang="en-US" sz="1500" dirty="0">
              <a:solidFill>
                <a:schemeClr val="dk1"/>
              </a:solidFill>
              <a:latin typeface="Garamond"/>
              <a:ea typeface="Garamond"/>
              <a:cs typeface="Garamond"/>
              <a:sym typeface="Garamond"/>
            </a:endParaRPr>
          </a:p>
          <a:p>
            <a:pPr algn="r">
              <a:lnSpc>
                <a:spcPct val="115000"/>
              </a:lnSpc>
              <a:spcAft>
                <a:spcPts val="504"/>
              </a:spcAft>
              <a:buClr>
                <a:schemeClr val="dk1"/>
              </a:buClr>
              <a:buSzPct val="100000"/>
            </a:pPr>
            <a:endParaRPr lang="en-US" sz="1500" dirty="0">
              <a:solidFill>
                <a:schemeClr val="dk1"/>
              </a:solidFill>
              <a:latin typeface="Garamond"/>
              <a:ea typeface="Garamond"/>
              <a:cs typeface="Garamond"/>
              <a:sym typeface="Garamond"/>
            </a:endParaRPr>
          </a:p>
          <a:p>
            <a:pPr algn="r">
              <a:lnSpc>
                <a:spcPct val="115000"/>
              </a:lnSpc>
              <a:spcAft>
                <a:spcPts val="504"/>
              </a:spcAft>
              <a:buClr>
                <a:schemeClr val="dk1"/>
              </a:buClr>
              <a:buSzPct val="100000"/>
            </a:pPr>
            <a:endParaRPr lang="en-US" sz="1500" dirty="0">
              <a:solidFill>
                <a:schemeClr val="dk1"/>
              </a:solidFill>
              <a:latin typeface="Garamond"/>
              <a:ea typeface="Garamond"/>
              <a:cs typeface="Garamond"/>
              <a:sym typeface="Garamond"/>
            </a:endParaRPr>
          </a:p>
          <a:p>
            <a:pPr algn="r">
              <a:lnSpc>
                <a:spcPct val="115000"/>
              </a:lnSpc>
              <a:spcAft>
                <a:spcPts val="504"/>
              </a:spcAft>
              <a:buClr>
                <a:schemeClr val="dk1"/>
              </a:buClr>
              <a:buSzPct val="100000"/>
            </a:pPr>
            <a:endParaRPr lang="en-US" sz="1500" dirty="0">
              <a:solidFill>
                <a:schemeClr val="dk1"/>
              </a:solidFill>
              <a:latin typeface="Garamond"/>
              <a:ea typeface="Garamond"/>
              <a:cs typeface="Garamond"/>
              <a:sym typeface="Garamond"/>
            </a:endParaRPr>
          </a:p>
          <a:p>
            <a:pPr algn="r">
              <a:lnSpc>
                <a:spcPct val="115000"/>
              </a:lnSpc>
              <a:spcAft>
                <a:spcPts val="504"/>
              </a:spcAft>
              <a:buClr>
                <a:schemeClr val="dk1"/>
              </a:buClr>
              <a:buSzPct val="100000"/>
            </a:pPr>
            <a:endParaRPr lang="en-US" sz="1500" dirty="0">
              <a:solidFill>
                <a:schemeClr val="dk1"/>
              </a:solidFill>
              <a:latin typeface="Garamond"/>
              <a:ea typeface="Garamond"/>
              <a:cs typeface="Garamond"/>
              <a:sym typeface="Garamond"/>
            </a:endParaRPr>
          </a:p>
        </p:txBody>
      </p:sp>
      <p:sp>
        <p:nvSpPr>
          <p:cNvPr id="4" name="Rectangle 3"/>
          <p:cNvSpPr/>
          <p:nvPr/>
        </p:nvSpPr>
        <p:spPr>
          <a:xfrm>
            <a:off x="1261135" y="1371600"/>
            <a:ext cx="6695802" cy="1685077"/>
          </a:xfrm>
          <a:prstGeom prst="rect">
            <a:avLst/>
          </a:prstGeom>
        </p:spPr>
        <p:txBody>
          <a:bodyPr wrap="square">
            <a:spAutoFit/>
          </a:bodyPr>
          <a:lstStyle/>
          <a:p>
            <a:pPr>
              <a:lnSpc>
                <a:spcPct val="115000"/>
              </a:lnSpc>
              <a:spcAft>
                <a:spcPts val="504"/>
              </a:spcAft>
              <a:buClr>
                <a:schemeClr val="dk1"/>
              </a:buClr>
              <a:buSzPct val="100000"/>
            </a:pPr>
            <a:r>
              <a:rPr lang="en-US" dirty="0">
                <a:solidFill>
                  <a:schemeClr val="dk1"/>
                </a:solidFill>
                <a:latin typeface="Garamond"/>
                <a:ea typeface="Garamond"/>
                <a:cs typeface="Garamond"/>
                <a:sym typeface="Garamond"/>
              </a:rPr>
              <a:t>Academic dishonesty violates the principle of intellectual integrity that is the foundation of our institutions. To violate that principle is one of the most serious offenses that a student can commit. Examples of academic dishonesty are listed in the Bulletin and/or policies of the schools at Columbia University, and include, but are not limited to:</a:t>
            </a:r>
          </a:p>
        </p:txBody>
      </p:sp>
    </p:spTree>
    <p:extLst>
      <p:ext uri="{BB962C8B-B14F-4D97-AF65-F5344CB8AC3E}">
        <p14:creationId xmlns:p14="http://schemas.microsoft.com/office/powerpoint/2010/main" val="1685724832"/>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4"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cxnSp>
        <p:nvCxnSpPr>
          <p:cNvPr id="99" name="Shape 99"/>
          <p:cNvCxnSpPr/>
          <p:nvPr/>
        </p:nvCxnSpPr>
        <p:spPr>
          <a:xfrm rot="10800000" flipH="1">
            <a:off x="1222106" y="1116127"/>
            <a:ext cx="6640100" cy="8098"/>
          </a:xfrm>
          <a:prstGeom prst="straightConnector1">
            <a:avLst/>
          </a:prstGeom>
          <a:noFill/>
          <a:ln w="50800" cap="flat" cmpd="sng">
            <a:solidFill>
              <a:srgbClr val="A4D7F4"/>
            </a:solidFill>
            <a:prstDash val="solid"/>
            <a:miter/>
            <a:headEnd type="none" w="med" len="med"/>
            <a:tailEnd type="none" w="med" len="med"/>
          </a:ln>
        </p:spPr>
      </p:cxnSp>
      <p:cxnSp>
        <p:nvCxnSpPr>
          <p:cNvPr id="100" name="Shape 100"/>
          <p:cNvCxnSpPr/>
          <p:nvPr/>
        </p:nvCxnSpPr>
        <p:spPr>
          <a:xfrm>
            <a:off x="1222106" y="1124225"/>
            <a:ext cx="2325029" cy="0"/>
          </a:xfrm>
          <a:prstGeom prst="straightConnector1">
            <a:avLst/>
          </a:prstGeom>
          <a:noFill/>
          <a:ln w="50800" cap="flat" cmpd="sng">
            <a:solidFill>
              <a:srgbClr val="00447C"/>
            </a:solidFill>
            <a:prstDash val="solid"/>
            <a:miter/>
            <a:headEnd type="none" w="med" len="med"/>
            <a:tailEnd type="none" w="med" len="med"/>
          </a:ln>
        </p:spPr>
      </p:cxnSp>
      <p:sp>
        <p:nvSpPr>
          <p:cNvPr id="102" name="Shape 102"/>
          <p:cNvSpPr txBox="1"/>
          <p:nvPr/>
        </p:nvSpPr>
        <p:spPr>
          <a:xfrm>
            <a:off x="1188390" y="570225"/>
            <a:ext cx="6012450" cy="553950"/>
          </a:xfrm>
          <a:prstGeom prst="rect">
            <a:avLst/>
          </a:prstGeom>
          <a:noFill/>
          <a:ln>
            <a:noFill/>
          </a:ln>
        </p:spPr>
        <p:txBody>
          <a:bodyPr lIns="38399" tIns="19194" rIns="38399" bIns="19194" anchor="t" anchorCtr="0">
            <a:noAutofit/>
          </a:bodyPr>
          <a:lstStyle/>
          <a:p>
            <a:pPr>
              <a:buSzPct val="25000"/>
            </a:pPr>
            <a:r>
              <a:rPr lang="en-US" sz="2800" dirty="0">
                <a:solidFill>
                  <a:srgbClr val="00447C"/>
                </a:solidFill>
                <a:latin typeface="Cabin"/>
                <a:ea typeface="Cabin"/>
                <a:cs typeface="Cabin"/>
                <a:sym typeface="Cabin"/>
              </a:rPr>
              <a:t>ESSENTIAL POLICIES</a:t>
            </a:r>
          </a:p>
        </p:txBody>
      </p:sp>
      <p:sp>
        <p:nvSpPr>
          <p:cNvPr id="118" name="Shape 118"/>
          <p:cNvSpPr/>
          <p:nvPr/>
        </p:nvSpPr>
        <p:spPr>
          <a:xfrm flipH="1">
            <a:off x="-1" y="709863"/>
            <a:ext cx="72190" cy="764005"/>
          </a:xfrm>
          <a:prstGeom prst="rect">
            <a:avLst/>
          </a:prstGeom>
          <a:solidFill>
            <a:srgbClr val="00447C"/>
          </a:solidFill>
          <a:ln>
            <a:noFill/>
          </a:ln>
        </p:spPr>
        <p:txBody>
          <a:bodyPr lIns="38399" tIns="19194" rIns="38399" bIns="19194" anchor="ctr" anchorCtr="0">
            <a:noAutofit/>
          </a:bodyPr>
          <a:lstStyle/>
          <a:p>
            <a:pPr algn="ctr"/>
            <a:endParaRPr sz="1500" dirty="0">
              <a:solidFill>
                <a:srgbClr val="00447C"/>
              </a:solidFill>
              <a:latin typeface="Calibri"/>
              <a:ea typeface="Calibri"/>
              <a:cs typeface="Calibri"/>
              <a:sym typeface="Calibri"/>
            </a:endParaRPr>
          </a:p>
        </p:txBody>
      </p:sp>
      <p:sp>
        <p:nvSpPr>
          <p:cNvPr id="9" name="Shape 101"/>
          <p:cNvSpPr txBox="1"/>
          <p:nvPr/>
        </p:nvSpPr>
        <p:spPr>
          <a:xfrm>
            <a:off x="1188390" y="1336500"/>
            <a:ext cx="6755456" cy="1899000"/>
          </a:xfrm>
          <a:prstGeom prst="rect">
            <a:avLst/>
          </a:prstGeom>
          <a:noFill/>
          <a:ln>
            <a:noFill/>
          </a:ln>
        </p:spPr>
        <p:txBody>
          <a:bodyPr lIns="38399" tIns="19194" rIns="38399" bIns="19194" anchor="t" anchorCtr="0">
            <a:noAutofit/>
          </a:bodyPr>
          <a:lstStyle/>
          <a:p>
            <a:pPr>
              <a:lnSpc>
                <a:spcPct val="115000"/>
              </a:lnSpc>
              <a:spcAft>
                <a:spcPts val="504"/>
              </a:spcAft>
              <a:buClr>
                <a:schemeClr val="accent1"/>
              </a:buClr>
              <a:buSzPct val="100000"/>
            </a:pPr>
            <a:r>
              <a:rPr lang="en-US" sz="1500" dirty="0" smtClean="0">
                <a:solidFill>
                  <a:schemeClr val="dk1"/>
                </a:solidFill>
                <a:latin typeface="Garamond"/>
                <a:ea typeface="Garamond"/>
                <a:cs typeface="Garamond"/>
                <a:sym typeface="Garamond"/>
              </a:rPr>
              <a:t>Additional information on all policies covered in this section can be found on the Essential Policies for the Columbia Community website. This website </a:t>
            </a:r>
            <a:r>
              <a:rPr lang="en-US" sz="1500" dirty="0">
                <a:solidFill>
                  <a:schemeClr val="dk1"/>
                </a:solidFill>
                <a:latin typeface="Garamond"/>
                <a:ea typeface="Garamond"/>
                <a:cs typeface="Garamond"/>
                <a:sym typeface="Garamond"/>
              </a:rPr>
              <a:t>contains valuable information to help students, faculty, and staff understand some of the policies and regulations of the University.  </a:t>
            </a:r>
            <a:endParaRPr lang="en-US" sz="1500" u="sng" dirty="0">
              <a:solidFill>
                <a:schemeClr val="dk1"/>
              </a:solidFill>
              <a:latin typeface="Garamond"/>
              <a:ea typeface="Garamond"/>
              <a:cs typeface="Garamond"/>
              <a:sym typeface="Garamond"/>
            </a:endParaRPr>
          </a:p>
          <a:p>
            <a:pPr algn="r">
              <a:lnSpc>
                <a:spcPct val="115000"/>
              </a:lnSpc>
              <a:spcAft>
                <a:spcPts val="504"/>
              </a:spcAft>
              <a:buClr>
                <a:schemeClr val="accent1"/>
              </a:buClr>
              <a:buSzPct val="100000"/>
            </a:pPr>
            <a:endParaRPr lang="en-US" sz="1500" u="sng" dirty="0">
              <a:solidFill>
                <a:schemeClr val="dk1"/>
              </a:solidFill>
              <a:latin typeface="Garamond"/>
              <a:ea typeface="Garamond"/>
              <a:cs typeface="Garamond"/>
              <a:sym typeface="Garamond"/>
            </a:endParaRPr>
          </a:p>
          <a:p>
            <a:pPr algn="r">
              <a:lnSpc>
                <a:spcPct val="115000"/>
              </a:lnSpc>
              <a:spcAft>
                <a:spcPts val="504"/>
              </a:spcAft>
              <a:buClr>
                <a:schemeClr val="accent1"/>
              </a:buClr>
              <a:buSzPct val="100000"/>
            </a:pPr>
            <a:endParaRPr lang="en-US" sz="1500" u="sng" dirty="0">
              <a:solidFill>
                <a:schemeClr val="dk1"/>
              </a:solidFill>
              <a:latin typeface="Garamond"/>
              <a:ea typeface="Garamond"/>
              <a:cs typeface="Garamond"/>
              <a:sym typeface="Garamond"/>
            </a:endParaRPr>
          </a:p>
          <a:p>
            <a:pPr algn="r">
              <a:lnSpc>
                <a:spcPct val="115000"/>
              </a:lnSpc>
              <a:spcAft>
                <a:spcPts val="504"/>
              </a:spcAft>
              <a:buClr>
                <a:schemeClr val="accent1"/>
              </a:buClr>
              <a:buSzPct val="100000"/>
            </a:pPr>
            <a:endParaRPr lang="en-US" sz="1500" u="sng" dirty="0">
              <a:solidFill>
                <a:schemeClr val="dk1"/>
              </a:solidFill>
              <a:latin typeface="Garamond"/>
              <a:ea typeface="Garamond"/>
              <a:cs typeface="Garamond"/>
              <a:sym typeface="Garamond"/>
            </a:endParaRPr>
          </a:p>
          <a:p>
            <a:pPr algn="r">
              <a:lnSpc>
                <a:spcPct val="115000"/>
              </a:lnSpc>
              <a:spcAft>
                <a:spcPts val="504"/>
              </a:spcAft>
              <a:buClr>
                <a:schemeClr val="accent1"/>
              </a:buClr>
              <a:buSzPct val="100000"/>
            </a:pPr>
            <a:endParaRPr lang="en-US" sz="1500" u="sng" dirty="0">
              <a:solidFill>
                <a:schemeClr val="dk1"/>
              </a:solidFill>
              <a:latin typeface="Garamond"/>
              <a:ea typeface="Garamond"/>
              <a:cs typeface="Garamond"/>
              <a:sym typeface="Garamond"/>
            </a:endParaRPr>
          </a:p>
          <a:p>
            <a:pPr algn="r">
              <a:lnSpc>
                <a:spcPct val="115000"/>
              </a:lnSpc>
              <a:spcAft>
                <a:spcPts val="504"/>
              </a:spcAft>
              <a:buClr>
                <a:schemeClr val="accent1"/>
              </a:buClr>
              <a:buSzPct val="100000"/>
            </a:pPr>
            <a:endParaRPr lang="en-US" sz="1500" u="sng" dirty="0">
              <a:solidFill>
                <a:schemeClr val="dk1"/>
              </a:solidFill>
              <a:latin typeface="Garamond"/>
              <a:ea typeface="Garamond"/>
              <a:cs typeface="Garamond"/>
              <a:sym typeface="Garamond"/>
            </a:endParaRPr>
          </a:p>
          <a:p>
            <a:pPr algn="r">
              <a:lnSpc>
                <a:spcPct val="115000"/>
              </a:lnSpc>
              <a:spcAft>
                <a:spcPts val="504"/>
              </a:spcAft>
              <a:buClr>
                <a:schemeClr val="accent1"/>
              </a:buClr>
              <a:buSzPct val="100000"/>
            </a:pPr>
            <a:endParaRPr lang="en-US" sz="1500" u="sng" dirty="0">
              <a:solidFill>
                <a:schemeClr val="dk1"/>
              </a:solidFill>
              <a:latin typeface="Garamond"/>
              <a:ea typeface="Garamond"/>
              <a:cs typeface="Garamond"/>
              <a:sym typeface="Garamond"/>
            </a:endParaRPr>
          </a:p>
          <a:p>
            <a:pPr algn="r">
              <a:lnSpc>
                <a:spcPct val="115000"/>
              </a:lnSpc>
              <a:spcAft>
                <a:spcPts val="504"/>
              </a:spcAft>
              <a:buClr>
                <a:schemeClr val="accent1"/>
              </a:buClr>
              <a:buSzPct val="100000"/>
            </a:pPr>
            <a:endParaRPr lang="en-US" sz="1500" u="sng" dirty="0">
              <a:solidFill>
                <a:schemeClr val="dk1"/>
              </a:solidFill>
              <a:latin typeface="Garamond"/>
              <a:ea typeface="Garamond"/>
              <a:cs typeface="Garamond"/>
              <a:sym typeface="Garamond"/>
            </a:endParaRPr>
          </a:p>
          <a:p>
            <a:pPr algn="r">
              <a:lnSpc>
                <a:spcPct val="115000"/>
              </a:lnSpc>
              <a:spcAft>
                <a:spcPts val="504"/>
              </a:spcAft>
              <a:buClr>
                <a:schemeClr val="accent1"/>
              </a:buClr>
              <a:buSzPct val="100000"/>
            </a:pPr>
            <a:endParaRPr lang="en-US" sz="1500" u="sng" dirty="0">
              <a:solidFill>
                <a:schemeClr val="dk1"/>
              </a:solidFill>
              <a:latin typeface="Garamond"/>
              <a:ea typeface="Garamond"/>
              <a:cs typeface="Garamond"/>
              <a:sym typeface="Garamond"/>
            </a:endParaRPr>
          </a:p>
        </p:txBody>
      </p:sp>
      <p:pic>
        <p:nvPicPr>
          <p:cNvPr id="5122" name="Picture 2" descr="O:\cc\CC-Ops\Undergraduate International Travel\Resources\Essential Policies.jpg"/>
          <p:cNvPicPr>
            <a:picLocks noChangeAspect="1" noChangeArrowheads="1"/>
          </p:cNvPicPr>
          <p:nvPr/>
        </p:nvPicPr>
        <p:blipFill rotWithShape="1">
          <a:blip r:embed="rId3">
            <a:extLst>
              <a:ext uri="{28A0092B-C50C-407E-A947-70E740481C1C}">
                <a14:useLocalDpi xmlns:a14="http://schemas.microsoft.com/office/drawing/2010/main" val="0"/>
              </a:ext>
            </a:extLst>
          </a:blip>
          <a:srcRect b="63460"/>
          <a:stretch/>
        </p:blipFill>
        <p:spPr bwMode="auto">
          <a:xfrm>
            <a:off x="2133600" y="2590800"/>
            <a:ext cx="5466790" cy="280335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084449" y="5562600"/>
            <a:ext cx="2915413" cy="923330"/>
          </a:xfrm>
          <a:prstGeom prst="rect">
            <a:avLst/>
          </a:prstGeom>
          <a:effectLst>
            <a:outerShdw blurRad="76200" dir="18900000" sy="23000" kx="-1200000" algn="bl" rotWithShape="0">
              <a:prstClr val="black">
                <a:alpha val="20000"/>
              </a:prstClr>
            </a:outerShdw>
          </a:effectLst>
        </p:spPr>
        <p:style>
          <a:lnRef idx="2">
            <a:schemeClr val="accent1"/>
          </a:lnRef>
          <a:fillRef idx="1">
            <a:schemeClr val="lt1"/>
          </a:fillRef>
          <a:effectRef idx="0">
            <a:schemeClr val="accent1"/>
          </a:effectRef>
          <a:fontRef idx="minor">
            <a:schemeClr val="dk1"/>
          </a:fontRef>
        </p:style>
        <p:txBody>
          <a:bodyPr wrap="none" rtlCol="0">
            <a:spAutoFit/>
          </a:bodyPr>
          <a:lstStyle/>
          <a:p>
            <a:pPr algn="ctr"/>
            <a:r>
              <a:rPr lang="en-US" dirty="0" smtClean="0">
                <a:solidFill>
                  <a:schemeClr val="dk1"/>
                </a:solidFill>
                <a:latin typeface="Garamond"/>
                <a:ea typeface="Garamond"/>
                <a:cs typeface="Garamond"/>
                <a:sym typeface="Garamond"/>
              </a:rPr>
              <a:t>Visit</a:t>
            </a:r>
          </a:p>
          <a:p>
            <a:pPr algn="ctr"/>
            <a:r>
              <a:rPr lang="en-US" dirty="0" smtClean="0">
                <a:solidFill>
                  <a:schemeClr val="dk1"/>
                </a:solidFill>
                <a:latin typeface="Garamond"/>
                <a:ea typeface="Garamond"/>
                <a:cs typeface="Garamond"/>
                <a:sym typeface="Garamond"/>
              </a:rPr>
              <a:t>essential-policies.columbia.edu</a:t>
            </a:r>
          </a:p>
          <a:p>
            <a:pPr algn="ctr"/>
            <a:r>
              <a:rPr lang="en-US" dirty="0" smtClean="0">
                <a:latin typeface="Garamond"/>
                <a:ea typeface="Garamond"/>
                <a:cs typeface="Garamond"/>
                <a:sym typeface="Garamond"/>
              </a:rPr>
              <a:t>for more information</a:t>
            </a:r>
            <a:endParaRPr lang="en-US" dirty="0" smtClean="0">
              <a:solidFill>
                <a:schemeClr val="dk1"/>
              </a:solidFill>
              <a:latin typeface="Garamond"/>
              <a:ea typeface="Garamond"/>
              <a:cs typeface="Garamond"/>
              <a:sym typeface="Garamond"/>
            </a:endParaRPr>
          </a:p>
        </p:txBody>
      </p:sp>
    </p:spTree>
    <p:extLst>
      <p:ext uri="{BB962C8B-B14F-4D97-AF65-F5344CB8AC3E}">
        <p14:creationId xmlns:p14="http://schemas.microsoft.com/office/powerpoint/2010/main" val="1810205818"/>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122"/>
                                        </p:tgtEl>
                                        <p:attrNameLst>
                                          <p:attrName>style.visibility</p:attrName>
                                        </p:attrNameLst>
                                      </p:cBhvr>
                                      <p:to>
                                        <p:strVal val="visible"/>
                                      </p:to>
                                    </p:set>
                                    <p:animEffect transition="in" filter="fade">
                                      <p:cBhvr>
                                        <p:cTn id="12" dur="500"/>
                                        <p:tgtEl>
                                          <p:spTgt spid="512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cxnSp>
        <p:nvCxnSpPr>
          <p:cNvPr id="98" name="Shape 98"/>
          <p:cNvCxnSpPr/>
          <p:nvPr/>
        </p:nvCxnSpPr>
        <p:spPr>
          <a:xfrm rot="10800000" flipH="1">
            <a:off x="1222106" y="1116125"/>
            <a:ext cx="6640088" cy="8100"/>
          </a:xfrm>
          <a:prstGeom prst="straightConnector1">
            <a:avLst/>
          </a:prstGeom>
          <a:noFill/>
          <a:ln w="50800" cap="flat" cmpd="sng">
            <a:solidFill>
              <a:srgbClr val="A4D7F4"/>
            </a:solidFill>
            <a:prstDash val="solid"/>
            <a:miter/>
            <a:headEnd type="none" w="med" len="med"/>
            <a:tailEnd type="none" w="med" len="med"/>
          </a:ln>
        </p:spPr>
      </p:cxnSp>
      <p:cxnSp>
        <p:nvCxnSpPr>
          <p:cNvPr id="99" name="Shape 99"/>
          <p:cNvCxnSpPr/>
          <p:nvPr/>
        </p:nvCxnSpPr>
        <p:spPr>
          <a:xfrm>
            <a:off x="1222106" y="1124225"/>
            <a:ext cx="2325038" cy="0"/>
          </a:xfrm>
          <a:prstGeom prst="straightConnector1">
            <a:avLst/>
          </a:prstGeom>
          <a:noFill/>
          <a:ln w="50800" cap="flat" cmpd="sng">
            <a:solidFill>
              <a:srgbClr val="00447C"/>
            </a:solidFill>
            <a:prstDash val="solid"/>
            <a:miter/>
            <a:headEnd type="none" w="med" len="med"/>
            <a:tailEnd type="none" w="med" len="med"/>
          </a:ln>
        </p:spPr>
      </p:cxnSp>
      <p:sp>
        <p:nvSpPr>
          <p:cNvPr id="102" name="Shape 102"/>
          <p:cNvSpPr txBox="1"/>
          <p:nvPr/>
        </p:nvSpPr>
        <p:spPr>
          <a:xfrm>
            <a:off x="1188390" y="570225"/>
            <a:ext cx="6012450" cy="553950"/>
          </a:xfrm>
          <a:prstGeom prst="rect">
            <a:avLst/>
          </a:prstGeom>
          <a:noFill/>
          <a:ln>
            <a:noFill/>
          </a:ln>
        </p:spPr>
        <p:txBody>
          <a:bodyPr lIns="38399" tIns="19194" rIns="38399" bIns="19194" anchor="t" anchorCtr="0">
            <a:noAutofit/>
          </a:bodyPr>
          <a:lstStyle/>
          <a:p>
            <a:pPr lvl="0">
              <a:buClr>
                <a:schemeClr val="dk1"/>
              </a:buClr>
              <a:buSzPct val="25000"/>
            </a:pPr>
            <a:r>
              <a:rPr lang="en-US" sz="2800" dirty="0">
                <a:solidFill>
                  <a:srgbClr val="00447C"/>
                </a:solidFill>
                <a:latin typeface="Cabin"/>
                <a:ea typeface="Cabin"/>
                <a:cs typeface="Cabin"/>
                <a:sym typeface="Cabin"/>
              </a:rPr>
              <a:t>QUIZ</a:t>
            </a:r>
          </a:p>
        </p:txBody>
      </p:sp>
      <p:sp>
        <p:nvSpPr>
          <p:cNvPr id="103" name="Shape 103"/>
          <p:cNvSpPr/>
          <p:nvPr/>
        </p:nvSpPr>
        <p:spPr>
          <a:xfrm flipH="1">
            <a:off x="-36" y="709863"/>
            <a:ext cx="72225" cy="763950"/>
          </a:xfrm>
          <a:prstGeom prst="rect">
            <a:avLst/>
          </a:prstGeom>
          <a:solidFill>
            <a:srgbClr val="00447C"/>
          </a:solidFill>
          <a:ln>
            <a:noFill/>
          </a:ln>
        </p:spPr>
        <p:txBody>
          <a:bodyPr lIns="38399" tIns="19194" rIns="38399" bIns="19194" anchor="ctr" anchorCtr="0">
            <a:noAutofit/>
          </a:bodyPr>
          <a:lstStyle/>
          <a:p>
            <a:pPr algn="ctr"/>
            <a:endParaRPr sz="1500" dirty="0">
              <a:solidFill>
                <a:srgbClr val="00447C"/>
              </a:solidFill>
              <a:latin typeface="Calibri"/>
              <a:ea typeface="Calibri"/>
              <a:cs typeface="Calibri"/>
              <a:sym typeface="Calibri"/>
            </a:endParaRPr>
          </a:p>
        </p:txBody>
      </p:sp>
      <p:sp>
        <p:nvSpPr>
          <p:cNvPr id="15" name="Shape 171"/>
          <p:cNvSpPr/>
          <p:nvPr/>
        </p:nvSpPr>
        <p:spPr>
          <a:xfrm>
            <a:off x="1245352" y="1124226"/>
            <a:ext cx="7898647" cy="5410199"/>
          </a:xfrm>
          <a:prstGeom prst="rect">
            <a:avLst/>
          </a:prstGeom>
          <a:noFill/>
          <a:ln>
            <a:noFill/>
          </a:ln>
        </p:spPr>
        <p:txBody>
          <a:bodyPr lIns="91425" tIns="45700" rIns="91425" bIns="45700" anchor="t" anchorCtr="0">
            <a:noAutofit/>
          </a:bodyPr>
          <a:lstStyle/>
          <a:p>
            <a:pPr lvl="0">
              <a:buSzPct val="25000"/>
            </a:pPr>
            <a:r>
              <a:rPr lang="en-US" sz="1000" dirty="0">
                <a:solidFill>
                  <a:schemeClr val="dk1"/>
                </a:solidFill>
                <a:latin typeface="Garamond"/>
                <a:ea typeface="Garamond"/>
                <a:cs typeface="Garamond"/>
                <a:sym typeface="Garamond"/>
              </a:rPr>
              <a:t>What should you save to your phone prior to leaving the United </a:t>
            </a:r>
            <a:r>
              <a:rPr lang="en-US" sz="1000" dirty="0" smtClean="0">
                <a:solidFill>
                  <a:schemeClr val="dk1"/>
                </a:solidFill>
                <a:latin typeface="Garamond"/>
                <a:ea typeface="Garamond"/>
                <a:cs typeface="Garamond"/>
                <a:sym typeface="Garamond"/>
              </a:rPr>
              <a:t>States?</a:t>
            </a:r>
          </a:p>
          <a:p>
            <a:pPr marL="228600" lvl="0" indent="-228600">
              <a:buClr>
                <a:schemeClr val="accent1"/>
              </a:buClr>
              <a:buSzPct val="100000"/>
              <a:buFont typeface="+mj-lt"/>
              <a:buAutoNum type="alphaLcParenR"/>
            </a:pPr>
            <a:r>
              <a:rPr lang="en-US" sz="1000" dirty="0" smtClean="0">
                <a:solidFill>
                  <a:schemeClr val="dk1"/>
                </a:solidFill>
                <a:latin typeface="Garamond"/>
                <a:ea typeface="Garamond"/>
                <a:cs typeface="Garamond"/>
                <a:sym typeface="Garamond"/>
              </a:rPr>
              <a:t>ISOS </a:t>
            </a:r>
            <a:r>
              <a:rPr lang="en-US" sz="1000" dirty="0">
                <a:solidFill>
                  <a:schemeClr val="dk1"/>
                </a:solidFill>
                <a:latin typeface="Garamond"/>
                <a:ea typeface="Garamond"/>
                <a:cs typeface="Garamond"/>
                <a:sym typeface="Garamond"/>
              </a:rPr>
              <a:t>phone number </a:t>
            </a:r>
            <a:r>
              <a:rPr lang="en-US" sz="1000" dirty="0">
                <a:solidFill>
                  <a:srgbClr val="333333"/>
                </a:solidFill>
                <a:latin typeface="Garamond"/>
                <a:ea typeface="Garamond"/>
                <a:cs typeface="Garamond"/>
                <a:sym typeface="Garamond"/>
              </a:rPr>
              <a:t>+</a:t>
            </a:r>
            <a:r>
              <a:rPr lang="en-US" sz="1000" dirty="0" smtClean="0">
                <a:solidFill>
                  <a:srgbClr val="333333"/>
                </a:solidFill>
                <a:latin typeface="Garamond"/>
                <a:ea typeface="Garamond"/>
                <a:cs typeface="Garamond"/>
                <a:sym typeface="Garamond"/>
              </a:rPr>
              <a:t>1-215-942-8478</a:t>
            </a:r>
          </a:p>
          <a:p>
            <a:pPr marL="228600" lvl="0" indent="-228600">
              <a:buClr>
                <a:schemeClr val="accent1"/>
              </a:buClr>
              <a:buSzPct val="100000"/>
              <a:buFont typeface="+mj-lt"/>
              <a:buAutoNum type="alphaLcParenR"/>
            </a:pPr>
            <a:r>
              <a:rPr lang="en-US" sz="1000" dirty="0" smtClean="0">
                <a:solidFill>
                  <a:srgbClr val="333333"/>
                </a:solidFill>
                <a:latin typeface="Garamond"/>
                <a:ea typeface="Garamond"/>
                <a:cs typeface="Garamond"/>
                <a:sym typeface="Garamond"/>
              </a:rPr>
              <a:t>ISOS app (if you have a smartphone)</a:t>
            </a:r>
            <a:endParaRPr lang="en-US" sz="1000" dirty="0">
              <a:solidFill>
                <a:srgbClr val="333333"/>
              </a:solidFill>
              <a:latin typeface="Garamond"/>
              <a:ea typeface="Garamond"/>
              <a:cs typeface="Garamond"/>
              <a:sym typeface="Garamond"/>
            </a:endParaRPr>
          </a:p>
          <a:p>
            <a:pPr marL="228600" lvl="0" indent="-228600">
              <a:buClr>
                <a:schemeClr val="accent1"/>
              </a:buClr>
              <a:buSzPct val="100000"/>
              <a:buFont typeface="+mj-lt"/>
              <a:buAutoNum type="alphaLcParenR"/>
            </a:pPr>
            <a:r>
              <a:rPr lang="en-US" sz="1000" dirty="0" smtClean="0">
                <a:solidFill>
                  <a:srgbClr val="333333"/>
                </a:solidFill>
                <a:latin typeface="Garamond"/>
                <a:ea typeface="Garamond"/>
                <a:cs typeface="Garamond"/>
                <a:sym typeface="Garamond"/>
              </a:rPr>
              <a:t>Both A &amp; B</a:t>
            </a:r>
          </a:p>
          <a:p>
            <a:pPr marL="228600" lvl="0" indent="-228600">
              <a:buClr>
                <a:schemeClr val="accent1"/>
              </a:buClr>
              <a:buSzPct val="100000"/>
              <a:buFont typeface="+mj-lt"/>
              <a:buAutoNum type="alphaLcParenR"/>
            </a:pPr>
            <a:r>
              <a:rPr lang="en-US" sz="1000" dirty="0" smtClean="0">
                <a:solidFill>
                  <a:srgbClr val="333333"/>
                </a:solidFill>
                <a:latin typeface="Garamond"/>
                <a:ea typeface="Garamond"/>
                <a:cs typeface="Garamond"/>
                <a:sym typeface="Garamond"/>
              </a:rPr>
              <a:t>Neither A nor B</a:t>
            </a:r>
            <a:endParaRPr lang="en-US" sz="1000" dirty="0">
              <a:solidFill>
                <a:srgbClr val="333333"/>
              </a:solidFill>
              <a:latin typeface="Garamond"/>
              <a:ea typeface="Garamond"/>
              <a:cs typeface="Garamond"/>
              <a:sym typeface="Garamond"/>
            </a:endParaRPr>
          </a:p>
          <a:p>
            <a:pPr>
              <a:buSzPct val="25000"/>
            </a:pPr>
            <a:endParaRPr lang="en-US" sz="500" i="1" dirty="0">
              <a:solidFill>
                <a:srgbClr val="333333"/>
              </a:solidFill>
              <a:latin typeface="Garamond"/>
              <a:ea typeface="Garamond"/>
              <a:cs typeface="Garamond"/>
              <a:sym typeface="Garamond"/>
            </a:endParaRPr>
          </a:p>
          <a:p>
            <a:pPr lvl="0">
              <a:buSzPct val="25000"/>
            </a:pPr>
            <a:r>
              <a:rPr lang="en-US" sz="1000" dirty="0">
                <a:solidFill>
                  <a:schemeClr val="dk1"/>
                </a:solidFill>
                <a:latin typeface="Garamond"/>
                <a:ea typeface="Garamond"/>
                <a:cs typeface="Garamond"/>
                <a:sym typeface="Garamond"/>
              </a:rPr>
              <a:t>What type of emergency can ISOS assist students with while they are traveling abroad?</a:t>
            </a:r>
          </a:p>
          <a:p>
            <a:pPr marL="228600" indent="-228600">
              <a:buClr>
                <a:schemeClr val="accent1"/>
              </a:buClr>
              <a:buSzPct val="100000"/>
              <a:buFont typeface="+mj-lt"/>
              <a:buAutoNum type="alphaLcParenR"/>
            </a:pPr>
            <a:r>
              <a:rPr lang="en-US" sz="1000" dirty="0">
                <a:solidFill>
                  <a:schemeClr val="dk1"/>
                </a:solidFill>
                <a:latin typeface="Garamond"/>
                <a:ea typeface="Garamond"/>
                <a:cs typeface="Garamond"/>
                <a:sym typeface="Garamond"/>
              </a:rPr>
              <a:t>Natural disaster</a:t>
            </a:r>
          </a:p>
          <a:p>
            <a:pPr marL="228600" indent="-228600">
              <a:buClr>
                <a:schemeClr val="accent1"/>
              </a:buClr>
              <a:buSzPct val="100000"/>
              <a:buFont typeface="+mj-lt"/>
              <a:buAutoNum type="alphaLcParenR"/>
            </a:pPr>
            <a:r>
              <a:rPr lang="en-US" sz="1000" dirty="0" smtClean="0">
                <a:solidFill>
                  <a:schemeClr val="dk1"/>
                </a:solidFill>
                <a:latin typeface="Garamond"/>
                <a:ea typeface="Garamond"/>
                <a:cs typeface="Garamond"/>
                <a:sym typeface="Garamond"/>
              </a:rPr>
              <a:t>Political </a:t>
            </a:r>
            <a:r>
              <a:rPr lang="en-US" sz="1000" dirty="0">
                <a:solidFill>
                  <a:schemeClr val="dk1"/>
                </a:solidFill>
                <a:latin typeface="Garamond"/>
                <a:ea typeface="Garamond"/>
                <a:cs typeface="Garamond"/>
                <a:sym typeface="Garamond"/>
              </a:rPr>
              <a:t>uprising</a:t>
            </a:r>
          </a:p>
          <a:p>
            <a:pPr marL="228600" indent="-228600">
              <a:buClr>
                <a:schemeClr val="accent1"/>
              </a:buClr>
              <a:buSzPct val="100000"/>
              <a:buFont typeface="+mj-lt"/>
              <a:buAutoNum type="alphaLcParenR"/>
            </a:pPr>
            <a:r>
              <a:rPr lang="en-US" sz="1000" dirty="0">
                <a:solidFill>
                  <a:schemeClr val="dk1"/>
                </a:solidFill>
                <a:latin typeface="Garamond"/>
                <a:ea typeface="Garamond"/>
                <a:cs typeface="Garamond"/>
                <a:sym typeface="Garamond"/>
              </a:rPr>
              <a:t>Urgent medical or security assistance</a:t>
            </a:r>
          </a:p>
          <a:p>
            <a:pPr marL="228600" indent="-228600">
              <a:buClr>
                <a:schemeClr val="accent1"/>
              </a:buClr>
              <a:buSzPct val="100000"/>
              <a:buFont typeface="+mj-lt"/>
              <a:buAutoNum type="alphaLcParenR"/>
            </a:pPr>
            <a:r>
              <a:rPr lang="en-US" sz="1000" dirty="0">
                <a:solidFill>
                  <a:schemeClr val="dk1"/>
                </a:solidFill>
                <a:latin typeface="Garamond"/>
                <a:ea typeface="Garamond"/>
                <a:cs typeface="Garamond"/>
                <a:sym typeface="Garamond"/>
              </a:rPr>
              <a:t>Evacuation</a:t>
            </a:r>
          </a:p>
          <a:p>
            <a:pPr marL="228600" indent="-228600">
              <a:buClr>
                <a:schemeClr val="accent1"/>
              </a:buClr>
              <a:buSzPct val="100000"/>
              <a:buFont typeface="+mj-lt"/>
              <a:buAutoNum type="alphaLcParenR"/>
            </a:pPr>
            <a:r>
              <a:rPr lang="en-US" sz="1000" dirty="0">
                <a:solidFill>
                  <a:schemeClr val="dk1"/>
                </a:solidFill>
                <a:latin typeface="Garamond"/>
                <a:ea typeface="Garamond"/>
                <a:cs typeface="Garamond"/>
                <a:sym typeface="Garamond"/>
              </a:rPr>
              <a:t>Lost </a:t>
            </a:r>
            <a:r>
              <a:rPr lang="en-US" sz="1000" dirty="0" smtClean="0">
                <a:solidFill>
                  <a:schemeClr val="dk1"/>
                </a:solidFill>
                <a:latin typeface="Garamond"/>
                <a:ea typeface="Garamond"/>
                <a:cs typeface="Garamond"/>
                <a:sym typeface="Garamond"/>
              </a:rPr>
              <a:t>passport</a:t>
            </a:r>
          </a:p>
          <a:p>
            <a:pPr marL="228600" indent="-228600">
              <a:buClr>
                <a:schemeClr val="accent1"/>
              </a:buClr>
              <a:buSzPct val="100000"/>
              <a:buFont typeface="+mj-lt"/>
              <a:buAutoNum type="alphaLcParenR"/>
            </a:pPr>
            <a:r>
              <a:rPr lang="en-US" sz="1000" dirty="0" smtClean="0">
                <a:solidFill>
                  <a:schemeClr val="dk1"/>
                </a:solidFill>
                <a:latin typeface="Garamond"/>
                <a:ea typeface="Garamond"/>
                <a:cs typeface="Garamond"/>
                <a:sym typeface="Garamond"/>
              </a:rPr>
              <a:t>All of the Above</a:t>
            </a:r>
            <a:endParaRPr lang="en-US" sz="1000" dirty="0">
              <a:solidFill>
                <a:schemeClr val="dk1"/>
              </a:solidFill>
              <a:latin typeface="Garamond"/>
              <a:ea typeface="Garamond"/>
              <a:cs typeface="Garamond"/>
              <a:sym typeface="Garamond"/>
            </a:endParaRPr>
          </a:p>
          <a:p>
            <a:pPr lvl="0">
              <a:buSzPct val="25000"/>
            </a:pPr>
            <a:endParaRPr lang="en-US" sz="500" dirty="0">
              <a:solidFill>
                <a:schemeClr val="dk1"/>
              </a:solidFill>
              <a:latin typeface="Garamond"/>
              <a:ea typeface="Garamond"/>
              <a:cs typeface="Garamond"/>
              <a:sym typeface="Garamond"/>
            </a:endParaRPr>
          </a:p>
          <a:p>
            <a:pPr lvl="0">
              <a:buSzPct val="25000"/>
            </a:pPr>
            <a:r>
              <a:rPr lang="en-US" sz="1000" dirty="0">
                <a:solidFill>
                  <a:schemeClr val="dk1"/>
                </a:solidFill>
                <a:latin typeface="Garamond"/>
                <a:ea typeface="Garamond"/>
                <a:cs typeface="Garamond"/>
                <a:sym typeface="Garamond"/>
              </a:rPr>
              <a:t>For how many </a:t>
            </a:r>
            <a:r>
              <a:rPr lang="en-US" sz="1000" dirty="0" smtClean="0">
                <a:solidFill>
                  <a:schemeClr val="dk1"/>
                </a:solidFill>
                <a:latin typeface="Garamond"/>
                <a:ea typeface="Garamond"/>
                <a:cs typeface="Garamond"/>
                <a:sym typeface="Garamond"/>
              </a:rPr>
              <a:t>months after your </a:t>
            </a:r>
            <a:r>
              <a:rPr lang="en-US" sz="1000" dirty="0">
                <a:solidFill>
                  <a:schemeClr val="dk1"/>
                </a:solidFill>
                <a:latin typeface="Garamond"/>
                <a:ea typeface="Garamond"/>
                <a:cs typeface="Garamond"/>
                <a:sym typeface="Garamond"/>
              </a:rPr>
              <a:t>departure date must your passport be </a:t>
            </a:r>
            <a:r>
              <a:rPr lang="en-US" sz="1000" dirty="0" smtClean="0">
                <a:solidFill>
                  <a:schemeClr val="dk1"/>
                </a:solidFill>
                <a:latin typeface="Garamond"/>
                <a:ea typeface="Garamond"/>
                <a:cs typeface="Garamond"/>
                <a:sym typeface="Garamond"/>
              </a:rPr>
              <a:t>valid, at a minimum? </a:t>
            </a:r>
            <a:endParaRPr lang="en-US" sz="1000" dirty="0">
              <a:solidFill>
                <a:schemeClr val="dk1"/>
              </a:solidFill>
              <a:latin typeface="Garamond"/>
              <a:ea typeface="Garamond"/>
              <a:cs typeface="Garamond"/>
              <a:sym typeface="Garamond"/>
            </a:endParaRPr>
          </a:p>
          <a:p>
            <a:pPr marL="228600" lvl="0" indent="-228600">
              <a:buClr>
                <a:schemeClr val="accent1"/>
              </a:buClr>
              <a:buSzPct val="100000"/>
              <a:buFont typeface="+mj-lt"/>
              <a:buAutoNum type="alphaLcParenR"/>
            </a:pPr>
            <a:r>
              <a:rPr lang="en-US" sz="1000" dirty="0">
                <a:solidFill>
                  <a:schemeClr val="dk1"/>
                </a:solidFill>
                <a:latin typeface="Garamond"/>
                <a:ea typeface="Garamond"/>
                <a:cs typeface="Garamond"/>
                <a:sym typeface="Garamond"/>
              </a:rPr>
              <a:t>1 month </a:t>
            </a:r>
          </a:p>
          <a:p>
            <a:pPr marL="228600" lvl="0" indent="-228600">
              <a:buClr>
                <a:schemeClr val="accent1"/>
              </a:buClr>
              <a:buSzPct val="100000"/>
              <a:buFont typeface="+mj-lt"/>
              <a:buAutoNum type="alphaLcParenR"/>
            </a:pPr>
            <a:r>
              <a:rPr lang="en-US" sz="1000" dirty="0">
                <a:solidFill>
                  <a:schemeClr val="dk1"/>
                </a:solidFill>
                <a:latin typeface="Garamond"/>
                <a:ea typeface="Garamond"/>
                <a:cs typeface="Garamond"/>
                <a:sym typeface="Garamond"/>
              </a:rPr>
              <a:t>3 months</a:t>
            </a:r>
          </a:p>
          <a:p>
            <a:pPr marL="228600" lvl="0" indent="-228600">
              <a:buClr>
                <a:schemeClr val="accent1"/>
              </a:buClr>
              <a:buSzPct val="100000"/>
              <a:buFont typeface="+mj-lt"/>
              <a:buAutoNum type="alphaLcParenR"/>
            </a:pPr>
            <a:r>
              <a:rPr lang="en-US" sz="1000" dirty="0">
                <a:solidFill>
                  <a:schemeClr val="dk1"/>
                </a:solidFill>
                <a:latin typeface="Garamond"/>
                <a:ea typeface="Garamond"/>
                <a:cs typeface="Garamond"/>
                <a:sym typeface="Garamond"/>
              </a:rPr>
              <a:t>6 months</a:t>
            </a:r>
          </a:p>
          <a:p>
            <a:pPr>
              <a:buSzPct val="25000"/>
            </a:pPr>
            <a:endParaRPr lang="en-US" sz="500" dirty="0">
              <a:solidFill>
                <a:schemeClr val="dk1"/>
              </a:solidFill>
              <a:latin typeface="Garamond"/>
              <a:ea typeface="Garamond"/>
              <a:cs typeface="Garamond"/>
              <a:sym typeface="Garamond"/>
            </a:endParaRPr>
          </a:p>
          <a:p>
            <a:pPr lvl="0">
              <a:buSzPct val="25000"/>
            </a:pPr>
            <a:r>
              <a:rPr lang="en-US" sz="1000" dirty="0" smtClean="0">
                <a:solidFill>
                  <a:schemeClr val="dk1"/>
                </a:solidFill>
                <a:latin typeface="Garamond"/>
                <a:ea typeface="Garamond"/>
                <a:cs typeface="Garamond"/>
                <a:sym typeface="Garamond"/>
              </a:rPr>
              <a:t>Check all the travel documents you should bring photocopies of while traveling abroad:</a:t>
            </a:r>
            <a:endParaRPr lang="en-US" sz="1000" dirty="0">
              <a:solidFill>
                <a:schemeClr val="dk1"/>
              </a:solidFill>
              <a:latin typeface="Garamond"/>
              <a:ea typeface="Garamond"/>
              <a:cs typeface="Garamond"/>
              <a:sym typeface="Garamond"/>
            </a:endParaRPr>
          </a:p>
          <a:p>
            <a:pPr marL="228600" lvl="0" indent="-228600">
              <a:buClr>
                <a:schemeClr val="accent1"/>
              </a:buClr>
              <a:buSzPct val="100000"/>
              <a:buFont typeface="Wingdings" panose="05000000000000000000" pitchFamily="2" charset="2"/>
              <a:buChar char="q"/>
            </a:pPr>
            <a:r>
              <a:rPr lang="en-US" sz="1000" dirty="0" smtClean="0">
                <a:solidFill>
                  <a:schemeClr val="dk1"/>
                </a:solidFill>
                <a:latin typeface="Garamond"/>
                <a:ea typeface="Garamond"/>
                <a:cs typeface="Garamond"/>
                <a:sym typeface="Garamond"/>
              </a:rPr>
              <a:t>Passport</a:t>
            </a:r>
          </a:p>
          <a:p>
            <a:pPr marL="228600" lvl="0" indent="-228600">
              <a:buClr>
                <a:schemeClr val="accent1"/>
              </a:buClr>
              <a:buSzPct val="100000"/>
              <a:buFont typeface="Wingdings" panose="05000000000000000000" pitchFamily="2" charset="2"/>
              <a:buChar char="q"/>
            </a:pPr>
            <a:r>
              <a:rPr lang="en-US" sz="1000" dirty="0" smtClean="0">
                <a:solidFill>
                  <a:schemeClr val="dk1"/>
                </a:solidFill>
                <a:latin typeface="Garamond"/>
                <a:ea typeface="Garamond"/>
                <a:cs typeface="Garamond"/>
                <a:sym typeface="Garamond"/>
              </a:rPr>
              <a:t>Visa</a:t>
            </a:r>
          </a:p>
          <a:p>
            <a:pPr marL="228600" lvl="0" indent="-228600">
              <a:buClr>
                <a:schemeClr val="accent1"/>
              </a:buClr>
              <a:buSzPct val="100000"/>
              <a:buFont typeface="Wingdings" panose="05000000000000000000" pitchFamily="2" charset="2"/>
              <a:buChar char="q"/>
            </a:pPr>
            <a:r>
              <a:rPr lang="en-US" sz="1000" dirty="0" smtClean="0">
                <a:solidFill>
                  <a:schemeClr val="dk1"/>
                </a:solidFill>
                <a:latin typeface="Garamond"/>
                <a:ea typeface="Garamond"/>
                <a:cs typeface="Garamond"/>
                <a:sym typeface="Garamond"/>
              </a:rPr>
              <a:t>Flight information</a:t>
            </a:r>
          </a:p>
          <a:p>
            <a:pPr marL="228600" lvl="0" indent="-228600">
              <a:buClr>
                <a:schemeClr val="accent1"/>
              </a:buClr>
              <a:buSzPct val="100000"/>
              <a:buFont typeface="Wingdings" panose="05000000000000000000" pitchFamily="2" charset="2"/>
              <a:buChar char="q"/>
            </a:pPr>
            <a:r>
              <a:rPr lang="en-US" sz="1000" dirty="0" smtClean="0">
                <a:solidFill>
                  <a:schemeClr val="dk1"/>
                </a:solidFill>
                <a:latin typeface="Garamond"/>
                <a:ea typeface="Garamond"/>
                <a:cs typeface="Garamond"/>
                <a:sym typeface="Garamond"/>
              </a:rPr>
              <a:t>Hotel/Lodging information</a:t>
            </a:r>
          </a:p>
          <a:p>
            <a:pPr marL="228600" lvl="0" indent="-228600">
              <a:buClr>
                <a:schemeClr val="accent1"/>
              </a:buClr>
              <a:buSzPct val="100000"/>
              <a:buFont typeface="Wingdings" panose="05000000000000000000" pitchFamily="2" charset="2"/>
              <a:buChar char="q"/>
            </a:pPr>
            <a:r>
              <a:rPr lang="en-US" sz="1000" dirty="0" smtClean="0">
                <a:solidFill>
                  <a:schemeClr val="dk1"/>
                </a:solidFill>
                <a:latin typeface="Garamond"/>
                <a:ea typeface="Garamond"/>
                <a:cs typeface="Garamond"/>
                <a:sym typeface="Garamond"/>
              </a:rPr>
              <a:t>Emergency </a:t>
            </a:r>
            <a:r>
              <a:rPr lang="en-US" sz="1000" dirty="0">
                <a:solidFill>
                  <a:schemeClr val="dk1"/>
                </a:solidFill>
                <a:latin typeface="Garamond"/>
                <a:ea typeface="Garamond"/>
                <a:cs typeface="Garamond"/>
                <a:sym typeface="Garamond"/>
              </a:rPr>
              <a:t>contact information and other important phone numbers</a:t>
            </a:r>
          </a:p>
          <a:p>
            <a:pPr lvl="0">
              <a:buSzPct val="25000"/>
            </a:pPr>
            <a:endParaRPr lang="en-US" sz="500" i="1" dirty="0">
              <a:solidFill>
                <a:schemeClr val="dk1"/>
              </a:solidFill>
              <a:latin typeface="Garamond"/>
              <a:ea typeface="Garamond"/>
              <a:cs typeface="Garamond"/>
              <a:sym typeface="Garamond"/>
            </a:endParaRPr>
          </a:p>
          <a:p>
            <a:pPr lvl="0">
              <a:buSzPct val="25000"/>
            </a:pPr>
            <a:r>
              <a:rPr lang="en-US" sz="1000" dirty="0">
                <a:solidFill>
                  <a:schemeClr val="dk1"/>
                </a:solidFill>
                <a:latin typeface="Garamond"/>
                <a:ea typeface="Garamond"/>
                <a:cs typeface="Garamond"/>
                <a:sym typeface="Garamond"/>
              </a:rPr>
              <a:t>How many weeks before departure should you consult with a health care provider regarding recommended immunizations? </a:t>
            </a:r>
          </a:p>
          <a:p>
            <a:pPr marL="228600" lvl="0" indent="-228600">
              <a:buClr>
                <a:schemeClr val="accent1"/>
              </a:buClr>
              <a:buSzPct val="100000"/>
              <a:buFont typeface="+mj-lt"/>
              <a:buAutoNum type="alphaLcParenR"/>
            </a:pPr>
            <a:r>
              <a:rPr lang="en-US" sz="1000" dirty="0">
                <a:solidFill>
                  <a:schemeClr val="dk1"/>
                </a:solidFill>
                <a:latin typeface="Garamond"/>
                <a:ea typeface="Garamond"/>
                <a:cs typeface="Garamond"/>
                <a:sym typeface="Garamond"/>
              </a:rPr>
              <a:t>1 week before departure</a:t>
            </a:r>
          </a:p>
          <a:p>
            <a:pPr marL="228600" lvl="0" indent="-228600">
              <a:buClr>
                <a:schemeClr val="accent1"/>
              </a:buClr>
              <a:buSzPct val="100000"/>
              <a:buFont typeface="+mj-lt"/>
              <a:buAutoNum type="alphaLcParenR"/>
            </a:pPr>
            <a:r>
              <a:rPr lang="en-US" sz="1000" dirty="0">
                <a:solidFill>
                  <a:schemeClr val="dk1"/>
                </a:solidFill>
                <a:latin typeface="Garamond"/>
                <a:ea typeface="Garamond"/>
                <a:cs typeface="Garamond"/>
                <a:sym typeface="Garamond"/>
              </a:rPr>
              <a:t>2 weeks before departure</a:t>
            </a:r>
          </a:p>
          <a:p>
            <a:pPr marL="228600" lvl="0" indent="-228600">
              <a:buClr>
                <a:schemeClr val="accent1"/>
              </a:buClr>
              <a:buSzPct val="100000"/>
              <a:buFont typeface="+mj-lt"/>
              <a:buAutoNum type="alphaLcParenR"/>
            </a:pPr>
            <a:r>
              <a:rPr lang="en-US" sz="1000" dirty="0" smtClean="0">
                <a:solidFill>
                  <a:schemeClr val="dk1"/>
                </a:solidFill>
                <a:latin typeface="Garamond"/>
                <a:ea typeface="Garamond"/>
                <a:cs typeface="Garamond"/>
                <a:sym typeface="Garamond"/>
              </a:rPr>
              <a:t>4-6 </a:t>
            </a:r>
            <a:r>
              <a:rPr lang="en-US" sz="1000" dirty="0">
                <a:solidFill>
                  <a:schemeClr val="dk1"/>
                </a:solidFill>
                <a:latin typeface="Garamond"/>
                <a:ea typeface="Garamond"/>
                <a:cs typeface="Garamond"/>
                <a:sym typeface="Garamond"/>
              </a:rPr>
              <a:t>weeks before departure</a:t>
            </a:r>
          </a:p>
          <a:p>
            <a:pPr marL="228600" lvl="0" indent="-228600">
              <a:buClr>
                <a:schemeClr val="accent1"/>
              </a:buClr>
              <a:buSzPct val="100000"/>
              <a:buFont typeface="+mj-lt"/>
              <a:buAutoNum type="alphaLcParenR"/>
            </a:pPr>
            <a:r>
              <a:rPr lang="en-US" sz="1000" dirty="0">
                <a:solidFill>
                  <a:schemeClr val="dk1"/>
                </a:solidFill>
                <a:latin typeface="Garamond"/>
                <a:ea typeface="Garamond"/>
                <a:cs typeface="Garamond"/>
                <a:sym typeface="Garamond"/>
              </a:rPr>
              <a:t>10-12 weeks before departure</a:t>
            </a:r>
          </a:p>
          <a:p>
            <a:pPr lvl="0">
              <a:buSzPct val="25000"/>
            </a:pPr>
            <a:endParaRPr lang="en-US" sz="500" i="1" dirty="0">
              <a:solidFill>
                <a:schemeClr val="dk1"/>
              </a:solidFill>
              <a:latin typeface="Garamond"/>
              <a:ea typeface="Garamond"/>
              <a:cs typeface="Garamond"/>
              <a:sym typeface="Garamond"/>
            </a:endParaRPr>
          </a:p>
          <a:p>
            <a:pPr lvl="0">
              <a:buSzPct val="25000"/>
            </a:pPr>
            <a:r>
              <a:rPr lang="en-US" sz="1000" dirty="0" smtClean="0">
                <a:solidFill>
                  <a:schemeClr val="dk1"/>
                </a:solidFill>
                <a:latin typeface="Garamond"/>
                <a:ea typeface="Garamond"/>
                <a:cs typeface="Garamond"/>
                <a:sym typeface="Garamond"/>
              </a:rPr>
              <a:t>True </a:t>
            </a:r>
            <a:r>
              <a:rPr lang="en-US" sz="1000" dirty="0">
                <a:solidFill>
                  <a:schemeClr val="dk1"/>
                </a:solidFill>
                <a:latin typeface="Garamond"/>
                <a:ea typeface="Garamond"/>
                <a:cs typeface="Garamond"/>
                <a:sym typeface="Garamond"/>
              </a:rPr>
              <a:t>or False: While you are abroad, you are subject to the laws of the country in which you are traveling. This includes violations relating to drugs and alcohol.</a:t>
            </a:r>
          </a:p>
          <a:p>
            <a:pPr lvl="0">
              <a:buSzPct val="25000"/>
            </a:pPr>
            <a:endParaRPr lang="en-US" sz="1000" dirty="0" smtClean="0">
              <a:solidFill>
                <a:schemeClr val="dk1"/>
              </a:solidFill>
              <a:latin typeface="Garamond"/>
              <a:ea typeface="Garamond"/>
              <a:cs typeface="Garamond"/>
              <a:sym typeface="Garamond"/>
            </a:endParaRPr>
          </a:p>
          <a:p>
            <a:pPr lvl="0">
              <a:buSzPct val="25000"/>
            </a:pPr>
            <a:r>
              <a:rPr lang="en-US" sz="1000" dirty="0" smtClean="0">
                <a:solidFill>
                  <a:schemeClr val="dk1"/>
                </a:solidFill>
                <a:latin typeface="Garamond"/>
                <a:ea typeface="Garamond"/>
                <a:cs typeface="Garamond"/>
                <a:sym typeface="Garamond"/>
              </a:rPr>
              <a:t>True </a:t>
            </a:r>
            <a:r>
              <a:rPr lang="en-US" sz="1000" dirty="0">
                <a:solidFill>
                  <a:schemeClr val="dk1"/>
                </a:solidFill>
                <a:latin typeface="Garamond"/>
                <a:ea typeface="Garamond"/>
                <a:cs typeface="Garamond"/>
                <a:sym typeface="Garamond"/>
              </a:rPr>
              <a:t>or False: You can only be subject to Dean’s </a:t>
            </a:r>
            <a:r>
              <a:rPr lang="en-US" sz="1000" dirty="0" smtClean="0">
                <a:solidFill>
                  <a:schemeClr val="dk1"/>
                </a:solidFill>
                <a:latin typeface="Garamond"/>
                <a:ea typeface="Garamond"/>
                <a:cs typeface="Garamond"/>
                <a:sym typeface="Garamond"/>
              </a:rPr>
              <a:t>Discipline </a:t>
            </a:r>
            <a:r>
              <a:rPr lang="en-US" sz="1000" dirty="0">
                <a:solidFill>
                  <a:schemeClr val="dk1"/>
                </a:solidFill>
                <a:latin typeface="Garamond"/>
                <a:ea typeface="Garamond"/>
                <a:cs typeface="Garamond"/>
                <a:sym typeface="Garamond"/>
              </a:rPr>
              <a:t>if you violate Columbia policies when you are on-campus</a:t>
            </a:r>
            <a:r>
              <a:rPr lang="en-US" sz="1000" dirty="0" smtClean="0">
                <a:solidFill>
                  <a:schemeClr val="dk1"/>
                </a:solidFill>
                <a:latin typeface="Garamond"/>
                <a:ea typeface="Garamond"/>
                <a:cs typeface="Garamond"/>
                <a:sym typeface="Garamond"/>
              </a:rPr>
              <a:t>.</a:t>
            </a:r>
            <a:endParaRPr lang="en-US" sz="1000" dirty="0">
              <a:solidFill>
                <a:schemeClr val="dk1"/>
              </a:solidFill>
              <a:latin typeface="Garamond"/>
              <a:ea typeface="Garamond"/>
              <a:cs typeface="Garamond"/>
              <a:sym typeface="Garamond"/>
            </a:endParaRPr>
          </a:p>
        </p:txBody>
      </p:sp>
    </p:spTree>
    <p:extLst>
      <p:ext uri="{BB962C8B-B14F-4D97-AF65-F5344CB8AC3E}">
        <p14:creationId xmlns:p14="http://schemas.microsoft.com/office/powerpoint/2010/main" val="2995140013"/>
      </p:ext>
    </p:extLst>
  </p:cSld>
  <p:clrMapOvr>
    <a:masterClrMapping/>
  </p:clrMapOvr>
  <p:transition spd="med">
    <p:fad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Inline image 2"/>
          <p:cNvSpPr>
            <a:spLocks noChangeAspect="1" noChangeArrowheads="1"/>
          </p:cNvSpPr>
          <p:nvPr/>
        </p:nvSpPr>
        <p:spPr bwMode="auto">
          <a:xfrm>
            <a:off x="58341" y="-72232"/>
            <a:ext cx="114300" cy="1524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38405" tIns="19202" rIns="38405" bIns="19202" numCol="1" anchor="t" anchorCtr="0" compatLnSpc="1">
            <a:prstTxWarp prst="textNoShape">
              <a:avLst/>
            </a:prstTxWarp>
          </a:bodyPr>
          <a:lstStyle/>
          <a:p>
            <a:endParaRPr lang="en-US" dirty="0"/>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914900"/>
            <a:ext cx="9144000" cy="22958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Shape 88"/>
          <p:cNvSpPr/>
          <p:nvPr/>
        </p:nvSpPr>
        <p:spPr>
          <a:xfrm>
            <a:off x="75" y="0"/>
            <a:ext cx="9143925" cy="7210796"/>
          </a:xfrm>
          <a:prstGeom prst="rect">
            <a:avLst/>
          </a:prstGeom>
          <a:solidFill>
            <a:schemeClr val="accent1">
              <a:lumMod val="75000"/>
              <a:alpha val="76862"/>
            </a:schemeClr>
          </a:solidFill>
          <a:ln>
            <a:noFill/>
          </a:ln>
        </p:spPr>
        <p:txBody>
          <a:bodyPr lIns="38399" tIns="19194" rIns="38399" bIns="19194" anchor="ctr" anchorCtr="0">
            <a:noAutofit/>
          </a:bodyPr>
          <a:lstStyle/>
          <a:p>
            <a:pPr algn="ctr"/>
            <a:endParaRPr sz="1500" dirty="0">
              <a:solidFill>
                <a:schemeClr val="lt1"/>
              </a:solidFill>
              <a:latin typeface="Calibri"/>
              <a:ea typeface="Calibri"/>
              <a:cs typeface="Calibri"/>
              <a:sym typeface="Calibri"/>
            </a:endParaRPr>
          </a:p>
        </p:txBody>
      </p:sp>
      <p:sp>
        <p:nvSpPr>
          <p:cNvPr id="7" name="Shape 89"/>
          <p:cNvSpPr txBox="1"/>
          <p:nvPr/>
        </p:nvSpPr>
        <p:spPr>
          <a:xfrm>
            <a:off x="235997" y="2342450"/>
            <a:ext cx="8422228" cy="1302300"/>
          </a:xfrm>
          <a:prstGeom prst="rect">
            <a:avLst/>
          </a:prstGeom>
          <a:noFill/>
          <a:ln>
            <a:noFill/>
          </a:ln>
        </p:spPr>
        <p:txBody>
          <a:bodyPr lIns="38399" tIns="19194" rIns="38399" bIns="19194" anchor="b" anchorCtr="0">
            <a:noAutofit/>
          </a:bodyPr>
          <a:lstStyle/>
          <a:p>
            <a:pPr lvl="0" algn="ctr">
              <a:buSzPct val="25000"/>
            </a:pPr>
            <a:r>
              <a:rPr lang="en-US" sz="3000" b="1" dirty="0">
                <a:solidFill>
                  <a:schemeClr val="lt1"/>
                </a:solidFill>
                <a:latin typeface="Cabin"/>
                <a:ea typeface="Cabin"/>
                <a:cs typeface="Cabin"/>
                <a:sym typeface="Cabin"/>
              </a:rPr>
              <a:t>RESOURCES</a:t>
            </a:r>
          </a:p>
          <a:p>
            <a:pPr lvl="0" algn="ctr">
              <a:buSzPct val="25000"/>
            </a:pPr>
            <a:endParaRPr lang="en-US" sz="3000" b="1" dirty="0">
              <a:solidFill>
                <a:schemeClr val="lt1"/>
              </a:solidFill>
              <a:latin typeface="Cabin"/>
              <a:ea typeface="Cabin"/>
              <a:cs typeface="Cabin"/>
              <a:sym typeface="Cabin"/>
            </a:endParaRPr>
          </a:p>
        </p:txBody>
      </p:sp>
      <p:cxnSp>
        <p:nvCxnSpPr>
          <p:cNvPr id="8" name="Shape 90"/>
          <p:cNvCxnSpPr/>
          <p:nvPr/>
        </p:nvCxnSpPr>
        <p:spPr>
          <a:xfrm>
            <a:off x="778921" y="3558929"/>
            <a:ext cx="7593554" cy="0"/>
          </a:xfrm>
          <a:prstGeom prst="straightConnector1">
            <a:avLst/>
          </a:prstGeom>
          <a:noFill/>
          <a:ln w="50800" cap="flat" cmpd="sng">
            <a:solidFill>
              <a:schemeClr val="lt1"/>
            </a:solidFill>
            <a:prstDash val="solid"/>
            <a:miter/>
            <a:headEnd type="none" w="med" len="med"/>
            <a:tailEnd type="none" w="med" len="med"/>
          </a:ln>
        </p:spPr>
      </p:cxnSp>
      <p:sp>
        <p:nvSpPr>
          <p:cNvPr id="9" name="Shape 92"/>
          <p:cNvSpPr txBox="1"/>
          <p:nvPr/>
        </p:nvSpPr>
        <p:spPr>
          <a:xfrm>
            <a:off x="730074" y="3644749"/>
            <a:ext cx="7356651" cy="430950"/>
          </a:xfrm>
          <a:prstGeom prst="rect">
            <a:avLst/>
          </a:prstGeom>
          <a:noFill/>
          <a:ln>
            <a:noFill/>
          </a:ln>
        </p:spPr>
        <p:txBody>
          <a:bodyPr lIns="38399" tIns="19194" rIns="38399" bIns="19194" anchor="t" anchorCtr="0">
            <a:noAutofit/>
          </a:bodyPr>
          <a:lstStyle/>
          <a:p>
            <a:pPr lvl="0" algn="ctr">
              <a:buSzPct val="25000"/>
            </a:pPr>
            <a:endParaRPr lang="en-US" sz="2100" dirty="0">
              <a:solidFill>
                <a:schemeClr val="lt1"/>
              </a:solidFill>
              <a:latin typeface="Cabin"/>
              <a:ea typeface="Cabin"/>
              <a:cs typeface="Cabin"/>
              <a:sym typeface="Cabin"/>
            </a:endParaRPr>
          </a:p>
        </p:txBody>
      </p:sp>
    </p:spTree>
    <p:extLst>
      <p:ext uri="{BB962C8B-B14F-4D97-AF65-F5344CB8AC3E}">
        <p14:creationId xmlns:p14="http://schemas.microsoft.com/office/powerpoint/2010/main" val="70040454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cxnSp>
        <p:nvCxnSpPr>
          <p:cNvPr id="99" name="Shape 99"/>
          <p:cNvCxnSpPr/>
          <p:nvPr/>
        </p:nvCxnSpPr>
        <p:spPr>
          <a:xfrm rot="10800000" flipH="1">
            <a:off x="1222106" y="1116125"/>
            <a:ext cx="6640088" cy="8100"/>
          </a:xfrm>
          <a:prstGeom prst="straightConnector1">
            <a:avLst/>
          </a:prstGeom>
          <a:noFill/>
          <a:ln w="50800" cap="flat" cmpd="sng">
            <a:solidFill>
              <a:srgbClr val="A4D7F4"/>
            </a:solidFill>
            <a:prstDash val="solid"/>
            <a:miter/>
            <a:headEnd type="none" w="med" len="med"/>
            <a:tailEnd type="none" w="med" len="med"/>
          </a:ln>
        </p:spPr>
      </p:cxnSp>
      <p:cxnSp>
        <p:nvCxnSpPr>
          <p:cNvPr id="100" name="Shape 100"/>
          <p:cNvCxnSpPr/>
          <p:nvPr/>
        </p:nvCxnSpPr>
        <p:spPr>
          <a:xfrm>
            <a:off x="1222106" y="1124225"/>
            <a:ext cx="2325038" cy="0"/>
          </a:xfrm>
          <a:prstGeom prst="straightConnector1">
            <a:avLst/>
          </a:prstGeom>
          <a:noFill/>
          <a:ln w="50800" cap="flat" cmpd="sng">
            <a:solidFill>
              <a:srgbClr val="00447C"/>
            </a:solidFill>
            <a:prstDash val="solid"/>
            <a:miter/>
            <a:headEnd type="none" w="med" len="med"/>
            <a:tailEnd type="none" w="med" len="med"/>
          </a:ln>
        </p:spPr>
      </p:cxnSp>
      <p:sp>
        <p:nvSpPr>
          <p:cNvPr id="102" name="Shape 102"/>
          <p:cNvSpPr txBox="1"/>
          <p:nvPr/>
        </p:nvSpPr>
        <p:spPr>
          <a:xfrm>
            <a:off x="1188390" y="573400"/>
            <a:ext cx="6410475" cy="553950"/>
          </a:xfrm>
          <a:prstGeom prst="rect">
            <a:avLst/>
          </a:prstGeom>
          <a:noFill/>
          <a:ln>
            <a:noFill/>
          </a:ln>
        </p:spPr>
        <p:txBody>
          <a:bodyPr lIns="38399" tIns="19194" rIns="38399" bIns="19194" anchor="t" anchorCtr="0">
            <a:noAutofit/>
          </a:bodyPr>
          <a:lstStyle/>
          <a:p>
            <a:pPr>
              <a:buSzPct val="25000"/>
            </a:pPr>
            <a:r>
              <a:rPr lang="en-US" sz="2800" dirty="0">
                <a:solidFill>
                  <a:srgbClr val="00447C"/>
                </a:solidFill>
                <a:latin typeface="Cabin"/>
                <a:ea typeface="Cabin"/>
                <a:cs typeface="Cabin"/>
                <a:sym typeface="Cabin"/>
              </a:rPr>
              <a:t>RESOURCES</a:t>
            </a:r>
          </a:p>
        </p:txBody>
      </p:sp>
      <p:sp>
        <p:nvSpPr>
          <p:cNvPr id="104" name="Shape 104"/>
          <p:cNvSpPr/>
          <p:nvPr/>
        </p:nvSpPr>
        <p:spPr>
          <a:xfrm>
            <a:off x="1222107" y="1371600"/>
            <a:ext cx="7750443" cy="3663800"/>
          </a:xfrm>
          <a:prstGeom prst="rect">
            <a:avLst/>
          </a:prstGeom>
          <a:noFill/>
          <a:ln>
            <a:noFill/>
          </a:ln>
        </p:spPr>
        <p:txBody>
          <a:bodyPr lIns="38399" tIns="19194" rIns="38399" bIns="19194" anchor="t" anchorCtr="0">
            <a:noAutofit/>
          </a:bodyPr>
          <a:lstStyle/>
          <a:p>
            <a:pPr>
              <a:lnSpc>
                <a:spcPct val="150000"/>
              </a:lnSpc>
              <a:spcAft>
                <a:spcPts val="504"/>
              </a:spcAft>
              <a:buSzPct val="25000"/>
            </a:pPr>
            <a:r>
              <a:rPr lang="en-US" sz="1300" b="1" dirty="0" smtClean="0">
                <a:highlight>
                  <a:srgbClr val="FFFFFF"/>
                </a:highlight>
                <a:latin typeface="Garamond" panose="02020404030301010803" pitchFamily="18" charset="0"/>
                <a:ea typeface="Garamond"/>
                <a:cs typeface="Garamond"/>
                <a:sym typeface="Garamond"/>
              </a:rPr>
              <a:t>COLUMBIA POLICIES AND RESOURCES</a:t>
            </a:r>
            <a:endParaRPr lang="en-US" sz="1300" dirty="0" smtClean="0">
              <a:highlight>
                <a:srgbClr val="FFFFFF"/>
              </a:highlight>
              <a:latin typeface="Garamond" panose="02020404030301010803" pitchFamily="18" charset="0"/>
              <a:ea typeface="Garamond"/>
              <a:cs typeface="Garamond"/>
              <a:sym typeface="Garamond"/>
              <a:hlinkClick r:id="rId3"/>
            </a:endParaRPr>
          </a:p>
          <a:p>
            <a:pPr>
              <a:lnSpc>
                <a:spcPct val="150000"/>
              </a:lnSpc>
              <a:spcAft>
                <a:spcPts val="504"/>
              </a:spcAft>
              <a:buSzPct val="25000"/>
            </a:pPr>
            <a:r>
              <a:rPr lang="en-US" sz="1300" b="1" dirty="0" smtClean="0">
                <a:highlight>
                  <a:srgbClr val="FFFFFF"/>
                </a:highlight>
                <a:latin typeface="Garamond" panose="02020404030301010803" pitchFamily="18" charset="0"/>
                <a:ea typeface="Garamond"/>
                <a:cs typeface="Garamond"/>
                <a:sym typeface="Garamond"/>
                <a:hlinkClick r:id="rId3"/>
              </a:rPr>
              <a:t>Columbia Undergraduate International Travel Policy</a:t>
            </a:r>
            <a:endParaRPr lang="en-US" sz="1300" b="1" dirty="0" smtClean="0">
              <a:highlight>
                <a:srgbClr val="FFFFFF"/>
              </a:highlight>
              <a:latin typeface="Garamond" panose="02020404030301010803" pitchFamily="18" charset="0"/>
              <a:ea typeface="Garamond"/>
              <a:cs typeface="Garamond"/>
              <a:sym typeface="Garamond"/>
            </a:endParaRPr>
          </a:p>
          <a:p>
            <a:pPr>
              <a:lnSpc>
                <a:spcPct val="150000"/>
              </a:lnSpc>
              <a:spcAft>
                <a:spcPts val="504"/>
              </a:spcAft>
              <a:buSzPct val="25000"/>
            </a:pPr>
            <a:r>
              <a:rPr lang="en-US" sz="1300" b="1" dirty="0" smtClean="0">
                <a:highlight>
                  <a:srgbClr val="FFFFFF"/>
                </a:highlight>
                <a:latin typeface="Garamond" panose="02020404030301010803" pitchFamily="18" charset="0"/>
                <a:ea typeface="Garamond"/>
                <a:cs typeface="Garamond"/>
                <a:sym typeface="Garamond"/>
                <a:hlinkClick r:id="rId4" action="ppaction://hlinkfile"/>
              </a:rPr>
              <a:t>Columbia University International Travel Planning Policy</a:t>
            </a:r>
            <a:endParaRPr lang="en-US" sz="1300" b="1" dirty="0" smtClean="0">
              <a:highlight>
                <a:srgbClr val="FFFFFF"/>
              </a:highlight>
              <a:latin typeface="Garamond" panose="02020404030301010803" pitchFamily="18" charset="0"/>
              <a:ea typeface="Garamond"/>
              <a:cs typeface="Garamond"/>
              <a:sym typeface="Garamond"/>
            </a:endParaRPr>
          </a:p>
          <a:p>
            <a:pPr>
              <a:lnSpc>
                <a:spcPct val="150000"/>
              </a:lnSpc>
              <a:spcAft>
                <a:spcPts val="504"/>
              </a:spcAft>
              <a:buSzPct val="25000"/>
            </a:pPr>
            <a:r>
              <a:rPr lang="en-US" sz="1300" b="1" dirty="0" smtClean="0">
                <a:highlight>
                  <a:srgbClr val="FFFFFF"/>
                </a:highlight>
                <a:latin typeface="Garamond" panose="02020404030301010803" pitchFamily="18" charset="0"/>
                <a:ea typeface="Garamond"/>
                <a:cs typeface="Garamond"/>
                <a:sym typeface="Garamond"/>
                <a:hlinkClick r:id="rId5" action="ppaction://hlinkfile"/>
              </a:rPr>
              <a:t>Columbia University Global Travel</a:t>
            </a:r>
            <a:endParaRPr lang="en-US" sz="1300" b="1" dirty="0" smtClean="0">
              <a:highlight>
                <a:srgbClr val="FFFFFF"/>
              </a:highlight>
              <a:latin typeface="Garamond" panose="02020404030301010803" pitchFamily="18" charset="0"/>
              <a:ea typeface="Garamond"/>
              <a:cs typeface="Garamond"/>
              <a:sym typeface="Garamond"/>
            </a:endParaRPr>
          </a:p>
          <a:p>
            <a:pPr>
              <a:lnSpc>
                <a:spcPct val="150000"/>
              </a:lnSpc>
              <a:spcAft>
                <a:spcPts val="504"/>
              </a:spcAft>
              <a:buSzPct val="25000"/>
            </a:pPr>
            <a:r>
              <a:rPr lang="en-US" sz="1300" b="1" dirty="0" smtClean="0">
                <a:highlight>
                  <a:srgbClr val="FFFFFF"/>
                </a:highlight>
                <a:latin typeface="Garamond" panose="02020404030301010803" pitchFamily="18" charset="0"/>
                <a:ea typeface="Garamond"/>
                <a:cs typeface="Garamond"/>
                <a:sym typeface="Garamond"/>
                <a:hlinkClick r:id="rId6"/>
              </a:rPr>
              <a:t>International SOS (ISOS)</a:t>
            </a:r>
            <a:endParaRPr lang="en-US" sz="1300" b="1" dirty="0" smtClean="0">
              <a:highlight>
                <a:srgbClr val="FFFFFF"/>
              </a:highlight>
              <a:latin typeface="Garamond" panose="02020404030301010803" pitchFamily="18" charset="0"/>
              <a:ea typeface="Garamond"/>
              <a:cs typeface="Garamond"/>
              <a:sym typeface="Garamond"/>
            </a:endParaRPr>
          </a:p>
          <a:p>
            <a:pPr>
              <a:lnSpc>
                <a:spcPct val="150000"/>
              </a:lnSpc>
              <a:spcAft>
                <a:spcPts val="504"/>
              </a:spcAft>
              <a:buSzPct val="25000"/>
            </a:pPr>
            <a:r>
              <a:rPr lang="en-US" sz="1300" b="1" dirty="0" smtClean="0">
                <a:highlight>
                  <a:srgbClr val="FFFFFF"/>
                </a:highlight>
                <a:latin typeface="Garamond" panose="02020404030301010803" pitchFamily="18" charset="0"/>
                <a:ea typeface="Garamond"/>
                <a:cs typeface="Garamond"/>
                <a:sym typeface="Garamond"/>
                <a:hlinkClick r:id="rId7" action="ppaction://hlinkfile"/>
              </a:rPr>
              <a:t>Undergraduate Travel Web App</a:t>
            </a:r>
            <a:endParaRPr lang="en-US" sz="1300" b="1" dirty="0" smtClean="0">
              <a:highlight>
                <a:srgbClr val="FFFFFF"/>
              </a:highlight>
              <a:latin typeface="Garamond" panose="02020404030301010803" pitchFamily="18" charset="0"/>
              <a:ea typeface="Garamond"/>
              <a:cs typeface="Garamond"/>
              <a:sym typeface="Garamond"/>
            </a:endParaRPr>
          </a:p>
          <a:p>
            <a:pPr>
              <a:lnSpc>
                <a:spcPct val="150000"/>
              </a:lnSpc>
              <a:spcAft>
                <a:spcPts val="504"/>
              </a:spcAft>
              <a:buSzPct val="25000"/>
            </a:pPr>
            <a:r>
              <a:rPr lang="en-US" sz="1300" b="1" dirty="0" smtClean="0">
                <a:highlight>
                  <a:srgbClr val="FFFFFF"/>
                </a:highlight>
                <a:latin typeface="Garamond" panose="02020404030301010803" pitchFamily="18" charset="0"/>
                <a:ea typeface="Garamond"/>
                <a:cs typeface="Garamond"/>
                <a:sym typeface="Garamond"/>
              </a:rPr>
              <a:t>EMBASSIES AND CONSULAR AFFAIRS</a:t>
            </a:r>
          </a:p>
          <a:p>
            <a:pPr>
              <a:lnSpc>
                <a:spcPct val="150000"/>
              </a:lnSpc>
              <a:spcAft>
                <a:spcPts val="504"/>
              </a:spcAft>
            </a:pPr>
            <a:r>
              <a:rPr lang="en-US" sz="1300" b="1" dirty="0">
                <a:latin typeface="Garamond" panose="02020404030301010803" pitchFamily="18" charset="0"/>
                <a:ea typeface="Garamond"/>
                <a:cs typeface="Garamond"/>
                <a:sym typeface="Garamond"/>
                <a:hlinkClick r:id="rId8" action="ppaction://hlinkfile"/>
              </a:rPr>
              <a:t>G</a:t>
            </a:r>
            <a:r>
              <a:rPr lang="en-US" sz="1300" b="1" dirty="0" smtClean="0">
                <a:latin typeface="Garamond" panose="02020404030301010803" pitchFamily="18" charset="0"/>
                <a:ea typeface="Garamond"/>
                <a:cs typeface="Garamond"/>
                <a:sym typeface="Garamond"/>
                <a:hlinkClick r:id="rId8" action="ppaction://hlinkfile"/>
              </a:rPr>
              <a:t>lobal Embassies Around the World</a:t>
            </a:r>
            <a:endParaRPr lang="en-US" sz="1300" b="1" dirty="0" smtClean="0">
              <a:latin typeface="Garamond" panose="02020404030301010803" pitchFamily="18" charset="0"/>
              <a:ea typeface="Garamond"/>
              <a:cs typeface="Garamond"/>
              <a:sym typeface="Garamond"/>
              <a:hlinkClick r:id="rId9" action="ppaction://hlinkfile"/>
            </a:endParaRPr>
          </a:p>
          <a:p>
            <a:pPr>
              <a:lnSpc>
                <a:spcPct val="150000"/>
              </a:lnSpc>
              <a:spcAft>
                <a:spcPts val="504"/>
              </a:spcAft>
            </a:pPr>
            <a:r>
              <a:rPr lang="en-US" sz="1300" b="1" dirty="0" smtClean="0">
                <a:latin typeface="Garamond" panose="02020404030301010803" pitchFamily="18" charset="0"/>
                <a:ea typeface="Garamond"/>
                <a:cs typeface="Garamond"/>
                <a:sym typeface="Garamond"/>
                <a:hlinkClick r:id="rId10" action="ppaction://hlinkfile"/>
              </a:rPr>
              <a:t>U.S. Department of State Smart Traveler Enrollment Program</a:t>
            </a:r>
            <a:endParaRPr lang="en-US" sz="1300" u="sng" dirty="0" smtClean="0">
              <a:solidFill>
                <a:schemeClr val="hlink"/>
              </a:solidFill>
              <a:highlight>
                <a:srgbClr val="FFFFFF"/>
              </a:highlight>
              <a:latin typeface="Garamond" panose="02020404030301010803" pitchFamily="18" charset="0"/>
              <a:ea typeface="Garamond"/>
              <a:cs typeface="Garamond"/>
              <a:sym typeface="Garamond"/>
              <a:hlinkClick r:id="rId11"/>
            </a:endParaRPr>
          </a:p>
          <a:p>
            <a:pPr>
              <a:lnSpc>
                <a:spcPct val="150000"/>
              </a:lnSpc>
              <a:spcAft>
                <a:spcPts val="504"/>
              </a:spcAft>
            </a:pPr>
            <a:r>
              <a:rPr lang="en-US" sz="1300" b="1" dirty="0" smtClean="0">
                <a:latin typeface="Garamond" panose="02020404030301010803" pitchFamily="18" charset="0"/>
                <a:ea typeface="Garamond"/>
                <a:cs typeface="Garamond"/>
                <a:sym typeface="Garamond"/>
                <a:hlinkClick r:id="rId12"/>
              </a:rPr>
              <a:t>U.S. Embassies, Consulates and Diplomatic Missions by Country</a:t>
            </a:r>
            <a:endParaRPr lang="en-US" sz="1300" b="1" dirty="0" smtClean="0">
              <a:latin typeface="Garamond" panose="02020404030301010803" pitchFamily="18" charset="0"/>
              <a:ea typeface="Garamond"/>
              <a:cs typeface="Garamond"/>
              <a:sym typeface="Garamond"/>
            </a:endParaRPr>
          </a:p>
          <a:p>
            <a:pPr>
              <a:lnSpc>
                <a:spcPct val="150000"/>
              </a:lnSpc>
              <a:spcAft>
                <a:spcPts val="504"/>
              </a:spcAft>
            </a:pPr>
            <a:r>
              <a:rPr lang="en-US" sz="1300" b="1" dirty="0" smtClean="0">
                <a:latin typeface="Garamond" panose="02020404030301010803" pitchFamily="18" charset="0"/>
                <a:ea typeface="Garamond"/>
                <a:cs typeface="Garamond"/>
                <a:sym typeface="Garamond"/>
              </a:rPr>
              <a:t>PREPAREDNESS</a:t>
            </a:r>
          </a:p>
          <a:p>
            <a:pPr>
              <a:lnSpc>
                <a:spcPct val="150000"/>
              </a:lnSpc>
              <a:spcAft>
                <a:spcPts val="504"/>
              </a:spcAft>
            </a:pPr>
            <a:r>
              <a:rPr lang="en-US" sz="1300" b="1" dirty="0" smtClean="0">
                <a:latin typeface="Garamond" panose="02020404030301010803" pitchFamily="18" charset="0"/>
                <a:ea typeface="Garamond"/>
                <a:cs typeface="Garamond"/>
                <a:sym typeface="Garamond"/>
                <a:hlinkClick r:id="rId13"/>
              </a:rPr>
              <a:t>911 Numbers Abroad</a:t>
            </a:r>
            <a:endParaRPr lang="en-US" sz="1300" b="1" dirty="0" smtClean="0">
              <a:latin typeface="Garamond" panose="02020404030301010803" pitchFamily="18" charset="0"/>
              <a:ea typeface="Garamond"/>
              <a:cs typeface="Garamond"/>
              <a:sym typeface="Garamond"/>
            </a:endParaRPr>
          </a:p>
          <a:p>
            <a:pPr>
              <a:lnSpc>
                <a:spcPct val="150000"/>
              </a:lnSpc>
              <a:spcAft>
                <a:spcPts val="504"/>
              </a:spcAft>
            </a:pPr>
            <a:r>
              <a:rPr lang="en-US" sz="1300" b="1" dirty="0" smtClean="0">
                <a:latin typeface="Garamond" panose="02020404030301010803" pitchFamily="18" charset="0"/>
                <a:ea typeface="Garamond"/>
                <a:cs typeface="Garamond"/>
                <a:sym typeface="Garamond"/>
                <a:hlinkClick r:id="rId14" action="ppaction://hlinkfile"/>
              </a:rPr>
              <a:t>Medications Abroad</a:t>
            </a:r>
            <a:endParaRPr lang="en-US" sz="1300" b="1" dirty="0" smtClean="0">
              <a:latin typeface="Garamond" panose="02020404030301010803" pitchFamily="18" charset="0"/>
              <a:ea typeface="Garamond"/>
              <a:cs typeface="Garamond"/>
              <a:sym typeface="Garamond"/>
            </a:endParaRPr>
          </a:p>
          <a:p>
            <a:pPr marL="0" lvl="1">
              <a:lnSpc>
                <a:spcPct val="150000"/>
              </a:lnSpc>
              <a:spcAft>
                <a:spcPts val="504"/>
              </a:spcAft>
            </a:pPr>
            <a:r>
              <a:rPr lang="en-US" sz="1300" b="1" dirty="0" smtClean="0">
                <a:latin typeface="Garamond" panose="02020404030301010803" pitchFamily="18" charset="0"/>
                <a:hlinkClick r:id="rId15"/>
              </a:rPr>
              <a:t>NYS Planning Your Health In Advance</a:t>
            </a:r>
            <a:endParaRPr lang="en-US" sz="1300" b="1" dirty="0">
              <a:solidFill>
                <a:schemeClr val="dk1"/>
              </a:solidFill>
              <a:latin typeface="Garamond" panose="02020404030301010803" pitchFamily="18" charset="0"/>
            </a:endParaRPr>
          </a:p>
          <a:p>
            <a:pPr>
              <a:lnSpc>
                <a:spcPct val="150000"/>
              </a:lnSpc>
              <a:spcAft>
                <a:spcPts val="504"/>
              </a:spcAft>
            </a:pPr>
            <a:endParaRPr lang="en-US" sz="1300" b="1" dirty="0" smtClean="0">
              <a:latin typeface="Garamond" panose="02020404030301010803" pitchFamily="18" charset="0"/>
              <a:ea typeface="Garamond"/>
              <a:cs typeface="Garamond"/>
              <a:sym typeface="Garamond"/>
            </a:endParaRPr>
          </a:p>
          <a:p>
            <a:pPr>
              <a:lnSpc>
                <a:spcPct val="150000"/>
              </a:lnSpc>
              <a:spcAft>
                <a:spcPts val="504"/>
              </a:spcAft>
            </a:pPr>
            <a:endParaRPr lang="en-US" sz="1300" b="1" dirty="0" smtClean="0">
              <a:latin typeface="Garamond" panose="02020404030301010803" pitchFamily="18" charset="0"/>
              <a:ea typeface="Garamond"/>
              <a:cs typeface="Garamond"/>
              <a:sym typeface="Garamond"/>
            </a:endParaRPr>
          </a:p>
        </p:txBody>
      </p:sp>
      <p:sp>
        <p:nvSpPr>
          <p:cNvPr id="106" name="Shape 106"/>
          <p:cNvSpPr/>
          <p:nvPr/>
        </p:nvSpPr>
        <p:spPr>
          <a:xfrm>
            <a:off x="1664897" y="2964163"/>
            <a:ext cx="3007350" cy="784800"/>
          </a:xfrm>
          <a:prstGeom prst="rect">
            <a:avLst/>
          </a:prstGeom>
          <a:noFill/>
          <a:ln>
            <a:noFill/>
          </a:ln>
        </p:spPr>
        <p:txBody>
          <a:bodyPr lIns="38399" tIns="19194" rIns="38399" bIns="19194" anchor="t" anchorCtr="0">
            <a:noAutofit/>
          </a:bodyPr>
          <a:lstStyle/>
          <a:p>
            <a:endParaRPr sz="1000" dirty="0">
              <a:solidFill>
                <a:schemeClr val="dk1"/>
              </a:solidFill>
              <a:latin typeface="Garamond"/>
              <a:ea typeface="Garamond"/>
              <a:cs typeface="Garamond"/>
              <a:sym typeface="Garamond"/>
            </a:endParaRPr>
          </a:p>
        </p:txBody>
      </p:sp>
      <p:sp>
        <p:nvSpPr>
          <p:cNvPr id="108" name="Shape 108"/>
          <p:cNvSpPr/>
          <p:nvPr/>
        </p:nvSpPr>
        <p:spPr>
          <a:xfrm>
            <a:off x="1664895" y="4394895"/>
            <a:ext cx="2418750" cy="784800"/>
          </a:xfrm>
          <a:prstGeom prst="rect">
            <a:avLst/>
          </a:prstGeom>
          <a:noFill/>
          <a:ln>
            <a:noFill/>
          </a:ln>
        </p:spPr>
        <p:txBody>
          <a:bodyPr lIns="38399" tIns="19194" rIns="38399" bIns="19194" anchor="ctr" anchorCtr="0">
            <a:noAutofit/>
          </a:bodyPr>
          <a:lstStyle/>
          <a:p>
            <a:pPr>
              <a:lnSpc>
                <a:spcPct val="115000"/>
              </a:lnSpc>
              <a:spcAft>
                <a:spcPts val="168"/>
              </a:spcAft>
              <a:buClr>
                <a:schemeClr val="dk1"/>
              </a:buClr>
            </a:pPr>
            <a:endParaRPr sz="800" dirty="0">
              <a:highlight>
                <a:srgbClr val="FFFFFF"/>
              </a:highlight>
              <a:latin typeface="Garamond"/>
              <a:ea typeface="Garamond"/>
              <a:cs typeface="Garamond"/>
              <a:sym typeface="Garamond"/>
            </a:endParaRPr>
          </a:p>
          <a:p>
            <a:pPr>
              <a:buSzPct val="25000"/>
            </a:pPr>
            <a:r>
              <a:rPr lang="en-US" sz="1000" dirty="0">
                <a:solidFill>
                  <a:schemeClr val="dk1"/>
                </a:solidFill>
                <a:latin typeface="Garamond"/>
                <a:ea typeface="Garamond"/>
                <a:cs typeface="Garamond"/>
                <a:sym typeface="Garamond"/>
              </a:rPr>
              <a:t> </a:t>
            </a:r>
          </a:p>
        </p:txBody>
      </p:sp>
      <p:sp>
        <p:nvSpPr>
          <p:cNvPr id="110" name="Shape 110"/>
          <p:cNvSpPr/>
          <p:nvPr/>
        </p:nvSpPr>
        <p:spPr>
          <a:xfrm>
            <a:off x="5456710" y="1823535"/>
            <a:ext cx="2405475" cy="784800"/>
          </a:xfrm>
          <a:prstGeom prst="rect">
            <a:avLst/>
          </a:prstGeom>
          <a:noFill/>
          <a:ln>
            <a:noFill/>
          </a:ln>
        </p:spPr>
        <p:txBody>
          <a:bodyPr lIns="38399" tIns="19194" rIns="38399" bIns="19194" anchor="ctr" anchorCtr="0">
            <a:noAutofit/>
          </a:bodyPr>
          <a:lstStyle/>
          <a:p>
            <a:pPr>
              <a:lnSpc>
                <a:spcPct val="115000"/>
              </a:lnSpc>
              <a:spcAft>
                <a:spcPts val="168"/>
              </a:spcAft>
              <a:buClr>
                <a:schemeClr val="dk1"/>
              </a:buClr>
            </a:pPr>
            <a:endParaRPr sz="1700" dirty="0">
              <a:highlight>
                <a:srgbClr val="FFFFFF"/>
              </a:highlight>
              <a:latin typeface="Garamond"/>
              <a:ea typeface="Garamond"/>
              <a:cs typeface="Garamond"/>
              <a:sym typeface="Garamond"/>
            </a:endParaRPr>
          </a:p>
          <a:p>
            <a:endParaRPr sz="1000" dirty="0">
              <a:solidFill>
                <a:schemeClr val="dk1"/>
              </a:solidFill>
              <a:latin typeface="Garamond"/>
              <a:ea typeface="Garamond"/>
              <a:cs typeface="Garamond"/>
              <a:sym typeface="Garamond"/>
            </a:endParaRPr>
          </a:p>
        </p:txBody>
      </p:sp>
      <p:sp>
        <p:nvSpPr>
          <p:cNvPr id="115" name="Shape 115"/>
          <p:cNvSpPr/>
          <p:nvPr/>
        </p:nvSpPr>
        <p:spPr>
          <a:xfrm flipH="1">
            <a:off x="-36" y="709863"/>
            <a:ext cx="72225" cy="763950"/>
          </a:xfrm>
          <a:prstGeom prst="rect">
            <a:avLst/>
          </a:prstGeom>
          <a:solidFill>
            <a:srgbClr val="00447C"/>
          </a:solidFill>
          <a:ln>
            <a:noFill/>
          </a:ln>
        </p:spPr>
        <p:txBody>
          <a:bodyPr lIns="38399" tIns="19194" rIns="38399" bIns="19194" anchor="ctr" anchorCtr="0">
            <a:noAutofit/>
          </a:bodyPr>
          <a:lstStyle/>
          <a:p>
            <a:pPr algn="ctr"/>
            <a:endParaRPr sz="1500" dirty="0">
              <a:solidFill>
                <a:srgbClr val="00447C"/>
              </a:solidFill>
              <a:latin typeface="Calibri"/>
              <a:ea typeface="Calibri"/>
              <a:cs typeface="Calibri"/>
              <a:sym typeface="Calibri"/>
            </a:endParaRPr>
          </a:p>
        </p:txBody>
      </p:sp>
    </p:spTree>
    <p:extLst>
      <p:ext uri="{BB962C8B-B14F-4D97-AF65-F5344CB8AC3E}">
        <p14:creationId xmlns:p14="http://schemas.microsoft.com/office/powerpoint/2010/main" val="3734330167"/>
      </p:ext>
    </p:extLst>
  </p:cSld>
  <p:clrMapOvr>
    <a:masterClrMapping/>
  </p:clrMapOvr>
  <p:transition spd="med">
    <p:fad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cxnSp>
        <p:nvCxnSpPr>
          <p:cNvPr id="99" name="Shape 99"/>
          <p:cNvCxnSpPr/>
          <p:nvPr/>
        </p:nvCxnSpPr>
        <p:spPr>
          <a:xfrm rot="10800000" flipH="1">
            <a:off x="1222106" y="1116125"/>
            <a:ext cx="6640088" cy="8100"/>
          </a:xfrm>
          <a:prstGeom prst="straightConnector1">
            <a:avLst/>
          </a:prstGeom>
          <a:noFill/>
          <a:ln w="50800" cap="flat" cmpd="sng">
            <a:solidFill>
              <a:srgbClr val="A4D7F4"/>
            </a:solidFill>
            <a:prstDash val="solid"/>
            <a:miter/>
            <a:headEnd type="none" w="med" len="med"/>
            <a:tailEnd type="none" w="med" len="med"/>
          </a:ln>
        </p:spPr>
      </p:cxnSp>
      <p:cxnSp>
        <p:nvCxnSpPr>
          <p:cNvPr id="100" name="Shape 100"/>
          <p:cNvCxnSpPr/>
          <p:nvPr/>
        </p:nvCxnSpPr>
        <p:spPr>
          <a:xfrm>
            <a:off x="1222106" y="1124225"/>
            <a:ext cx="2325038" cy="0"/>
          </a:xfrm>
          <a:prstGeom prst="straightConnector1">
            <a:avLst/>
          </a:prstGeom>
          <a:noFill/>
          <a:ln w="50800" cap="flat" cmpd="sng">
            <a:solidFill>
              <a:srgbClr val="00447C"/>
            </a:solidFill>
            <a:prstDash val="solid"/>
            <a:miter/>
            <a:headEnd type="none" w="med" len="med"/>
            <a:tailEnd type="none" w="med" len="med"/>
          </a:ln>
        </p:spPr>
      </p:cxnSp>
      <p:sp>
        <p:nvSpPr>
          <p:cNvPr id="102" name="Shape 102"/>
          <p:cNvSpPr txBox="1"/>
          <p:nvPr/>
        </p:nvSpPr>
        <p:spPr>
          <a:xfrm>
            <a:off x="1188390" y="573400"/>
            <a:ext cx="6410475" cy="553950"/>
          </a:xfrm>
          <a:prstGeom prst="rect">
            <a:avLst/>
          </a:prstGeom>
          <a:noFill/>
          <a:ln>
            <a:noFill/>
          </a:ln>
        </p:spPr>
        <p:txBody>
          <a:bodyPr lIns="38399" tIns="19194" rIns="38399" bIns="19194" anchor="t" anchorCtr="0">
            <a:noAutofit/>
          </a:bodyPr>
          <a:lstStyle/>
          <a:p>
            <a:pPr>
              <a:buSzPct val="25000"/>
            </a:pPr>
            <a:r>
              <a:rPr lang="en-US" sz="2800" dirty="0">
                <a:solidFill>
                  <a:srgbClr val="00447C"/>
                </a:solidFill>
                <a:latin typeface="Cabin"/>
                <a:ea typeface="Cabin"/>
                <a:cs typeface="Cabin"/>
                <a:sym typeface="Cabin"/>
              </a:rPr>
              <a:t>RESOURCES</a:t>
            </a:r>
          </a:p>
        </p:txBody>
      </p:sp>
      <p:sp>
        <p:nvSpPr>
          <p:cNvPr id="104" name="Shape 104"/>
          <p:cNvSpPr/>
          <p:nvPr/>
        </p:nvSpPr>
        <p:spPr>
          <a:xfrm>
            <a:off x="1230710" y="1295400"/>
            <a:ext cx="7750443" cy="3663800"/>
          </a:xfrm>
          <a:prstGeom prst="rect">
            <a:avLst/>
          </a:prstGeom>
          <a:noFill/>
          <a:ln>
            <a:noFill/>
          </a:ln>
        </p:spPr>
        <p:txBody>
          <a:bodyPr lIns="38399" tIns="19194" rIns="38399" bIns="19194" anchor="t" anchorCtr="0">
            <a:noAutofit/>
          </a:bodyPr>
          <a:lstStyle/>
          <a:p>
            <a:pPr>
              <a:lnSpc>
                <a:spcPct val="150000"/>
              </a:lnSpc>
              <a:spcAft>
                <a:spcPts val="504"/>
              </a:spcAft>
              <a:buSzPct val="25000"/>
            </a:pPr>
            <a:r>
              <a:rPr lang="en-US" sz="1300" b="1" dirty="0" smtClean="0">
                <a:highlight>
                  <a:srgbClr val="FFFFFF"/>
                </a:highlight>
                <a:latin typeface="Garamond" panose="02020404030301010803" pitchFamily="18" charset="0"/>
                <a:ea typeface="Garamond"/>
                <a:cs typeface="Garamond"/>
                <a:sym typeface="Garamond"/>
              </a:rPr>
              <a:t>HEALTH CARE</a:t>
            </a:r>
            <a:endParaRPr lang="en-US" sz="1300" dirty="0" smtClean="0">
              <a:highlight>
                <a:srgbClr val="FFFFFF"/>
              </a:highlight>
              <a:latin typeface="Garamond" panose="02020404030301010803" pitchFamily="18" charset="0"/>
              <a:ea typeface="Garamond"/>
              <a:cs typeface="Garamond"/>
              <a:sym typeface="Garamond"/>
            </a:endParaRPr>
          </a:p>
          <a:p>
            <a:pPr>
              <a:lnSpc>
                <a:spcPct val="150000"/>
              </a:lnSpc>
              <a:spcAft>
                <a:spcPts val="504"/>
              </a:spcAft>
              <a:buSzPct val="25000"/>
            </a:pPr>
            <a:r>
              <a:rPr lang="en-US" sz="1300" b="1" dirty="0" smtClean="0">
                <a:latin typeface="Garamond" panose="02020404030301010803" pitchFamily="18" charset="0"/>
                <a:ea typeface="Garamond"/>
                <a:cs typeface="Garamond"/>
                <a:sym typeface="Garamond"/>
                <a:hlinkClick r:id="rId3" action="ppaction://hlinkfile"/>
              </a:rPr>
              <a:t>Columbia Health Insurance</a:t>
            </a:r>
            <a:endParaRPr lang="en-US" sz="1300" b="1" dirty="0" smtClean="0">
              <a:latin typeface="Garamond" panose="02020404030301010803" pitchFamily="18" charset="0"/>
              <a:ea typeface="Garamond"/>
              <a:cs typeface="Garamond"/>
              <a:sym typeface="Garamond"/>
            </a:endParaRPr>
          </a:p>
          <a:p>
            <a:pPr>
              <a:lnSpc>
                <a:spcPct val="150000"/>
              </a:lnSpc>
              <a:spcAft>
                <a:spcPts val="504"/>
              </a:spcAft>
              <a:buSzPct val="25000"/>
            </a:pPr>
            <a:r>
              <a:rPr lang="en-US" sz="1300" b="1" dirty="0" smtClean="0">
                <a:latin typeface="Garamond" panose="02020404030301010803" pitchFamily="18" charset="0"/>
                <a:ea typeface="Garamond"/>
                <a:cs typeface="Garamond"/>
                <a:sym typeface="Garamond"/>
                <a:hlinkClick r:id="rId4" action="ppaction://hlinkfile"/>
              </a:rPr>
              <a:t>CU on the Road Medical Program</a:t>
            </a:r>
            <a:endParaRPr lang="en-US" sz="1300" b="1" dirty="0" smtClean="0">
              <a:latin typeface="Garamond" panose="02020404030301010803" pitchFamily="18" charset="0"/>
              <a:ea typeface="Garamond"/>
              <a:cs typeface="Garamond"/>
              <a:sym typeface="Garamond"/>
            </a:endParaRPr>
          </a:p>
          <a:p>
            <a:pPr>
              <a:lnSpc>
                <a:spcPct val="150000"/>
              </a:lnSpc>
              <a:spcAft>
                <a:spcPts val="504"/>
              </a:spcAft>
              <a:buSzPct val="25000"/>
            </a:pPr>
            <a:r>
              <a:rPr lang="en-US" sz="1300" b="1" dirty="0" smtClean="0">
                <a:latin typeface="Garamond" panose="02020404030301010803" pitchFamily="18" charset="0"/>
                <a:ea typeface="Garamond"/>
                <a:cs typeface="Garamond"/>
                <a:sym typeface="Garamond"/>
                <a:hlinkClick r:id="rId5" action="ppaction://hlinkfile"/>
              </a:rPr>
              <a:t>Centers for Disease Control and Prevention</a:t>
            </a:r>
            <a:endParaRPr lang="en-US" sz="1300" b="1" dirty="0" smtClean="0">
              <a:latin typeface="Garamond" panose="02020404030301010803" pitchFamily="18" charset="0"/>
              <a:ea typeface="Garamond"/>
              <a:cs typeface="Garamond"/>
              <a:sym typeface="Garamond"/>
            </a:endParaRPr>
          </a:p>
          <a:p>
            <a:pPr>
              <a:lnSpc>
                <a:spcPct val="150000"/>
              </a:lnSpc>
              <a:spcAft>
                <a:spcPts val="504"/>
              </a:spcAft>
              <a:buSzPct val="25000"/>
            </a:pPr>
            <a:r>
              <a:rPr lang="en-US" sz="1300" b="1" dirty="0" smtClean="0">
                <a:solidFill>
                  <a:schemeClr val="dk1"/>
                </a:solidFill>
                <a:latin typeface="Garamond" panose="02020404030301010803" pitchFamily="18" charset="0"/>
              </a:rPr>
              <a:t>SAFETY</a:t>
            </a:r>
            <a:endParaRPr lang="en-US" sz="1300" b="1" dirty="0" smtClean="0">
              <a:latin typeface="Garamond" panose="02020404030301010803" pitchFamily="18" charset="0"/>
              <a:ea typeface="Garamond"/>
              <a:cs typeface="Garamond"/>
              <a:sym typeface="Garamond"/>
            </a:endParaRPr>
          </a:p>
          <a:p>
            <a:pPr>
              <a:lnSpc>
                <a:spcPct val="150000"/>
              </a:lnSpc>
              <a:spcAft>
                <a:spcPts val="504"/>
              </a:spcAft>
              <a:buSzPct val="25000"/>
            </a:pPr>
            <a:r>
              <a:rPr lang="en-US" sz="1300" b="1" dirty="0" smtClean="0">
                <a:highlight>
                  <a:srgbClr val="FFFFFF"/>
                </a:highlight>
                <a:latin typeface="Garamond" panose="02020404030301010803" pitchFamily="18" charset="0"/>
                <a:ea typeface="Garamond"/>
                <a:cs typeface="Garamond"/>
                <a:sym typeface="Garamond"/>
                <a:hlinkClick r:id="rId6" action="ppaction://hlinkfile"/>
              </a:rPr>
              <a:t>Columbia Emergency Information</a:t>
            </a:r>
            <a:endParaRPr lang="en-US" sz="1300" b="1" dirty="0" smtClean="0">
              <a:highlight>
                <a:srgbClr val="FFFFFF"/>
              </a:highlight>
              <a:latin typeface="Garamond" panose="02020404030301010803" pitchFamily="18" charset="0"/>
              <a:ea typeface="Garamond"/>
              <a:cs typeface="Garamond"/>
              <a:sym typeface="Garamond"/>
            </a:endParaRPr>
          </a:p>
          <a:p>
            <a:pPr>
              <a:lnSpc>
                <a:spcPct val="150000"/>
              </a:lnSpc>
              <a:spcAft>
                <a:spcPts val="504"/>
              </a:spcAft>
              <a:buSzPct val="25000"/>
            </a:pPr>
            <a:r>
              <a:rPr lang="en-US" sz="1300" b="1" dirty="0" smtClean="0">
                <a:solidFill>
                  <a:schemeClr val="dk1"/>
                </a:solidFill>
                <a:latin typeface="Garamond" panose="02020404030301010803" pitchFamily="18" charset="0"/>
                <a:hlinkClick r:id="rId7" action="ppaction://hlinkfile"/>
              </a:rPr>
              <a:t>Diversity Abroad</a:t>
            </a:r>
            <a:endParaRPr lang="en-US" sz="1300" b="1" dirty="0" smtClean="0">
              <a:highlight>
                <a:srgbClr val="FFFFFF"/>
              </a:highlight>
              <a:latin typeface="Garamond" panose="02020404030301010803" pitchFamily="18" charset="0"/>
              <a:ea typeface="Garamond"/>
              <a:cs typeface="Garamond"/>
              <a:sym typeface="Garamond"/>
            </a:endParaRPr>
          </a:p>
          <a:p>
            <a:pPr>
              <a:lnSpc>
                <a:spcPct val="150000"/>
              </a:lnSpc>
              <a:spcAft>
                <a:spcPts val="504"/>
              </a:spcAft>
              <a:buSzPct val="25000"/>
            </a:pPr>
            <a:r>
              <a:rPr lang="en-US" sz="1300" b="1" dirty="0" smtClean="0">
                <a:solidFill>
                  <a:schemeClr val="dk1"/>
                </a:solidFill>
                <a:latin typeface="Garamond" panose="02020404030301010803" pitchFamily="18" charset="0"/>
                <a:hlinkClick r:id="rId8" action="ppaction://hlinkfile"/>
              </a:rPr>
              <a:t>Information for Women Travelers</a:t>
            </a:r>
            <a:endParaRPr lang="en-US" sz="1300" dirty="0" smtClean="0">
              <a:solidFill>
                <a:schemeClr val="dk1"/>
              </a:solidFill>
              <a:latin typeface="Garamond" panose="02020404030301010803" pitchFamily="18" charset="0"/>
            </a:endParaRPr>
          </a:p>
          <a:p>
            <a:pPr marL="32004">
              <a:lnSpc>
                <a:spcPct val="150000"/>
              </a:lnSpc>
              <a:spcAft>
                <a:spcPts val="504"/>
              </a:spcAft>
              <a:buClr>
                <a:schemeClr val="accent1"/>
              </a:buClr>
              <a:buSzPct val="100000"/>
            </a:pPr>
            <a:r>
              <a:rPr lang="en-US" sz="1300" b="1" dirty="0" smtClean="0">
                <a:solidFill>
                  <a:schemeClr val="dk1"/>
                </a:solidFill>
                <a:latin typeface="Garamond" panose="02020404030301010803" pitchFamily="18" charset="0"/>
                <a:hlinkClick r:id="rId9" action="ppaction://hlinkfile"/>
              </a:rPr>
              <a:t>GoAbroad LGBT Student Guide to Studying Abroad</a:t>
            </a:r>
            <a:endParaRPr lang="en-US" sz="1300" b="1" dirty="0" smtClean="0">
              <a:solidFill>
                <a:schemeClr val="dk1"/>
              </a:solidFill>
              <a:latin typeface="Garamond" panose="02020404030301010803" pitchFamily="18" charset="0"/>
            </a:endParaRPr>
          </a:p>
          <a:p>
            <a:pPr>
              <a:lnSpc>
                <a:spcPct val="150000"/>
              </a:lnSpc>
              <a:spcAft>
                <a:spcPts val="504"/>
              </a:spcAft>
            </a:pPr>
            <a:r>
              <a:rPr lang="en-US" sz="1300" b="1" dirty="0" smtClean="0">
                <a:solidFill>
                  <a:schemeClr val="dk1"/>
                </a:solidFill>
                <a:latin typeface="Garamond" panose="02020404030301010803" pitchFamily="18" charset="0"/>
                <a:sym typeface="Garamond"/>
              </a:rPr>
              <a:t>STUDENT TRAVEL PREPARATION</a:t>
            </a:r>
            <a:endParaRPr lang="en-US" sz="1300" b="1" dirty="0" smtClean="0">
              <a:latin typeface="Garamond" panose="02020404030301010803" pitchFamily="18" charset="0"/>
              <a:ea typeface="Garamond"/>
              <a:cs typeface="Garamond"/>
              <a:sym typeface="Garamond"/>
            </a:endParaRPr>
          </a:p>
          <a:p>
            <a:pPr>
              <a:lnSpc>
                <a:spcPct val="150000"/>
              </a:lnSpc>
              <a:spcAft>
                <a:spcPts val="504"/>
              </a:spcAft>
              <a:buSzPct val="25000"/>
            </a:pPr>
            <a:r>
              <a:rPr lang="en-US" sz="1300" b="1" dirty="0" smtClean="0">
                <a:latin typeface="Garamond" panose="02020404030301010803" pitchFamily="18" charset="0"/>
                <a:ea typeface="Garamond"/>
                <a:cs typeface="Garamond"/>
                <a:sym typeface="Garamond"/>
                <a:hlinkClick r:id="rId10" action="ppaction://hlinkfile"/>
              </a:rPr>
              <a:t>Guidelines on Export Controls for CU Travelers</a:t>
            </a:r>
            <a:endParaRPr lang="en-US" sz="1300" b="1" dirty="0" smtClean="0">
              <a:latin typeface="Garamond" panose="02020404030301010803" pitchFamily="18" charset="0"/>
              <a:ea typeface="Garamond"/>
              <a:cs typeface="Garamond"/>
              <a:sym typeface="Garamond"/>
            </a:endParaRPr>
          </a:p>
          <a:p>
            <a:pPr>
              <a:lnSpc>
                <a:spcPct val="150000"/>
              </a:lnSpc>
              <a:spcAft>
                <a:spcPts val="504"/>
              </a:spcAft>
              <a:buSzPct val="25000"/>
            </a:pPr>
            <a:r>
              <a:rPr lang="en-US" sz="1300" b="1" dirty="0" smtClean="0">
                <a:latin typeface="Garamond" panose="02020404030301010803" pitchFamily="18" charset="0"/>
                <a:ea typeface="Garamond"/>
                <a:cs typeface="Garamond"/>
                <a:sym typeface="Garamond"/>
                <a:hlinkClick r:id="rId11" action="ppaction://hlinkfile"/>
              </a:rPr>
              <a:t>Prepare </a:t>
            </a:r>
            <a:r>
              <a:rPr lang="en-US" sz="1300" b="1" dirty="0">
                <a:latin typeface="Garamond" panose="02020404030301010803" pitchFamily="18" charset="0"/>
                <a:ea typeface="Garamond"/>
                <a:cs typeface="Garamond"/>
                <a:sym typeface="Garamond"/>
                <a:hlinkClick r:id="rId11" action="ppaction://hlinkfile"/>
              </a:rPr>
              <a:t>Before You </a:t>
            </a:r>
            <a:r>
              <a:rPr lang="en-US" sz="1300" b="1" dirty="0" smtClean="0">
                <a:latin typeface="Garamond" panose="02020404030301010803" pitchFamily="18" charset="0"/>
                <a:ea typeface="Garamond"/>
                <a:cs typeface="Garamond"/>
                <a:sym typeface="Garamond"/>
                <a:hlinkClick r:id="rId11" action="ppaction://hlinkfile"/>
              </a:rPr>
              <a:t>Go</a:t>
            </a:r>
            <a:endParaRPr lang="en-US" sz="1300" b="1" dirty="0" smtClean="0">
              <a:latin typeface="Garamond" panose="02020404030301010803" pitchFamily="18" charset="0"/>
              <a:ea typeface="Garamond"/>
              <a:cs typeface="Garamond"/>
              <a:sym typeface="Garamond"/>
            </a:endParaRPr>
          </a:p>
          <a:p>
            <a:pPr>
              <a:lnSpc>
                <a:spcPct val="150000"/>
              </a:lnSpc>
              <a:spcAft>
                <a:spcPts val="504"/>
              </a:spcAft>
              <a:buSzPct val="25000"/>
            </a:pPr>
            <a:r>
              <a:rPr lang="en-US" sz="1300" b="1" dirty="0" smtClean="0">
                <a:latin typeface="Garamond" panose="02020404030301010803" pitchFamily="18" charset="0"/>
                <a:ea typeface="Garamond"/>
                <a:cs typeface="Garamond"/>
                <a:sym typeface="Garamond"/>
                <a:hlinkClick r:id="rId12" action="ppaction://hlinkfile"/>
              </a:rPr>
              <a:t>Student </a:t>
            </a:r>
            <a:r>
              <a:rPr lang="en-US" sz="1300" b="1" dirty="0">
                <a:latin typeface="Garamond" panose="02020404030301010803" pitchFamily="18" charset="0"/>
                <a:ea typeface="Garamond"/>
                <a:cs typeface="Garamond"/>
                <a:sym typeface="Garamond"/>
                <a:hlinkClick r:id="rId12" action="ppaction://hlinkfile"/>
              </a:rPr>
              <a:t>Check </a:t>
            </a:r>
            <a:r>
              <a:rPr lang="en-US" sz="1300" b="1" dirty="0" smtClean="0">
                <a:latin typeface="Garamond" panose="02020404030301010803" pitchFamily="18" charset="0"/>
                <a:ea typeface="Garamond"/>
                <a:cs typeface="Garamond"/>
                <a:sym typeface="Garamond"/>
                <a:hlinkClick r:id="rId12" action="ppaction://hlinkfile"/>
              </a:rPr>
              <a:t>List</a:t>
            </a:r>
            <a:endParaRPr lang="en-US" sz="1300" b="1" dirty="0" smtClean="0">
              <a:latin typeface="Garamond" panose="02020404030301010803" pitchFamily="18" charset="0"/>
              <a:ea typeface="Garamond"/>
              <a:cs typeface="Garamond"/>
              <a:sym typeface="Garamond"/>
            </a:endParaRPr>
          </a:p>
          <a:p>
            <a:pPr>
              <a:lnSpc>
                <a:spcPct val="150000"/>
              </a:lnSpc>
              <a:spcAft>
                <a:spcPts val="504"/>
              </a:spcAft>
              <a:buSzPct val="25000"/>
            </a:pPr>
            <a:r>
              <a:rPr lang="en-US" sz="1300" b="1" dirty="0" smtClean="0">
                <a:latin typeface="Garamond" panose="02020404030301010803" pitchFamily="18" charset="0"/>
                <a:ea typeface="Garamond"/>
                <a:cs typeface="Garamond"/>
                <a:sym typeface="Garamond"/>
                <a:hlinkClick r:id="rId13" action="ppaction://hlinkfile"/>
              </a:rPr>
              <a:t>U.S. Department of State Country-Specific Information</a:t>
            </a:r>
            <a:endParaRPr lang="en-US" sz="1300" b="1" dirty="0" smtClean="0">
              <a:latin typeface="Garamond" panose="02020404030301010803" pitchFamily="18" charset="0"/>
              <a:ea typeface="Garamond"/>
              <a:cs typeface="Garamond"/>
              <a:sym typeface="Garamond"/>
            </a:endParaRPr>
          </a:p>
          <a:p>
            <a:pPr>
              <a:lnSpc>
                <a:spcPct val="150000"/>
              </a:lnSpc>
              <a:spcAft>
                <a:spcPts val="504"/>
              </a:spcAft>
              <a:buSzPct val="25000"/>
            </a:pPr>
            <a:r>
              <a:rPr lang="en-US" sz="1300" b="1" dirty="0" smtClean="0">
                <a:solidFill>
                  <a:schemeClr val="dk1"/>
                </a:solidFill>
                <a:latin typeface="Garamond" panose="02020404030301010803" pitchFamily="18" charset="0"/>
                <a:hlinkClick r:id="rId14" action="ppaction://hlinkfile"/>
              </a:rPr>
              <a:t>World Electricity Guide</a:t>
            </a:r>
            <a:endParaRPr lang="en-US" sz="1300" b="1" dirty="0" smtClean="0">
              <a:solidFill>
                <a:schemeClr val="dk1"/>
              </a:solidFill>
              <a:latin typeface="Garamond" panose="02020404030301010803" pitchFamily="18" charset="0"/>
            </a:endParaRPr>
          </a:p>
          <a:p>
            <a:pPr>
              <a:lnSpc>
                <a:spcPct val="150000"/>
              </a:lnSpc>
              <a:spcAft>
                <a:spcPts val="504"/>
              </a:spcAft>
              <a:buSzPct val="25000"/>
            </a:pPr>
            <a:endParaRPr lang="en-US" sz="1300" b="1" dirty="0" smtClean="0">
              <a:solidFill>
                <a:schemeClr val="dk1"/>
              </a:solidFill>
              <a:latin typeface="Garamond" panose="02020404030301010803" pitchFamily="18" charset="0"/>
            </a:endParaRPr>
          </a:p>
          <a:p>
            <a:pPr marL="32004">
              <a:lnSpc>
                <a:spcPct val="150000"/>
              </a:lnSpc>
              <a:spcAft>
                <a:spcPts val="504"/>
              </a:spcAft>
              <a:buClr>
                <a:schemeClr val="accent1"/>
              </a:buClr>
              <a:buSzPct val="100000"/>
            </a:pPr>
            <a:endParaRPr lang="en-US" sz="1300" u="sng" dirty="0">
              <a:solidFill>
                <a:schemeClr val="hlink"/>
              </a:solidFill>
              <a:highlight>
                <a:srgbClr val="FFFFFF"/>
              </a:highlight>
              <a:latin typeface="Garamond"/>
              <a:ea typeface="Garamond"/>
              <a:cs typeface="Garamond"/>
              <a:sym typeface="Garamond"/>
              <a:hlinkClick r:id="rId15"/>
            </a:endParaRPr>
          </a:p>
          <a:p>
            <a:pPr>
              <a:buSzPct val="25000"/>
            </a:pPr>
            <a:endParaRPr lang="en-US" sz="1300" u="sng" dirty="0">
              <a:solidFill>
                <a:schemeClr val="hlink"/>
              </a:solidFill>
              <a:highlight>
                <a:srgbClr val="FFFFFF"/>
              </a:highlight>
              <a:latin typeface="Garamond"/>
              <a:ea typeface="Garamond"/>
              <a:cs typeface="Garamond"/>
              <a:sym typeface="Garamond"/>
              <a:hlinkClick r:id="rId16"/>
            </a:endParaRPr>
          </a:p>
          <a:p>
            <a:pPr>
              <a:buSzPct val="25000"/>
            </a:pPr>
            <a:endParaRPr lang="en-US" sz="1300" u="sng" dirty="0">
              <a:solidFill>
                <a:schemeClr val="hlink"/>
              </a:solidFill>
              <a:latin typeface="Garamond"/>
              <a:ea typeface="Garamond"/>
              <a:cs typeface="Garamond"/>
              <a:sym typeface="Garamond"/>
              <a:hlinkClick r:id="rId17"/>
            </a:endParaRPr>
          </a:p>
        </p:txBody>
      </p:sp>
      <p:sp>
        <p:nvSpPr>
          <p:cNvPr id="108" name="Shape 108"/>
          <p:cNvSpPr/>
          <p:nvPr/>
        </p:nvSpPr>
        <p:spPr>
          <a:xfrm>
            <a:off x="1664895" y="4394895"/>
            <a:ext cx="2418750" cy="784800"/>
          </a:xfrm>
          <a:prstGeom prst="rect">
            <a:avLst/>
          </a:prstGeom>
          <a:noFill/>
          <a:ln>
            <a:noFill/>
          </a:ln>
        </p:spPr>
        <p:txBody>
          <a:bodyPr lIns="38399" tIns="19194" rIns="38399" bIns="19194" anchor="ctr" anchorCtr="0">
            <a:noAutofit/>
          </a:bodyPr>
          <a:lstStyle/>
          <a:p>
            <a:pPr>
              <a:lnSpc>
                <a:spcPct val="115000"/>
              </a:lnSpc>
              <a:spcAft>
                <a:spcPts val="168"/>
              </a:spcAft>
              <a:buClr>
                <a:schemeClr val="dk1"/>
              </a:buClr>
            </a:pPr>
            <a:endParaRPr sz="800" dirty="0">
              <a:highlight>
                <a:srgbClr val="FFFFFF"/>
              </a:highlight>
              <a:latin typeface="Garamond"/>
              <a:ea typeface="Garamond"/>
              <a:cs typeface="Garamond"/>
              <a:sym typeface="Garamond"/>
            </a:endParaRPr>
          </a:p>
          <a:p>
            <a:pPr>
              <a:buSzPct val="25000"/>
            </a:pPr>
            <a:r>
              <a:rPr lang="en-US" sz="1000" dirty="0">
                <a:solidFill>
                  <a:schemeClr val="dk1"/>
                </a:solidFill>
                <a:latin typeface="Garamond"/>
                <a:ea typeface="Garamond"/>
                <a:cs typeface="Garamond"/>
                <a:sym typeface="Garamond"/>
              </a:rPr>
              <a:t> </a:t>
            </a:r>
          </a:p>
        </p:txBody>
      </p:sp>
      <p:sp>
        <p:nvSpPr>
          <p:cNvPr id="110" name="Shape 110"/>
          <p:cNvSpPr/>
          <p:nvPr/>
        </p:nvSpPr>
        <p:spPr>
          <a:xfrm>
            <a:off x="5456711" y="1822601"/>
            <a:ext cx="2405475" cy="784800"/>
          </a:xfrm>
          <a:prstGeom prst="rect">
            <a:avLst/>
          </a:prstGeom>
          <a:noFill/>
          <a:ln>
            <a:noFill/>
          </a:ln>
        </p:spPr>
        <p:txBody>
          <a:bodyPr lIns="38399" tIns="19194" rIns="38399" bIns="19194" anchor="ctr" anchorCtr="0">
            <a:noAutofit/>
          </a:bodyPr>
          <a:lstStyle/>
          <a:p>
            <a:pPr>
              <a:lnSpc>
                <a:spcPct val="115000"/>
              </a:lnSpc>
              <a:spcAft>
                <a:spcPts val="168"/>
              </a:spcAft>
              <a:buClr>
                <a:schemeClr val="dk1"/>
              </a:buClr>
            </a:pPr>
            <a:endParaRPr sz="1700" dirty="0">
              <a:highlight>
                <a:srgbClr val="FFFFFF"/>
              </a:highlight>
              <a:latin typeface="Garamond"/>
              <a:ea typeface="Garamond"/>
              <a:cs typeface="Garamond"/>
              <a:sym typeface="Garamond"/>
            </a:endParaRPr>
          </a:p>
          <a:p>
            <a:endParaRPr sz="1000" dirty="0">
              <a:solidFill>
                <a:schemeClr val="dk1"/>
              </a:solidFill>
              <a:latin typeface="Garamond"/>
              <a:ea typeface="Garamond"/>
              <a:cs typeface="Garamond"/>
              <a:sym typeface="Garamond"/>
            </a:endParaRPr>
          </a:p>
        </p:txBody>
      </p:sp>
      <p:sp>
        <p:nvSpPr>
          <p:cNvPr id="115" name="Shape 115"/>
          <p:cNvSpPr/>
          <p:nvPr/>
        </p:nvSpPr>
        <p:spPr>
          <a:xfrm flipH="1">
            <a:off x="-36" y="709863"/>
            <a:ext cx="72225" cy="763950"/>
          </a:xfrm>
          <a:prstGeom prst="rect">
            <a:avLst/>
          </a:prstGeom>
          <a:solidFill>
            <a:srgbClr val="00447C"/>
          </a:solidFill>
          <a:ln>
            <a:noFill/>
          </a:ln>
        </p:spPr>
        <p:txBody>
          <a:bodyPr lIns="38399" tIns="19194" rIns="38399" bIns="19194" anchor="ctr" anchorCtr="0">
            <a:noAutofit/>
          </a:bodyPr>
          <a:lstStyle/>
          <a:p>
            <a:pPr algn="ctr"/>
            <a:endParaRPr sz="1500" dirty="0">
              <a:solidFill>
                <a:srgbClr val="00447C"/>
              </a:solidFill>
              <a:latin typeface="Calibri"/>
              <a:ea typeface="Calibri"/>
              <a:cs typeface="Calibri"/>
              <a:sym typeface="Calibri"/>
            </a:endParaRPr>
          </a:p>
        </p:txBody>
      </p:sp>
    </p:spTree>
    <p:extLst>
      <p:ext uri="{BB962C8B-B14F-4D97-AF65-F5344CB8AC3E}">
        <p14:creationId xmlns:p14="http://schemas.microsoft.com/office/powerpoint/2010/main" val="1678028876"/>
      </p:ext>
    </p:extLst>
  </p:cSld>
  <p:clrMapOvr>
    <a:masterClrMapping/>
  </p:clrMapOvr>
  <p:transition spd="med">
    <p:fad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cxnSp>
        <p:nvCxnSpPr>
          <p:cNvPr id="99" name="Shape 99"/>
          <p:cNvCxnSpPr/>
          <p:nvPr/>
        </p:nvCxnSpPr>
        <p:spPr>
          <a:xfrm rot="10800000" flipH="1">
            <a:off x="1222106" y="1116125"/>
            <a:ext cx="6640088" cy="8100"/>
          </a:xfrm>
          <a:prstGeom prst="straightConnector1">
            <a:avLst/>
          </a:prstGeom>
          <a:noFill/>
          <a:ln w="50800" cap="flat" cmpd="sng">
            <a:solidFill>
              <a:srgbClr val="A4D7F4"/>
            </a:solidFill>
            <a:prstDash val="solid"/>
            <a:miter/>
            <a:headEnd type="none" w="med" len="med"/>
            <a:tailEnd type="none" w="med" len="med"/>
          </a:ln>
        </p:spPr>
      </p:cxnSp>
      <p:cxnSp>
        <p:nvCxnSpPr>
          <p:cNvPr id="100" name="Shape 100"/>
          <p:cNvCxnSpPr/>
          <p:nvPr/>
        </p:nvCxnSpPr>
        <p:spPr>
          <a:xfrm>
            <a:off x="1222106" y="1124225"/>
            <a:ext cx="2325038" cy="0"/>
          </a:xfrm>
          <a:prstGeom prst="straightConnector1">
            <a:avLst/>
          </a:prstGeom>
          <a:noFill/>
          <a:ln w="50800" cap="flat" cmpd="sng">
            <a:solidFill>
              <a:srgbClr val="00447C"/>
            </a:solidFill>
            <a:prstDash val="solid"/>
            <a:miter/>
            <a:headEnd type="none" w="med" len="med"/>
            <a:tailEnd type="none" w="med" len="med"/>
          </a:ln>
        </p:spPr>
      </p:cxnSp>
      <p:sp>
        <p:nvSpPr>
          <p:cNvPr id="106" name="Shape 106"/>
          <p:cNvSpPr/>
          <p:nvPr/>
        </p:nvSpPr>
        <p:spPr>
          <a:xfrm>
            <a:off x="1664897" y="2964163"/>
            <a:ext cx="3007350" cy="784800"/>
          </a:xfrm>
          <a:prstGeom prst="rect">
            <a:avLst/>
          </a:prstGeom>
          <a:noFill/>
          <a:ln>
            <a:noFill/>
          </a:ln>
        </p:spPr>
        <p:txBody>
          <a:bodyPr lIns="38399" tIns="19194" rIns="38399" bIns="19194" anchor="t" anchorCtr="0">
            <a:noAutofit/>
          </a:bodyPr>
          <a:lstStyle/>
          <a:p>
            <a:endParaRPr sz="1000" dirty="0">
              <a:solidFill>
                <a:schemeClr val="dk1"/>
              </a:solidFill>
              <a:latin typeface="Garamond"/>
              <a:ea typeface="Garamond"/>
              <a:cs typeface="Garamond"/>
              <a:sym typeface="Garamond"/>
            </a:endParaRPr>
          </a:p>
        </p:txBody>
      </p:sp>
      <p:sp>
        <p:nvSpPr>
          <p:cNvPr id="108" name="Shape 108"/>
          <p:cNvSpPr/>
          <p:nvPr/>
        </p:nvSpPr>
        <p:spPr>
          <a:xfrm>
            <a:off x="1664895" y="4394895"/>
            <a:ext cx="2418750" cy="784800"/>
          </a:xfrm>
          <a:prstGeom prst="rect">
            <a:avLst/>
          </a:prstGeom>
          <a:noFill/>
          <a:ln>
            <a:noFill/>
          </a:ln>
        </p:spPr>
        <p:txBody>
          <a:bodyPr lIns="38399" tIns="19194" rIns="38399" bIns="19194" anchor="ctr" anchorCtr="0">
            <a:noAutofit/>
          </a:bodyPr>
          <a:lstStyle/>
          <a:p>
            <a:pPr>
              <a:lnSpc>
                <a:spcPct val="115000"/>
              </a:lnSpc>
              <a:spcAft>
                <a:spcPts val="168"/>
              </a:spcAft>
              <a:buClr>
                <a:schemeClr val="dk1"/>
              </a:buClr>
            </a:pPr>
            <a:endParaRPr sz="800" dirty="0">
              <a:highlight>
                <a:srgbClr val="FFFFFF"/>
              </a:highlight>
              <a:latin typeface="Garamond"/>
              <a:ea typeface="Garamond"/>
              <a:cs typeface="Garamond"/>
              <a:sym typeface="Garamond"/>
            </a:endParaRPr>
          </a:p>
          <a:p>
            <a:pPr>
              <a:buSzPct val="25000"/>
            </a:pPr>
            <a:r>
              <a:rPr lang="en-US" sz="1000" dirty="0">
                <a:solidFill>
                  <a:schemeClr val="dk1"/>
                </a:solidFill>
                <a:latin typeface="Garamond"/>
                <a:ea typeface="Garamond"/>
                <a:cs typeface="Garamond"/>
                <a:sym typeface="Garamond"/>
              </a:rPr>
              <a:t> </a:t>
            </a:r>
          </a:p>
        </p:txBody>
      </p:sp>
      <p:sp>
        <p:nvSpPr>
          <p:cNvPr id="110" name="Shape 110"/>
          <p:cNvSpPr/>
          <p:nvPr/>
        </p:nvSpPr>
        <p:spPr>
          <a:xfrm>
            <a:off x="5456711" y="1822601"/>
            <a:ext cx="2405475" cy="784800"/>
          </a:xfrm>
          <a:prstGeom prst="rect">
            <a:avLst/>
          </a:prstGeom>
          <a:noFill/>
          <a:ln>
            <a:noFill/>
          </a:ln>
        </p:spPr>
        <p:txBody>
          <a:bodyPr lIns="38399" tIns="19194" rIns="38399" bIns="19194" anchor="ctr" anchorCtr="0">
            <a:noAutofit/>
          </a:bodyPr>
          <a:lstStyle/>
          <a:p>
            <a:pPr>
              <a:lnSpc>
                <a:spcPct val="115000"/>
              </a:lnSpc>
              <a:spcAft>
                <a:spcPts val="168"/>
              </a:spcAft>
              <a:buClr>
                <a:schemeClr val="dk1"/>
              </a:buClr>
            </a:pPr>
            <a:endParaRPr sz="1700" dirty="0">
              <a:highlight>
                <a:srgbClr val="FFFFFF"/>
              </a:highlight>
              <a:latin typeface="Garamond"/>
              <a:ea typeface="Garamond"/>
              <a:cs typeface="Garamond"/>
              <a:sym typeface="Garamond"/>
            </a:endParaRPr>
          </a:p>
          <a:p>
            <a:endParaRPr sz="1000" dirty="0">
              <a:solidFill>
                <a:schemeClr val="dk1"/>
              </a:solidFill>
              <a:latin typeface="Garamond"/>
              <a:ea typeface="Garamond"/>
              <a:cs typeface="Garamond"/>
              <a:sym typeface="Garamond"/>
            </a:endParaRPr>
          </a:p>
        </p:txBody>
      </p:sp>
      <p:sp>
        <p:nvSpPr>
          <p:cNvPr id="115" name="Shape 115"/>
          <p:cNvSpPr/>
          <p:nvPr/>
        </p:nvSpPr>
        <p:spPr>
          <a:xfrm flipH="1">
            <a:off x="-36" y="709863"/>
            <a:ext cx="72225" cy="763950"/>
          </a:xfrm>
          <a:prstGeom prst="rect">
            <a:avLst/>
          </a:prstGeom>
          <a:solidFill>
            <a:srgbClr val="00447C"/>
          </a:solidFill>
          <a:ln>
            <a:noFill/>
          </a:ln>
        </p:spPr>
        <p:txBody>
          <a:bodyPr lIns="38399" tIns="19194" rIns="38399" bIns="19194" anchor="ctr" anchorCtr="0">
            <a:noAutofit/>
          </a:bodyPr>
          <a:lstStyle/>
          <a:p>
            <a:pPr algn="ctr"/>
            <a:endParaRPr sz="1500" dirty="0">
              <a:solidFill>
                <a:srgbClr val="00447C"/>
              </a:solidFill>
              <a:latin typeface="Calibri"/>
              <a:ea typeface="Calibri"/>
              <a:cs typeface="Calibri"/>
              <a:sym typeface="Calibri"/>
            </a:endParaRPr>
          </a:p>
        </p:txBody>
      </p:sp>
      <p:grpSp>
        <p:nvGrpSpPr>
          <p:cNvPr id="20" name="Group 19"/>
          <p:cNvGrpSpPr/>
          <p:nvPr/>
        </p:nvGrpSpPr>
        <p:grpSpPr>
          <a:xfrm>
            <a:off x="1222106" y="2474473"/>
            <a:ext cx="6939588" cy="2423597"/>
            <a:chOff x="430706" y="3109857"/>
            <a:chExt cx="9849776" cy="2939048"/>
          </a:xfrm>
        </p:grpSpPr>
        <p:sp>
          <p:nvSpPr>
            <p:cNvPr id="21" name="Shape 122"/>
            <p:cNvSpPr txBox="1"/>
            <p:nvPr/>
          </p:nvSpPr>
          <p:spPr>
            <a:xfrm>
              <a:off x="3258949" y="3243406"/>
              <a:ext cx="5906963" cy="677108"/>
            </a:xfrm>
            <a:prstGeom prst="rect">
              <a:avLst/>
            </a:prstGeom>
            <a:noFill/>
            <a:ln>
              <a:noFill/>
            </a:ln>
          </p:spPr>
          <p:txBody>
            <a:bodyPr lIns="91425" tIns="45700" rIns="91425" bIns="45700" anchor="t" anchorCtr="0">
              <a:noAutofit/>
            </a:bodyPr>
            <a:lstStyle/>
            <a:p>
              <a:pPr algn="ctr">
                <a:buSzPct val="25000"/>
              </a:pPr>
              <a:r>
                <a:rPr lang="en-US" sz="2000" dirty="0" smtClean="0">
                  <a:solidFill>
                    <a:srgbClr val="507392"/>
                  </a:solidFill>
                  <a:latin typeface="Cabin"/>
                  <a:ea typeface="Cabin"/>
                  <a:cs typeface="Cabin"/>
                  <a:sym typeface="Cabin"/>
                </a:rPr>
                <a:t>Questions?</a:t>
              </a:r>
              <a:br>
                <a:rPr lang="en-US" sz="2000" dirty="0" smtClean="0">
                  <a:solidFill>
                    <a:srgbClr val="507392"/>
                  </a:solidFill>
                  <a:latin typeface="Cabin"/>
                  <a:ea typeface="Cabin"/>
                  <a:cs typeface="Cabin"/>
                  <a:sym typeface="Cabin"/>
                </a:rPr>
              </a:br>
              <a:endParaRPr lang="en-US" sz="2000" dirty="0" smtClean="0">
                <a:solidFill>
                  <a:srgbClr val="507392"/>
                </a:solidFill>
                <a:latin typeface="Cabin"/>
                <a:ea typeface="Cabin"/>
                <a:cs typeface="Cabin"/>
                <a:sym typeface="Cabin"/>
              </a:endParaRPr>
            </a:p>
            <a:p>
              <a:pPr algn="ctr">
                <a:buSzPct val="25000"/>
              </a:pPr>
              <a:r>
                <a:rPr lang="en-US" sz="2500" dirty="0" smtClean="0">
                  <a:solidFill>
                    <a:srgbClr val="507392"/>
                  </a:solidFill>
                  <a:latin typeface="Cabin"/>
                  <a:ea typeface="Cabin"/>
                  <a:cs typeface="Cabin"/>
                  <a:sym typeface="Cabin"/>
                </a:rPr>
                <a:t>We’re here to help!</a:t>
              </a:r>
              <a:endParaRPr lang="en-US" sz="2500" dirty="0">
                <a:solidFill>
                  <a:srgbClr val="507392"/>
                </a:solidFill>
                <a:latin typeface="Cabin"/>
                <a:ea typeface="Cabin"/>
                <a:cs typeface="Cabin"/>
                <a:sym typeface="Cabin"/>
              </a:endParaRPr>
            </a:p>
          </p:txBody>
        </p:sp>
        <p:sp>
          <p:nvSpPr>
            <p:cNvPr id="22" name="Shape 126"/>
            <p:cNvSpPr/>
            <p:nvPr/>
          </p:nvSpPr>
          <p:spPr>
            <a:xfrm>
              <a:off x="430706" y="3109857"/>
              <a:ext cx="2304568" cy="2155764"/>
            </a:xfrm>
            <a:prstGeom prst="ellipse">
              <a:avLst/>
            </a:prstGeom>
            <a:solidFill>
              <a:srgbClr val="A4D7F4"/>
            </a:solidFill>
            <a:ln>
              <a:noFill/>
            </a:ln>
          </p:spPr>
          <p:txBody>
            <a:bodyPr lIns="91425" tIns="45700" rIns="91425" bIns="45700" anchor="ctr" anchorCtr="0">
              <a:noAutofit/>
            </a:bodyPr>
            <a:lstStyle/>
            <a:p>
              <a:pPr algn="ctr"/>
              <a:endParaRPr sz="1500" dirty="0">
                <a:solidFill>
                  <a:schemeClr val="lt1"/>
                </a:solidFill>
                <a:latin typeface="Arial"/>
                <a:ea typeface="Arial"/>
                <a:cs typeface="Arial"/>
                <a:sym typeface="Arial"/>
              </a:endParaRPr>
            </a:p>
          </p:txBody>
        </p:sp>
        <p:pic>
          <p:nvPicPr>
            <p:cNvPr id="23" name="Shape 127"/>
            <p:cNvPicPr preferRelativeResize="0"/>
            <p:nvPr/>
          </p:nvPicPr>
          <p:blipFill rotWithShape="1">
            <a:blip r:embed="rId3">
              <a:alphaModFix/>
            </a:blip>
            <a:srcRect/>
            <a:stretch/>
          </p:blipFill>
          <p:spPr>
            <a:xfrm>
              <a:off x="831190" y="3708703"/>
              <a:ext cx="1503600" cy="1047300"/>
            </a:xfrm>
            <a:prstGeom prst="rect">
              <a:avLst/>
            </a:prstGeom>
            <a:noFill/>
            <a:ln>
              <a:noFill/>
            </a:ln>
          </p:spPr>
        </p:pic>
        <p:sp>
          <p:nvSpPr>
            <p:cNvPr id="24" name="Shape 128"/>
            <p:cNvSpPr txBox="1"/>
            <p:nvPr/>
          </p:nvSpPr>
          <p:spPr>
            <a:xfrm>
              <a:off x="3258949" y="4655406"/>
              <a:ext cx="7021533" cy="1393499"/>
            </a:xfrm>
            <a:prstGeom prst="rect">
              <a:avLst/>
            </a:prstGeom>
            <a:noFill/>
            <a:ln>
              <a:noFill/>
            </a:ln>
          </p:spPr>
          <p:txBody>
            <a:bodyPr lIns="91425" tIns="45700" rIns="91425" bIns="45700" anchor="t" anchorCtr="0">
              <a:noAutofit/>
            </a:bodyPr>
            <a:lstStyle/>
            <a:p>
              <a:pPr>
                <a:buSzPct val="25000"/>
              </a:pPr>
              <a:r>
                <a:rPr lang="en-US" sz="3500" dirty="0">
                  <a:solidFill>
                    <a:srgbClr val="00447C"/>
                  </a:solidFill>
                  <a:latin typeface="Cabin"/>
                  <a:ea typeface="Cabin"/>
                  <a:cs typeface="Cabin"/>
                  <a:sym typeface="Cabin"/>
                </a:rPr>
                <a:t>utrc@columbia.edu</a:t>
              </a:r>
            </a:p>
          </p:txBody>
        </p:sp>
      </p:grpSp>
    </p:spTree>
    <p:extLst>
      <p:ext uri="{BB962C8B-B14F-4D97-AF65-F5344CB8AC3E}">
        <p14:creationId xmlns:p14="http://schemas.microsoft.com/office/powerpoint/2010/main" val="378965931"/>
      </p:ext>
    </p:extLst>
  </p:cSld>
  <p:clrMapOvr>
    <a:masterClrMapping/>
  </p:clrMapOvr>
  <p:transition spd="med">
    <p:fad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6226</TotalTime>
  <Words>5142</Words>
  <Application>Microsoft Office PowerPoint</Application>
  <PresentationFormat>On-screen Show (4:3)</PresentationFormat>
  <Paragraphs>539</Paragraphs>
  <Slides>46</Slides>
  <Notes>32</Notes>
  <HiddenSlides>0</HiddenSlides>
  <MMClips>0</MMClip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Columbia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Elena Hecht</dc:creator>
  <cp:lastModifiedBy>Kimberly Silva</cp:lastModifiedBy>
  <cp:revision>113</cp:revision>
  <cp:lastPrinted>2017-04-21T18:04:34Z</cp:lastPrinted>
  <dcterms:created xsi:type="dcterms:W3CDTF">2017-04-14T16:17:44Z</dcterms:created>
  <dcterms:modified xsi:type="dcterms:W3CDTF">2018-03-20T20:52:25Z</dcterms:modified>
</cp:coreProperties>
</file>