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9"/>
  </p:notesMasterIdLst>
  <p:handoutMasterIdLst>
    <p:handoutMasterId r:id="rId50"/>
  </p:handoutMasterIdLst>
  <p:sldIdLst>
    <p:sldId id="258" r:id="rId2"/>
    <p:sldId id="326" r:id="rId3"/>
    <p:sldId id="389" r:id="rId4"/>
    <p:sldId id="522" r:id="rId5"/>
    <p:sldId id="420" r:id="rId6"/>
    <p:sldId id="476" r:id="rId7"/>
    <p:sldId id="475" r:id="rId8"/>
    <p:sldId id="421" r:id="rId9"/>
    <p:sldId id="422" r:id="rId10"/>
    <p:sldId id="442" r:id="rId11"/>
    <p:sldId id="477" r:id="rId12"/>
    <p:sldId id="450" r:id="rId13"/>
    <p:sldId id="480" r:id="rId14"/>
    <p:sldId id="482" r:id="rId15"/>
    <p:sldId id="441" r:id="rId16"/>
    <p:sldId id="444" r:id="rId17"/>
    <p:sldId id="395" r:id="rId18"/>
    <p:sldId id="396" r:id="rId19"/>
    <p:sldId id="397" r:id="rId20"/>
    <p:sldId id="398" r:id="rId21"/>
    <p:sldId id="401" r:id="rId22"/>
    <p:sldId id="519" r:id="rId23"/>
    <p:sldId id="520" r:id="rId24"/>
    <p:sldId id="521" r:id="rId25"/>
    <p:sldId id="510" r:id="rId26"/>
    <p:sldId id="494" r:id="rId27"/>
    <p:sldId id="493" r:id="rId28"/>
    <p:sldId id="499" r:id="rId29"/>
    <p:sldId id="503" r:id="rId30"/>
    <p:sldId id="505" r:id="rId31"/>
    <p:sldId id="502" r:id="rId32"/>
    <p:sldId id="504" r:id="rId33"/>
    <p:sldId id="518" r:id="rId34"/>
    <p:sldId id="425" r:id="rId35"/>
    <p:sldId id="506" r:id="rId36"/>
    <p:sldId id="479" r:id="rId37"/>
    <p:sldId id="424" r:id="rId38"/>
    <p:sldId id="446" r:id="rId39"/>
    <p:sldId id="447" r:id="rId40"/>
    <p:sldId id="448" r:id="rId41"/>
    <p:sldId id="449" r:id="rId42"/>
    <p:sldId id="445" r:id="rId43"/>
    <p:sldId id="464" r:id="rId44"/>
    <p:sldId id="514" r:id="rId45"/>
    <p:sldId id="512" r:id="rId46"/>
    <p:sldId id="513" r:id="rId47"/>
    <p:sldId id="440" r:id="rId48"/>
  </p:sldIdLst>
  <p:sldSz cx="9144000" cy="6858000" type="screen4x3"/>
  <p:notesSz cx="6858000" cy="9266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33CC33"/>
    <a:srgbClr val="00FF99"/>
    <a:srgbClr val="0066FF"/>
    <a:srgbClr val="000000"/>
    <a:srgbClr val="009900"/>
    <a:srgbClr val="0000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2" autoAdjust="0"/>
    <p:restoredTop sz="94634" autoAdjust="0"/>
  </p:normalViewPr>
  <p:slideViewPr>
    <p:cSldViewPr>
      <p:cViewPr>
        <p:scale>
          <a:sx n="60" d="100"/>
          <a:sy n="60" d="100"/>
        </p:scale>
        <p:origin x="-298" y="-17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3" y="-91"/>
      </p:cViewPr>
      <p:guideLst>
        <p:guide orient="horz" pos="291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9" tIns="45184" rIns="90369" bIns="45184" numCol="1" anchor="t" anchorCtr="0" compatLnSpc="1">
            <a:prstTxWarp prst="textNoShape">
              <a:avLst/>
            </a:prstTxWarp>
          </a:bodyPr>
          <a:lstStyle>
            <a:lvl1pPr defTabSz="901019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6" y="1"/>
            <a:ext cx="2982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9" tIns="45184" rIns="90369" bIns="45184" numCol="1" anchor="t" anchorCtr="0" compatLnSpc="1">
            <a:prstTxWarp prst="textNoShape">
              <a:avLst/>
            </a:prstTxWarp>
          </a:bodyPr>
          <a:lstStyle>
            <a:lvl1pPr algn="r" defTabSz="901019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2213"/>
            <a:ext cx="298291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9" tIns="45184" rIns="90369" bIns="45184" numCol="1" anchor="b" anchorCtr="0" compatLnSpc="1">
            <a:prstTxWarp prst="textNoShape">
              <a:avLst/>
            </a:prstTxWarp>
          </a:bodyPr>
          <a:lstStyle>
            <a:lvl1pPr defTabSz="901019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6" y="8812213"/>
            <a:ext cx="298291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9" tIns="45184" rIns="90369" bIns="45184" numCol="1" anchor="b" anchorCtr="0" compatLnSpc="1">
            <a:prstTxWarp prst="textNoShape">
              <a:avLst/>
            </a:prstTxWarp>
          </a:bodyPr>
          <a:lstStyle>
            <a:lvl1pPr algn="r" defTabSz="901019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9398AA1-6418-4C6C-972B-C80819695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49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6" tIns="46035" rIns="92066" bIns="46035" numCol="1" anchor="t" anchorCtr="0" compatLnSpc="1">
            <a:prstTxWarp prst="textNoShape">
              <a:avLst/>
            </a:prstTxWarp>
          </a:bodyPr>
          <a:lstStyle>
            <a:lvl1pPr defTabSz="921426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6" tIns="46035" rIns="92066" bIns="46035" numCol="1" anchor="t" anchorCtr="0" compatLnSpc="1">
            <a:prstTxWarp prst="textNoShape">
              <a:avLst/>
            </a:prstTxWarp>
          </a:bodyPr>
          <a:lstStyle>
            <a:lvl1pPr algn="r" defTabSz="921426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5325"/>
            <a:ext cx="4630738" cy="3475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1" y="4402139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6" tIns="46035" rIns="92066" bIns="46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2688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6" tIns="46035" rIns="92066" bIns="46035" numCol="1" anchor="b" anchorCtr="0" compatLnSpc="1">
            <a:prstTxWarp prst="textNoShape">
              <a:avLst/>
            </a:prstTxWarp>
          </a:bodyPr>
          <a:lstStyle>
            <a:lvl1pPr defTabSz="921426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02688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6" tIns="46035" rIns="92066" bIns="46035" numCol="1" anchor="b" anchorCtr="0" compatLnSpc="1">
            <a:prstTxWarp prst="textNoShape">
              <a:avLst/>
            </a:prstTxWarp>
          </a:bodyPr>
          <a:lstStyle>
            <a:lvl1pPr algn="r" defTabSz="921426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9EAB86B-FCCD-4100-A785-D60CB84EE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50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audio" Target="file:///\\SCVPC1\PEOPLE\kadin\OpenMP\Basics\parallel_0.wav" TargetMode="External"/><Relationship Id="rId4" Type="http://schemas.openxmlformats.org/officeDocument/2006/relationships/image" Target="../media/image4.png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0855F33C-165B-4591-9AEC-AD9AEF46F85D}" type="slidenum">
              <a:rPr lang="en-US" smtClean="0">
                <a:latin typeface="Times New Roman" pitchFamily="18" charset="0"/>
              </a:rPr>
              <a:pPr>
                <a:defRPr/>
              </a:pPr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pic>
        <p:nvPicPr>
          <p:cNvPr id="94213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989" y="3938588"/>
            <a:ext cx="244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A1C93242-5E34-473E-B36A-8656A87FEE80}" type="slidenum">
              <a:rPr lang="en-US" smtClean="0">
                <a:latin typeface="Times New Roman" pitchFamily="18" charset="0"/>
              </a:rPr>
              <a:pPr>
                <a:defRPr/>
              </a:pPr>
              <a:t>10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A90DF29E-954D-4B79-89C0-CED6BA53B489}" type="slidenum">
              <a:rPr lang="en-US" smtClean="0">
                <a:latin typeface="Times New Roman" pitchFamily="18" charset="0"/>
              </a:rPr>
              <a:pPr>
                <a:defRPr/>
              </a:pPr>
              <a:t>12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EF854D9D-4713-4013-958A-97E7DAF6DA8D}" type="slidenum">
              <a:rPr lang="en-US" smtClean="0">
                <a:latin typeface="Times New Roman" pitchFamily="18" charset="0"/>
              </a:rPr>
              <a:pPr>
                <a:defRPr/>
              </a:pPr>
              <a:t>13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C58634DD-827E-4EC1-B740-734DBD1DB58C}" type="slidenum">
              <a:rPr lang="en-US" smtClean="0">
                <a:latin typeface="Times New Roman" pitchFamily="18" charset="0"/>
              </a:rPr>
              <a:pPr>
                <a:defRPr/>
              </a:pPr>
              <a:t>14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26A39FC1-858D-40BD-B7A0-8C034EB8789E}" type="slidenum">
              <a:rPr lang="en-US" smtClean="0">
                <a:latin typeface="Times New Roman" pitchFamily="18" charset="0"/>
              </a:rPr>
              <a:pPr>
                <a:defRPr/>
              </a:pPr>
              <a:t>15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124758B9-26C7-48D4-A01D-9D56124E97F7}" type="slidenum">
              <a:rPr lang="en-US" smtClean="0">
                <a:latin typeface="Times New Roman" pitchFamily="18" charset="0"/>
              </a:rPr>
              <a:pPr>
                <a:defRPr/>
              </a:pPr>
              <a:t>16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0F301B6D-927B-4723-8643-405BE544AFC7}" type="slidenum">
              <a:rPr lang="en-US" smtClean="0">
                <a:latin typeface="Times New Roman" pitchFamily="18" charset="0"/>
              </a:rPr>
              <a:pPr>
                <a:defRPr/>
              </a:pPr>
              <a:t>17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B1CC69E7-4277-4D10-B37B-0A655671AD80}" type="slidenum">
              <a:rPr lang="en-US" smtClean="0">
                <a:latin typeface="Times New Roman" pitchFamily="18" charset="0"/>
              </a:rPr>
              <a:pPr>
                <a:defRPr/>
              </a:pPr>
              <a:t>18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52804090-8366-4763-8607-F13F4A2E1BDB}" type="slidenum">
              <a:rPr lang="en-US" smtClean="0">
                <a:latin typeface="Times New Roman" pitchFamily="18" charset="0"/>
              </a:rPr>
              <a:pPr>
                <a:defRPr/>
              </a:pPr>
              <a:t>19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49D06D48-C461-4748-BC58-3F3EA273F625}" type="slidenum">
              <a:rPr lang="en-US" smtClean="0">
                <a:latin typeface="Times New Roman" pitchFamily="18" charset="0"/>
              </a:rPr>
              <a:pPr>
                <a:defRPr/>
              </a:pPr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740AA796-86E5-4049-B008-C7DCB183A104}" type="slidenum">
              <a:rPr lang="en-US" smtClean="0">
                <a:latin typeface="Times New Roman" pitchFamily="18" charset="0"/>
              </a:rPr>
              <a:pPr>
                <a:defRPr/>
              </a:pPr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pic>
        <p:nvPicPr>
          <p:cNvPr id="95237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989" y="3938588"/>
            <a:ext cx="244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1D2CAD3C-0D87-4B09-B881-91860D986CDC}" type="slidenum">
              <a:rPr lang="en-US" smtClean="0">
                <a:latin typeface="Times New Roman" pitchFamily="18" charset="0"/>
              </a:rPr>
              <a:pPr>
                <a:defRPr/>
              </a:pPr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7A170-2C7F-4F0E-826C-7EA9ECFAC98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pic>
        <p:nvPicPr>
          <p:cNvPr id="13317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486401" y="3938587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7A170-2C7F-4F0E-826C-7EA9ECFAC98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pic>
        <p:nvPicPr>
          <p:cNvPr id="13317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486401" y="3938587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7A170-2C7F-4F0E-826C-7EA9ECFAC98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pic>
        <p:nvPicPr>
          <p:cNvPr id="13317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486401" y="3938587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D84D34A5-B0BA-43DD-A6C7-A56706046641}" type="slidenum">
              <a:rPr lang="en-US" smtClean="0">
                <a:latin typeface="Times New Roman" pitchFamily="18" charset="0"/>
              </a:rPr>
              <a:pPr>
                <a:defRPr/>
              </a:pPr>
              <a:t>25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pic>
        <p:nvPicPr>
          <p:cNvPr id="125957" name="parallel_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38588"/>
            <a:ext cx="247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2C15FAB3-92A3-4094-9E15-F885C12E9A59}" type="slidenum">
              <a:rPr lang="en-US" smtClean="0">
                <a:latin typeface="Times New Roman" pitchFamily="18" charset="0"/>
              </a:rPr>
              <a:pPr>
                <a:defRPr/>
              </a:pPr>
              <a:t>26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03E6BFDB-5800-4CE1-A0E9-BC28F878DAAB}" type="slidenum">
              <a:rPr lang="en-US" smtClean="0">
                <a:latin typeface="Times New Roman" pitchFamily="18" charset="0"/>
              </a:rPr>
              <a:pPr>
                <a:defRPr/>
              </a:pPr>
              <a:t>27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221264F3-E876-43BF-84BA-96A463D8BB95}" type="slidenum">
              <a:rPr lang="en-US" smtClean="0">
                <a:latin typeface="Times New Roman" pitchFamily="18" charset="0"/>
              </a:rPr>
              <a:pPr>
                <a:defRPr/>
              </a:pPr>
              <a:t>28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55BCC178-26C1-41E7-BF0C-30D42911ADBB}" type="slidenum">
              <a:rPr lang="en-US" smtClean="0">
                <a:latin typeface="Times New Roman" pitchFamily="18" charset="0"/>
              </a:rPr>
              <a:pPr>
                <a:defRPr/>
              </a:pPr>
              <a:t>29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A370C030-E7AF-4F72-90A4-506423B98E5F}" type="slidenum">
              <a:rPr lang="en-US" smtClean="0">
                <a:latin typeface="Times New Roman" pitchFamily="18" charset="0"/>
              </a:rPr>
              <a:pPr>
                <a:defRPr/>
              </a:pPr>
              <a:t>30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43A109F9-874A-4F22-B926-B406FD562A4A}" type="slidenum">
              <a:rPr lang="en-US" smtClean="0">
                <a:latin typeface="Times New Roman" pitchFamily="18" charset="0"/>
              </a:rPr>
              <a:pPr>
                <a:defRPr/>
              </a:pPr>
              <a:t>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FDF8DC24-F33A-41F0-8BD5-643C9B9E69A6}" type="slidenum">
              <a:rPr lang="en-US" smtClean="0">
                <a:latin typeface="Times New Roman" pitchFamily="18" charset="0"/>
              </a:rPr>
              <a:pPr>
                <a:defRPr/>
              </a:pPr>
              <a:t>31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681E91A0-9A05-4A12-836A-C846BCB88C8E}" type="slidenum">
              <a:rPr lang="en-US" smtClean="0">
                <a:latin typeface="Times New Roman" pitchFamily="18" charset="0"/>
              </a:rPr>
              <a:pPr>
                <a:defRPr/>
              </a:pPr>
              <a:t>32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80CC789B-577A-4588-BAFE-01F3D0E27CDF}" type="slidenum">
              <a:rPr lang="en-US" smtClean="0">
                <a:latin typeface="Times New Roman" pitchFamily="18" charset="0"/>
              </a:rPr>
              <a:pPr>
                <a:defRPr/>
              </a:pPr>
              <a:t>33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C0606A3D-8C4B-4C17-AF07-46D68006601E}" type="slidenum">
              <a:rPr lang="en-US" smtClean="0">
                <a:latin typeface="Times New Roman" pitchFamily="18" charset="0"/>
              </a:rPr>
              <a:pPr>
                <a:defRPr/>
              </a:pPr>
              <a:t>34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44914D71-6A23-4AE1-99A2-620E34A2B893}" type="slidenum">
              <a:rPr lang="en-US" smtClean="0">
                <a:latin typeface="Times New Roman" pitchFamily="18" charset="0"/>
              </a:rPr>
              <a:pPr>
                <a:defRPr/>
              </a:pPr>
              <a:t>37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CF19DD04-9110-46C4-9D6F-729BB0213F45}" type="slidenum">
              <a:rPr lang="en-US" smtClean="0">
                <a:latin typeface="Times New Roman" pitchFamily="18" charset="0"/>
              </a:rPr>
              <a:pPr>
                <a:defRPr/>
              </a:pPr>
              <a:t>38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E6E25F72-A554-4431-9FA5-4A62F2883D7F}" type="slidenum">
              <a:rPr lang="en-US" smtClean="0">
                <a:latin typeface="Times New Roman" pitchFamily="18" charset="0"/>
              </a:rPr>
              <a:pPr>
                <a:defRPr/>
              </a:pPr>
              <a:t>39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334DB74C-A491-4537-B525-794547896DB2}" type="slidenum">
              <a:rPr lang="en-US" smtClean="0">
                <a:latin typeface="Times New Roman" pitchFamily="18" charset="0"/>
              </a:rPr>
              <a:pPr>
                <a:defRPr/>
              </a:pPr>
              <a:t>40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658F936C-3ECE-4A65-BFDA-33804ED5B220}" type="slidenum">
              <a:rPr lang="en-US" smtClean="0">
                <a:latin typeface="Times New Roman" pitchFamily="18" charset="0"/>
              </a:rPr>
              <a:pPr>
                <a:defRPr/>
              </a:pPr>
              <a:t>41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D8385712-0B8E-425D-81EA-C022F5049CC5}" type="slidenum">
              <a:rPr lang="en-US" smtClean="0">
                <a:latin typeface="Times New Roman" pitchFamily="18" charset="0"/>
              </a:rPr>
              <a:pPr>
                <a:defRPr/>
              </a:pPr>
              <a:t>42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43A109F9-874A-4F22-B926-B406FD562A4A}" type="slidenum">
              <a:rPr lang="en-US" smtClean="0">
                <a:latin typeface="Times New Roman" pitchFamily="18" charset="0"/>
              </a:rPr>
              <a:pPr>
                <a:defRPr/>
              </a:pPr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5364C8CC-0670-4C2D-9DBA-564E66895171}" type="slidenum">
              <a:rPr lang="en-US" smtClean="0">
                <a:latin typeface="Times New Roman" pitchFamily="18" charset="0"/>
              </a:rPr>
              <a:pPr>
                <a:defRPr/>
              </a:pPr>
              <a:t>43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defTabSz="914400"/>
            <a:fld id="{E6181B08-4152-44C9-89CF-C0F473772EA8}" type="slidenum">
              <a:rPr lang="en-US" smtClean="0">
                <a:latin typeface="Arial" charset="0"/>
              </a:rPr>
              <a:pPr defTabSz="914400"/>
              <a:t>44</a:t>
            </a:fld>
            <a:endParaRPr lang="en-US" smtClean="0">
              <a:latin typeface="Arial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8DDD4E3B-A0A7-494D-B1DD-9A8F665AB178}" type="slidenum">
              <a:rPr lang="en-US" smtClean="0">
                <a:latin typeface="Times New Roman" pitchFamily="18" charset="0"/>
              </a:rPr>
              <a:pPr>
                <a:defRPr/>
              </a:pPr>
              <a:t>45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defTabSz="914400"/>
            <a:fld id="{0B38EC9F-CDB1-4B0A-92D8-F3978135841A}" type="slidenum">
              <a:rPr lang="en-US" smtClean="0">
                <a:solidFill>
                  <a:srgbClr val="000000"/>
                </a:solidFill>
                <a:latin typeface="Arial" charset="0"/>
              </a:rPr>
              <a:pPr defTabSz="914400"/>
              <a:t>46</a:t>
            </a:fld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C75A434D-445B-4CDE-89DA-39986AB274A1}" type="slidenum">
              <a:rPr lang="en-US" smtClean="0">
                <a:latin typeface="Times New Roman" pitchFamily="18" charset="0"/>
              </a:rPr>
              <a:pPr>
                <a:defRPr/>
              </a:pPr>
              <a:t>47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17CCA171-A7E9-41A2-B5F5-C6519D22A956}" type="slidenum">
              <a:rPr lang="en-US" smtClean="0">
                <a:latin typeface="Times New Roman" pitchFamily="18" charset="0"/>
              </a:rPr>
              <a:pPr>
                <a:defRPr/>
              </a:pPr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38F999C2-2160-4F18-9CB4-8700C0FC5297}" type="slidenum">
              <a:rPr lang="en-US" smtClean="0">
                <a:latin typeface="Times New Roman" pitchFamily="18" charset="0"/>
              </a:rPr>
              <a:pPr>
                <a:defRPr/>
              </a:pPr>
              <a:t>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68976C30-0D64-4A89-8B10-268C9CAB1595}" type="slidenum">
              <a:rPr lang="en-US" smtClean="0">
                <a:latin typeface="Times New Roman" pitchFamily="18" charset="0"/>
              </a:rPr>
              <a:pPr>
                <a:defRPr/>
              </a:pPr>
              <a:t>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2B0754FA-AFE6-4990-B00D-2993A7B70BB7}" type="slidenum">
              <a:rPr lang="en-US" smtClean="0">
                <a:latin typeface="Times New Roman" pitchFamily="18" charset="0"/>
              </a:rPr>
              <a:pPr>
                <a:defRPr/>
              </a:pPr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defRPr/>
            </a:pPr>
            <a:fld id="{46AA463C-68B2-4798-8132-B327CA0ED833}" type="slidenum">
              <a:rPr lang="en-US" smtClean="0">
                <a:latin typeface="Times New Roman" pitchFamily="18" charset="0"/>
              </a:rPr>
              <a:pPr>
                <a:defRPr/>
              </a:pPr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92 w 185"/>
                <a:gd name="T1" fmla="*/ 0 h 120"/>
                <a:gd name="T2" fmla="*/ 192 w 185"/>
                <a:gd name="T3" fmla="*/ 6 h 120"/>
                <a:gd name="T4" fmla="*/ 192 w 185"/>
                <a:gd name="T5" fmla="*/ 18 h 120"/>
                <a:gd name="T6" fmla="*/ 192 w 185"/>
                <a:gd name="T7" fmla="*/ 36 h 120"/>
                <a:gd name="T8" fmla="*/ 186 w 185"/>
                <a:gd name="T9" fmla="*/ 54 h 120"/>
                <a:gd name="T10" fmla="*/ 168 w 185"/>
                <a:gd name="T11" fmla="*/ 72 h 120"/>
                <a:gd name="T12" fmla="*/ 144 w 185"/>
                <a:gd name="T13" fmla="*/ 96 h 120"/>
                <a:gd name="T14" fmla="*/ 108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92 w 185"/>
                <a:gd name="T29" fmla="*/ 0 h 120"/>
                <a:gd name="T30" fmla="*/ 192 w 185"/>
                <a:gd name="T31" fmla="*/ 0 h 1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44 w 526"/>
                <a:gd name="T17" fmla="*/ 179 h 275"/>
                <a:gd name="T18" fmla="*/ 216 w 526"/>
                <a:gd name="T19" fmla="*/ 143 h 275"/>
                <a:gd name="T20" fmla="*/ 258 w 526"/>
                <a:gd name="T21" fmla="*/ 120 h 275"/>
                <a:gd name="T22" fmla="*/ 306 w 526"/>
                <a:gd name="T23" fmla="*/ 96 h 275"/>
                <a:gd name="T24" fmla="*/ 407 w 526"/>
                <a:gd name="T25" fmla="*/ 48 h 275"/>
                <a:gd name="T26" fmla="*/ 456 w 526"/>
                <a:gd name="T27" fmla="*/ 30 h 275"/>
                <a:gd name="T28" fmla="*/ 492 w 526"/>
                <a:gd name="T29" fmla="*/ 12 h 275"/>
                <a:gd name="T30" fmla="*/ 516 w 526"/>
                <a:gd name="T31" fmla="*/ 6 h 275"/>
                <a:gd name="T32" fmla="*/ 534 w 526"/>
                <a:gd name="T33" fmla="*/ 0 h 275"/>
                <a:gd name="T34" fmla="*/ 540 w 526"/>
                <a:gd name="T35" fmla="*/ 0 h 275"/>
                <a:gd name="T36" fmla="*/ 534 w 526"/>
                <a:gd name="T37" fmla="*/ 6 h 275"/>
                <a:gd name="T38" fmla="*/ 522 w 526"/>
                <a:gd name="T39" fmla="*/ 12 h 275"/>
                <a:gd name="T40" fmla="*/ 498 w 526"/>
                <a:gd name="T41" fmla="*/ 24 h 275"/>
                <a:gd name="T42" fmla="*/ 474 w 526"/>
                <a:gd name="T43" fmla="*/ 42 h 275"/>
                <a:gd name="T44" fmla="*/ 450 w 526"/>
                <a:gd name="T45" fmla="*/ 54 h 275"/>
                <a:gd name="T46" fmla="*/ 407 w 526"/>
                <a:gd name="T47" fmla="*/ 78 h 275"/>
                <a:gd name="T48" fmla="*/ 347 w 526"/>
                <a:gd name="T49" fmla="*/ 108 h 275"/>
                <a:gd name="T50" fmla="*/ 282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7 w 718"/>
                <a:gd name="T17" fmla="*/ 228 h 306"/>
                <a:gd name="T18" fmla="*/ 133 w 718"/>
                <a:gd name="T19" fmla="*/ 228 h 306"/>
                <a:gd name="T20" fmla="*/ 151 w 718"/>
                <a:gd name="T21" fmla="*/ 222 h 306"/>
                <a:gd name="T22" fmla="*/ 175 w 718"/>
                <a:gd name="T23" fmla="*/ 216 h 306"/>
                <a:gd name="T24" fmla="*/ 205 w 718"/>
                <a:gd name="T25" fmla="*/ 204 h 306"/>
                <a:gd name="T26" fmla="*/ 282 w 718"/>
                <a:gd name="T27" fmla="*/ 180 h 306"/>
                <a:gd name="T28" fmla="*/ 385 w 718"/>
                <a:gd name="T29" fmla="*/ 156 h 306"/>
                <a:gd name="T30" fmla="*/ 475 w 718"/>
                <a:gd name="T31" fmla="*/ 126 h 306"/>
                <a:gd name="T32" fmla="*/ 558 w 718"/>
                <a:gd name="T33" fmla="*/ 102 h 306"/>
                <a:gd name="T34" fmla="*/ 588 w 718"/>
                <a:gd name="T35" fmla="*/ 90 h 306"/>
                <a:gd name="T36" fmla="*/ 625 w 718"/>
                <a:gd name="T37" fmla="*/ 84 h 306"/>
                <a:gd name="T38" fmla="*/ 643 w 718"/>
                <a:gd name="T39" fmla="*/ 78 h 306"/>
                <a:gd name="T40" fmla="*/ 649 w 718"/>
                <a:gd name="T41" fmla="*/ 72 h 306"/>
                <a:gd name="T42" fmla="*/ 655 w 718"/>
                <a:gd name="T43" fmla="*/ 66 h 306"/>
                <a:gd name="T44" fmla="*/ 673 w 718"/>
                <a:gd name="T45" fmla="*/ 60 h 306"/>
                <a:gd name="T46" fmla="*/ 715 w 718"/>
                <a:gd name="T47" fmla="*/ 30 h 306"/>
                <a:gd name="T48" fmla="*/ 733 w 718"/>
                <a:gd name="T49" fmla="*/ 18 h 306"/>
                <a:gd name="T50" fmla="*/ 739 w 718"/>
                <a:gd name="T51" fmla="*/ 6 h 306"/>
                <a:gd name="T52" fmla="*/ 733 w 718"/>
                <a:gd name="T53" fmla="*/ 0 h 306"/>
                <a:gd name="T54" fmla="*/ 709 w 718"/>
                <a:gd name="T55" fmla="*/ 0 h 306"/>
                <a:gd name="T56" fmla="*/ 649 w 718"/>
                <a:gd name="T57" fmla="*/ 0 h 306"/>
                <a:gd name="T58" fmla="*/ 594 w 718"/>
                <a:gd name="T59" fmla="*/ 0 h 306"/>
                <a:gd name="T60" fmla="*/ 558 w 718"/>
                <a:gd name="T61" fmla="*/ 0 h 306"/>
                <a:gd name="T62" fmla="*/ 528 w 718"/>
                <a:gd name="T63" fmla="*/ 18 h 306"/>
                <a:gd name="T64" fmla="*/ 499 w 718"/>
                <a:gd name="T65" fmla="*/ 42 h 306"/>
                <a:gd name="T66" fmla="*/ 481 w 718"/>
                <a:gd name="T67" fmla="*/ 54 h 306"/>
                <a:gd name="T68" fmla="*/ 463 w 718"/>
                <a:gd name="T69" fmla="*/ 60 h 306"/>
                <a:gd name="T70" fmla="*/ 439 w 718"/>
                <a:gd name="T71" fmla="*/ 60 h 306"/>
                <a:gd name="T72" fmla="*/ 403 w 718"/>
                <a:gd name="T73" fmla="*/ 66 h 306"/>
                <a:gd name="T74" fmla="*/ 354 w 718"/>
                <a:gd name="T75" fmla="*/ 84 h 306"/>
                <a:gd name="T76" fmla="*/ 318 w 718"/>
                <a:gd name="T77" fmla="*/ 108 h 306"/>
                <a:gd name="T78" fmla="*/ 294 w 718"/>
                <a:gd name="T79" fmla="*/ 126 h 306"/>
                <a:gd name="T80" fmla="*/ 282 w 718"/>
                <a:gd name="T81" fmla="*/ 132 h 306"/>
                <a:gd name="T82" fmla="*/ 264 w 718"/>
                <a:gd name="T83" fmla="*/ 138 h 306"/>
                <a:gd name="T84" fmla="*/ 228 w 718"/>
                <a:gd name="T85" fmla="*/ 138 h 306"/>
                <a:gd name="T86" fmla="*/ 193 w 718"/>
                <a:gd name="T87" fmla="*/ 138 h 306"/>
                <a:gd name="T88" fmla="*/ 187 w 718"/>
                <a:gd name="T89" fmla="*/ 138 h 306"/>
                <a:gd name="T90" fmla="*/ 181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85 w 2392"/>
                <a:gd name="T1" fmla="*/ 54 h 881"/>
                <a:gd name="T2" fmla="*/ 2238 w 2392"/>
                <a:gd name="T3" fmla="*/ 54 h 881"/>
                <a:gd name="T4" fmla="*/ 2196 w 2392"/>
                <a:gd name="T5" fmla="*/ 66 h 881"/>
                <a:gd name="T6" fmla="*/ 2070 w 2392"/>
                <a:gd name="T7" fmla="*/ 101 h 881"/>
                <a:gd name="T8" fmla="*/ 2005 w 2392"/>
                <a:gd name="T9" fmla="*/ 119 h 881"/>
                <a:gd name="T10" fmla="*/ 1902 w 2392"/>
                <a:gd name="T11" fmla="*/ 167 h 881"/>
                <a:gd name="T12" fmla="*/ 1878 w 2392"/>
                <a:gd name="T13" fmla="*/ 245 h 881"/>
                <a:gd name="T14" fmla="*/ 1884 w 2392"/>
                <a:gd name="T15" fmla="*/ 305 h 881"/>
                <a:gd name="T16" fmla="*/ 1800 w 2392"/>
                <a:gd name="T17" fmla="*/ 317 h 881"/>
                <a:gd name="T18" fmla="*/ 1632 w 2392"/>
                <a:gd name="T19" fmla="*/ 263 h 881"/>
                <a:gd name="T20" fmla="*/ 1542 w 2392"/>
                <a:gd name="T21" fmla="*/ 257 h 881"/>
                <a:gd name="T22" fmla="*/ 1434 w 2392"/>
                <a:gd name="T23" fmla="*/ 311 h 881"/>
                <a:gd name="T24" fmla="*/ 1366 w 2392"/>
                <a:gd name="T25" fmla="*/ 353 h 881"/>
                <a:gd name="T26" fmla="*/ 1338 w 2392"/>
                <a:gd name="T27" fmla="*/ 359 h 881"/>
                <a:gd name="T28" fmla="*/ 1242 w 2392"/>
                <a:gd name="T29" fmla="*/ 371 h 881"/>
                <a:gd name="T30" fmla="*/ 1188 w 2392"/>
                <a:gd name="T31" fmla="*/ 365 h 881"/>
                <a:gd name="T32" fmla="*/ 1081 w 2392"/>
                <a:gd name="T33" fmla="*/ 371 h 881"/>
                <a:gd name="T34" fmla="*/ 978 w 2392"/>
                <a:gd name="T35" fmla="*/ 383 h 881"/>
                <a:gd name="T36" fmla="*/ 942 w 2392"/>
                <a:gd name="T37" fmla="*/ 401 h 881"/>
                <a:gd name="T38" fmla="*/ 840 w 2392"/>
                <a:gd name="T39" fmla="*/ 419 h 881"/>
                <a:gd name="T40" fmla="*/ 799 w 2392"/>
                <a:gd name="T41" fmla="*/ 419 h 881"/>
                <a:gd name="T42" fmla="*/ 678 w 2392"/>
                <a:gd name="T43" fmla="*/ 437 h 881"/>
                <a:gd name="T44" fmla="*/ 612 w 2392"/>
                <a:gd name="T45" fmla="*/ 473 h 881"/>
                <a:gd name="T46" fmla="*/ 517 w 2392"/>
                <a:gd name="T47" fmla="*/ 467 h 881"/>
                <a:gd name="T48" fmla="*/ 438 w 2392"/>
                <a:gd name="T49" fmla="*/ 491 h 881"/>
                <a:gd name="T50" fmla="*/ 420 w 2392"/>
                <a:gd name="T51" fmla="*/ 539 h 881"/>
                <a:gd name="T52" fmla="*/ 354 w 2392"/>
                <a:gd name="T53" fmla="*/ 569 h 881"/>
                <a:gd name="T54" fmla="*/ 229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70 w 2392"/>
                <a:gd name="T65" fmla="*/ 653 h 881"/>
                <a:gd name="T66" fmla="*/ 487 w 2392"/>
                <a:gd name="T67" fmla="*/ 569 h 881"/>
                <a:gd name="T68" fmla="*/ 582 w 2392"/>
                <a:gd name="T69" fmla="*/ 521 h 881"/>
                <a:gd name="T70" fmla="*/ 660 w 2392"/>
                <a:gd name="T71" fmla="*/ 515 h 881"/>
                <a:gd name="T72" fmla="*/ 894 w 2392"/>
                <a:gd name="T73" fmla="*/ 461 h 881"/>
                <a:gd name="T74" fmla="*/ 1176 w 2392"/>
                <a:gd name="T75" fmla="*/ 425 h 881"/>
                <a:gd name="T76" fmla="*/ 1320 w 2392"/>
                <a:gd name="T77" fmla="*/ 461 h 881"/>
                <a:gd name="T78" fmla="*/ 1452 w 2392"/>
                <a:gd name="T79" fmla="*/ 533 h 881"/>
                <a:gd name="T80" fmla="*/ 1470 w 2392"/>
                <a:gd name="T81" fmla="*/ 617 h 881"/>
                <a:gd name="T82" fmla="*/ 1411 w 2392"/>
                <a:gd name="T83" fmla="*/ 653 h 881"/>
                <a:gd name="T84" fmla="*/ 1254 w 2392"/>
                <a:gd name="T85" fmla="*/ 701 h 881"/>
                <a:gd name="T86" fmla="*/ 1140 w 2392"/>
                <a:gd name="T87" fmla="*/ 755 h 881"/>
                <a:gd name="T88" fmla="*/ 1093 w 2392"/>
                <a:gd name="T89" fmla="*/ 809 h 881"/>
                <a:gd name="T90" fmla="*/ 1105 w 2392"/>
                <a:gd name="T91" fmla="*/ 869 h 881"/>
                <a:gd name="T92" fmla="*/ 1134 w 2392"/>
                <a:gd name="T93" fmla="*/ 881 h 881"/>
                <a:gd name="T94" fmla="*/ 1236 w 2392"/>
                <a:gd name="T95" fmla="*/ 869 h 881"/>
                <a:gd name="T96" fmla="*/ 1423 w 2392"/>
                <a:gd name="T97" fmla="*/ 857 h 881"/>
                <a:gd name="T98" fmla="*/ 1476 w 2392"/>
                <a:gd name="T99" fmla="*/ 851 h 881"/>
                <a:gd name="T100" fmla="*/ 1518 w 2392"/>
                <a:gd name="T101" fmla="*/ 833 h 881"/>
                <a:gd name="T102" fmla="*/ 1717 w 2392"/>
                <a:gd name="T103" fmla="*/ 743 h 881"/>
                <a:gd name="T104" fmla="*/ 1848 w 2392"/>
                <a:gd name="T105" fmla="*/ 689 h 881"/>
                <a:gd name="T106" fmla="*/ 1926 w 2392"/>
                <a:gd name="T107" fmla="*/ 581 h 881"/>
                <a:gd name="T108" fmla="*/ 2088 w 2392"/>
                <a:gd name="T109" fmla="*/ 389 h 881"/>
                <a:gd name="T110" fmla="*/ 2257 w 2392"/>
                <a:gd name="T111" fmla="*/ 269 h 881"/>
                <a:gd name="T112" fmla="*/ 2305 w 2392"/>
                <a:gd name="T113" fmla="*/ 239 h 881"/>
                <a:gd name="T114" fmla="*/ 2448 w 2392"/>
                <a:gd name="T115" fmla="*/ 0 h 881"/>
                <a:gd name="T116" fmla="*/ 2358 w 2392"/>
                <a:gd name="T117" fmla="*/ 36 h 88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0 h 1"/>
                <a:gd name="T2" fmla="*/ 5 w 5"/>
                <a:gd name="T3" fmla="*/ 0 h 1"/>
                <a:gd name="T4" fmla="*/ 0 w 5"/>
                <a:gd name="T5" fmla="*/ 0 h 1"/>
                <a:gd name="T6" fmla="*/ 0 w 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401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401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D9BCB-1406-400A-B516-977DB4664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10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F708-1692-4F63-BD8D-733D68CF4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5205D-EF09-4DCD-A471-2D51A3AE6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34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>
            <a:lvl1pPr>
              <a:defRPr sz="3200"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400">
                <a:latin typeface="Lucida Sans" pitchFamily="34" charset="0"/>
              </a:defRPr>
            </a:lvl1pPr>
            <a:lvl2pPr>
              <a:defRPr sz="2400">
                <a:latin typeface="Lucida Sans" pitchFamily="34" charset="0"/>
              </a:defRPr>
            </a:lvl2pPr>
            <a:lvl3pPr>
              <a:defRPr sz="2400">
                <a:latin typeface="Lucida Sans" pitchFamily="34" charset="0"/>
              </a:defRPr>
            </a:lvl3pPr>
            <a:lvl4pPr>
              <a:defRPr sz="2400">
                <a:latin typeface="Lucida Sans" pitchFamily="34" charset="0"/>
              </a:defRPr>
            </a:lvl4pPr>
            <a:lvl5pPr>
              <a:defRPr sz="2400">
                <a:latin typeface="Lucida San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2010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MATLAB Tutorial Series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DA03D-A738-4E3E-A1FA-71A39C5E6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03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04800"/>
            <a:ext cx="82296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D7176-49C5-4D6F-BD70-4C1D3E56A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9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DBDC1-4057-4189-BAAB-B33052566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5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12CB-C9DA-475E-8386-184F33F85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4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3ECD2-DB25-4E0E-85D5-79721FAF6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1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9BCD8-614B-47AE-93FA-83EA3F1D5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3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5F911-7641-481D-B290-BA42A3E46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25906-8F47-4F4B-9854-5E19FA579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8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21CB1-B229-40FA-A239-35D89FA94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32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3FE59-7E69-4EA7-BA73-97CB05C71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7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scv.bu.edu/images/scv.mp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38297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298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3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92 w 185"/>
                <a:gd name="T1" fmla="*/ 0 h 120"/>
                <a:gd name="T2" fmla="*/ 192 w 185"/>
                <a:gd name="T3" fmla="*/ 6 h 120"/>
                <a:gd name="T4" fmla="*/ 192 w 185"/>
                <a:gd name="T5" fmla="*/ 18 h 120"/>
                <a:gd name="T6" fmla="*/ 192 w 185"/>
                <a:gd name="T7" fmla="*/ 36 h 120"/>
                <a:gd name="T8" fmla="*/ 186 w 185"/>
                <a:gd name="T9" fmla="*/ 54 h 120"/>
                <a:gd name="T10" fmla="*/ 168 w 185"/>
                <a:gd name="T11" fmla="*/ 72 h 120"/>
                <a:gd name="T12" fmla="*/ 144 w 185"/>
                <a:gd name="T13" fmla="*/ 96 h 120"/>
                <a:gd name="T14" fmla="*/ 108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92 w 185"/>
                <a:gd name="T29" fmla="*/ 0 h 120"/>
                <a:gd name="T30" fmla="*/ 192 w 185"/>
                <a:gd name="T31" fmla="*/ 0 h 1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44 w 526"/>
                <a:gd name="T17" fmla="*/ 179 h 275"/>
                <a:gd name="T18" fmla="*/ 216 w 526"/>
                <a:gd name="T19" fmla="*/ 143 h 275"/>
                <a:gd name="T20" fmla="*/ 258 w 526"/>
                <a:gd name="T21" fmla="*/ 120 h 275"/>
                <a:gd name="T22" fmla="*/ 306 w 526"/>
                <a:gd name="T23" fmla="*/ 96 h 275"/>
                <a:gd name="T24" fmla="*/ 407 w 526"/>
                <a:gd name="T25" fmla="*/ 48 h 275"/>
                <a:gd name="T26" fmla="*/ 456 w 526"/>
                <a:gd name="T27" fmla="*/ 30 h 275"/>
                <a:gd name="T28" fmla="*/ 492 w 526"/>
                <a:gd name="T29" fmla="*/ 12 h 275"/>
                <a:gd name="T30" fmla="*/ 516 w 526"/>
                <a:gd name="T31" fmla="*/ 6 h 275"/>
                <a:gd name="T32" fmla="*/ 534 w 526"/>
                <a:gd name="T33" fmla="*/ 0 h 275"/>
                <a:gd name="T34" fmla="*/ 540 w 526"/>
                <a:gd name="T35" fmla="*/ 0 h 275"/>
                <a:gd name="T36" fmla="*/ 534 w 526"/>
                <a:gd name="T37" fmla="*/ 6 h 275"/>
                <a:gd name="T38" fmla="*/ 522 w 526"/>
                <a:gd name="T39" fmla="*/ 12 h 275"/>
                <a:gd name="T40" fmla="*/ 498 w 526"/>
                <a:gd name="T41" fmla="*/ 24 h 275"/>
                <a:gd name="T42" fmla="*/ 474 w 526"/>
                <a:gd name="T43" fmla="*/ 42 h 275"/>
                <a:gd name="T44" fmla="*/ 450 w 526"/>
                <a:gd name="T45" fmla="*/ 54 h 275"/>
                <a:gd name="T46" fmla="*/ 407 w 526"/>
                <a:gd name="T47" fmla="*/ 78 h 275"/>
                <a:gd name="T48" fmla="*/ 347 w 526"/>
                <a:gd name="T49" fmla="*/ 108 h 275"/>
                <a:gd name="T50" fmla="*/ 282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7 w 718"/>
                <a:gd name="T17" fmla="*/ 228 h 306"/>
                <a:gd name="T18" fmla="*/ 133 w 718"/>
                <a:gd name="T19" fmla="*/ 228 h 306"/>
                <a:gd name="T20" fmla="*/ 151 w 718"/>
                <a:gd name="T21" fmla="*/ 222 h 306"/>
                <a:gd name="T22" fmla="*/ 175 w 718"/>
                <a:gd name="T23" fmla="*/ 216 h 306"/>
                <a:gd name="T24" fmla="*/ 205 w 718"/>
                <a:gd name="T25" fmla="*/ 204 h 306"/>
                <a:gd name="T26" fmla="*/ 282 w 718"/>
                <a:gd name="T27" fmla="*/ 180 h 306"/>
                <a:gd name="T28" fmla="*/ 385 w 718"/>
                <a:gd name="T29" fmla="*/ 156 h 306"/>
                <a:gd name="T30" fmla="*/ 475 w 718"/>
                <a:gd name="T31" fmla="*/ 126 h 306"/>
                <a:gd name="T32" fmla="*/ 558 w 718"/>
                <a:gd name="T33" fmla="*/ 102 h 306"/>
                <a:gd name="T34" fmla="*/ 588 w 718"/>
                <a:gd name="T35" fmla="*/ 90 h 306"/>
                <a:gd name="T36" fmla="*/ 625 w 718"/>
                <a:gd name="T37" fmla="*/ 84 h 306"/>
                <a:gd name="T38" fmla="*/ 643 w 718"/>
                <a:gd name="T39" fmla="*/ 78 h 306"/>
                <a:gd name="T40" fmla="*/ 649 w 718"/>
                <a:gd name="T41" fmla="*/ 72 h 306"/>
                <a:gd name="T42" fmla="*/ 655 w 718"/>
                <a:gd name="T43" fmla="*/ 66 h 306"/>
                <a:gd name="T44" fmla="*/ 673 w 718"/>
                <a:gd name="T45" fmla="*/ 60 h 306"/>
                <a:gd name="T46" fmla="*/ 715 w 718"/>
                <a:gd name="T47" fmla="*/ 30 h 306"/>
                <a:gd name="T48" fmla="*/ 733 w 718"/>
                <a:gd name="T49" fmla="*/ 18 h 306"/>
                <a:gd name="T50" fmla="*/ 739 w 718"/>
                <a:gd name="T51" fmla="*/ 6 h 306"/>
                <a:gd name="T52" fmla="*/ 733 w 718"/>
                <a:gd name="T53" fmla="*/ 0 h 306"/>
                <a:gd name="T54" fmla="*/ 709 w 718"/>
                <a:gd name="T55" fmla="*/ 0 h 306"/>
                <a:gd name="T56" fmla="*/ 649 w 718"/>
                <a:gd name="T57" fmla="*/ 0 h 306"/>
                <a:gd name="T58" fmla="*/ 594 w 718"/>
                <a:gd name="T59" fmla="*/ 0 h 306"/>
                <a:gd name="T60" fmla="*/ 558 w 718"/>
                <a:gd name="T61" fmla="*/ 0 h 306"/>
                <a:gd name="T62" fmla="*/ 528 w 718"/>
                <a:gd name="T63" fmla="*/ 18 h 306"/>
                <a:gd name="T64" fmla="*/ 499 w 718"/>
                <a:gd name="T65" fmla="*/ 42 h 306"/>
                <a:gd name="T66" fmla="*/ 481 w 718"/>
                <a:gd name="T67" fmla="*/ 54 h 306"/>
                <a:gd name="T68" fmla="*/ 463 w 718"/>
                <a:gd name="T69" fmla="*/ 60 h 306"/>
                <a:gd name="T70" fmla="*/ 439 w 718"/>
                <a:gd name="T71" fmla="*/ 60 h 306"/>
                <a:gd name="T72" fmla="*/ 403 w 718"/>
                <a:gd name="T73" fmla="*/ 66 h 306"/>
                <a:gd name="T74" fmla="*/ 354 w 718"/>
                <a:gd name="T75" fmla="*/ 84 h 306"/>
                <a:gd name="T76" fmla="*/ 318 w 718"/>
                <a:gd name="T77" fmla="*/ 108 h 306"/>
                <a:gd name="T78" fmla="*/ 294 w 718"/>
                <a:gd name="T79" fmla="*/ 126 h 306"/>
                <a:gd name="T80" fmla="*/ 282 w 718"/>
                <a:gd name="T81" fmla="*/ 132 h 306"/>
                <a:gd name="T82" fmla="*/ 264 w 718"/>
                <a:gd name="T83" fmla="*/ 138 h 306"/>
                <a:gd name="T84" fmla="*/ 228 w 718"/>
                <a:gd name="T85" fmla="*/ 138 h 306"/>
                <a:gd name="T86" fmla="*/ 193 w 718"/>
                <a:gd name="T87" fmla="*/ 138 h 306"/>
                <a:gd name="T88" fmla="*/ 187 w 718"/>
                <a:gd name="T89" fmla="*/ 138 h 306"/>
                <a:gd name="T90" fmla="*/ 181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85 w 2392"/>
                <a:gd name="T1" fmla="*/ 54 h 881"/>
                <a:gd name="T2" fmla="*/ 2238 w 2392"/>
                <a:gd name="T3" fmla="*/ 54 h 881"/>
                <a:gd name="T4" fmla="*/ 2196 w 2392"/>
                <a:gd name="T5" fmla="*/ 66 h 881"/>
                <a:gd name="T6" fmla="*/ 2070 w 2392"/>
                <a:gd name="T7" fmla="*/ 101 h 881"/>
                <a:gd name="T8" fmla="*/ 2005 w 2392"/>
                <a:gd name="T9" fmla="*/ 119 h 881"/>
                <a:gd name="T10" fmla="*/ 1902 w 2392"/>
                <a:gd name="T11" fmla="*/ 167 h 881"/>
                <a:gd name="T12" fmla="*/ 1878 w 2392"/>
                <a:gd name="T13" fmla="*/ 245 h 881"/>
                <a:gd name="T14" fmla="*/ 1884 w 2392"/>
                <a:gd name="T15" fmla="*/ 305 h 881"/>
                <a:gd name="T16" fmla="*/ 1800 w 2392"/>
                <a:gd name="T17" fmla="*/ 317 h 881"/>
                <a:gd name="T18" fmla="*/ 1632 w 2392"/>
                <a:gd name="T19" fmla="*/ 263 h 881"/>
                <a:gd name="T20" fmla="*/ 1542 w 2392"/>
                <a:gd name="T21" fmla="*/ 257 h 881"/>
                <a:gd name="T22" fmla="*/ 1434 w 2392"/>
                <a:gd name="T23" fmla="*/ 311 h 881"/>
                <a:gd name="T24" fmla="*/ 1366 w 2392"/>
                <a:gd name="T25" fmla="*/ 353 h 881"/>
                <a:gd name="T26" fmla="*/ 1338 w 2392"/>
                <a:gd name="T27" fmla="*/ 359 h 881"/>
                <a:gd name="T28" fmla="*/ 1242 w 2392"/>
                <a:gd name="T29" fmla="*/ 371 h 881"/>
                <a:gd name="T30" fmla="*/ 1188 w 2392"/>
                <a:gd name="T31" fmla="*/ 365 h 881"/>
                <a:gd name="T32" fmla="*/ 1081 w 2392"/>
                <a:gd name="T33" fmla="*/ 371 h 881"/>
                <a:gd name="T34" fmla="*/ 978 w 2392"/>
                <a:gd name="T35" fmla="*/ 383 h 881"/>
                <a:gd name="T36" fmla="*/ 942 w 2392"/>
                <a:gd name="T37" fmla="*/ 401 h 881"/>
                <a:gd name="T38" fmla="*/ 840 w 2392"/>
                <a:gd name="T39" fmla="*/ 419 h 881"/>
                <a:gd name="T40" fmla="*/ 799 w 2392"/>
                <a:gd name="T41" fmla="*/ 419 h 881"/>
                <a:gd name="T42" fmla="*/ 678 w 2392"/>
                <a:gd name="T43" fmla="*/ 437 h 881"/>
                <a:gd name="T44" fmla="*/ 612 w 2392"/>
                <a:gd name="T45" fmla="*/ 473 h 881"/>
                <a:gd name="T46" fmla="*/ 517 w 2392"/>
                <a:gd name="T47" fmla="*/ 467 h 881"/>
                <a:gd name="T48" fmla="*/ 438 w 2392"/>
                <a:gd name="T49" fmla="*/ 491 h 881"/>
                <a:gd name="T50" fmla="*/ 420 w 2392"/>
                <a:gd name="T51" fmla="*/ 539 h 881"/>
                <a:gd name="T52" fmla="*/ 354 w 2392"/>
                <a:gd name="T53" fmla="*/ 569 h 881"/>
                <a:gd name="T54" fmla="*/ 229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70 w 2392"/>
                <a:gd name="T65" fmla="*/ 653 h 881"/>
                <a:gd name="T66" fmla="*/ 487 w 2392"/>
                <a:gd name="T67" fmla="*/ 569 h 881"/>
                <a:gd name="T68" fmla="*/ 582 w 2392"/>
                <a:gd name="T69" fmla="*/ 521 h 881"/>
                <a:gd name="T70" fmla="*/ 660 w 2392"/>
                <a:gd name="T71" fmla="*/ 515 h 881"/>
                <a:gd name="T72" fmla="*/ 894 w 2392"/>
                <a:gd name="T73" fmla="*/ 461 h 881"/>
                <a:gd name="T74" fmla="*/ 1176 w 2392"/>
                <a:gd name="T75" fmla="*/ 425 h 881"/>
                <a:gd name="T76" fmla="*/ 1320 w 2392"/>
                <a:gd name="T77" fmla="*/ 461 h 881"/>
                <a:gd name="T78" fmla="*/ 1452 w 2392"/>
                <a:gd name="T79" fmla="*/ 533 h 881"/>
                <a:gd name="T80" fmla="*/ 1470 w 2392"/>
                <a:gd name="T81" fmla="*/ 617 h 881"/>
                <a:gd name="T82" fmla="*/ 1411 w 2392"/>
                <a:gd name="T83" fmla="*/ 653 h 881"/>
                <a:gd name="T84" fmla="*/ 1254 w 2392"/>
                <a:gd name="T85" fmla="*/ 701 h 881"/>
                <a:gd name="T86" fmla="*/ 1140 w 2392"/>
                <a:gd name="T87" fmla="*/ 755 h 881"/>
                <a:gd name="T88" fmla="*/ 1093 w 2392"/>
                <a:gd name="T89" fmla="*/ 809 h 881"/>
                <a:gd name="T90" fmla="*/ 1105 w 2392"/>
                <a:gd name="T91" fmla="*/ 869 h 881"/>
                <a:gd name="T92" fmla="*/ 1134 w 2392"/>
                <a:gd name="T93" fmla="*/ 881 h 881"/>
                <a:gd name="T94" fmla="*/ 1236 w 2392"/>
                <a:gd name="T95" fmla="*/ 869 h 881"/>
                <a:gd name="T96" fmla="*/ 1423 w 2392"/>
                <a:gd name="T97" fmla="*/ 857 h 881"/>
                <a:gd name="T98" fmla="*/ 1476 w 2392"/>
                <a:gd name="T99" fmla="*/ 851 h 881"/>
                <a:gd name="T100" fmla="*/ 1518 w 2392"/>
                <a:gd name="T101" fmla="*/ 833 h 881"/>
                <a:gd name="T102" fmla="*/ 1717 w 2392"/>
                <a:gd name="T103" fmla="*/ 743 h 881"/>
                <a:gd name="T104" fmla="*/ 1848 w 2392"/>
                <a:gd name="T105" fmla="*/ 689 h 881"/>
                <a:gd name="T106" fmla="*/ 1926 w 2392"/>
                <a:gd name="T107" fmla="*/ 581 h 881"/>
                <a:gd name="T108" fmla="*/ 2088 w 2392"/>
                <a:gd name="T109" fmla="*/ 389 h 881"/>
                <a:gd name="T110" fmla="*/ 2257 w 2392"/>
                <a:gd name="T111" fmla="*/ 269 h 881"/>
                <a:gd name="T112" fmla="*/ 2305 w 2392"/>
                <a:gd name="T113" fmla="*/ 239 h 881"/>
                <a:gd name="T114" fmla="*/ 2448 w 2392"/>
                <a:gd name="T115" fmla="*/ 0 h 881"/>
                <a:gd name="T116" fmla="*/ 2358 w 2392"/>
                <a:gd name="T117" fmla="*/ 36 h 88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298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4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0 h 1"/>
                <a:gd name="T2" fmla="*/ 5 w 5"/>
                <a:gd name="T3" fmla="*/ 0 h 1"/>
                <a:gd name="T4" fmla="*/ 0 w 5"/>
                <a:gd name="T5" fmla="*/ 0 h 1"/>
                <a:gd name="T6" fmla="*/ 0 w 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299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8299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8299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4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299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299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cs typeface="+mn-cs"/>
              </a:defRPr>
            </a:lvl1pPr>
          </a:lstStyle>
          <a:p>
            <a:pPr>
              <a:defRPr/>
            </a:pPr>
            <a:r>
              <a:rPr lang="en-US"/>
              <a:t> </a:t>
            </a:r>
            <a:r>
              <a:rPr lang="en-US" smtClean="0"/>
              <a:t>Spring  2012</a:t>
            </a:r>
            <a:endParaRPr lang="en-US"/>
          </a:p>
        </p:txBody>
      </p:sp>
      <p:sp>
        <p:nvSpPr>
          <p:cNvPr id="38299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r>
              <a:rPr lang="en-US"/>
              <a:t>Introduction to MPI and OpenMP</a:t>
            </a:r>
          </a:p>
        </p:txBody>
      </p:sp>
      <p:sp>
        <p:nvSpPr>
          <p:cNvPr id="38299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8BB99B-4120-486F-A83E-4F9AD7C4B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829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23" descr="SCV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338888"/>
            <a:ext cx="83820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  <p:sldLayoutId id="2147484565" r:id="rId12"/>
    <p:sldLayoutId id="2147484566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.edu/tech/research/training/tutorials/matlab/vector/miscs/compiler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tech/research/computation/linux-cluster/katana-cluster/runningjobs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tech/research/training/tutorials/matlab-pct/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tech/desktop/site-licensed-software/mathsci/matlab/faqs/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bu.edu/tech/desktop/site-licensed-software/mathsci/mathematica/student-resources-at-bu/" TargetMode="External"/><Relationship Id="rId5" Type="http://schemas.openxmlformats.org/officeDocument/2006/relationships/hyperlink" Target="http://www.bu.edu/tech/accounts/remote/away/ad/" TargetMode="External"/><Relationship Id="rId4" Type="http://schemas.openxmlformats.org/officeDocument/2006/relationships/hyperlink" Target="http://collaborate.bu.edu/moin/GridInstructions" TargetMode="Externa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tech/research/scv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cv.bu.edu/survey/tutorial_evaluation.html" TargetMode="External"/><Relationship Id="rId5" Type="http://schemas.openxmlformats.org/officeDocument/2006/relationships/hyperlink" Target="http://www.bu.edu/tech/research/training/tutorials" TargetMode="External"/><Relationship Id="rId4" Type="http://schemas.openxmlformats.org/officeDocument/2006/relationships/hyperlink" Target="http://www.bu.edu/tech/accounts/special/research/accounts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1536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40F7E6D4-7E35-4B6C-ADB2-0D8D19B68827}" type="slidenum">
              <a:rPr lang="en-US" smtClean="0"/>
              <a:pPr eaLnBrk="1" hangingPunct="1">
                <a:defRPr/>
              </a:pPr>
              <a:t>1</a:t>
            </a:fld>
            <a:endParaRPr lang="en-US" smtClean="0"/>
          </a:p>
        </p:txBody>
      </p:sp>
      <p:sp>
        <p:nvSpPr>
          <p:cNvPr id="44036" name="Text Box 12"/>
          <p:cNvSpPr txBox="1">
            <a:spLocks noChangeArrowheads="1"/>
          </p:cNvSpPr>
          <p:nvPr/>
        </p:nvSpPr>
        <p:spPr bwMode="auto">
          <a:xfrm>
            <a:off x="1127125" y="1870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49300" y="1889125"/>
            <a:ext cx="78486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Tutorial Series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Tuning MATLAB for Better Performance</a:t>
            </a:r>
            <a:endParaRPr lang="en-US" sz="2800">
              <a:solidFill>
                <a:schemeClr val="tx2"/>
              </a:solidFill>
              <a:latin typeface="Lucida Sans" pitchFamily="34" charset="0"/>
              <a:ea typeface="MS Mincho" pitchFamily="49" charset="-128"/>
              <a:cs typeface="+mn-cs"/>
            </a:endParaRPr>
          </a:p>
          <a:p>
            <a:pPr algn="ctr" eaLnBrk="0" hangingPunct="0">
              <a:spcBef>
                <a:spcPct val="50000"/>
              </a:spcBef>
              <a:defRPr/>
            </a:pPr>
            <a:endParaRPr lang="en-US" sz="3600">
              <a:solidFill>
                <a:schemeClr val="tx2"/>
              </a:solidFill>
              <a:latin typeface="Lucida Sans" pitchFamily="34" charset="0"/>
              <a:ea typeface="MS Mincho" pitchFamily="49" charset="-128"/>
              <a:cs typeface="+mn-cs"/>
            </a:endParaRP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000">
                <a:solidFill>
                  <a:schemeClr val="tx2"/>
                </a:solidFill>
                <a:latin typeface="Lucida Sans" pitchFamily="34" charset="0"/>
                <a:ea typeface="MS Mincho" pitchFamily="49" charset="-128"/>
                <a:cs typeface="+mn-cs"/>
              </a:rPr>
              <a:t>Kadin Tseng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000">
                <a:solidFill>
                  <a:schemeClr val="tx2"/>
                </a:solidFill>
                <a:latin typeface="Lucida Sans" pitchFamily="34" charset="0"/>
                <a:ea typeface="MS Mincho" pitchFamily="49" charset="-128"/>
                <a:cs typeface="+mn-cs"/>
              </a:rPr>
              <a:t>Scientific Computing and Visualization, IS&amp;T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000">
                <a:solidFill>
                  <a:schemeClr val="tx2"/>
                </a:solidFill>
                <a:latin typeface="Lucida Sans" pitchFamily="34" charset="0"/>
                <a:ea typeface="MS Mincho" pitchFamily="49" charset="-128"/>
                <a:cs typeface="+mn-cs"/>
              </a:rPr>
              <a:t>Boston University</a:t>
            </a:r>
          </a:p>
        </p:txBody>
      </p:sp>
      <p:pic>
        <p:nvPicPr>
          <p:cNvPr id="44038" name="Picture 7" descr="bu-master-log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7" descr="SCV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92075"/>
            <a:ext cx="103187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24613CF0-BA68-4152-BE77-7E0FD250840B}" type="slidenum">
              <a:rPr lang="en-US" smtClean="0"/>
              <a:pPr eaLnBrk="1" hangingPunct="1">
                <a:defRPr/>
              </a:pPr>
              <a:t>10</a:t>
            </a:fld>
            <a:endParaRPr lang="en-US" smtClean="0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0010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Generally, better to use function instead of script </a:t>
            </a:r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Script m-file is loaded into memory and evaluate one line at a time. Subsequent uses require reloading.</a:t>
            </a:r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Function m-file is compiled into a pseudo-code and is loaded on first application. Subsequent uses of the function will be faster without reloading.</a:t>
            </a:r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Function is modular; self cleaning; reusable.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Global variables are expensive; difficult to track.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Physical memory is much faster than virtual mem.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Avoid passing large matrices to a function and modifying only a handful of elements.</a:t>
            </a:r>
          </a:p>
        </p:txBody>
      </p:sp>
      <p:sp>
        <p:nvSpPr>
          <p:cNvPr id="513027" name="Text Box 3"/>
          <p:cNvSpPr txBox="1">
            <a:spLocks noChangeArrowheads="1"/>
          </p:cNvSpPr>
          <p:nvPr/>
        </p:nvSpPr>
        <p:spPr bwMode="auto">
          <a:xfrm>
            <a:off x="2514600" y="3302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Other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Considerations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705600" cy="7620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latin typeface="Lucida Sans" pitchFamily="34" charset="0"/>
              </a:rPr>
              <a:t>Other Considerations (cont’d)</a:t>
            </a:r>
            <a:endParaRPr lang="en-US" sz="32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2286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i="1" dirty="0" smtClean="0">
                <a:solidFill>
                  <a:srgbClr val="00FF99"/>
                </a:solidFill>
                <a:latin typeface="Arial" pitchFamily="34" charset="0"/>
                <a:cs typeface="Arial" pitchFamily="34" charset="0"/>
              </a:rPr>
              <a:t>load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i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save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are efficient to handle whole data file; </a:t>
            </a:r>
            <a:r>
              <a:rPr lang="en-US" sz="2000" i="1" dirty="0" err="1" smtClean="0">
                <a:solidFill>
                  <a:srgbClr val="00FF99"/>
                </a:solidFill>
                <a:latin typeface="Arial" pitchFamily="34" charset="0"/>
                <a:cs typeface="Arial" pitchFamily="34" charset="0"/>
              </a:rPr>
              <a:t>textscan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more memory-efficient to extract  text meeting specific criteria. 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Don’t reassign array that results in change of data type or shape.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Limit m-files size and complexity.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Computationally intensive jobs often  require large memory …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Structure of arrays more memory-efficient than array of structures.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394A8CF-DC9F-4034-8D73-B36B61D9C81B}" type="slidenum">
              <a:rPr lang="en-US" smtClean="0"/>
              <a:pPr eaLnBrk="1" hangingPunct="1"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66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49BDFA71-E45D-4C0A-A1B8-229C202148A6}" type="slidenum">
              <a:rPr lang="en-US" smtClean="0"/>
              <a:pPr eaLnBrk="1" hangingPunct="1">
                <a:defRPr/>
              </a:pPr>
              <a:t>12</a:t>
            </a:fld>
            <a:endParaRPr lang="en-US" smtClean="0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43000"/>
            <a:ext cx="7924800" cy="2514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Maximize memory availability.</a:t>
            </a:r>
          </a:p>
          <a:p>
            <a:pPr marL="933450" lvl="1" indent="-533400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32-bit systems &lt; 2 or 3 GB </a:t>
            </a:r>
          </a:p>
          <a:p>
            <a:pPr marL="933450" lvl="1" indent="-533400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64-bit systems running 32-bit MATLAB &lt; 4GB</a:t>
            </a:r>
          </a:p>
          <a:p>
            <a:pPr marL="933450" lvl="1" indent="-533400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64-bit systems running 64-bit MATLAB &lt; 8TB </a:t>
            </a:r>
          </a:p>
          <a:p>
            <a:pPr marL="400050" lvl="1" indent="0" eaLnBrk="1" hangingPunct="1"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(96 GB on some Katana nodes)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Minimize memory usage.   (Details to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follow …)</a:t>
            </a:r>
          </a:p>
        </p:txBody>
      </p:sp>
      <p:sp>
        <p:nvSpPr>
          <p:cNvPr id="529411" name="Text Box 3"/>
          <p:cNvSpPr txBox="1">
            <a:spLocks noChangeArrowheads="1"/>
          </p:cNvSpPr>
          <p:nvPr/>
        </p:nvSpPr>
        <p:spPr bwMode="auto">
          <a:xfrm>
            <a:off x="2209800" y="2540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Memory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765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D089B032-166E-4691-B391-1B5ED086C4B9}" type="slidenum">
              <a:rPr lang="en-US" smtClean="0"/>
              <a:pPr eaLnBrk="1" hangingPunct="1">
                <a:defRPr/>
              </a:pPr>
              <a:t>13</a:t>
            </a:fld>
            <a:endParaRPr lang="en-US" smtClean="0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1534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clear, pack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or other memory saving means when possible. If double precision (default) is not required, the use of ‘single’ data type could save substantial amount of memory.  For example,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x=ones(10,'single'); y=x+1; % y inherits single 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from x</a:t>
            </a:r>
            <a:endParaRPr lang="en-US" sz="2000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sparse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reduce memory footprint on sparse matrices</a:t>
            </a:r>
            <a:endParaRPr lang="en-US" sz="2000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00FF99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n=3000; A = zeros(n); A(3,2) = 1; B = ones(n);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&gt;&gt; tic, C = A*B; toc         %  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6 secs</a:t>
            </a:r>
            <a:endParaRPr lang="en-US" sz="2000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&gt;&gt; As = sparse(A);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&gt;&gt; tic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i="1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= As*B; toc     % 0.12 </a:t>
            </a:r>
            <a:r>
              <a:rPr lang="en-US" sz="20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secs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000" i="1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not sparse</a:t>
            </a:r>
            <a:endParaRPr lang="en-US" sz="2000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Use function rather than script </a:t>
            </a: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m-file.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Be aware that array of structures uses more memory than structure of arrays. (pre-allocation is good practice too !)</a:t>
            </a:r>
            <a:endParaRPr lang="en-US" sz="2000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buFontTx/>
              <a:buNone/>
              <a:defRPr/>
            </a:pPr>
            <a:r>
              <a:rPr lang="en-US" sz="2000" dirty="0" smtClean="0"/>
              <a:t>      </a:t>
            </a:r>
            <a:endParaRPr lang="en-US" sz="2000" dirty="0" smtClean="0">
              <a:solidFill>
                <a:srgbClr val="EFF9F9"/>
              </a:solidFill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hlink"/>
              </a:solidFill>
            </a:endParaRPr>
          </a:p>
        </p:txBody>
      </p:sp>
      <p:sp>
        <p:nvSpPr>
          <p:cNvPr id="529411" name="Text Box 3"/>
          <p:cNvSpPr txBox="1">
            <a:spLocks noChangeArrowheads="1"/>
          </p:cNvSpPr>
          <p:nvPr/>
        </p:nvSpPr>
        <p:spPr bwMode="auto">
          <a:xfrm>
            <a:off x="2209800" y="2540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Minimize Memory 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1C4595D7-3539-483D-9CD7-21BFCC88B978}" type="slidenum">
              <a:rPr lang="en-US" smtClean="0"/>
              <a:pPr eaLnBrk="1" hangingPunct="1">
                <a:defRPr/>
              </a:pPr>
              <a:t>14</a:t>
            </a:fld>
            <a:endParaRPr lang="en-US" smtClean="0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43000"/>
            <a:ext cx="8153400" cy="3048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For batch jobs, use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“matlab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–nojvm …”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saves lots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of memory </a:t>
            </a:r>
            <a:endParaRPr lang="en-US" sz="2000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Memory usage query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For Linux: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Katana% top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For Windows: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&gt;&gt; m = feature('</a:t>
            </a:r>
            <a:r>
              <a:rPr lang="en-US" sz="20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memstats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');   % largest contiguous free block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     Use MS Windows Task Manager to monitor memory allocation.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smtClean="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On multiprocessor systems, </a:t>
            </a:r>
            <a:r>
              <a:rPr lang="en-US" sz="200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000" smtClean="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istribute </a:t>
            </a:r>
            <a:r>
              <a:rPr lang="en-US" sz="2000" dirty="0" smtClean="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memory </a:t>
            </a:r>
            <a:r>
              <a:rPr lang="en-US" sz="2000" smtClean="0">
                <a:solidFill>
                  <a:srgbClr val="CEEEEE"/>
                </a:solidFill>
                <a:latin typeface="Arial" pitchFamily="34" charset="0"/>
                <a:cs typeface="Arial" pitchFamily="34" charset="0"/>
              </a:rPr>
              <a:t>among processors</a:t>
            </a:r>
            <a:endParaRPr lang="en-US" sz="2000" dirty="0" smtClean="0">
              <a:solidFill>
                <a:srgbClr val="F2F2F2"/>
              </a:solidFill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hlink"/>
              </a:solidFill>
            </a:endParaRPr>
          </a:p>
        </p:txBody>
      </p:sp>
      <p:sp>
        <p:nvSpPr>
          <p:cNvPr id="529411" name="Text Box 3"/>
          <p:cNvSpPr txBox="1">
            <a:spLocks noChangeArrowheads="1"/>
          </p:cNvSpPr>
          <p:nvPr/>
        </p:nvSpPr>
        <p:spPr bwMode="auto">
          <a:xfrm>
            <a:off x="1295400" y="182563"/>
            <a:ext cx="731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Minimize Memory Usage (Cont’d)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969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ABE2EC85-0B7A-472E-907C-D6C9EAE9B73B}" type="slidenum">
              <a:rPr lang="en-US" smtClean="0"/>
              <a:pPr eaLnBrk="1" hangingPunct="1">
                <a:defRPr/>
              </a:pPr>
              <a:t>15</a:t>
            </a:fld>
            <a:endParaRPr lang="en-US" smtClean="0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838200"/>
            <a:ext cx="71628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provides a few functions for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processing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real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number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specifically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These functions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are more efficient than their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generic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versions: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realpow – power for real numbers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realsqrt – square root for real numbers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reallog – logarithm for real numbers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realmin/realmax – min/max for real numbers</a:t>
            </a:r>
          </a:p>
        </p:txBody>
      </p:sp>
      <p:sp>
        <p:nvSpPr>
          <p:cNvPr id="510979" name="Text Box 3"/>
          <p:cNvSpPr txBox="1">
            <a:spLocks noChangeArrowheads="1"/>
          </p:cNvSpPr>
          <p:nvPr/>
        </p:nvSpPr>
        <p:spPr bwMode="auto">
          <a:xfrm>
            <a:off x="1143000" y="182563"/>
            <a:ext cx="739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Special Functions for Real Numbers</a:t>
            </a:r>
          </a:p>
        </p:txBody>
      </p:sp>
      <p:sp>
        <p:nvSpPr>
          <p:cNvPr id="57350" name="Text Box 4"/>
          <p:cNvSpPr txBox="1">
            <a:spLocks noChangeArrowheads="1"/>
          </p:cNvSpPr>
          <p:nvPr/>
        </p:nvSpPr>
        <p:spPr bwMode="auto">
          <a:xfrm>
            <a:off x="990600" y="3276600"/>
            <a:ext cx="35052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n = 1000; x = 1:n;</a:t>
            </a:r>
          </a:p>
          <a:p>
            <a:r>
              <a:rPr lang="en-US" sz="1600" i="1">
                <a:latin typeface="Arial" charset="0"/>
              </a:rPr>
              <a:t>x = x.^2;</a:t>
            </a:r>
          </a:p>
          <a:p>
            <a:r>
              <a:rPr lang="en-US" sz="1600" i="1">
                <a:latin typeface="Arial" charset="0"/>
              </a:rPr>
              <a:t>tic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x = sqrt(x);</a:t>
            </a:r>
          </a:p>
          <a:p>
            <a:r>
              <a:rPr lang="en-US" sz="1600" i="1">
                <a:latin typeface="Arial" charset="0"/>
              </a:rPr>
              <a:t>toc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0.00022</a:t>
            </a:r>
            <a:r>
              <a:rPr lang="en-US" sz="1600" i="1">
                <a:latin typeface="Arial" charset="0"/>
              </a:rPr>
              <a:t> seconds</a:t>
            </a:r>
          </a:p>
        </p:txBody>
      </p:sp>
      <p:sp>
        <p:nvSpPr>
          <p:cNvPr id="57351" name="Text Box 5"/>
          <p:cNvSpPr txBox="1">
            <a:spLocks noChangeArrowheads="1"/>
          </p:cNvSpPr>
          <p:nvPr/>
        </p:nvSpPr>
        <p:spPr bwMode="auto">
          <a:xfrm>
            <a:off x="5029200" y="3276600"/>
            <a:ext cx="34290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n = 1000; x = 1:n;</a:t>
            </a:r>
          </a:p>
          <a:p>
            <a:r>
              <a:rPr lang="en-US" sz="1600" i="1">
                <a:latin typeface="Arial" charset="0"/>
              </a:rPr>
              <a:t>x = x.^2;</a:t>
            </a:r>
          </a:p>
          <a:p>
            <a:r>
              <a:rPr lang="en-US" sz="1600" i="1">
                <a:latin typeface="Arial" charset="0"/>
              </a:rPr>
              <a:t>tic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x = realsqrt(x);</a:t>
            </a:r>
          </a:p>
          <a:p>
            <a:r>
              <a:rPr lang="en-US" sz="1600" i="1">
                <a:latin typeface="Arial" charset="0"/>
              </a:rPr>
              <a:t>toc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0.00004</a:t>
            </a:r>
            <a:r>
              <a:rPr lang="en-US" sz="1600" i="1">
                <a:latin typeface="Arial" charset="0"/>
              </a:rPr>
              <a:t> seconds</a:t>
            </a:r>
          </a:p>
        </p:txBody>
      </p:sp>
      <p:sp>
        <p:nvSpPr>
          <p:cNvPr id="35848" name="Text Box 6"/>
          <p:cNvSpPr txBox="1">
            <a:spLocks noChangeArrowheads="1"/>
          </p:cNvSpPr>
          <p:nvPr/>
        </p:nvSpPr>
        <p:spPr bwMode="auto">
          <a:xfrm>
            <a:off x="990600" y="5562600"/>
            <a:ext cx="66294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mtClean="0">
                <a:cs typeface="+mn-cs"/>
              </a:rPr>
              <a:t> </a:t>
            </a:r>
            <a:r>
              <a:rPr lang="en-US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isreal </a:t>
            </a:r>
            <a:r>
              <a:rPr lang="en-US" smtClean="0">
                <a:latin typeface="Arial" pitchFamily="34" charset="0"/>
                <a:cs typeface="Arial" pitchFamily="34" charset="0"/>
              </a:rPr>
              <a:t>reports whether the array is real</a:t>
            </a:r>
          </a:p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mtClean="0">
                <a:cs typeface="+mn-cs"/>
              </a:rPr>
              <a:t> </a:t>
            </a:r>
            <a:r>
              <a:rPr lang="en-US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single/double</a:t>
            </a:r>
            <a:r>
              <a:rPr lang="en-US" smtClean="0">
                <a:latin typeface="Arial" pitchFamily="34" charset="0"/>
                <a:cs typeface="Arial" pitchFamily="34" charset="0"/>
              </a:rPr>
              <a:t> converts data to single-, or double-precision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5105400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16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quare_root.m                                               real_square_root.m</a:t>
            </a:r>
            <a:endParaRPr lang="en-US" sz="1600" i="1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072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50A69DD5-AE40-4C50-A9AE-7F32621A2351}" type="slidenum">
              <a:rPr lang="en-US" smtClean="0"/>
              <a:pPr eaLnBrk="1" hangingPunct="1">
                <a:defRPr/>
              </a:pPr>
              <a:t>16</a:t>
            </a:fld>
            <a:endParaRPr lang="en-US" smtClean="0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90600"/>
            <a:ext cx="8001000" cy="198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is designed for vector and matrix operations. The use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for</a:t>
            </a:r>
            <a:r>
              <a:rPr lang="en-US" sz="2000">
                <a:latin typeface="Arial" pitchFamily="34" charset="0"/>
                <a:cs typeface="Arial" pitchFamily="34" charset="0"/>
              </a:rPr>
              <a:t>-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loop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in general, can be expensive, especially if the loop count is large or nested.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Without array pre-allocation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its size extension in a for-loop is costly as shown before.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From a performance standpoint, </a:t>
            </a:r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 general,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vector representation should be used in place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for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-loops.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7123" name="Text Box 3"/>
          <p:cNvSpPr txBox="1">
            <a:spLocks noChangeArrowheads="1"/>
          </p:cNvSpPr>
          <p:nvPr/>
        </p:nvSpPr>
        <p:spPr bwMode="auto">
          <a:xfrm>
            <a:off x="2971800" y="182563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 Operations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762000" y="3429000"/>
            <a:ext cx="35814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da-DK" sz="1600" i="1">
                <a:latin typeface="Arial" charset="0"/>
              </a:rPr>
              <a:t>i = 0;</a:t>
            </a:r>
          </a:p>
          <a:p>
            <a:r>
              <a:rPr lang="da-DK" sz="1600" i="1">
                <a:latin typeface="Arial" charset="0"/>
              </a:rPr>
              <a:t>for t = 0:.01:100</a:t>
            </a:r>
          </a:p>
          <a:p>
            <a:r>
              <a:rPr lang="da-DK" sz="1600" i="1">
                <a:latin typeface="Arial" charset="0"/>
              </a:rPr>
              <a:t>    i = i + 1;</a:t>
            </a:r>
          </a:p>
          <a:p>
            <a:r>
              <a:rPr lang="da-DK" sz="1600" i="1">
                <a:latin typeface="Arial" charset="0"/>
              </a:rPr>
              <a:t>    y(i) = sin(t);</a:t>
            </a:r>
          </a:p>
          <a:p>
            <a:r>
              <a:rPr lang="da-DK" sz="1600" i="1">
                <a:latin typeface="Arial" charset="0"/>
              </a:rPr>
              <a:t>end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0.1069</a:t>
            </a:r>
            <a:r>
              <a:rPr lang="en-US" sz="1600" i="1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sz="1600" i="1">
                <a:latin typeface="Arial" charset="0"/>
              </a:rPr>
              <a:t>seconds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36576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fr-FR" sz="1600" i="1">
                <a:latin typeface="Arial" charset="0"/>
              </a:rPr>
              <a:t>t = 0:.01:100;</a:t>
            </a:r>
          </a:p>
          <a:p>
            <a:r>
              <a:rPr lang="fr-FR" sz="1600" i="1">
                <a:latin typeface="Arial" charset="0"/>
              </a:rPr>
              <a:t>y = sin(t);</a:t>
            </a:r>
          </a:p>
          <a:p>
            <a:endParaRPr lang="en-US" sz="1600" i="1">
              <a:solidFill>
                <a:schemeClr val="accent2"/>
              </a:solidFill>
              <a:latin typeface="Arial" charset="0"/>
            </a:endParaRPr>
          </a:p>
          <a:p>
            <a:endParaRPr lang="en-US" sz="1600" i="1">
              <a:solidFill>
                <a:schemeClr val="accent2"/>
              </a:solidFill>
              <a:latin typeface="Arial" charset="0"/>
            </a:endParaRPr>
          </a:p>
          <a:p>
            <a:endParaRPr lang="en-US" sz="1600" i="1">
              <a:solidFill>
                <a:schemeClr val="accent2"/>
              </a:solidFill>
              <a:latin typeface="Arial" charset="0"/>
            </a:endParaRPr>
          </a:p>
          <a:p>
            <a:endParaRPr lang="en-US" sz="1600" i="1">
              <a:solidFill>
                <a:schemeClr val="accent2"/>
              </a:solidFill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</a:t>
            </a:r>
            <a:r>
              <a:rPr lang="en-US" sz="1600" i="1">
                <a:solidFill>
                  <a:schemeClr val="tx2"/>
                </a:solidFill>
                <a:latin typeface="Arial" charset="0"/>
              </a:rPr>
              <a:t> =</a:t>
            </a:r>
            <a:r>
              <a:rPr lang="en-US" sz="1600" i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0.0007</a:t>
            </a:r>
            <a:r>
              <a:rPr lang="en-US" sz="1600" i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1600" i="1">
                <a:latin typeface="Arial" charset="0"/>
              </a:rPr>
              <a:t>seconds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5257800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16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or_sine.m                                                      vec_sine.m</a:t>
            </a:r>
            <a:endParaRPr lang="en-US" sz="1600" i="1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63CF9805-7D02-49A6-A4D1-014C6AA9AEB5}" type="slidenum">
              <a:rPr lang="en-US" smtClean="0"/>
              <a:pPr eaLnBrk="1" hangingPunct="1">
                <a:defRPr/>
              </a:pPr>
              <a:t>17</a:t>
            </a:fld>
            <a:endParaRPr lang="en-US" smtClean="0"/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1981200" y="177800"/>
            <a:ext cx="632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 Operations 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of Arrays</a:t>
            </a:r>
          </a:p>
        </p:txBody>
      </p:sp>
      <p:sp>
        <p:nvSpPr>
          <p:cNvPr id="4044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990600"/>
            <a:ext cx="7162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A = magic(3) % define a 3x3 matrix 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8     1     6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3     5     7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4     9     2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A^2;        % B = A * A;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C =  A + B;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1:3          %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define b as a 1x3 row vector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1     2     3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[A, b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']            % </a:t>
            </a:r>
            <a:r>
              <a:rPr lang="en-US" sz="20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dd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 transpose as a 4th column to A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ans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8     1     6     1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3     5     7     2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4     9     2     3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27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9F9DD48-2B9E-4554-AC70-61C7EDF4F951}" type="slidenum">
              <a:rPr lang="en-US" smtClean="0"/>
              <a:pPr eaLnBrk="1" hangingPunct="1">
                <a:defRPr/>
              </a:pPr>
              <a:t>18</a:t>
            </a:fld>
            <a:endParaRPr lang="en-US" smtClean="0"/>
          </a:p>
        </p:txBody>
      </p:sp>
      <p:sp>
        <p:nvSpPr>
          <p:cNvPr id="406531" name="Text Box 3"/>
          <p:cNvSpPr txBox="1">
            <a:spLocks noChangeArrowheads="1"/>
          </p:cNvSpPr>
          <p:nvPr/>
        </p:nvSpPr>
        <p:spPr bwMode="auto">
          <a:xfrm>
            <a:off x="2362200" y="762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 Operations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653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762000"/>
            <a:ext cx="73914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[A; b]                     % add b as a 4th row to A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ans =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8     1     6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3     5     7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4     9     2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1     2     3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A = zeros(3)         % zeros generates 3 x 3 array of 0’s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=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0     0     0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0     0     0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0     0     0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2*ones(2,3)   % ones generates 2 x 3 array of 1’s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 =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2     2     2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2     2     2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i="1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Alternatively,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repmat(2,2,3)   % matrix replication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379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2A859212-6A4B-49ED-8953-4221472B8ADE}" type="slidenum">
              <a:rPr lang="en-US" smtClean="0"/>
              <a:pPr eaLnBrk="1" hangingPunct="1">
                <a:defRPr/>
              </a:pPr>
              <a:t>19</a:t>
            </a:fld>
            <a:endParaRPr lang="en-US" smtClean="0"/>
          </a:p>
        </p:txBody>
      </p:sp>
      <p:sp>
        <p:nvSpPr>
          <p:cNvPr id="408579" name="Text Box 3"/>
          <p:cNvSpPr txBox="1">
            <a:spLocks noChangeArrowheads="1"/>
          </p:cNvSpPr>
          <p:nvPr/>
        </p:nvSpPr>
        <p:spPr bwMode="auto">
          <a:xfrm>
            <a:off x="2209800" y="182563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 Operations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858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990600"/>
            <a:ext cx="7848600" cy="4191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y = (1:5)’;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n = 3;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y(:, ones(1,n))      %  B = y(:, [1 1 1])  or  B=[y </a:t>
            </a:r>
            <a:r>
              <a:rPr lang="en-US" sz="20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y]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 =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1     1     1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2     2     2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3     3     3 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4     4     4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5     5     5 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Again, </a:t>
            </a: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can be generated via repmat as</a:t>
            </a:r>
          </a:p>
          <a:p>
            <a:pPr eaLnBrk="1" hangingPunct="1"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repmat(y, 1, 3);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1638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B7D91BB-B177-4CB4-9879-1DF98680FF0A}" type="slidenum">
              <a:rPr lang="en-US" smtClean="0"/>
              <a:pPr eaLnBrk="1" hangingPunct="1">
                <a:defRPr/>
              </a:pPr>
              <a:t>2</a:t>
            </a:fld>
            <a:endParaRPr lang="en-US" smtClean="0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50292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Gains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dirty="0" smtClean="0"/>
              <a:t>Serial Performance gain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Due to memory access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Due to vector representations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Due to compiler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Due to </a:t>
            </a:r>
            <a:r>
              <a:rPr lang="en-US" dirty="0"/>
              <a:t>o</a:t>
            </a:r>
            <a:r>
              <a:rPr lang="en-US" dirty="0" smtClean="0"/>
              <a:t>ther considerations</a:t>
            </a:r>
            <a:endParaRPr lang="en-US" dirty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dirty="0" smtClean="0"/>
              <a:t>Parallel performance gain is covered in the MATLAB Parallel Computing Toolbox tutorial</a:t>
            </a: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48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5E65D712-EB9E-4086-A167-9E820A1468CC}" type="slidenum">
              <a:rPr lang="en-US" smtClean="0"/>
              <a:pPr eaLnBrk="1" hangingPunct="1">
                <a:defRPr/>
              </a:pPr>
              <a:t>20</a:t>
            </a:fld>
            <a:endParaRPr lang="en-US" smtClean="0"/>
          </a:p>
        </p:txBody>
      </p:sp>
      <p:sp>
        <p:nvSpPr>
          <p:cNvPr id="410627" name="Text Box 3"/>
          <p:cNvSpPr txBox="1">
            <a:spLocks noChangeArrowheads="1"/>
          </p:cNvSpPr>
          <p:nvPr/>
        </p:nvSpPr>
        <p:spPr bwMode="auto">
          <a:xfrm>
            <a:off x="2590800" y="177800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 Operations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106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990600"/>
            <a:ext cx="7315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A = magic(3)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8     1     6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3     5     7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4     9     2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B = A(:, [1 3 2]) % switch 2nd and third columns of 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8     6     1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3     7     5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4     2     9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A(:, 2) = [  ] % delete second column of A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 =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8     6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3     7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4     2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686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2BE6DAFE-FEE4-4029-A70B-12A31B607762}" type="slidenum">
              <a:rPr lang="en-US" smtClean="0"/>
              <a:pPr eaLnBrk="1" hangingPunct="1">
                <a:defRPr/>
              </a:pPr>
              <a:t>21</a:t>
            </a:fld>
            <a:endParaRPr lang="en-US" smtClean="0"/>
          </a:p>
        </p:txBody>
      </p:sp>
      <p:sp>
        <p:nvSpPr>
          <p:cNvPr id="416773" name="Text Box 5"/>
          <p:cNvSpPr txBox="1">
            <a:spLocks noChangeArrowheads="1"/>
          </p:cNvSpPr>
          <p:nvPr/>
        </p:nvSpPr>
        <p:spPr bwMode="auto">
          <a:xfrm>
            <a:off x="1981200" y="177800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Vector Utility Functions</a:t>
            </a:r>
            <a:endParaRPr lang="en-US" sz="3200">
              <a:latin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00200" y="838200"/>
          <a:ext cx="6096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87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all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Test to see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if all elements are of a prescribed value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any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Test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to see if any element is of a prescribed value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zeros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Create array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of zeroes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ones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Create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array of ones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repmat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Replicate and tile an array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find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Find indices and values of nonzero elements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diff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Find differences and approximate derivatives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squeeze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Remove singleton dimensions from an array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prod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Find product of array elements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sum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Find the sum of array elements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cumsum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Find cumulative sum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shiftdim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Shift array dimensions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logical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Convert numeric values to logical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sort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Sort array elements in ascending /descending order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  <a:noFill/>
        </p:spPr>
        <p:txBody>
          <a:bodyPr/>
          <a:lstStyle/>
          <a:p>
            <a:r>
              <a:rPr lang="en-US" smtClean="0"/>
              <a:t>Spring  2012</a:t>
            </a:r>
            <a:endParaRPr lang="en-US"/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fld id="{ABE1C22E-01AA-4327-9F0D-896FECC1668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2400"/>
            <a:ext cx="7620000" cy="7620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en-US" sz="2800" smtClean="0">
                <a:latin typeface="Lucida Sans" pitchFamily="34" charset="0"/>
              </a:rPr>
              <a:t>Integration  Example</a:t>
            </a:r>
          </a:p>
          <a:p>
            <a:pPr algn="ctr" eaLnBrk="1" hangingPunct="1">
              <a:buFontTx/>
              <a:buNone/>
              <a:defRPr/>
            </a:pPr>
            <a:endParaRPr lang="en-US" sz="2800" smtClean="0">
              <a:latin typeface="Lucida San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33400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smtClean="0">
                <a:solidFill>
                  <a:srgbClr val="FFC000"/>
                </a:solidFill>
                <a:latin typeface="Lucida Sans" pitchFamily="34" charset="0"/>
              </a:rPr>
              <a:t> </a:t>
            </a:r>
            <a:r>
              <a:rPr lang="en-US" sz="2000">
                <a:latin typeface="Lucida Sans" pitchFamily="34" charset="0"/>
              </a:rPr>
              <a:t>I</a:t>
            </a:r>
            <a:r>
              <a:rPr lang="en-US" sz="2000" smtClean="0">
                <a:latin typeface="Lucida Sans" pitchFamily="34" charset="0"/>
              </a:rPr>
              <a:t>ntegration of cosine from 0 to </a:t>
            </a:r>
            <a:r>
              <a:rPr lang="el-GR" sz="2800" smtClean="0">
                <a:latin typeface="+mn-lt"/>
              </a:rPr>
              <a:t>π</a:t>
            </a:r>
            <a:r>
              <a:rPr lang="en-US" sz="2000" smtClean="0">
                <a:latin typeface="Lucida Sans" pitchFamily="34" charset="0"/>
              </a:rPr>
              <a:t>/2.</a:t>
            </a:r>
          </a:p>
          <a:p>
            <a:pPr>
              <a:buFont typeface="Arial" pitchFamily="34" charset="0"/>
              <a:buChar char="•"/>
            </a:pPr>
            <a:r>
              <a:rPr lang="en-US" sz="2000" smtClean="0">
                <a:latin typeface="Lucida Sans" pitchFamily="34" charset="0"/>
              </a:rPr>
              <a:t> Use mid-point rule for simplicity.</a:t>
            </a:r>
          </a:p>
        </p:txBody>
      </p:sp>
      <p:pic>
        <p:nvPicPr>
          <p:cNvPr id="12" name="Picture 11" descr="midpoint_integr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1676400"/>
            <a:ext cx="6223000" cy="4762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800600" y="37000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smtClean="0">
                <a:latin typeface="Lucida Console" pitchFamily="49" charset="0"/>
              </a:rPr>
              <a:t>cos(x)</a:t>
            </a:r>
            <a:endParaRPr lang="en-US" sz="1600" i="1">
              <a:latin typeface="Lucida Console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9800" y="3505200"/>
            <a:ext cx="2819400" cy="830997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smtClean="0">
                <a:latin typeface="Lucida Sans" pitchFamily="34" charset="0"/>
              </a:rPr>
              <a:t>a = 0; b = pi/2</a:t>
            </a:r>
            <a:r>
              <a:rPr lang="en-US" sz="1600" smtClean="0">
                <a:latin typeface="Lucida Sans" pitchFamily="34" charset="0"/>
              </a:rPr>
              <a:t>;  % range</a:t>
            </a:r>
          </a:p>
          <a:p>
            <a:r>
              <a:rPr lang="en-US" sz="1600" i="1" smtClean="0">
                <a:latin typeface="Lucida Sans" pitchFamily="34" charset="0"/>
              </a:rPr>
              <a:t>m = 8</a:t>
            </a:r>
            <a:r>
              <a:rPr lang="en-US" sz="1600" smtClean="0">
                <a:latin typeface="Lucida Sans" pitchFamily="34" charset="0"/>
              </a:rPr>
              <a:t>;  % # of increments</a:t>
            </a:r>
          </a:p>
          <a:p>
            <a:r>
              <a:rPr lang="en-US" sz="1600" i="1" smtClean="0">
                <a:latin typeface="Lucida Sans" pitchFamily="34" charset="0"/>
              </a:rPr>
              <a:t>h = (b-a)/m</a:t>
            </a:r>
            <a:r>
              <a:rPr lang="en-US" sz="1600" smtClean="0">
                <a:latin typeface="Lucida Sans" pitchFamily="34" charset="0"/>
              </a:rPr>
              <a:t>;  % increment</a:t>
            </a:r>
            <a:endParaRPr lang="en-US" sz="1600" i="1" smtClean="0">
              <a:latin typeface="Lucida Sans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83480" y="4191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smtClean="0">
                <a:latin typeface="Lucida Console" pitchFamily="49" charset="0"/>
              </a:rPr>
              <a:t>h</a:t>
            </a:r>
            <a:endParaRPr lang="en-US" i="1">
              <a:latin typeface="Lucida Console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67400" y="60930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smtClean="0">
                <a:solidFill>
                  <a:srgbClr val="FFC000"/>
                </a:solidFill>
                <a:latin typeface="Lucida Console" pitchFamily="49" charset="0"/>
              </a:rPr>
              <a:t>x=b</a:t>
            </a:r>
            <a:endParaRPr lang="en-US" sz="1400" i="1">
              <a:solidFill>
                <a:srgbClr val="FFC000"/>
              </a:solidFill>
              <a:latin typeface="Lucida Console" pitchFamily="49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90600" y="6093023"/>
            <a:ext cx="5068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smtClean="0">
                <a:solidFill>
                  <a:srgbClr val="FFC000"/>
                </a:solidFill>
                <a:latin typeface="Lucida Console" pitchFamily="49" charset="0"/>
              </a:rPr>
              <a:t>x=a</a:t>
            </a:r>
            <a:endParaRPr lang="en-US" sz="1400" i="1">
              <a:solidFill>
                <a:srgbClr val="FFC000"/>
              </a:solidFill>
              <a:latin typeface="Lucida Console" pitchFamily="49" charset="0"/>
            </a:endParaRPr>
          </a:p>
        </p:txBody>
      </p:sp>
      <p:sp>
        <p:nvSpPr>
          <p:cNvPr id="45" name="Left Brace 44"/>
          <p:cNvSpPr/>
          <p:nvPr/>
        </p:nvSpPr>
        <p:spPr bwMode="auto">
          <a:xfrm rot="5400000">
            <a:off x="5105400" y="4343400"/>
            <a:ext cx="76200" cy="5334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794" y="2971800"/>
            <a:ext cx="2590800" cy="33855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smtClean="0">
                <a:latin typeface="Lucida Sans" pitchFamily="34" charset="0"/>
              </a:rPr>
              <a:t>mid-point of increment</a:t>
            </a:r>
            <a:endParaRPr lang="en-US" sz="1600">
              <a:latin typeface="Lucida Sans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rot="5400000">
            <a:off x="3772694" y="3238501"/>
            <a:ext cx="228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rot="10800000" flipV="1">
            <a:off x="3886994" y="3124199"/>
            <a:ext cx="6858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4419600" y="3886200"/>
            <a:ext cx="381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220927"/>
              </p:ext>
            </p:extLst>
          </p:nvPr>
        </p:nvGraphicFramePr>
        <p:xfrm>
          <a:off x="3422650" y="2108200"/>
          <a:ext cx="5373688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5" name="Equation" r:id="rId5" imgW="3403440" imgH="431640" progId="Equation.3">
                  <p:embed/>
                </p:oleObj>
              </mc:Choice>
              <mc:Fallback>
                <p:oleObj name="Equation" r:id="rId5" imgW="3403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108200"/>
                        <a:ext cx="5373688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26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  <a:noFill/>
        </p:spPr>
        <p:txBody>
          <a:bodyPr/>
          <a:lstStyle/>
          <a:p>
            <a:r>
              <a:rPr lang="en-US" smtClean="0"/>
              <a:t>Spring  2012</a:t>
            </a:r>
            <a:endParaRPr lang="en-US"/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fld id="{ABE1C22E-01AA-4327-9F0D-896FECC1668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28600"/>
            <a:ext cx="7620000" cy="7620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en-US" sz="2800" smtClean="0">
                <a:latin typeface="Lucida Sans" pitchFamily="34" charset="0"/>
              </a:rPr>
              <a:t>Integration  Example — using for-loop</a:t>
            </a:r>
          </a:p>
          <a:p>
            <a:pPr algn="ctr" eaLnBrk="1" hangingPunct="1">
              <a:buFontTx/>
              <a:buNone/>
              <a:defRPr/>
            </a:pPr>
            <a:endParaRPr lang="en-US" sz="2800" smtClean="0">
              <a:latin typeface="Lucida San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042987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smtClean="0">
                <a:latin typeface="Lucida Console" pitchFamily="49" charset="0"/>
              </a:rPr>
              <a:t>% integration with for-loop</a:t>
            </a:r>
          </a:p>
          <a:p>
            <a:r>
              <a:rPr lang="en-US" sz="1400" smtClean="0">
                <a:latin typeface="Lucida Console" pitchFamily="49" charset="0"/>
              </a:rPr>
              <a:t>tic</a:t>
            </a:r>
          </a:p>
          <a:p>
            <a:r>
              <a:rPr lang="en-US" sz="1400" smtClean="0">
                <a:latin typeface="Lucida Console" pitchFamily="49" charset="0"/>
              </a:rPr>
              <a:t>   m = 100;</a:t>
            </a:r>
          </a:p>
          <a:p>
            <a:r>
              <a:rPr lang="en-US" sz="1400" smtClean="0">
                <a:latin typeface="Lucida Console" pitchFamily="49" charset="0"/>
              </a:rPr>
              <a:t>   a = 0;               % lower limit of integration</a:t>
            </a:r>
          </a:p>
          <a:p>
            <a:r>
              <a:rPr lang="en-US" sz="1400" smtClean="0">
                <a:latin typeface="Lucida Console" pitchFamily="49" charset="0"/>
              </a:rPr>
              <a:t>   b = pi/2;            % upper limit of integration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 = (b – a)/m;       % increment length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integral = 0;        % initialize integral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for i=1:m</a:t>
            </a:r>
          </a:p>
          <a:p>
            <a:r>
              <a:rPr lang="en-US" sz="1400" smtClean="0">
                <a:latin typeface="Lucida Console" pitchFamily="49" charset="0"/>
              </a:rPr>
              <a:t>     x = a+(i-0.5)*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;   % mid-point of increment i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  integral = integral + cos(x)*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;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end</a:t>
            </a:r>
          </a:p>
          <a:p>
            <a:r>
              <a:rPr lang="en-US" sz="1400" smtClean="0">
                <a:latin typeface="Lucida Console" pitchFamily="49" charset="0"/>
              </a:rPr>
              <a:t>toc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192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2192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15240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24384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4384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27432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18288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18288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21336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0480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30480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33528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43434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61722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46482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85800" y="4565590"/>
            <a:ext cx="1905000" cy="30777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mtClean="0">
                <a:latin typeface="Lucida Console" pitchFamily="49" charset="0"/>
              </a:rPr>
              <a:t>X(1) </a:t>
            </a:r>
            <a:r>
              <a:rPr lang="en-US" sz="1400" smtClean="0">
                <a:latin typeface="Lucida Console" pitchFamily="49" charset="0"/>
              </a:rPr>
              <a:t>= a +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/2</a:t>
            </a:r>
            <a:endParaRPr lang="en-US" sz="1400"/>
          </a:p>
        </p:txBody>
      </p:sp>
      <p:cxnSp>
        <p:nvCxnSpPr>
          <p:cNvPr id="44" name="Straight Arrow Connector 43"/>
          <p:cNvCxnSpPr>
            <a:stCxn id="17" idx="0"/>
          </p:cNvCxnSpPr>
          <p:nvPr/>
        </p:nvCxnSpPr>
        <p:spPr bwMode="auto">
          <a:xfrm flipH="1" flipV="1">
            <a:off x="1524000" y="4304724"/>
            <a:ext cx="114300" cy="2608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1828800" y="3695124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h</a:t>
            </a:r>
            <a:endParaRPr lang="en-US" sz="1400"/>
          </a:p>
        </p:txBody>
      </p:sp>
      <p:cxnSp>
        <p:nvCxnSpPr>
          <p:cNvPr id="48" name="Straight Arrow Connector 47"/>
          <p:cNvCxnSpPr>
            <a:endCxn id="50" idx="1"/>
          </p:cNvCxnSpPr>
          <p:nvPr/>
        </p:nvCxnSpPr>
        <p:spPr bwMode="auto">
          <a:xfrm flipH="1">
            <a:off x="1828800" y="3849012"/>
            <a:ext cx="2286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2209800" y="3849012"/>
            <a:ext cx="2286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953000" y="4569023"/>
            <a:ext cx="1828800" cy="30777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mtClean="0">
                <a:latin typeface="Lucida Console" pitchFamily="49" charset="0"/>
              </a:rPr>
              <a:t>X</a:t>
            </a:r>
            <a:r>
              <a:rPr lang="en-US" sz="1400" smtClean="0">
                <a:latin typeface="Lucida Console" pitchFamily="49" charset="0"/>
              </a:rPr>
              <a:t>(m) = b </a:t>
            </a:r>
            <a:r>
              <a:rPr lang="en-US" sz="1400">
                <a:latin typeface="Lucida Console" pitchFamily="49" charset="0"/>
              </a:rPr>
              <a:t>-</a:t>
            </a:r>
            <a:r>
              <a:rPr lang="en-US" sz="1400" smtClean="0">
                <a:latin typeface="Lucida Console" pitchFamily="49" charset="0"/>
              </a:rPr>
              <a:t>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/2</a:t>
            </a:r>
            <a:endParaRPr lang="en-US" sz="1400"/>
          </a:p>
        </p:txBody>
      </p:sp>
      <p:cxnSp>
        <p:nvCxnSpPr>
          <p:cNvPr id="59" name="Straight Arrow Connector 58"/>
          <p:cNvCxnSpPr/>
          <p:nvPr/>
        </p:nvCxnSpPr>
        <p:spPr bwMode="auto">
          <a:xfrm flipV="1">
            <a:off x="5867400" y="4304724"/>
            <a:ext cx="0" cy="26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49530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49530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52578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5562600" y="4076124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5562600" y="3999924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5867400" y="4054157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Curved Connector 61"/>
          <p:cNvCxnSpPr/>
          <p:nvPr/>
        </p:nvCxnSpPr>
        <p:spPr bwMode="auto">
          <a:xfrm>
            <a:off x="3810000" y="3999924"/>
            <a:ext cx="228600" cy="120134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1066800" y="4157246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Lucida Console" pitchFamily="49" charset="0"/>
              </a:rPr>
              <a:t>a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41473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  <a:noFill/>
        </p:spPr>
        <p:txBody>
          <a:bodyPr/>
          <a:lstStyle/>
          <a:p>
            <a:r>
              <a:rPr lang="en-US" smtClean="0"/>
              <a:t>Spring  2012</a:t>
            </a:r>
            <a:endParaRPr lang="en-US"/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/>
          <a:lstStyle/>
          <a:p>
            <a:fld id="{ABE1C22E-01AA-4327-9F0D-896FECC16688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28600"/>
            <a:ext cx="7620000" cy="7620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en-US" sz="2800" smtClean="0">
                <a:latin typeface="Lucida Sans" pitchFamily="34" charset="0"/>
              </a:rPr>
              <a:t>Integration  Example — using vector form</a:t>
            </a:r>
          </a:p>
          <a:p>
            <a:pPr algn="ctr" eaLnBrk="1" hangingPunct="1">
              <a:buFontTx/>
              <a:buNone/>
              <a:defRPr/>
            </a:pPr>
            <a:endParaRPr lang="en-US" sz="2800" smtClean="0">
              <a:latin typeface="Lucida San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100078"/>
            <a:ext cx="7467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smtClean="0">
                <a:latin typeface="Lucida Console" pitchFamily="49" charset="0"/>
              </a:rPr>
              <a:t>% integration with vector form</a:t>
            </a:r>
          </a:p>
          <a:p>
            <a:r>
              <a:rPr lang="en-US" sz="1400" smtClean="0">
                <a:latin typeface="Lucida Console" pitchFamily="49" charset="0"/>
              </a:rPr>
              <a:t>tic</a:t>
            </a:r>
          </a:p>
          <a:p>
            <a:r>
              <a:rPr lang="en-US" sz="1400" smtClean="0">
                <a:latin typeface="Lucida Console" pitchFamily="49" charset="0"/>
              </a:rPr>
              <a:t>   m = 100;</a:t>
            </a:r>
          </a:p>
          <a:p>
            <a:r>
              <a:rPr lang="en-US" sz="1400" smtClean="0">
                <a:latin typeface="Lucida Console" pitchFamily="49" charset="0"/>
              </a:rPr>
              <a:t>   a = 0;      % lower limit of integration</a:t>
            </a:r>
          </a:p>
          <a:p>
            <a:r>
              <a:rPr lang="en-US" sz="1400" smtClean="0">
                <a:latin typeface="Lucida Console" pitchFamily="49" charset="0"/>
              </a:rPr>
              <a:t>   b = pi/2;   % upper limit of integration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 = (b – a)/m;      % increment length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x = a+(h/2:h:m*h);  % mid-points of m increments</a:t>
            </a:r>
          </a:p>
          <a:p>
            <a:r>
              <a:rPr lang="en-US" sz="1400">
                <a:latin typeface="Lucida Console" pitchFamily="49" charset="0"/>
              </a:rPr>
              <a:t> </a:t>
            </a:r>
            <a:r>
              <a:rPr lang="en-US" sz="1400" smtClean="0">
                <a:latin typeface="Lucida Console" pitchFamily="49" charset="0"/>
              </a:rPr>
              <a:t>  integral = sum(cos(x)*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);</a:t>
            </a:r>
          </a:p>
          <a:p>
            <a:r>
              <a:rPr lang="en-US" sz="1400" smtClean="0">
                <a:latin typeface="Lucida Console" pitchFamily="49" charset="0"/>
              </a:rPr>
              <a:t>toc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192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2192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15240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24384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4384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27432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18288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18288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21336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0480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30480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33528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43434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61722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46482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85800" y="4223266"/>
            <a:ext cx="1638300" cy="30777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mtClean="0">
                <a:latin typeface="Lucida Console" pitchFamily="49" charset="0"/>
              </a:rPr>
              <a:t>X(1) </a:t>
            </a:r>
            <a:r>
              <a:rPr lang="en-US" sz="1400" smtClean="0">
                <a:latin typeface="Lucida Console" pitchFamily="49" charset="0"/>
              </a:rPr>
              <a:t>= a +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/2</a:t>
            </a:r>
            <a:endParaRPr lang="en-US" sz="1400"/>
          </a:p>
        </p:txBody>
      </p:sp>
      <p:cxnSp>
        <p:nvCxnSpPr>
          <p:cNvPr id="44" name="Straight Arrow Connector 43"/>
          <p:cNvCxnSpPr>
            <a:stCxn id="17" idx="0"/>
          </p:cNvCxnSpPr>
          <p:nvPr/>
        </p:nvCxnSpPr>
        <p:spPr bwMode="auto">
          <a:xfrm flipV="1">
            <a:off x="1504950" y="3962400"/>
            <a:ext cx="19050" cy="2608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1828800" y="3352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Lucida Console" pitchFamily="49" charset="0"/>
              </a:rPr>
              <a:t> </a:t>
            </a:r>
            <a:endParaRPr lang="en-US" sz="1400"/>
          </a:p>
        </p:txBody>
      </p:sp>
      <p:cxnSp>
        <p:nvCxnSpPr>
          <p:cNvPr id="48" name="Straight Arrow Connector 47"/>
          <p:cNvCxnSpPr>
            <a:endCxn id="50" idx="1"/>
          </p:cNvCxnSpPr>
          <p:nvPr/>
        </p:nvCxnSpPr>
        <p:spPr bwMode="auto">
          <a:xfrm flipH="1">
            <a:off x="1828800" y="3506688"/>
            <a:ext cx="2286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2209800" y="3506688"/>
            <a:ext cx="2286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953000" y="4226699"/>
            <a:ext cx="1828800" cy="30777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mtClean="0">
                <a:latin typeface="Lucida Console" pitchFamily="49" charset="0"/>
              </a:rPr>
              <a:t>X</a:t>
            </a:r>
            <a:r>
              <a:rPr lang="en-US" sz="1400" smtClean="0">
                <a:latin typeface="Lucida Console" pitchFamily="49" charset="0"/>
              </a:rPr>
              <a:t>(m) = b </a:t>
            </a:r>
            <a:r>
              <a:rPr lang="en-US" sz="1400">
                <a:latin typeface="Lucida Console" pitchFamily="49" charset="0"/>
              </a:rPr>
              <a:t>-</a:t>
            </a:r>
            <a:r>
              <a:rPr lang="en-US" sz="1400" smtClean="0">
                <a:latin typeface="Lucida Console" pitchFamily="49" charset="0"/>
              </a:rPr>
              <a:t> </a:t>
            </a:r>
            <a:r>
              <a:rPr lang="en-US" sz="1400">
                <a:latin typeface="Lucida Console" pitchFamily="49" charset="0"/>
              </a:rPr>
              <a:t>h</a:t>
            </a:r>
            <a:r>
              <a:rPr lang="en-US" sz="1400" smtClean="0">
                <a:latin typeface="Lucida Console" pitchFamily="49" charset="0"/>
              </a:rPr>
              <a:t>/2</a:t>
            </a:r>
            <a:endParaRPr lang="en-US" sz="1400"/>
          </a:p>
        </p:txBody>
      </p:sp>
      <p:cxnSp>
        <p:nvCxnSpPr>
          <p:cNvPr id="59" name="Straight Arrow Connector 58"/>
          <p:cNvCxnSpPr/>
          <p:nvPr/>
        </p:nvCxnSpPr>
        <p:spPr bwMode="auto">
          <a:xfrm flipV="1">
            <a:off x="5867400" y="3962400"/>
            <a:ext cx="0" cy="26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49530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49530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52578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5562600" y="3733800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5562600" y="3657600"/>
            <a:ext cx="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5867400" y="3711833"/>
            <a:ext cx="0" cy="981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Curved Connector 61"/>
          <p:cNvCxnSpPr/>
          <p:nvPr/>
        </p:nvCxnSpPr>
        <p:spPr bwMode="auto">
          <a:xfrm>
            <a:off x="3810000" y="3657600"/>
            <a:ext cx="228600" cy="120134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1981200" y="33528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Lucida Console" pitchFamily="49" charset="0"/>
              </a:rPr>
              <a:t>h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92596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Spring  2012</a:t>
            </a:r>
          </a:p>
        </p:txBody>
      </p:sp>
      <p:sp>
        <p:nvSpPr>
          <p:cNvPr id="4813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fld id="{CA10DEFD-4B12-4095-A886-74931279D281}" type="slidenum">
              <a:rPr lang="en-US" smtClean="0"/>
              <a:pPr algn="ctr" eaLnBrk="1" hangingPunct="1">
                <a:defRPr/>
              </a:pPr>
              <a:t>25</a:t>
            </a:fld>
            <a:endParaRPr lang="en-US" smtClean="0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304800"/>
            <a:ext cx="7620000" cy="762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 smtClean="0"/>
              <a:t>Integration Example Benchmarks</a:t>
            </a:r>
          </a:p>
          <a:p>
            <a:pPr algn="ctr" eaLnBrk="1" hangingPunct="1">
              <a:buFontTx/>
              <a:buNone/>
              <a:defRPr/>
            </a:pPr>
            <a:endParaRPr lang="en-US" sz="2800" dirty="0" smtClean="0"/>
          </a:p>
          <a:p>
            <a:pPr algn="ctr" eaLnBrk="1" hangingPunct="1">
              <a:buFontTx/>
              <a:buNone/>
              <a:defRPr/>
            </a:pPr>
            <a:endParaRPr lang="en-US" sz="2800" dirty="0" smtClean="0"/>
          </a:p>
        </p:txBody>
      </p:sp>
      <p:sp>
        <p:nvSpPr>
          <p:cNvPr id="76805" name="TextBox 12"/>
          <p:cNvSpPr txBox="1">
            <a:spLocks noChangeArrowheads="1"/>
          </p:cNvSpPr>
          <p:nvPr/>
        </p:nvSpPr>
        <p:spPr bwMode="auto">
          <a:xfrm>
            <a:off x="685800" y="4092714"/>
            <a:ext cx="800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en-US" sz="2000">
                <a:latin typeface="Lucida Sans" pitchFamily="34" charset="0"/>
              </a:rPr>
              <a:t> Timings (seconds) obtained </a:t>
            </a:r>
            <a:r>
              <a:rPr lang="en-US" sz="2000" smtClean="0">
                <a:latin typeface="Lucida Sans" pitchFamily="34" charset="0"/>
              </a:rPr>
              <a:t>on Intel Core i5 3.2 GHz PC </a:t>
            </a:r>
            <a:endParaRPr lang="en-US" sz="2000"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Lucida Sans" pitchFamily="34" charset="0"/>
              </a:rPr>
              <a:t> Computation linearly proportional to # of increments</a:t>
            </a:r>
            <a:r>
              <a:rPr lang="en-US" sz="2000" smtClean="0">
                <a:latin typeface="Lucida Sans" pitchFamily="34" charset="0"/>
              </a:rPr>
              <a:t>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902506"/>
              </p:ext>
            </p:extLst>
          </p:nvPr>
        </p:nvGraphicFramePr>
        <p:xfrm>
          <a:off x="2057400" y="1066800"/>
          <a:ext cx="4876799" cy="276224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83144"/>
                <a:gridCol w="1619274"/>
                <a:gridCol w="1474381"/>
              </a:tblGrid>
              <a:tr h="417549">
                <a:tc>
                  <a:txBody>
                    <a:bodyPr/>
                    <a:lstStyle/>
                    <a:p>
                      <a:pPr algn="r"/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increment 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for</a:t>
                      </a:r>
                      <a:r>
                        <a:rPr lang="en-US" sz="1800" baseline="0" smtClean="0">
                          <a:latin typeface="Arial" pitchFamily="34" charset="0"/>
                          <a:cs typeface="Arial" pitchFamily="34" charset="0"/>
                        </a:rPr>
                        <a:t>-loop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vector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0.00044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0.00017</a:t>
                      </a:r>
                      <a:endParaRPr lang="en-US" sz="1800" dirty="0"/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0.00087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0.00032</a:t>
                      </a:r>
                      <a:endParaRPr lang="en-US" sz="1800" dirty="0"/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0.00176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  0.00064</a:t>
                      </a:r>
                      <a:endParaRPr lang="en-US" sz="1800" dirty="0"/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0.00346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0.00130</a:t>
                      </a:r>
                      <a:endParaRPr lang="en-US" sz="1800" dirty="0"/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0.00712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0.00322</a:t>
                      </a:r>
                      <a:endParaRPr lang="en-US" sz="1800" dirty="0"/>
                    </a:p>
                  </a:txBody>
                  <a:tcPr marT="45708" marB="45708"/>
                </a:tc>
              </a:tr>
              <a:tr h="39078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320000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0.01434</a:t>
                      </a:r>
                      <a:endParaRPr lang="en-US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smtClean="0"/>
                        <a:t>0.00663</a:t>
                      </a:r>
                      <a:endParaRPr lang="en-US" sz="1800" dirty="0"/>
                    </a:p>
                  </a:txBody>
                  <a:tcPr marT="45708" marB="4570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789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930CF54D-A3D1-4BE0-BB1E-DFCE371245D6}" type="slidenum">
              <a:rPr lang="en-US" smtClean="0"/>
              <a:pPr eaLnBrk="1" hangingPunct="1">
                <a:defRPr/>
              </a:pPr>
              <a:t>26</a:t>
            </a:fld>
            <a:endParaRPr lang="en-US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5410200" cy="609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Laplace Equation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62000" y="12192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Laplace Equation: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2000" y="2743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Boundary Conditions:</a:t>
            </a:r>
          </a:p>
        </p:txBody>
      </p:sp>
      <p:sp>
        <p:nvSpPr>
          <p:cNvPr id="66567" name="Text Box 8"/>
          <p:cNvSpPr txBox="1">
            <a:spLocks noChangeArrowheads="1"/>
          </p:cNvSpPr>
          <p:nvPr/>
        </p:nvSpPr>
        <p:spPr bwMode="auto">
          <a:xfrm>
            <a:off x="7696200" y="1905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(1)</a:t>
            </a:r>
          </a:p>
        </p:txBody>
      </p:sp>
      <p:sp>
        <p:nvSpPr>
          <p:cNvPr id="66568" name="Text Box 9"/>
          <p:cNvSpPr txBox="1">
            <a:spLocks noChangeArrowheads="1"/>
          </p:cNvSpPr>
          <p:nvPr/>
        </p:nvSpPr>
        <p:spPr bwMode="auto">
          <a:xfrm>
            <a:off x="7696200" y="3657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(2)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838200" y="51054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Analytical solution:</a:t>
            </a:r>
          </a:p>
        </p:txBody>
      </p:sp>
      <p:sp>
        <p:nvSpPr>
          <p:cNvPr id="66570" name="Text Box 14"/>
          <p:cNvSpPr txBox="1">
            <a:spLocks noChangeArrowheads="1"/>
          </p:cNvSpPr>
          <p:nvPr/>
        </p:nvSpPr>
        <p:spPr bwMode="auto">
          <a:xfrm>
            <a:off x="7696200" y="5638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(3)</a:t>
            </a:r>
          </a:p>
        </p:txBody>
      </p:sp>
      <p:graphicFrame>
        <p:nvGraphicFramePr>
          <p:cNvPr id="66571" name="Object 2"/>
          <p:cNvGraphicFramePr>
            <a:graphicFrameLocks noChangeAspect="1"/>
          </p:cNvGraphicFramePr>
          <p:nvPr/>
        </p:nvGraphicFramePr>
        <p:xfrm>
          <a:off x="1295400" y="1676400"/>
          <a:ext cx="2133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24" name="Equation" r:id="rId4" imgW="888614" imgH="444307" progId="Equation.3">
                  <p:embed/>
                </p:oleObj>
              </mc:Choice>
              <mc:Fallback>
                <p:oleObj name="Equation" r:id="rId4" imgW="888614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76400"/>
                        <a:ext cx="2133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2" name="Object 3"/>
          <p:cNvGraphicFramePr>
            <a:graphicFrameLocks noChangeAspect="1"/>
          </p:cNvGraphicFramePr>
          <p:nvPr/>
        </p:nvGraphicFramePr>
        <p:xfrm>
          <a:off x="1281113" y="3352800"/>
          <a:ext cx="4449762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25" name="Equation" r:id="rId6" imgW="1943100" imgH="673100" progId="Equation.3">
                  <p:embed/>
                </p:oleObj>
              </mc:Choice>
              <mc:Fallback>
                <p:oleObj name="Equation" r:id="rId6" imgW="1943100" imgH="673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3352800"/>
                        <a:ext cx="4449762" cy="154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3" name="Object 4"/>
          <p:cNvGraphicFramePr>
            <a:graphicFrameLocks noChangeAspect="1"/>
          </p:cNvGraphicFramePr>
          <p:nvPr/>
        </p:nvGraphicFramePr>
        <p:xfrm>
          <a:off x="1219200" y="5638800"/>
          <a:ext cx="5791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26" name="Equation" r:id="rId8" imgW="2540000" imgH="228600" progId="Equation.3">
                  <p:embed/>
                </p:oleObj>
              </mc:Choice>
              <mc:Fallback>
                <p:oleObj name="Equation" r:id="rId8" imgW="2540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5791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891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49A44780-BE98-4943-B5E7-F4E7D3CE0542}" type="slidenum">
              <a:rPr lang="en-US" smtClean="0"/>
              <a:pPr eaLnBrk="1" hangingPunct="1">
                <a:defRPr/>
              </a:pPr>
              <a:t>27</a:t>
            </a:fld>
            <a:endParaRPr lang="en-US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086600" cy="609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Discrete Laplace Equation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57200" y="11430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Discretize Equation (1)  by centered-difference yields: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57200" y="274320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where </a:t>
            </a:r>
            <a:r>
              <a:rPr lang="en-US" sz="24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n+1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denote the current and the next time step, respectively, while </a:t>
            </a: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457200" y="4953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For simplicity, we take</a:t>
            </a:r>
          </a:p>
        </p:txBody>
      </p:sp>
      <p:sp>
        <p:nvSpPr>
          <p:cNvPr id="67592" name="Text Box 22"/>
          <p:cNvSpPr txBox="1">
            <a:spLocks noChangeArrowheads="1"/>
          </p:cNvSpPr>
          <p:nvPr/>
        </p:nvSpPr>
        <p:spPr bwMode="auto">
          <a:xfrm>
            <a:off x="7848600" y="1828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(4)</a:t>
            </a:r>
          </a:p>
        </p:txBody>
      </p:sp>
      <p:sp>
        <p:nvSpPr>
          <p:cNvPr id="67593" name="Text Box 23"/>
          <p:cNvSpPr txBox="1">
            <a:spLocks noChangeArrowheads="1"/>
          </p:cNvSpPr>
          <p:nvPr/>
        </p:nvSpPr>
        <p:spPr bwMode="auto">
          <a:xfrm>
            <a:off x="7848600" y="3733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(5)</a:t>
            </a:r>
          </a:p>
        </p:txBody>
      </p:sp>
      <p:graphicFrame>
        <p:nvGraphicFramePr>
          <p:cNvPr id="67594" name="Object 2"/>
          <p:cNvGraphicFramePr>
            <a:graphicFrameLocks noChangeAspect="1"/>
          </p:cNvGraphicFramePr>
          <p:nvPr/>
        </p:nvGraphicFramePr>
        <p:xfrm>
          <a:off x="695325" y="1676400"/>
          <a:ext cx="69167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47" name="Equation" r:id="rId4" imgW="3619500" imgH="431800" progId="Equation.3">
                  <p:embed/>
                </p:oleObj>
              </mc:Choice>
              <mc:Fallback>
                <p:oleObj name="Equation" r:id="rId4" imgW="36195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1676400"/>
                        <a:ext cx="69167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5" name="Object 3"/>
          <p:cNvGraphicFramePr>
            <a:graphicFrameLocks noChangeAspect="1"/>
          </p:cNvGraphicFramePr>
          <p:nvPr/>
        </p:nvGraphicFramePr>
        <p:xfrm>
          <a:off x="2843213" y="5410200"/>
          <a:ext cx="1782762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48" name="Equation" r:id="rId6" imgW="977476" imgH="393529" progId="Equation.3">
                  <p:embed/>
                </p:oleObj>
              </mc:Choice>
              <mc:Fallback>
                <p:oleObj name="Equation" r:id="rId6" imgW="977476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410200"/>
                        <a:ext cx="1782762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6" name="Object 4"/>
          <p:cNvGraphicFramePr>
            <a:graphicFrameLocks noChangeAspect="1"/>
          </p:cNvGraphicFramePr>
          <p:nvPr/>
        </p:nvGraphicFramePr>
        <p:xfrm>
          <a:off x="822325" y="3724275"/>
          <a:ext cx="62928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49" name="Equation" r:id="rId8" imgW="3200400" imgH="508000" progId="Equation.3">
                  <p:embed/>
                </p:oleObj>
              </mc:Choice>
              <mc:Fallback>
                <p:oleObj name="Equation" r:id="rId8" imgW="32004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3724275"/>
                        <a:ext cx="62928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3993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1C82579C-5F34-4863-9A1A-86E3429C66A3}" type="slidenum">
              <a:rPr lang="en-US" smtClean="0"/>
              <a:pPr eaLnBrk="1" hangingPunct="1">
                <a:defRPr/>
              </a:pPr>
              <a:t>28</a:t>
            </a:fld>
            <a:endParaRPr lang="en-US" smtClean="0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990600" y="152400"/>
            <a:ext cx="685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r>
              <a:rPr lang="en-US" sz="32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Computational Domain</a:t>
            </a:r>
            <a:endParaRPr lang="en-US" sz="32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6934200" y="26670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000" b="1"/>
          </a:p>
        </p:txBody>
      </p:sp>
      <p:graphicFrame>
        <p:nvGraphicFramePr>
          <p:cNvPr id="68614" name="Object 2"/>
          <p:cNvGraphicFramePr>
            <a:graphicFrameLocks noChangeAspect="1"/>
          </p:cNvGraphicFramePr>
          <p:nvPr/>
        </p:nvGraphicFramePr>
        <p:xfrm>
          <a:off x="484188" y="5457825"/>
          <a:ext cx="77184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7" name="Equation" r:id="rId4" imgW="4038600" imgH="381000" progId="Equation.3">
                  <p:embed/>
                </p:oleObj>
              </mc:Choice>
              <mc:Fallback>
                <p:oleObj name="Equation" r:id="rId4" imgW="4038600" imgH="381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5457825"/>
                        <a:ext cx="7718425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3"/>
          <p:cNvGraphicFramePr>
            <a:graphicFrameLocks noChangeAspect="1"/>
          </p:cNvGraphicFramePr>
          <p:nvPr/>
        </p:nvGraphicFramePr>
        <p:xfrm>
          <a:off x="7140575" y="2728913"/>
          <a:ext cx="13970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8" name="Equation" r:id="rId6" imgW="672516" imgH="177646" progId="Equation.3">
                  <p:embed/>
                </p:oleObj>
              </mc:Choice>
              <mc:Fallback>
                <p:oleObj name="Equation" r:id="rId6" imgW="672516" imgH="17764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575" y="2728913"/>
                        <a:ext cx="13970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4"/>
          <p:cNvGraphicFramePr>
            <a:graphicFrameLocks noChangeAspect="1"/>
          </p:cNvGraphicFramePr>
          <p:nvPr/>
        </p:nvGraphicFramePr>
        <p:xfrm>
          <a:off x="431800" y="3530600"/>
          <a:ext cx="13716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9" name="Equation" r:id="rId8" imgW="672516" imgH="177646" progId="Equation.3">
                  <p:embed/>
                </p:oleObj>
              </mc:Choice>
              <mc:Fallback>
                <p:oleObj name="Equation" r:id="rId8" imgW="672516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3530600"/>
                        <a:ext cx="13716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7" name="Object 5"/>
          <p:cNvGraphicFramePr>
            <a:graphicFrameLocks noChangeAspect="1"/>
          </p:cNvGraphicFramePr>
          <p:nvPr/>
        </p:nvGraphicFramePr>
        <p:xfrm>
          <a:off x="6551613" y="5040313"/>
          <a:ext cx="20050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0" name="Equation" r:id="rId10" imgW="1040948" imgH="215806" progId="Equation.3">
                  <p:embed/>
                </p:oleObj>
              </mc:Choice>
              <mc:Fallback>
                <p:oleObj name="Equation" r:id="rId10" imgW="1040948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5040313"/>
                        <a:ext cx="200501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8" name="Line 20"/>
          <p:cNvSpPr>
            <a:spLocks noChangeShapeType="1"/>
          </p:cNvSpPr>
          <p:nvPr/>
        </p:nvSpPr>
        <p:spPr bwMode="auto">
          <a:xfrm>
            <a:off x="2819400" y="1371600"/>
            <a:ext cx="609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8619" name="Object 6"/>
          <p:cNvGraphicFramePr>
            <a:graphicFrameLocks noChangeAspect="1"/>
          </p:cNvGraphicFramePr>
          <p:nvPr/>
        </p:nvGraphicFramePr>
        <p:xfrm>
          <a:off x="317500" y="1001713"/>
          <a:ext cx="241141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1" name="Equation" r:id="rId12" imgW="1231366" imgH="215806" progId="Equation.3">
                  <p:embed/>
                </p:oleObj>
              </mc:Choice>
              <mc:Fallback>
                <p:oleObj name="Equation" r:id="rId12" imgW="1231366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1001713"/>
                        <a:ext cx="241141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0" name="Line 22"/>
          <p:cNvSpPr>
            <a:spLocks noChangeShapeType="1"/>
          </p:cNvSpPr>
          <p:nvPr/>
        </p:nvSpPr>
        <p:spPr bwMode="auto">
          <a:xfrm flipV="1">
            <a:off x="7315200" y="12954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1" name="Line 23"/>
          <p:cNvSpPr>
            <a:spLocks noChangeShapeType="1"/>
          </p:cNvSpPr>
          <p:nvPr/>
        </p:nvSpPr>
        <p:spPr bwMode="auto">
          <a:xfrm>
            <a:off x="7315200" y="19812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Text Box 24"/>
          <p:cNvSpPr txBox="1">
            <a:spLocks noChangeArrowheads="1"/>
          </p:cNvSpPr>
          <p:nvPr/>
        </p:nvSpPr>
        <p:spPr bwMode="auto">
          <a:xfrm>
            <a:off x="7924800" y="1905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x, i</a:t>
            </a:r>
          </a:p>
        </p:txBody>
      </p:sp>
      <p:sp>
        <p:nvSpPr>
          <p:cNvPr id="68623" name="Text Box 25"/>
          <p:cNvSpPr txBox="1">
            <a:spLocks noChangeArrowheads="1"/>
          </p:cNvSpPr>
          <p:nvPr/>
        </p:nvSpPr>
        <p:spPr bwMode="auto">
          <a:xfrm>
            <a:off x="7086600" y="914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y, j</a:t>
            </a:r>
          </a:p>
        </p:txBody>
      </p:sp>
      <p:sp>
        <p:nvSpPr>
          <p:cNvPr id="68624" name="Rectangle 166"/>
          <p:cNvSpPr>
            <a:spLocks noChangeArrowheads="1"/>
          </p:cNvSpPr>
          <p:nvPr/>
        </p:nvSpPr>
        <p:spPr bwMode="auto">
          <a:xfrm>
            <a:off x="26670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25" name="Rectangle 167"/>
          <p:cNvSpPr>
            <a:spLocks noChangeArrowheads="1"/>
          </p:cNvSpPr>
          <p:nvPr/>
        </p:nvSpPr>
        <p:spPr bwMode="auto">
          <a:xfrm>
            <a:off x="26670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26" name="Rectangle 168"/>
          <p:cNvSpPr>
            <a:spLocks noChangeArrowheads="1"/>
          </p:cNvSpPr>
          <p:nvPr/>
        </p:nvSpPr>
        <p:spPr bwMode="auto">
          <a:xfrm>
            <a:off x="26670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27" name="Rectangle 169"/>
          <p:cNvSpPr>
            <a:spLocks noChangeArrowheads="1"/>
          </p:cNvSpPr>
          <p:nvPr/>
        </p:nvSpPr>
        <p:spPr bwMode="auto">
          <a:xfrm>
            <a:off x="31242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28" name="Rectangle 170"/>
          <p:cNvSpPr>
            <a:spLocks noChangeArrowheads="1"/>
          </p:cNvSpPr>
          <p:nvPr/>
        </p:nvSpPr>
        <p:spPr bwMode="auto">
          <a:xfrm>
            <a:off x="31242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29" name="Rectangle 171"/>
          <p:cNvSpPr>
            <a:spLocks noChangeArrowheads="1"/>
          </p:cNvSpPr>
          <p:nvPr/>
        </p:nvSpPr>
        <p:spPr bwMode="auto">
          <a:xfrm>
            <a:off x="31242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0" name="Rectangle 172"/>
          <p:cNvSpPr>
            <a:spLocks noChangeArrowheads="1"/>
          </p:cNvSpPr>
          <p:nvPr/>
        </p:nvSpPr>
        <p:spPr bwMode="auto">
          <a:xfrm>
            <a:off x="35814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1" name="Rectangle 173"/>
          <p:cNvSpPr>
            <a:spLocks noChangeArrowheads="1"/>
          </p:cNvSpPr>
          <p:nvPr/>
        </p:nvSpPr>
        <p:spPr bwMode="auto">
          <a:xfrm>
            <a:off x="35814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2" name="Rectangle 174"/>
          <p:cNvSpPr>
            <a:spLocks noChangeArrowheads="1"/>
          </p:cNvSpPr>
          <p:nvPr/>
        </p:nvSpPr>
        <p:spPr bwMode="auto">
          <a:xfrm>
            <a:off x="35814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3" name="Rectangle 175"/>
          <p:cNvSpPr>
            <a:spLocks noChangeArrowheads="1"/>
          </p:cNvSpPr>
          <p:nvPr/>
        </p:nvSpPr>
        <p:spPr bwMode="auto">
          <a:xfrm>
            <a:off x="40386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4" name="Rectangle 176"/>
          <p:cNvSpPr>
            <a:spLocks noChangeArrowheads="1"/>
          </p:cNvSpPr>
          <p:nvPr/>
        </p:nvSpPr>
        <p:spPr bwMode="auto">
          <a:xfrm>
            <a:off x="40386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5" name="Rectangle 177"/>
          <p:cNvSpPr>
            <a:spLocks noChangeArrowheads="1"/>
          </p:cNvSpPr>
          <p:nvPr/>
        </p:nvSpPr>
        <p:spPr bwMode="auto">
          <a:xfrm>
            <a:off x="40386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6" name="Rectangle 178"/>
          <p:cNvSpPr>
            <a:spLocks noChangeArrowheads="1"/>
          </p:cNvSpPr>
          <p:nvPr/>
        </p:nvSpPr>
        <p:spPr bwMode="auto">
          <a:xfrm>
            <a:off x="44958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7" name="Rectangle 179"/>
          <p:cNvSpPr>
            <a:spLocks noChangeArrowheads="1"/>
          </p:cNvSpPr>
          <p:nvPr/>
        </p:nvSpPr>
        <p:spPr bwMode="auto">
          <a:xfrm>
            <a:off x="44958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8" name="Rectangle 180"/>
          <p:cNvSpPr>
            <a:spLocks noChangeArrowheads="1"/>
          </p:cNvSpPr>
          <p:nvPr/>
        </p:nvSpPr>
        <p:spPr bwMode="auto">
          <a:xfrm>
            <a:off x="44958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39" name="Rectangle 181"/>
          <p:cNvSpPr>
            <a:spLocks noChangeArrowheads="1"/>
          </p:cNvSpPr>
          <p:nvPr/>
        </p:nvSpPr>
        <p:spPr bwMode="auto">
          <a:xfrm>
            <a:off x="49530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0" name="Rectangle 182"/>
          <p:cNvSpPr>
            <a:spLocks noChangeArrowheads="1"/>
          </p:cNvSpPr>
          <p:nvPr/>
        </p:nvSpPr>
        <p:spPr bwMode="auto">
          <a:xfrm>
            <a:off x="49530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1" name="Rectangle 183"/>
          <p:cNvSpPr>
            <a:spLocks noChangeArrowheads="1"/>
          </p:cNvSpPr>
          <p:nvPr/>
        </p:nvSpPr>
        <p:spPr bwMode="auto">
          <a:xfrm>
            <a:off x="49530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2" name="Rectangle 184"/>
          <p:cNvSpPr>
            <a:spLocks noChangeArrowheads="1"/>
          </p:cNvSpPr>
          <p:nvPr/>
        </p:nvSpPr>
        <p:spPr bwMode="auto">
          <a:xfrm>
            <a:off x="26670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3" name="Rectangle 185"/>
          <p:cNvSpPr>
            <a:spLocks noChangeArrowheads="1"/>
          </p:cNvSpPr>
          <p:nvPr/>
        </p:nvSpPr>
        <p:spPr bwMode="auto">
          <a:xfrm>
            <a:off x="31242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4" name="Rectangle 186"/>
          <p:cNvSpPr>
            <a:spLocks noChangeArrowheads="1"/>
          </p:cNvSpPr>
          <p:nvPr/>
        </p:nvSpPr>
        <p:spPr bwMode="auto">
          <a:xfrm>
            <a:off x="35814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5" name="Rectangle 187"/>
          <p:cNvSpPr>
            <a:spLocks noChangeArrowheads="1"/>
          </p:cNvSpPr>
          <p:nvPr/>
        </p:nvSpPr>
        <p:spPr bwMode="auto">
          <a:xfrm>
            <a:off x="40386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6" name="Rectangle 188"/>
          <p:cNvSpPr>
            <a:spLocks noChangeArrowheads="1"/>
          </p:cNvSpPr>
          <p:nvPr/>
        </p:nvSpPr>
        <p:spPr bwMode="auto">
          <a:xfrm>
            <a:off x="44958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7" name="Rectangle 189"/>
          <p:cNvSpPr>
            <a:spLocks noChangeArrowheads="1"/>
          </p:cNvSpPr>
          <p:nvPr/>
        </p:nvSpPr>
        <p:spPr bwMode="auto">
          <a:xfrm>
            <a:off x="49530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8" name="Rectangle 190"/>
          <p:cNvSpPr>
            <a:spLocks noChangeArrowheads="1"/>
          </p:cNvSpPr>
          <p:nvPr/>
        </p:nvSpPr>
        <p:spPr bwMode="auto">
          <a:xfrm>
            <a:off x="26670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49" name="Rectangle 191"/>
          <p:cNvSpPr>
            <a:spLocks noChangeArrowheads="1"/>
          </p:cNvSpPr>
          <p:nvPr/>
        </p:nvSpPr>
        <p:spPr bwMode="auto">
          <a:xfrm>
            <a:off x="31242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0" name="Rectangle 192"/>
          <p:cNvSpPr>
            <a:spLocks noChangeArrowheads="1"/>
          </p:cNvSpPr>
          <p:nvPr/>
        </p:nvSpPr>
        <p:spPr bwMode="auto">
          <a:xfrm>
            <a:off x="35814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1" name="Rectangle 193"/>
          <p:cNvSpPr>
            <a:spLocks noChangeArrowheads="1"/>
          </p:cNvSpPr>
          <p:nvPr/>
        </p:nvSpPr>
        <p:spPr bwMode="auto">
          <a:xfrm>
            <a:off x="40386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2" name="Rectangle 194"/>
          <p:cNvSpPr>
            <a:spLocks noChangeArrowheads="1"/>
          </p:cNvSpPr>
          <p:nvPr/>
        </p:nvSpPr>
        <p:spPr bwMode="auto">
          <a:xfrm>
            <a:off x="44958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3" name="Rectangle 195"/>
          <p:cNvSpPr>
            <a:spLocks noChangeArrowheads="1"/>
          </p:cNvSpPr>
          <p:nvPr/>
        </p:nvSpPr>
        <p:spPr bwMode="auto">
          <a:xfrm>
            <a:off x="49530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4" name="Rectangle 196"/>
          <p:cNvSpPr>
            <a:spLocks noChangeArrowheads="1"/>
          </p:cNvSpPr>
          <p:nvPr/>
        </p:nvSpPr>
        <p:spPr bwMode="auto">
          <a:xfrm>
            <a:off x="2209800" y="2209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5" name="Rectangle 197"/>
          <p:cNvSpPr>
            <a:spLocks noChangeArrowheads="1"/>
          </p:cNvSpPr>
          <p:nvPr/>
        </p:nvSpPr>
        <p:spPr bwMode="auto">
          <a:xfrm>
            <a:off x="2209800" y="26670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6" name="Rectangle 198"/>
          <p:cNvSpPr>
            <a:spLocks noChangeArrowheads="1"/>
          </p:cNvSpPr>
          <p:nvPr/>
        </p:nvSpPr>
        <p:spPr bwMode="auto">
          <a:xfrm>
            <a:off x="2209800" y="1752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7" name="Rectangle 199"/>
          <p:cNvSpPr>
            <a:spLocks noChangeArrowheads="1"/>
          </p:cNvSpPr>
          <p:nvPr/>
        </p:nvSpPr>
        <p:spPr bwMode="auto">
          <a:xfrm>
            <a:off x="6324600" y="2209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8" name="Rectangle 200"/>
          <p:cNvSpPr>
            <a:spLocks noChangeArrowheads="1"/>
          </p:cNvSpPr>
          <p:nvPr/>
        </p:nvSpPr>
        <p:spPr bwMode="auto">
          <a:xfrm>
            <a:off x="6324600" y="26670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59" name="Rectangle 201"/>
          <p:cNvSpPr>
            <a:spLocks noChangeArrowheads="1"/>
          </p:cNvSpPr>
          <p:nvPr/>
        </p:nvSpPr>
        <p:spPr bwMode="auto">
          <a:xfrm>
            <a:off x="6324600" y="1752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0" name="Rectangle 202"/>
          <p:cNvSpPr>
            <a:spLocks noChangeArrowheads="1"/>
          </p:cNvSpPr>
          <p:nvPr/>
        </p:nvSpPr>
        <p:spPr bwMode="auto">
          <a:xfrm>
            <a:off x="26670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1" name="Rectangle 203"/>
          <p:cNvSpPr>
            <a:spLocks noChangeArrowheads="1"/>
          </p:cNvSpPr>
          <p:nvPr/>
        </p:nvSpPr>
        <p:spPr bwMode="auto">
          <a:xfrm>
            <a:off x="31242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2" name="Rectangle 204"/>
          <p:cNvSpPr>
            <a:spLocks noChangeArrowheads="1"/>
          </p:cNvSpPr>
          <p:nvPr/>
        </p:nvSpPr>
        <p:spPr bwMode="auto">
          <a:xfrm>
            <a:off x="35814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3" name="Rectangle 205"/>
          <p:cNvSpPr>
            <a:spLocks noChangeArrowheads="1"/>
          </p:cNvSpPr>
          <p:nvPr/>
        </p:nvSpPr>
        <p:spPr bwMode="auto">
          <a:xfrm>
            <a:off x="40386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4" name="Rectangle 206"/>
          <p:cNvSpPr>
            <a:spLocks noChangeArrowheads="1"/>
          </p:cNvSpPr>
          <p:nvPr/>
        </p:nvSpPr>
        <p:spPr bwMode="auto">
          <a:xfrm>
            <a:off x="44958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5" name="Rectangle 207"/>
          <p:cNvSpPr>
            <a:spLocks noChangeArrowheads="1"/>
          </p:cNvSpPr>
          <p:nvPr/>
        </p:nvSpPr>
        <p:spPr bwMode="auto">
          <a:xfrm>
            <a:off x="49530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6" name="Rectangle 208"/>
          <p:cNvSpPr>
            <a:spLocks noChangeArrowheads="1"/>
          </p:cNvSpPr>
          <p:nvPr/>
        </p:nvSpPr>
        <p:spPr bwMode="auto">
          <a:xfrm>
            <a:off x="2209800" y="35814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7" name="Rectangle 209"/>
          <p:cNvSpPr>
            <a:spLocks noChangeArrowheads="1"/>
          </p:cNvSpPr>
          <p:nvPr/>
        </p:nvSpPr>
        <p:spPr bwMode="auto">
          <a:xfrm>
            <a:off x="6324600" y="35814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8" name="Rectangle 210"/>
          <p:cNvSpPr>
            <a:spLocks noChangeArrowheads="1"/>
          </p:cNvSpPr>
          <p:nvPr/>
        </p:nvSpPr>
        <p:spPr bwMode="auto">
          <a:xfrm>
            <a:off x="26670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69" name="Rectangle 211"/>
          <p:cNvSpPr>
            <a:spLocks noChangeArrowheads="1"/>
          </p:cNvSpPr>
          <p:nvPr/>
        </p:nvSpPr>
        <p:spPr bwMode="auto">
          <a:xfrm>
            <a:off x="31242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0" name="Rectangle 212"/>
          <p:cNvSpPr>
            <a:spLocks noChangeArrowheads="1"/>
          </p:cNvSpPr>
          <p:nvPr/>
        </p:nvSpPr>
        <p:spPr bwMode="auto">
          <a:xfrm>
            <a:off x="35814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1" name="Rectangle 213"/>
          <p:cNvSpPr>
            <a:spLocks noChangeArrowheads="1"/>
          </p:cNvSpPr>
          <p:nvPr/>
        </p:nvSpPr>
        <p:spPr bwMode="auto">
          <a:xfrm>
            <a:off x="40386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2" name="Rectangle 214"/>
          <p:cNvSpPr>
            <a:spLocks noChangeArrowheads="1"/>
          </p:cNvSpPr>
          <p:nvPr/>
        </p:nvSpPr>
        <p:spPr bwMode="auto">
          <a:xfrm>
            <a:off x="44958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3" name="Rectangle 215"/>
          <p:cNvSpPr>
            <a:spLocks noChangeArrowheads="1"/>
          </p:cNvSpPr>
          <p:nvPr/>
        </p:nvSpPr>
        <p:spPr bwMode="auto">
          <a:xfrm>
            <a:off x="49530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4" name="Rectangle 216"/>
          <p:cNvSpPr>
            <a:spLocks noChangeArrowheads="1"/>
          </p:cNvSpPr>
          <p:nvPr/>
        </p:nvSpPr>
        <p:spPr bwMode="auto">
          <a:xfrm>
            <a:off x="2209800" y="3124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5" name="Rectangle 217"/>
          <p:cNvSpPr>
            <a:spLocks noChangeArrowheads="1"/>
          </p:cNvSpPr>
          <p:nvPr/>
        </p:nvSpPr>
        <p:spPr bwMode="auto">
          <a:xfrm>
            <a:off x="6324600" y="3124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6" name="Rectangle 218"/>
          <p:cNvSpPr>
            <a:spLocks noChangeArrowheads="1"/>
          </p:cNvSpPr>
          <p:nvPr/>
        </p:nvSpPr>
        <p:spPr bwMode="auto">
          <a:xfrm>
            <a:off x="26670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7" name="Rectangle 219"/>
          <p:cNvSpPr>
            <a:spLocks noChangeArrowheads="1"/>
          </p:cNvSpPr>
          <p:nvPr/>
        </p:nvSpPr>
        <p:spPr bwMode="auto">
          <a:xfrm>
            <a:off x="31242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8" name="Rectangle 220"/>
          <p:cNvSpPr>
            <a:spLocks noChangeArrowheads="1"/>
          </p:cNvSpPr>
          <p:nvPr/>
        </p:nvSpPr>
        <p:spPr bwMode="auto">
          <a:xfrm>
            <a:off x="35814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79" name="Rectangle 221"/>
          <p:cNvSpPr>
            <a:spLocks noChangeArrowheads="1"/>
          </p:cNvSpPr>
          <p:nvPr/>
        </p:nvSpPr>
        <p:spPr bwMode="auto">
          <a:xfrm>
            <a:off x="40386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0" name="Rectangle 222"/>
          <p:cNvSpPr>
            <a:spLocks noChangeArrowheads="1"/>
          </p:cNvSpPr>
          <p:nvPr/>
        </p:nvSpPr>
        <p:spPr bwMode="auto">
          <a:xfrm>
            <a:off x="44958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1" name="Rectangle 223"/>
          <p:cNvSpPr>
            <a:spLocks noChangeArrowheads="1"/>
          </p:cNvSpPr>
          <p:nvPr/>
        </p:nvSpPr>
        <p:spPr bwMode="auto">
          <a:xfrm>
            <a:off x="49530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2" name="Rectangle 224"/>
          <p:cNvSpPr>
            <a:spLocks noChangeArrowheads="1"/>
          </p:cNvSpPr>
          <p:nvPr/>
        </p:nvSpPr>
        <p:spPr bwMode="auto">
          <a:xfrm>
            <a:off x="2209800" y="4038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3" name="Rectangle 225"/>
          <p:cNvSpPr>
            <a:spLocks noChangeArrowheads="1"/>
          </p:cNvSpPr>
          <p:nvPr/>
        </p:nvSpPr>
        <p:spPr bwMode="auto">
          <a:xfrm>
            <a:off x="6324600" y="4038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4" name="Rectangle 226"/>
          <p:cNvSpPr>
            <a:spLocks noChangeArrowheads="1"/>
          </p:cNvSpPr>
          <p:nvPr/>
        </p:nvSpPr>
        <p:spPr bwMode="auto">
          <a:xfrm>
            <a:off x="54102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5" name="Rectangle 227"/>
          <p:cNvSpPr>
            <a:spLocks noChangeArrowheads="1"/>
          </p:cNvSpPr>
          <p:nvPr/>
        </p:nvSpPr>
        <p:spPr bwMode="auto">
          <a:xfrm>
            <a:off x="54102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6" name="Rectangle 228"/>
          <p:cNvSpPr>
            <a:spLocks noChangeArrowheads="1"/>
          </p:cNvSpPr>
          <p:nvPr/>
        </p:nvSpPr>
        <p:spPr bwMode="auto">
          <a:xfrm>
            <a:off x="54102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7" name="Rectangle 229"/>
          <p:cNvSpPr>
            <a:spLocks noChangeArrowheads="1"/>
          </p:cNvSpPr>
          <p:nvPr/>
        </p:nvSpPr>
        <p:spPr bwMode="auto">
          <a:xfrm>
            <a:off x="54102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8" name="Rectangle 230"/>
          <p:cNvSpPr>
            <a:spLocks noChangeArrowheads="1"/>
          </p:cNvSpPr>
          <p:nvPr/>
        </p:nvSpPr>
        <p:spPr bwMode="auto">
          <a:xfrm>
            <a:off x="54102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89" name="Rectangle 231"/>
          <p:cNvSpPr>
            <a:spLocks noChangeArrowheads="1"/>
          </p:cNvSpPr>
          <p:nvPr/>
        </p:nvSpPr>
        <p:spPr bwMode="auto">
          <a:xfrm>
            <a:off x="54102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0" name="Rectangle 232"/>
          <p:cNvSpPr>
            <a:spLocks noChangeArrowheads="1"/>
          </p:cNvSpPr>
          <p:nvPr/>
        </p:nvSpPr>
        <p:spPr bwMode="auto">
          <a:xfrm>
            <a:off x="54102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1" name="Rectangle 233"/>
          <p:cNvSpPr>
            <a:spLocks noChangeArrowheads="1"/>
          </p:cNvSpPr>
          <p:nvPr/>
        </p:nvSpPr>
        <p:spPr bwMode="auto">
          <a:xfrm>
            <a:off x="54102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2" name="Rectangle 234"/>
          <p:cNvSpPr>
            <a:spLocks noChangeArrowheads="1"/>
          </p:cNvSpPr>
          <p:nvPr/>
        </p:nvSpPr>
        <p:spPr bwMode="auto">
          <a:xfrm>
            <a:off x="58674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3" name="Rectangle 235"/>
          <p:cNvSpPr>
            <a:spLocks noChangeArrowheads="1"/>
          </p:cNvSpPr>
          <p:nvPr/>
        </p:nvSpPr>
        <p:spPr bwMode="auto">
          <a:xfrm>
            <a:off x="58674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4" name="Rectangle 236"/>
          <p:cNvSpPr>
            <a:spLocks noChangeArrowheads="1"/>
          </p:cNvSpPr>
          <p:nvPr/>
        </p:nvSpPr>
        <p:spPr bwMode="auto">
          <a:xfrm>
            <a:off x="58674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5" name="Rectangle 237"/>
          <p:cNvSpPr>
            <a:spLocks noChangeArrowheads="1"/>
          </p:cNvSpPr>
          <p:nvPr/>
        </p:nvSpPr>
        <p:spPr bwMode="auto">
          <a:xfrm>
            <a:off x="5867400" y="12954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6" name="Rectangle 238"/>
          <p:cNvSpPr>
            <a:spLocks noChangeArrowheads="1"/>
          </p:cNvSpPr>
          <p:nvPr/>
        </p:nvSpPr>
        <p:spPr bwMode="auto">
          <a:xfrm>
            <a:off x="5867400" y="44958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7" name="Rectangle 239"/>
          <p:cNvSpPr>
            <a:spLocks noChangeArrowheads="1"/>
          </p:cNvSpPr>
          <p:nvPr/>
        </p:nvSpPr>
        <p:spPr bwMode="auto">
          <a:xfrm>
            <a:off x="58674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8" name="Rectangle 240"/>
          <p:cNvSpPr>
            <a:spLocks noChangeArrowheads="1"/>
          </p:cNvSpPr>
          <p:nvPr/>
        </p:nvSpPr>
        <p:spPr bwMode="auto">
          <a:xfrm>
            <a:off x="58674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699" name="Rectangle 241"/>
          <p:cNvSpPr>
            <a:spLocks noChangeArrowheads="1"/>
          </p:cNvSpPr>
          <p:nvPr/>
        </p:nvSpPr>
        <p:spPr bwMode="auto">
          <a:xfrm>
            <a:off x="58674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8700" name="Line 242"/>
          <p:cNvSpPr>
            <a:spLocks noChangeShapeType="1"/>
          </p:cNvSpPr>
          <p:nvPr/>
        </p:nvSpPr>
        <p:spPr bwMode="auto">
          <a:xfrm>
            <a:off x="1828800" y="3733800"/>
            <a:ext cx="6096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701" name="Line 243"/>
          <p:cNvSpPr>
            <a:spLocks noChangeShapeType="1"/>
          </p:cNvSpPr>
          <p:nvPr/>
        </p:nvSpPr>
        <p:spPr bwMode="auto">
          <a:xfrm flipH="1">
            <a:off x="6553200" y="2895600"/>
            <a:ext cx="533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702" name="Line 244"/>
          <p:cNvSpPr>
            <a:spLocks noChangeShapeType="1"/>
          </p:cNvSpPr>
          <p:nvPr/>
        </p:nvSpPr>
        <p:spPr bwMode="auto">
          <a:xfrm>
            <a:off x="2362200" y="1371600"/>
            <a:ext cx="533400" cy="1524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703" name="Line 245"/>
          <p:cNvSpPr>
            <a:spLocks noChangeShapeType="1"/>
          </p:cNvSpPr>
          <p:nvPr/>
        </p:nvSpPr>
        <p:spPr bwMode="auto">
          <a:xfrm flipH="1" flipV="1">
            <a:off x="5562600" y="4800600"/>
            <a:ext cx="533400" cy="3810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8704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2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705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3" name="Equation" r:id="rId16" imgW="114151" imgH="215619" progId="Equation.3">
                  <p:embed/>
                </p:oleObj>
              </mc:Choice>
              <mc:Fallback>
                <p:oleObj name="Equation" r:id="rId16" imgW="114151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706" name="Line 252"/>
          <p:cNvSpPr>
            <a:spLocks noChangeShapeType="1"/>
          </p:cNvSpPr>
          <p:nvPr/>
        </p:nvSpPr>
        <p:spPr bwMode="auto">
          <a:xfrm flipV="1">
            <a:off x="1524000" y="3810000"/>
            <a:ext cx="2209800" cy="16764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4096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A0801363-B01E-4488-A9B9-03C92541E76D}" type="slidenum">
              <a:rPr lang="en-US" smtClean="0"/>
              <a:pPr eaLnBrk="1" hangingPunct="1">
                <a:defRPr/>
              </a:pPr>
              <a:t>29</a:t>
            </a:fld>
            <a:endParaRPr lang="en-US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81000" y="228600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r>
              <a:rPr lang="en-US" sz="32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Five-point Finite-Difference Stencil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54864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5791200" y="1752600"/>
            <a:ext cx="15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9" name="Rectangle 21"/>
          <p:cNvSpPr>
            <a:spLocks noChangeArrowheads="1"/>
          </p:cNvSpPr>
          <p:nvPr/>
        </p:nvSpPr>
        <p:spPr bwMode="auto">
          <a:xfrm>
            <a:off x="45720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0" name="Rectangle 25"/>
          <p:cNvSpPr>
            <a:spLocks noChangeArrowheads="1"/>
          </p:cNvSpPr>
          <p:nvPr/>
        </p:nvSpPr>
        <p:spPr bwMode="auto">
          <a:xfrm>
            <a:off x="45720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1" name="Rectangle 28"/>
          <p:cNvSpPr>
            <a:spLocks noChangeArrowheads="1"/>
          </p:cNvSpPr>
          <p:nvPr/>
        </p:nvSpPr>
        <p:spPr bwMode="auto">
          <a:xfrm>
            <a:off x="59436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2" name="Rectangle 32"/>
          <p:cNvSpPr>
            <a:spLocks noChangeArrowheads="1"/>
          </p:cNvSpPr>
          <p:nvPr/>
        </p:nvSpPr>
        <p:spPr bwMode="auto">
          <a:xfrm>
            <a:off x="59436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3" name="Rectangle 36"/>
          <p:cNvSpPr>
            <a:spLocks noChangeArrowheads="1"/>
          </p:cNvSpPr>
          <p:nvPr/>
        </p:nvSpPr>
        <p:spPr bwMode="auto">
          <a:xfrm>
            <a:off x="59436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4" name="Rectangle 41"/>
          <p:cNvSpPr>
            <a:spLocks noChangeArrowheads="1"/>
          </p:cNvSpPr>
          <p:nvPr/>
        </p:nvSpPr>
        <p:spPr bwMode="auto">
          <a:xfrm>
            <a:off x="64008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5" name="Rectangle 45"/>
          <p:cNvSpPr>
            <a:spLocks noChangeArrowheads="1"/>
          </p:cNvSpPr>
          <p:nvPr/>
        </p:nvSpPr>
        <p:spPr bwMode="auto">
          <a:xfrm>
            <a:off x="64008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6" name="Rectangle 49"/>
          <p:cNvSpPr>
            <a:spLocks noChangeArrowheads="1"/>
          </p:cNvSpPr>
          <p:nvPr/>
        </p:nvSpPr>
        <p:spPr bwMode="auto">
          <a:xfrm>
            <a:off x="64008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7" name="Rectangle 77"/>
          <p:cNvSpPr>
            <a:spLocks noChangeArrowheads="1"/>
          </p:cNvSpPr>
          <p:nvPr/>
        </p:nvSpPr>
        <p:spPr bwMode="auto">
          <a:xfrm>
            <a:off x="68580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8" name="Rectangle 78"/>
          <p:cNvSpPr>
            <a:spLocks noChangeArrowheads="1"/>
          </p:cNvSpPr>
          <p:nvPr/>
        </p:nvSpPr>
        <p:spPr bwMode="auto">
          <a:xfrm>
            <a:off x="68580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49" name="Rectangle 79"/>
          <p:cNvSpPr>
            <a:spLocks noChangeArrowheads="1"/>
          </p:cNvSpPr>
          <p:nvPr/>
        </p:nvSpPr>
        <p:spPr bwMode="auto">
          <a:xfrm>
            <a:off x="68580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0" name="Rectangle 80"/>
          <p:cNvSpPr>
            <a:spLocks noChangeArrowheads="1"/>
          </p:cNvSpPr>
          <p:nvPr/>
        </p:nvSpPr>
        <p:spPr bwMode="auto">
          <a:xfrm>
            <a:off x="7315200" y="1752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1" name="Rectangle 81"/>
          <p:cNvSpPr>
            <a:spLocks noChangeArrowheads="1"/>
          </p:cNvSpPr>
          <p:nvPr/>
        </p:nvSpPr>
        <p:spPr bwMode="auto">
          <a:xfrm>
            <a:off x="73152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2" name="Rectangle 84"/>
          <p:cNvSpPr>
            <a:spLocks noChangeArrowheads="1"/>
          </p:cNvSpPr>
          <p:nvPr/>
        </p:nvSpPr>
        <p:spPr bwMode="auto">
          <a:xfrm>
            <a:off x="77724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x</a:t>
            </a:r>
          </a:p>
        </p:txBody>
      </p:sp>
      <p:sp>
        <p:nvSpPr>
          <p:cNvPr id="69653" name="Rectangle 122"/>
          <p:cNvSpPr>
            <a:spLocks noChangeArrowheads="1"/>
          </p:cNvSpPr>
          <p:nvPr/>
        </p:nvSpPr>
        <p:spPr bwMode="auto">
          <a:xfrm>
            <a:off x="45720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4" name="Rectangle 123"/>
          <p:cNvSpPr>
            <a:spLocks noChangeArrowheads="1"/>
          </p:cNvSpPr>
          <p:nvPr/>
        </p:nvSpPr>
        <p:spPr bwMode="auto">
          <a:xfrm>
            <a:off x="45720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5" name="Rectangle 125"/>
          <p:cNvSpPr>
            <a:spLocks noChangeArrowheads="1"/>
          </p:cNvSpPr>
          <p:nvPr/>
        </p:nvSpPr>
        <p:spPr bwMode="auto">
          <a:xfrm>
            <a:off x="59436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6" name="Rectangle 126"/>
          <p:cNvSpPr>
            <a:spLocks noChangeArrowheads="1"/>
          </p:cNvSpPr>
          <p:nvPr/>
        </p:nvSpPr>
        <p:spPr bwMode="auto">
          <a:xfrm>
            <a:off x="59436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7" name="Rectangle 128"/>
          <p:cNvSpPr>
            <a:spLocks noChangeArrowheads="1"/>
          </p:cNvSpPr>
          <p:nvPr/>
        </p:nvSpPr>
        <p:spPr bwMode="auto">
          <a:xfrm>
            <a:off x="64008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8" name="Rectangle 129"/>
          <p:cNvSpPr>
            <a:spLocks noChangeArrowheads="1"/>
          </p:cNvSpPr>
          <p:nvPr/>
        </p:nvSpPr>
        <p:spPr bwMode="auto">
          <a:xfrm>
            <a:off x="64008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59" name="Rectangle 131"/>
          <p:cNvSpPr>
            <a:spLocks noChangeArrowheads="1"/>
          </p:cNvSpPr>
          <p:nvPr/>
        </p:nvSpPr>
        <p:spPr bwMode="auto">
          <a:xfrm>
            <a:off x="68580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0" name="Rectangle 132"/>
          <p:cNvSpPr>
            <a:spLocks noChangeArrowheads="1"/>
          </p:cNvSpPr>
          <p:nvPr/>
        </p:nvSpPr>
        <p:spPr bwMode="auto">
          <a:xfrm>
            <a:off x="68580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1" name="Rectangle 134"/>
          <p:cNvSpPr>
            <a:spLocks noChangeArrowheads="1"/>
          </p:cNvSpPr>
          <p:nvPr/>
        </p:nvSpPr>
        <p:spPr bwMode="auto">
          <a:xfrm>
            <a:off x="73152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2" name="Rectangle 135"/>
          <p:cNvSpPr>
            <a:spLocks noChangeArrowheads="1"/>
          </p:cNvSpPr>
          <p:nvPr/>
        </p:nvSpPr>
        <p:spPr bwMode="auto">
          <a:xfrm>
            <a:off x="73152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3" name="Rectangle 137"/>
          <p:cNvSpPr>
            <a:spLocks noChangeArrowheads="1"/>
          </p:cNvSpPr>
          <p:nvPr/>
        </p:nvSpPr>
        <p:spPr bwMode="auto">
          <a:xfrm>
            <a:off x="77724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4" name="Rectangle 138"/>
          <p:cNvSpPr>
            <a:spLocks noChangeArrowheads="1"/>
          </p:cNvSpPr>
          <p:nvPr/>
        </p:nvSpPr>
        <p:spPr bwMode="auto">
          <a:xfrm>
            <a:off x="77724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5" name="Rectangle 140"/>
          <p:cNvSpPr>
            <a:spLocks noChangeArrowheads="1"/>
          </p:cNvSpPr>
          <p:nvPr/>
        </p:nvSpPr>
        <p:spPr bwMode="auto">
          <a:xfrm>
            <a:off x="45720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6" name="Rectangle 141"/>
          <p:cNvSpPr>
            <a:spLocks noChangeArrowheads="1"/>
          </p:cNvSpPr>
          <p:nvPr/>
        </p:nvSpPr>
        <p:spPr bwMode="auto">
          <a:xfrm>
            <a:off x="45720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7" name="Rectangle 143"/>
          <p:cNvSpPr>
            <a:spLocks noChangeArrowheads="1"/>
          </p:cNvSpPr>
          <p:nvPr/>
        </p:nvSpPr>
        <p:spPr bwMode="auto">
          <a:xfrm>
            <a:off x="59436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8" name="Rectangle 144"/>
          <p:cNvSpPr>
            <a:spLocks noChangeArrowheads="1"/>
          </p:cNvSpPr>
          <p:nvPr/>
        </p:nvSpPr>
        <p:spPr bwMode="auto">
          <a:xfrm>
            <a:off x="59436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69" name="Rectangle 146"/>
          <p:cNvSpPr>
            <a:spLocks noChangeArrowheads="1"/>
          </p:cNvSpPr>
          <p:nvPr/>
        </p:nvSpPr>
        <p:spPr bwMode="auto">
          <a:xfrm>
            <a:off x="64008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0" name="Rectangle 147"/>
          <p:cNvSpPr>
            <a:spLocks noChangeArrowheads="1"/>
          </p:cNvSpPr>
          <p:nvPr/>
        </p:nvSpPr>
        <p:spPr bwMode="auto">
          <a:xfrm>
            <a:off x="64008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1" name="Rectangle 149"/>
          <p:cNvSpPr>
            <a:spLocks noChangeArrowheads="1"/>
          </p:cNvSpPr>
          <p:nvPr/>
        </p:nvSpPr>
        <p:spPr bwMode="auto">
          <a:xfrm>
            <a:off x="68580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2" name="Rectangle 155"/>
          <p:cNvSpPr>
            <a:spLocks noChangeArrowheads="1"/>
          </p:cNvSpPr>
          <p:nvPr/>
        </p:nvSpPr>
        <p:spPr bwMode="auto">
          <a:xfrm>
            <a:off x="77724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3" name="Text Box 161"/>
          <p:cNvSpPr txBox="1">
            <a:spLocks noChangeArrowheads="1"/>
          </p:cNvSpPr>
          <p:nvPr/>
        </p:nvSpPr>
        <p:spPr bwMode="auto">
          <a:xfrm>
            <a:off x="381000" y="1447800"/>
            <a:ext cx="35814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       </a:t>
            </a:r>
            <a:r>
              <a:rPr lang="en-US" sz="2000">
                <a:latin typeface="Arial" charset="0"/>
              </a:rPr>
              <a:t>Interior cells.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Where solution of the Laplace equation is sought. </a:t>
            </a:r>
          </a:p>
        </p:txBody>
      </p:sp>
      <p:sp>
        <p:nvSpPr>
          <p:cNvPr id="69674" name="Text Box 163"/>
          <p:cNvSpPr txBox="1">
            <a:spLocks noChangeArrowheads="1"/>
          </p:cNvSpPr>
          <p:nvPr/>
        </p:nvSpPr>
        <p:spPr bwMode="auto">
          <a:xfrm>
            <a:off x="6324600" y="32004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</a:t>
            </a:r>
            <a:r>
              <a:rPr lang="en-US">
                <a:latin typeface="Arial" charset="0"/>
              </a:rPr>
              <a:t>(i, j)</a:t>
            </a:r>
          </a:p>
        </p:txBody>
      </p:sp>
      <p:sp>
        <p:nvSpPr>
          <p:cNvPr id="69675" name="Rectangle 164"/>
          <p:cNvSpPr>
            <a:spLocks noChangeArrowheads="1"/>
          </p:cNvSpPr>
          <p:nvPr/>
        </p:nvSpPr>
        <p:spPr bwMode="auto">
          <a:xfrm>
            <a:off x="45720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6" name="Rectangle 165"/>
          <p:cNvSpPr>
            <a:spLocks noChangeArrowheads="1"/>
          </p:cNvSpPr>
          <p:nvPr/>
        </p:nvSpPr>
        <p:spPr bwMode="auto">
          <a:xfrm>
            <a:off x="59436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7" name="Rectangle 166"/>
          <p:cNvSpPr>
            <a:spLocks noChangeArrowheads="1"/>
          </p:cNvSpPr>
          <p:nvPr/>
        </p:nvSpPr>
        <p:spPr bwMode="auto">
          <a:xfrm>
            <a:off x="64008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8" name="Rectangle 167"/>
          <p:cNvSpPr>
            <a:spLocks noChangeArrowheads="1"/>
          </p:cNvSpPr>
          <p:nvPr/>
        </p:nvSpPr>
        <p:spPr bwMode="auto">
          <a:xfrm>
            <a:off x="68580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79" name="Rectangle 169"/>
          <p:cNvSpPr>
            <a:spLocks noChangeArrowheads="1"/>
          </p:cNvSpPr>
          <p:nvPr/>
        </p:nvSpPr>
        <p:spPr bwMode="auto">
          <a:xfrm>
            <a:off x="77724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0" name="Rectangle 171"/>
          <p:cNvSpPr>
            <a:spLocks noChangeArrowheads="1"/>
          </p:cNvSpPr>
          <p:nvPr/>
        </p:nvSpPr>
        <p:spPr bwMode="auto">
          <a:xfrm>
            <a:off x="8229600" y="26670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1" name="Rectangle 173"/>
          <p:cNvSpPr>
            <a:spLocks noChangeArrowheads="1"/>
          </p:cNvSpPr>
          <p:nvPr/>
        </p:nvSpPr>
        <p:spPr bwMode="auto">
          <a:xfrm>
            <a:off x="8229600" y="3124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2" name="Rectangle 174"/>
          <p:cNvSpPr>
            <a:spLocks noChangeArrowheads="1"/>
          </p:cNvSpPr>
          <p:nvPr/>
        </p:nvSpPr>
        <p:spPr bwMode="auto">
          <a:xfrm>
            <a:off x="8229600" y="35814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3" name="Rectangle 176"/>
          <p:cNvSpPr>
            <a:spLocks noChangeArrowheads="1"/>
          </p:cNvSpPr>
          <p:nvPr/>
        </p:nvSpPr>
        <p:spPr bwMode="auto">
          <a:xfrm>
            <a:off x="8229600" y="4038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4" name="Rectangle 177"/>
          <p:cNvSpPr>
            <a:spLocks noChangeArrowheads="1"/>
          </p:cNvSpPr>
          <p:nvPr/>
        </p:nvSpPr>
        <p:spPr bwMode="auto">
          <a:xfrm>
            <a:off x="8229600" y="4495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5" name="Rectangle 180"/>
          <p:cNvSpPr>
            <a:spLocks noChangeArrowheads="1"/>
          </p:cNvSpPr>
          <p:nvPr/>
        </p:nvSpPr>
        <p:spPr bwMode="auto">
          <a:xfrm>
            <a:off x="4114800" y="26670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6" name="Rectangle 181"/>
          <p:cNvSpPr>
            <a:spLocks noChangeArrowheads="1"/>
          </p:cNvSpPr>
          <p:nvPr/>
        </p:nvSpPr>
        <p:spPr bwMode="auto">
          <a:xfrm>
            <a:off x="4114800" y="2209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7" name="Rectangle 182"/>
          <p:cNvSpPr>
            <a:spLocks noChangeArrowheads="1"/>
          </p:cNvSpPr>
          <p:nvPr/>
        </p:nvSpPr>
        <p:spPr bwMode="auto">
          <a:xfrm>
            <a:off x="4114800" y="3124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8" name="Rectangle 183"/>
          <p:cNvSpPr>
            <a:spLocks noChangeArrowheads="1"/>
          </p:cNvSpPr>
          <p:nvPr/>
        </p:nvSpPr>
        <p:spPr bwMode="auto">
          <a:xfrm>
            <a:off x="4114800" y="35814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89" name="Rectangle 185"/>
          <p:cNvSpPr>
            <a:spLocks noChangeArrowheads="1"/>
          </p:cNvSpPr>
          <p:nvPr/>
        </p:nvSpPr>
        <p:spPr bwMode="auto">
          <a:xfrm>
            <a:off x="4114800" y="40386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0" name="Rectangle 186"/>
          <p:cNvSpPr>
            <a:spLocks noChangeArrowheads="1"/>
          </p:cNvSpPr>
          <p:nvPr/>
        </p:nvSpPr>
        <p:spPr bwMode="auto">
          <a:xfrm>
            <a:off x="4114800" y="4495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1" name="Rectangle 188"/>
          <p:cNvSpPr>
            <a:spLocks noChangeArrowheads="1"/>
          </p:cNvSpPr>
          <p:nvPr/>
        </p:nvSpPr>
        <p:spPr bwMode="auto">
          <a:xfrm>
            <a:off x="45720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2" name="Rectangle 189"/>
          <p:cNvSpPr>
            <a:spLocks noChangeArrowheads="1"/>
          </p:cNvSpPr>
          <p:nvPr/>
        </p:nvSpPr>
        <p:spPr bwMode="auto">
          <a:xfrm>
            <a:off x="59436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3" name="Rectangle 190"/>
          <p:cNvSpPr>
            <a:spLocks noChangeArrowheads="1"/>
          </p:cNvSpPr>
          <p:nvPr/>
        </p:nvSpPr>
        <p:spPr bwMode="auto">
          <a:xfrm>
            <a:off x="64008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4" name="Rectangle 191"/>
          <p:cNvSpPr>
            <a:spLocks noChangeArrowheads="1"/>
          </p:cNvSpPr>
          <p:nvPr/>
        </p:nvSpPr>
        <p:spPr bwMode="auto">
          <a:xfrm>
            <a:off x="68580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5" name="Rectangle 192"/>
          <p:cNvSpPr>
            <a:spLocks noChangeArrowheads="1"/>
          </p:cNvSpPr>
          <p:nvPr/>
        </p:nvSpPr>
        <p:spPr bwMode="auto">
          <a:xfrm>
            <a:off x="73152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6" name="Rectangle 204"/>
          <p:cNvSpPr>
            <a:spLocks noChangeArrowheads="1"/>
          </p:cNvSpPr>
          <p:nvPr/>
        </p:nvSpPr>
        <p:spPr bwMode="auto">
          <a:xfrm>
            <a:off x="381000" y="3546475"/>
            <a:ext cx="37338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            </a:t>
            </a:r>
            <a:r>
              <a:rPr lang="en-US" sz="2000">
                <a:latin typeface="Arial" charset="0"/>
              </a:rPr>
              <a:t>Exterior cells.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Green cells denote cells where homogeneous boundary conditions are imposed while non-homogeneous boundary conditions are colored in blue.</a:t>
            </a:r>
          </a:p>
        </p:txBody>
      </p:sp>
      <p:sp>
        <p:nvSpPr>
          <p:cNvPr id="69697" name="Rectangle 205"/>
          <p:cNvSpPr>
            <a:spLocks noChangeArrowheads="1"/>
          </p:cNvSpPr>
          <p:nvPr/>
        </p:nvSpPr>
        <p:spPr bwMode="auto">
          <a:xfrm>
            <a:off x="533400" y="1524000"/>
            <a:ext cx="228600" cy="2286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8" name="Rectangle 206"/>
          <p:cNvSpPr>
            <a:spLocks noChangeArrowheads="1"/>
          </p:cNvSpPr>
          <p:nvPr/>
        </p:nvSpPr>
        <p:spPr bwMode="auto">
          <a:xfrm>
            <a:off x="838200" y="3581400"/>
            <a:ext cx="228600" cy="2286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699" name="Rectangle 207"/>
          <p:cNvSpPr>
            <a:spLocks noChangeArrowheads="1"/>
          </p:cNvSpPr>
          <p:nvPr/>
        </p:nvSpPr>
        <p:spPr bwMode="auto">
          <a:xfrm>
            <a:off x="533400" y="3581400"/>
            <a:ext cx="228600" cy="2286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00" name="Text Box 208"/>
          <p:cNvSpPr txBox="1">
            <a:spLocks noChangeArrowheads="1"/>
          </p:cNvSpPr>
          <p:nvPr/>
        </p:nvSpPr>
        <p:spPr bwMode="auto">
          <a:xfrm>
            <a:off x="68580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1" name="Text Box 210"/>
          <p:cNvSpPr txBox="1">
            <a:spLocks noChangeArrowheads="1"/>
          </p:cNvSpPr>
          <p:nvPr/>
        </p:nvSpPr>
        <p:spPr bwMode="auto">
          <a:xfrm>
            <a:off x="77724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2" name="Text Box 211"/>
          <p:cNvSpPr txBox="1">
            <a:spLocks noChangeArrowheads="1"/>
          </p:cNvSpPr>
          <p:nvPr/>
        </p:nvSpPr>
        <p:spPr bwMode="auto">
          <a:xfrm>
            <a:off x="73152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3" name="Text Box 212"/>
          <p:cNvSpPr txBox="1">
            <a:spLocks noChangeArrowheads="1"/>
          </p:cNvSpPr>
          <p:nvPr/>
        </p:nvSpPr>
        <p:spPr bwMode="auto">
          <a:xfrm>
            <a:off x="73152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4" name="Text Box 213"/>
          <p:cNvSpPr txBox="1">
            <a:spLocks noChangeArrowheads="1"/>
          </p:cNvSpPr>
          <p:nvPr/>
        </p:nvSpPr>
        <p:spPr bwMode="auto">
          <a:xfrm>
            <a:off x="73152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latin typeface="Arial" charset="0"/>
              </a:rPr>
              <a:t>o</a:t>
            </a:r>
            <a:endParaRPr lang="en-US" sz="2400" b="1">
              <a:latin typeface="Arial" charset="0"/>
            </a:endParaRPr>
          </a:p>
        </p:txBody>
      </p:sp>
      <p:sp>
        <p:nvSpPr>
          <p:cNvPr id="69705" name="Text Box 214"/>
          <p:cNvSpPr txBox="1">
            <a:spLocks noChangeArrowheads="1"/>
          </p:cNvSpPr>
          <p:nvPr/>
        </p:nvSpPr>
        <p:spPr bwMode="auto">
          <a:xfrm>
            <a:off x="73152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6" name="Text Box 215"/>
          <p:cNvSpPr txBox="1">
            <a:spLocks noChangeArrowheads="1"/>
          </p:cNvSpPr>
          <p:nvPr/>
        </p:nvSpPr>
        <p:spPr bwMode="auto">
          <a:xfrm>
            <a:off x="8229600" y="22098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7" name="Text Box 216"/>
          <p:cNvSpPr txBox="1">
            <a:spLocks noChangeArrowheads="1"/>
          </p:cNvSpPr>
          <p:nvPr/>
        </p:nvSpPr>
        <p:spPr bwMode="auto">
          <a:xfrm>
            <a:off x="77724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8" name="Text Box 217"/>
          <p:cNvSpPr txBox="1">
            <a:spLocks noChangeArrowheads="1"/>
          </p:cNvSpPr>
          <p:nvPr/>
        </p:nvSpPr>
        <p:spPr bwMode="auto">
          <a:xfrm>
            <a:off x="7772400" y="1752600"/>
            <a:ext cx="457200" cy="4572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latin typeface="Arial" charset="0"/>
              </a:rPr>
              <a:t>x</a:t>
            </a:r>
          </a:p>
        </p:txBody>
      </p:sp>
      <p:sp>
        <p:nvSpPr>
          <p:cNvPr id="69709" name="Text Box 218"/>
          <p:cNvSpPr txBox="1">
            <a:spLocks noChangeArrowheads="1"/>
          </p:cNvSpPr>
          <p:nvPr/>
        </p:nvSpPr>
        <p:spPr bwMode="auto">
          <a:xfrm>
            <a:off x="77724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o</a:t>
            </a:r>
            <a:endParaRPr lang="en-US" sz="2400" b="1">
              <a:latin typeface="Arial" charset="0"/>
            </a:endParaRPr>
          </a:p>
        </p:txBody>
      </p:sp>
      <p:sp>
        <p:nvSpPr>
          <p:cNvPr id="69710" name="Rectangle 32"/>
          <p:cNvSpPr>
            <a:spLocks noChangeArrowheads="1"/>
          </p:cNvSpPr>
          <p:nvPr/>
        </p:nvSpPr>
        <p:spPr bwMode="auto">
          <a:xfrm>
            <a:off x="54864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1" name="Rectangle 36"/>
          <p:cNvSpPr>
            <a:spLocks noChangeArrowheads="1"/>
          </p:cNvSpPr>
          <p:nvPr/>
        </p:nvSpPr>
        <p:spPr bwMode="auto">
          <a:xfrm>
            <a:off x="54864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2" name="Rectangle 125"/>
          <p:cNvSpPr>
            <a:spLocks noChangeArrowheads="1"/>
          </p:cNvSpPr>
          <p:nvPr/>
        </p:nvSpPr>
        <p:spPr bwMode="auto">
          <a:xfrm>
            <a:off x="54864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3" name="Rectangle 126"/>
          <p:cNvSpPr>
            <a:spLocks noChangeArrowheads="1"/>
          </p:cNvSpPr>
          <p:nvPr/>
        </p:nvSpPr>
        <p:spPr bwMode="auto">
          <a:xfrm>
            <a:off x="54864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4" name="Rectangle 143"/>
          <p:cNvSpPr>
            <a:spLocks noChangeArrowheads="1"/>
          </p:cNvSpPr>
          <p:nvPr/>
        </p:nvSpPr>
        <p:spPr bwMode="auto">
          <a:xfrm>
            <a:off x="54864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5" name="Rectangle 144"/>
          <p:cNvSpPr>
            <a:spLocks noChangeArrowheads="1"/>
          </p:cNvSpPr>
          <p:nvPr/>
        </p:nvSpPr>
        <p:spPr bwMode="auto">
          <a:xfrm>
            <a:off x="54864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6" name="Rectangle 165"/>
          <p:cNvSpPr>
            <a:spLocks noChangeArrowheads="1"/>
          </p:cNvSpPr>
          <p:nvPr/>
        </p:nvSpPr>
        <p:spPr bwMode="auto">
          <a:xfrm>
            <a:off x="54864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7" name="Rectangle 189"/>
          <p:cNvSpPr>
            <a:spLocks noChangeArrowheads="1"/>
          </p:cNvSpPr>
          <p:nvPr/>
        </p:nvSpPr>
        <p:spPr bwMode="auto">
          <a:xfrm>
            <a:off x="54864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8" name="Rectangle 32"/>
          <p:cNvSpPr>
            <a:spLocks noChangeArrowheads="1"/>
          </p:cNvSpPr>
          <p:nvPr/>
        </p:nvSpPr>
        <p:spPr bwMode="auto">
          <a:xfrm>
            <a:off x="5029200" y="26670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19" name="Rectangle 36"/>
          <p:cNvSpPr>
            <a:spLocks noChangeArrowheads="1"/>
          </p:cNvSpPr>
          <p:nvPr/>
        </p:nvSpPr>
        <p:spPr bwMode="auto">
          <a:xfrm>
            <a:off x="5029200" y="2209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0" name="Rectangle 125"/>
          <p:cNvSpPr>
            <a:spLocks noChangeArrowheads="1"/>
          </p:cNvSpPr>
          <p:nvPr/>
        </p:nvSpPr>
        <p:spPr bwMode="auto">
          <a:xfrm>
            <a:off x="5029200" y="31242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1" name="Rectangle 126"/>
          <p:cNvSpPr>
            <a:spLocks noChangeArrowheads="1"/>
          </p:cNvSpPr>
          <p:nvPr/>
        </p:nvSpPr>
        <p:spPr bwMode="auto">
          <a:xfrm>
            <a:off x="5029200" y="35814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2" name="Rectangle 143"/>
          <p:cNvSpPr>
            <a:spLocks noChangeArrowheads="1"/>
          </p:cNvSpPr>
          <p:nvPr/>
        </p:nvSpPr>
        <p:spPr bwMode="auto">
          <a:xfrm>
            <a:off x="5029200" y="40386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3" name="Rectangle 144"/>
          <p:cNvSpPr>
            <a:spLocks noChangeArrowheads="1"/>
          </p:cNvSpPr>
          <p:nvPr/>
        </p:nvSpPr>
        <p:spPr bwMode="auto">
          <a:xfrm>
            <a:off x="5029200" y="4495800"/>
            <a:ext cx="457200" cy="457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4" name="Rectangle 165"/>
          <p:cNvSpPr>
            <a:spLocks noChangeArrowheads="1"/>
          </p:cNvSpPr>
          <p:nvPr/>
        </p:nvSpPr>
        <p:spPr bwMode="auto">
          <a:xfrm>
            <a:off x="5029200" y="49530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9725" name="Rectangle 189"/>
          <p:cNvSpPr>
            <a:spLocks noChangeArrowheads="1"/>
          </p:cNvSpPr>
          <p:nvPr/>
        </p:nvSpPr>
        <p:spPr bwMode="auto">
          <a:xfrm>
            <a:off x="5029200" y="1752600"/>
            <a:ext cx="457200" cy="457200"/>
          </a:xfrm>
          <a:prstGeom prst="rect">
            <a:avLst/>
          </a:prstGeom>
          <a:solidFill>
            <a:srgbClr val="00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6EC132D8-987D-499D-BB5C-20DE7E11E1B4}" type="slidenum">
              <a:rPr lang="en-US" smtClean="0"/>
              <a:pPr eaLnBrk="1" hangingPunct="1">
                <a:defRPr/>
              </a:pPr>
              <a:t>3</a:t>
            </a:fld>
            <a:endParaRPr lang="en-US" smtClean="0"/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8229600" cy="3733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Memory access patterns often affect computational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performance. Some effective ways to enhance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performance in </a:t>
            </a:r>
            <a:r>
              <a:rPr lang="en-US" i="1" dirty="0" smtClean="0"/>
              <a:t>MATLAB</a:t>
            </a:r>
            <a:r>
              <a:rPr lang="en-US" dirty="0" smtClean="0"/>
              <a:t> 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b="1" dirty="0" smtClean="0"/>
              <a:t>Allocate array</a:t>
            </a:r>
            <a:r>
              <a:rPr lang="en-US" dirty="0" smtClean="0"/>
              <a:t> memory before using it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b="1" dirty="0" smtClean="0"/>
              <a:t>For-loops </a:t>
            </a:r>
            <a:r>
              <a:rPr lang="en-US" dirty="0" smtClean="0"/>
              <a:t>Ordering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b="1" dirty="0" smtClean="0"/>
              <a:t>Compute</a:t>
            </a:r>
            <a:r>
              <a:rPr lang="en-US" dirty="0" smtClean="0"/>
              <a:t> and save array in-place</a:t>
            </a:r>
          </a:p>
        </p:txBody>
      </p:sp>
      <p:sp>
        <p:nvSpPr>
          <p:cNvPr id="392196" name="Text Box 4"/>
          <p:cNvSpPr txBox="1">
            <a:spLocks noChangeArrowheads="1"/>
          </p:cNvSpPr>
          <p:nvPr/>
        </p:nvSpPr>
        <p:spPr bwMode="auto">
          <a:xfrm>
            <a:off x="2667000" y="258763"/>
            <a:ext cx="457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Memory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4198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8B32980C-D5D2-4DBA-A083-9EEBBF5CE5A2}" type="slidenum">
              <a:rPr lang="en-US" smtClean="0"/>
              <a:pPr eaLnBrk="1" hangingPunct="1">
                <a:defRPr/>
              </a:pPr>
              <a:t>30</a:t>
            </a:fld>
            <a:endParaRPr lang="en-US" smtClean="0"/>
          </a:p>
        </p:txBody>
      </p:sp>
      <p:sp>
        <p:nvSpPr>
          <p:cNvPr id="70660" name="TextBox 5"/>
          <p:cNvSpPr txBox="1">
            <a:spLocks noChangeArrowheads="1"/>
          </p:cNvSpPr>
          <p:nvPr/>
        </p:nvSpPr>
        <p:spPr bwMode="auto">
          <a:xfrm>
            <a:off x="2209800" y="381000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3200">
                <a:solidFill>
                  <a:srgbClr val="DFEDE1"/>
                </a:solidFill>
                <a:latin typeface="Arial" charset="0"/>
              </a:rPr>
              <a:t>SOR Update Function</a:t>
            </a:r>
            <a:endParaRPr lang="en-US" sz="3200">
              <a:solidFill>
                <a:srgbClr val="DFEDE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030288"/>
            <a:ext cx="3200400" cy="1630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000">
                <a:latin typeface="Arial" pitchFamily="34" charset="0"/>
                <a:cs typeface="Arial" pitchFamily="34" charset="0"/>
              </a:rPr>
              <a:t>How to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vectorize it ?</a:t>
            </a: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Remove the  </a:t>
            </a:r>
            <a:r>
              <a:rPr lang="en-US" sz="2000" dirty="0">
                <a:solidFill>
                  <a:srgbClr val="66FF33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loops</a:t>
            </a: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Define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= ib:2:ie;</a:t>
            </a: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Define  j = jb:2:je;</a:t>
            </a: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solidFill>
                  <a:srgbClr val="66FF33"/>
                </a:solidFill>
                <a:latin typeface="Arial" pitchFamily="34" charset="0"/>
                <a:cs typeface="Arial" pitchFamily="34" charset="0"/>
              </a:rPr>
              <a:t>sum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for del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4267200"/>
            <a:ext cx="4267200" cy="203200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% equivalent vector </a:t>
            </a:r>
            <a:r>
              <a:rPr lang="en-US" dirty="0">
                <a:latin typeface="Arial" pitchFamily="34" charset="0"/>
                <a:cs typeface="Arial" pitchFamily="34" charset="0"/>
              </a:rPr>
              <a:t>code fragment</a:t>
            </a:r>
          </a:p>
          <a:p>
            <a:pPr eaLnBrk="0" hangingPunct="0">
              <a:defRPr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jb</a:t>
            </a:r>
            <a:r>
              <a:rPr lang="en-US" dirty="0">
                <a:latin typeface="Arial" pitchFamily="34" charset="0"/>
                <a:cs typeface="Arial" pitchFamily="34" charset="0"/>
              </a:rPr>
              <a:t> = 2; je = n+1;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ib</a:t>
            </a:r>
            <a:r>
              <a:rPr lang="en-US" dirty="0">
                <a:latin typeface="Arial" pitchFamily="34" charset="0"/>
                <a:cs typeface="Arial" pitchFamily="34" charset="0"/>
              </a:rPr>
              <a:t> = 3;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ie</a:t>
            </a:r>
            <a:r>
              <a:rPr lang="en-US" dirty="0">
                <a:latin typeface="Arial" pitchFamily="34" charset="0"/>
                <a:cs typeface="Arial" pitchFamily="34" charset="0"/>
              </a:rPr>
              <a:t> = m+1;</a:t>
            </a:r>
          </a:p>
          <a:p>
            <a:pPr eaLnBrk="0" hangingPunct="0">
              <a:defRPr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= ib:2:ie;  j = jb:2:je;</a:t>
            </a:r>
          </a:p>
          <a:p>
            <a:pPr eaLnBrk="0" hangingPunct="0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up = ( u(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  ,j+1) + u(i+1,j   ) + ...</a:t>
            </a:r>
          </a:p>
          <a:p>
            <a:pPr eaLnBrk="0" hangingPunct="0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u(i-1,j    ) + u(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   ,j-1) )*0.25;</a:t>
            </a:r>
          </a:p>
          <a:p>
            <a:pPr eaLnBrk="0" hangingPunct="0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u(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latin typeface="Arial" pitchFamily="34" charset="0"/>
                <a:cs typeface="Arial" pitchFamily="34" charset="0"/>
              </a:rPr>
              <a:t>) = (1.0 - omega)*u(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latin typeface="Arial" pitchFamily="34" charset="0"/>
                <a:cs typeface="Arial" pitchFamily="34" charset="0"/>
              </a:rPr>
              <a:t>) + omega*up;</a:t>
            </a:r>
          </a:p>
          <a:p>
            <a:pPr eaLnBrk="0" hangingPunct="0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del = del + </a:t>
            </a:r>
            <a:r>
              <a:rPr lang="en-US" dirty="0">
                <a:solidFill>
                  <a:srgbClr val="66FF33"/>
                </a:solidFill>
                <a:latin typeface="Arial" pitchFamily="34" charset="0"/>
                <a:cs typeface="Arial" pitchFamily="34" charset="0"/>
              </a:rPr>
              <a:t>sum(sum(</a:t>
            </a:r>
            <a:r>
              <a:rPr lang="en-US" dirty="0">
                <a:latin typeface="Arial" pitchFamily="34" charset="0"/>
                <a:cs typeface="Arial" pitchFamily="34" charset="0"/>
              </a:rPr>
              <a:t>abs(up-u(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latin typeface="Arial" pitchFamily="34" charset="0"/>
                <a:cs typeface="Arial" pitchFamily="34" charset="0"/>
              </a:rPr>
              <a:t>))));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38600" y="1143000"/>
            <a:ext cx="4724400" cy="2862263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% original code fragment</a:t>
            </a:r>
          </a:p>
          <a:p>
            <a:pPr eaLnBrk="0" hangingPunct="0">
              <a:defRPr/>
            </a:pP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jb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= 2; je = n+1;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= 3;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= m+1;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 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=ib:2:ie 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for  j=jb:2:je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up = ( u(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,j+1) + u(i+1,j  ) + ...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u(i-1,j    ) + u(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,j-1) )*0.25;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u(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 = (1.0 - omega)*u(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 +omega*up;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del = del + abs(up-u(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i,j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));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end</a:t>
            </a:r>
          </a:p>
          <a:p>
            <a:pPr eaLnBrk="0" hangingPunct="0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end</a:t>
            </a:r>
          </a:p>
        </p:txBody>
      </p:sp>
      <p:sp>
        <p:nvSpPr>
          <p:cNvPr id="11" name="Bent-Up Arrow 10"/>
          <p:cNvSpPr/>
          <p:nvPr/>
        </p:nvSpPr>
        <p:spPr bwMode="auto">
          <a:xfrm rot="10800000">
            <a:off x="3505200" y="3581400"/>
            <a:ext cx="457200" cy="609600"/>
          </a:xfrm>
          <a:prstGeom prst="bentUpArrow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4301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0A329897-7857-4372-8F38-BFE219D157E4}" type="slidenum">
              <a:rPr lang="en-US" smtClean="0"/>
              <a:pPr eaLnBrk="1" hangingPunct="1">
                <a:defRPr/>
              </a:pPr>
              <a:t>31</a:t>
            </a:fld>
            <a:endParaRPr lang="en-US" smtClean="0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1676400" y="152400"/>
            <a:ext cx="518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r>
              <a:rPr lang="en-US" sz="32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ea typeface="+mj-ea"/>
                <a:cs typeface="+mj-cs"/>
              </a:rPr>
              <a:t> </a:t>
            </a:r>
            <a:r>
              <a:rPr lang="en-US" sz="32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Solution Contour Plot</a:t>
            </a:r>
            <a:endParaRPr lang="en-US" sz="32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1685" name="Picture 1030" descr="laplace_exact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143000"/>
            <a:ext cx="6334125" cy="4914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4403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EDD6D5BD-C179-4CC6-B377-7AD15D0E1799}" type="slidenum">
              <a:rPr lang="en-US" smtClean="0"/>
              <a:pPr eaLnBrk="1" hangingPunct="1">
                <a:defRPr/>
              </a:pPr>
              <a:t>32</a:t>
            </a:fld>
            <a:endParaRPr lang="en-US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1852613"/>
          <a:ext cx="7620000" cy="3481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1127895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Matrix size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Wallclock ssor2Dij       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for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loops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Wallclock</a:t>
                      </a:r>
                    </a:p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ssor2Dji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reverse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loops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Wallclock</a:t>
                      </a:r>
                    </a:p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ssor2Dv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vector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95758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128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1.01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0.98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0.26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85911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256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8.07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7.64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1.60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</a:tr>
              <a:tr h="585911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512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65.81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60.49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11.27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85911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1024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594.91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495.92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189.05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72740" name="TextBox 6"/>
          <p:cNvSpPr txBox="1">
            <a:spLocks noChangeArrowheads="1"/>
          </p:cNvSpPr>
          <p:nvPr/>
        </p:nvSpPr>
        <p:spPr bwMode="auto">
          <a:xfrm>
            <a:off x="2286000" y="381000"/>
            <a:ext cx="426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3200">
                <a:solidFill>
                  <a:srgbClr val="DFEDE1"/>
                </a:solidFill>
                <a:latin typeface="Arial" charset="0"/>
              </a:rPr>
              <a:t>SOR Update Function</a:t>
            </a:r>
            <a:endParaRPr lang="en-US" sz="3200">
              <a:solidFill>
                <a:srgbClr val="DFEDE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73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F57F7368-EF41-4345-9DA0-CA73ADC5E09E}" type="slidenum">
              <a:rPr lang="en-US" smtClean="0"/>
              <a:pPr eaLnBrk="1" hangingPunct="1">
                <a:defRPr/>
              </a:pPr>
              <a:t>33</a:t>
            </a:fld>
            <a:endParaRPr lang="en-US" smtClean="0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9906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two-dimensional matrices, some summation considerations:</a:t>
            </a:r>
          </a:p>
          <a:p>
            <a:pPr lvl="1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global sum: sum(A(:)) is better than sum(sum(A))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A = rand(1000);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tic,sum(sum(A)),toc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tic,sum(A(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:)),toc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endParaRPr lang="en-US" sz="2000" i="1" dirty="0" smtClean="0">
              <a:solidFill>
                <a:schemeClr val="accent6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Your application calls for summing a matrix along rows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(dim=2) multiple times (inside a loop)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       A = rand(1000);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      tic, for t=1:100,sum(A,2);end, toc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    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MATLAB matrix memory ordering is by column. Better  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performance if sum by column.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wap the two indices of 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at the outset.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         B = A’; tic</a:t>
            </a: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for t=1:100, </a:t>
            </a:r>
            <a:r>
              <a:rPr lang="en-US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sum(B,1</a:t>
            </a:r>
            <a:r>
              <a:rPr lang="en-US" sz="20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);end</a:t>
            </a:r>
            <a:r>
              <a:rPr lang="en-US" sz="2000" i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i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toc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(See twosums.m)</a:t>
            </a:r>
            <a:endParaRPr lang="en-US" sz="2000" i="1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519171" name="Text Box 3"/>
          <p:cNvSpPr txBox="1">
            <a:spLocks noChangeArrowheads="1"/>
          </p:cNvSpPr>
          <p:nvPr/>
        </p:nvSpPr>
        <p:spPr bwMode="auto">
          <a:xfrm>
            <a:off x="990600" y="334963"/>
            <a:ext cx="739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Performance Pointer -- </a:t>
            </a:r>
            <a:r>
              <a:rPr 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sum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4915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F1B81E8C-1342-4881-9ABC-F08B97F7777A}" type="slidenum">
              <a:rPr lang="en-US" smtClean="0"/>
              <a:pPr eaLnBrk="1" hangingPunct="1">
                <a:defRPr/>
              </a:pPr>
              <a:t>34</a:t>
            </a:fld>
            <a:endParaRPr lang="en-US" smtClean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8229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smtClean="0"/>
              <a:t>mcc</a:t>
            </a:r>
            <a:r>
              <a:rPr lang="en-US" smtClean="0"/>
              <a:t> is a MATLAB compiler: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It compiles m-files into C codes, object libraries, or stand-alone executables.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A stand-alone executable generated with </a:t>
            </a:r>
            <a:r>
              <a:rPr lang="en-US" b="1" dirty="0" smtClean="0"/>
              <a:t>mcc </a:t>
            </a:r>
            <a:r>
              <a:rPr lang="en-US" dirty="0" smtClean="0"/>
              <a:t>can run on </a:t>
            </a:r>
            <a:r>
              <a:rPr lang="en-US" i="1" dirty="0" smtClean="0"/>
              <a:t>compatible platforms</a:t>
            </a:r>
            <a:r>
              <a:rPr lang="en-US" dirty="0" smtClean="0"/>
              <a:t> without an installed MATLAB or a MATLAB license.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Many MATLAB general and toolbox licenses are available. Infrequently, MATLAB access may be denied if all licenses are checked out. Running  a stand-alone requires NO licenses and no waiting.</a:t>
            </a:r>
          </a:p>
        </p:txBody>
      </p:sp>
      <p:sp>
        <p:nvSpPr>
          <p:cNvPr id="478211" name="Text Box 3"/>
          <p:cNvSpPr txBox="1">
            <a:spLocks noChangeArrowheads="1"/>
          </p:cNvSpPr>
          <p:nvPr/>
        </p:nvSpPr>
        <p:spPr bwMode="auto">
          <a:xfrm>
            <a:off x="3429000" y="182563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Compiler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5638800" cy="1143000"/>
          </a:xfrm>
        </p:spPr>
        <p:txBody>
          <a:bodyPr/>
          <a:lstStyle/>
          <a:p>
            <a:pPr>
              <a:defRPr/>
            </a:pPr>
            <a:r>
              <a:rPr lang="en-US" sz="3200" smtClean="0">
                <a:latin typeface="Lucida Sans" pitchFamily="34" charset="0"/>
              </a:rPr>
              <a:t>Compiler (Cont’d)</a:t>
            </a:r>
            <a:endParaRPr lang="en-US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Lucida Sans" pitchFamily="34" charset="0"/>
              </a:rPr>
              <a:t>Some compiled codes may run more efficiently than m-files because they are not run in interpretive mode.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Lucida Sans" pitchFamily="34" charset="0"/>
              </a:rPr>
              <a:t>A stand-alone enables you to share it without revealing the source.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www.bu.edu/tech/research/training/tutorials/matlab/vector/miscs/compiler/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>
              <a:latin typeface="Lucida San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>
              <a:latin typeface="Lucida Sans" pitchFamily="34" charset="0"/>
            </a:endParaRPr>
          </a:p>
          <a:p>
            <a:pPr>
              <a:defRPr/>
            </a:pPr>
            <a:endParaRPr lang="en-US" dirty="0" smtClean="0"/>
          </a:p>
        </p:txBody>
      </p:sp>
      <p:sp>
        <p:nvSpPr>
          <p:cNvPr id="50180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C4E7B191-A052-4CB9-87AC-53609F3EBA1C}" type="slidenum">
              <a:rPr lang="en-US" smtClean="0"/>
              <a:pPr eaLnBrk="1" hangingPunct="1">
                <a:defRPr/>
              </a:pPr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5791200" cy="8382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latin typeface="Lucida Sans" pitchFamily="34" charset="0"/>
              </a:rPr>
              <a:t>Compiler (Cont’d)</a:t>
            </a:r>
            <a:endParaRPr lang="en-US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How to build a standalone executable on Windows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&gt;&gt; mcc –o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twosums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–m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twosums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How to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run executable on Windows’ Command </a:t>
            </a:r>
            <a:r>
              <a:rPr lang="en-US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Promp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(dos) </a:t>
            </a:r>
            <a:endParaRPr lang="en-US" sz="2000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Command prompt:&gt;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twosums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3000 2000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Details: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twosums.m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a function m-file with 2 input arguments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Input arguments to code are processed as strings by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mcc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Convert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with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str2double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if isdeployed, </a:t>
            </a:r>
            <a:r>
              <a:rPr lang="en-US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=str2double(N); end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Output cannot be returned; either save to file or display on screen.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executable is twosums.exe</a:t>
            </a:r>
          </a:p>
        </p:txBody>
      </p:sp>
      <p:sp>
        <p:nvSpPr>
          <p:cNvPr id="5120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32A9AF53-95E5-4B87-B4A9-5ADB49F3B20A}" type="slidenum">
              <a:rPr lang="en-US" smtClean="0"/>
              <a:pPr eaLnBrk="1" hangingPunct="1">
                <a:defRPr/>
              </a:pPr>
              <a:t>36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22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CBF56E4E-45BB-46CB-9A84-68DF7A648CB6}" type="slidenum">
              <a:rPr lang="en-US" smtClean="0"/>
              <a:pPr eaLnBrk="1" hangingPunct="1">
                <a:defRPr/>
              </a:pPr>
              <a:t>37</a:t>
            </a:fld>
            <a:endParaRPr lang="en-US" smtClean="0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010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hlink"/>
                </a:solidFill>
              </a:rPr>
              <a:t>profile</a:t>
            </a:r>
            <a:r>
              <a:rPr lang="en-US" dirty="0" smtClean="0"/>
              <a:t> - profiler to identify “hot spots” for performance enhancement.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hlink"/>
                </a:solidFill>
              </a:rPr>
              <a:t>mlint</a:t>
            </a:r>
            <a:r>
              <a:rPr lang="en-US" dirty="0" smtClean="0"/>
              <a:t> - for inconsistencies and suspicious constructs in M-files.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hlink"/>
                </a:solidFill>
              </a:rPr>
              <a:t>debug</a:t>
            </a:r>
            <a:r>
              <a:rPr lang="en-US" dirty="0" smtClean="0"/>
              <a:t> - MATLAB debugger.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hlink"/>
                </a:solidFill>
              </a:rPr>
              <a:t>guide</a:t>
            </a:r>
            <a:r>
              <a:rPr lang="en-US" dirty="0" smtClean="0"/>
              <a:t> - Graphical User Interface design tool.</a:t>
            </a:r>
          </a:p>
        </p:txBody>
      </p:sp>
      <p:sp>
        <p:nvSpPr>
          <p:cNvPr id="476163" name="Text Box 3"/>
          <p:cNvSpPr txBox="1">
            <a:spLocks noChangeArrowheads="1"/>
          </p:cNvSpPr>
          <p:nvPr/>
        </p:nvSpPr>
        <p:spPr bwMode="auto">
          <a:xfrm>
            <a:off x="1676400" y="254000"/>
            <a:ext cx="662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Programming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325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221134B6-311D-4245-A8D1-FFE24151381E}" type="slidenum">
              <a:rPr lang="en-US" smtClean="0"/>
              <a:pPr eaLnBrk="1" hangingPunct="1">
                <a:defRPr/>
              </a:pPr>
              <a:t>38</a:t>
            </a:fld>
            <a:endParaRPr lang="en-US" smtClean="0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43000"/>
            <a:ext cx="8153400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To use profile viewer, DONOT start MATLAB with –</a:t>
            </a:r>
            <a:r>
              <a:rPr lang="en-US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nojvm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option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&gt;&gt; profile on –detail '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builtin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' –timer 'real'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&gt;&gt; serial_integration2 % run code to be profiled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&gt;&gt; profile viewer    % view profiling data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&gt;&gt; profile off          % turn off profile</a:t>
            </a:r>
            <a:r>
              <a:rPr lang="en-US" sz="2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1219" name="Text Box 3"/>
          <p:cNvSpPr txBox="1">
            <a:spLocks noChangeArrowheads="1"/>
          </p:cNvSpPr>
          <p:nvPr/>
        </p:nvSpPr>
        <p:spPr bwMode="auto">
          <a:xfrm>
            <a:off x="2743200" y="258763"/>
            <a:ext cx="3810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profiler</a:t>
            </a:r>
          </a:p>
        </p:txBody>
      </p:sp>
      <p:sp>
        <p:nvSpPr>
          <p:cNvPr id="521220" name="Text Box 4"/>
          <p:cNvSpPr txBox="1">
            <a:spLocks noChangeArrowheads="1"/>
          </p:cNvSpPr>
          <p:nvPr/>
        </p:nvSpPr>
        <p:spPr bwMode="auto">
          <a:xfrm>
            <a:off x="5410200" y="2217003"/>
            <a:ext cx="2971800" cy="83099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Turn 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on profiler</a:t>
            </a:r>
            <a:r>
              <a:rPr lang="en-US" sz="160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reported in  wall clock. Include timings for built-in functions.</a:t>
            </a:r>
            <a:endParaRPr lang="en-US" sz="1600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Bent-Up Arrow 7"/>
          <p:cNvSpPr/>
          <p:nvPr/>
        </p:nvSpPr>
        <p:spPr bwMode="auto">
          <a:xfrm rot="16200000">
            <a:off x="6089650" y="1670049"/>
            <a:ext cx="609600" cy="317500"/>
          </a:xfrm>
          <a:prstGeom prst="bentUpArrow">
            <a:avLst>
              <a:gd name="adj1" fmla="val 28429"/>
              <a:gd name="adj2" fmla="val 25000"/>
              <a:gd name="adj3" fmla="val 25000"/>
            </a:avLst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42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35ADAADE-53CB-4600-9F22-217D8E703497}" type="slidenum">
              <a:rPr lang="en-US" smtClean="0"/>
              <a:pPr eaLnBrk="1" hangingPunct="1">
                <a:defRPr/>
              </a:pPr>
              <a:t>39</a:t>
            </a:fld>
            <a:endParaRPr lang="en-US" smtClean="0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43000"/>
            <a:ext cx="8001000" cy="27432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Two ways to save profiling data:</a:t>
            </a:r>
          </a:p>
          <a:p>
            <a:pPr marL="457200" indent="-457200" eaLnBrk="1" hangingPunct="1"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eriod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Save into a directory of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HTML files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Viewing is static, i.e., the profiling data displayed correspond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to a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prescribed set of options. View with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 browser.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2.   Saved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as a MAT file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Viewing is dynamic; you can change the options. Must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be viewed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 the MATLAB environment.</a:t>
            </a:r>
          </a:p>
        </p:txBody>
      </p:sp>
      <p:sp>
        <p:nvSpPr>
          <p:cNvPr id="523267" name="Text Box 3"/>
          <p:cNvSpPr txBox="1">
            <a:spLocks noChangeArrowheads="1"/>
          </p:cNvSpPr>
          <p:nvPr/>
        </p:nvSpPr>
        <p:spPr bwMode="auto">
          <a:xfrm>
            <a:off x="2057400" y="258763"/>
            <a:ext cx="5867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How to Save Profiling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6EC132D8-987D-499D-BB5C-20DE7E11E1B4}" type="slidenum">
              <a:rPr lang="en-US" smtClean="0"/>
              <a:pPr eaLnBrk="1" hangingPunct="1">
                <a:defRPr/>
              </a:pPr>
              <a:t>4</a:t>
            </a:fld>
            <a:endParaRPr lang="en-US" smtClean="0"/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8229600" cy="2286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There are some files that you can copy over to your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local folder for testing: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&gt;&gt; copyfile(‘T:\kadin\tuning</a:t>
            </a:r>
            <a:r>
              <a:rPr lang="en-US" i="1" smtClean="0"/>
              <a:t>\*’  ,   ’.\’)</a:t>
            </a:r>
            <a:endParaRPr lang="en-US" i="1"/>
          </a:p>
        </p:txBody>
      </p:sp>
      <p:sp>
        <p:nvSpPr>
          <p:cNvPr id="392196" name="Text Box 4"/>
          <p:cNvSpPr txBox="1">
            <a:spLocks noChangeArrowheads="1"/>
          </p:cNvSpPr>
          <p:nvPr/>
        </p:nvSpPr>
        <p:spPr bwMode="auto">
          <a:xfrm>
            <a:off x="2667000" y="258763"/>
            <a:ext cx="457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M-Files on T drive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76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529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07927A9E-4A66-48E5-9ACF-BD8CABB8AD34}" type="slidenum">
              <a:rPr lang="en-US" smtClean="0"/>
              <a:pPr eaLnBrk="1" hangingPunct="1">
                <a:defRPr/>
              </a:pPr>
              <a:t>40</a:t>
            </a:fld>
            <a:endParaRPr lang="en-US" smtClean="0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001000" cy="2667000"/>
          </a:xfrm>
        </p:spPr>
        <p:txBody>
          <a:bodyPr/>
          <a:lstStyle/>
          <a:p>
            <a:pPr marL="533400" indent="-5334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Viewing is static, </a:t>
            </a:r>
            <a:r>
              <a:rPr lang="en-US" sz="20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i.e.,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profiling data displayed correspond to a</a:t>
            </a:r>
          </a:p>
          <a:p>
            <a:pPr marL="533400" indent="-5334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prescribed set of options. View with a browser.</a:t>
            </a:r>
          </a:p>
          <a:p>
            <a:pPr marL="533400" indent="-5334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en-US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&gt;&gt; profile on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600" i="1" smtClean="0">
                <a:latin typeface="Arial" pitchFamily="34" charset="0"/>
                <a:cs typeface="Arial" pitchFamily="34" charset="0"/>
              </a:rPr>
              <a:t>&gt;&gt; serial_integration2</a:t>
            </a:r>
            <a:endParaRPr lang="en-US" sz="1600" i="1" dirty="0" smtClean="0"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&gt;&gt; profile viewer 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&gt;&gt; p = profile('info'); 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&gt;&gt; 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profsave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(p, ‘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my_profile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') % html files in 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my_profile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 dir</a:t>
            </a:r>
          </a:p>
        </p:txBody>
      </p:sp>
      <p:sp>
        <p:nvSpPr>
          <p:cNvPr id="525315" name="Text Box 3"/>
          <p:cNvSpPr txBox="1">
            <a:spLocks noChangeArrowheads="1"/>
          </p:cNvSpPr>
          <p:nvPr/>
        </p:nvSpPr>
        <p:spPr bwMode="auto">
          <a:xfrm>
            <a:off x="1905000" y="258763"/>
            <a:ext cx="6248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Profiling – save as HTML 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632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5C63A73F-AC53-4AE9-8698-41D5A5F34B4A}" type="slidenum">
              <a:rPr lang="en-US" smtClean="0"/>
              <a:pPr eaLnBrk="1" hangingPunct="1">
                <a:defRPr/>
              </a:pPr>
              <a:t>41</a:t>
            </a:fld>
            <a:endParaRPr lang="en-US" smtClean="0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43000"/>
            <a:ext cx="8001000" cy="4724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Viewing is dynamic; you can change the options. Must be viewed in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MATLAB environment.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profile 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serial_integration2</a:t>
            </a:r>
            <a:endParaRPr lang="en-US" sz="1600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profile viewer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p = profile('info');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save </a:t>
            </a:r>
            <a:r>
              <a:rPr lang="en-US" sz="16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myprofiledata</a:t>
            </a: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p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clear p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load </a:t>
            </a:r>
            <a:r>
              <a:rPr lang="en-US" sz="16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myprofiledata</a:t>
            </a: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&gt;&gt; </a:t>
            </a:r>
            <a:r>
              <a:rPr lang="en-US" sz="16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profview</a:t>
            </a: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(0,p) </a:t>
            </a:r>
          </a:p>
        </p:txBody>
      </p:sp>
      <p:sp>
        <p:nvSpPr>
          <p:cNvPr id="527363" name="Text Box 3"/>
          <p:cNvSpPr txBox="1">
            <a:spLocks noChangeArrowheads="1"/>
          </p:cNvSpPr>
          <p:nvPr/>
        </p:nvSpPr>
        <p:spPr bwMode="auto">
          <a:xfrm>
            <a:off x="2057400" y="258763"/>
            <a:ext cx="601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Profiling – save as MAT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73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F6F8B622-BA5F-4837-8B90-953325E274E3}" type="slidenum">
              <a:rPr lang="en-US" smtClean="0"/>
              <a:pPr eaLnBrk="1" hangingPunct="1">
                <a:defRPr/>
              </a:pPr>
              <a:t>42</a:t>
            </a:fld>
            <a:endParaRPr lang="en-US" smtClean="0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7315200" cy="1828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editor does a lot more than file creation and editing …</a:t>
            </a:r>
          </a:p>
          <a:p>
            <a:pPr marL="0" indent="0"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Tx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Code syntax checking</a:t>
            </a:r>
          </a:p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Code performance suggestions</a:t>
            </a:r>
          </a:p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Runtime code debugging</a:t>
            </a:r>
          </a:p>
        </p:txBody>
      </p:sp>
      <p:sp>
        <p:nvSpPr>
          <p:cNvPr id="519171" name="Text Box 3"/>
          <p:cNvSpPr txBox="1">
            <a:spLocks noChangeArrowheads="1"/>
          </p:cNvSpPr>
          <p:nvPr/>
        </p:nvSpPr>
        <p:spPr bwMode="auto">
          <a:xfrm>
            <a:off x="2895600" y="334963"/>
            <a:ext cx="3352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editor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583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F799A45D-1863-4DFD-8D40-0CD666D96FFF}" type="slidenum">
              <a:rPr lang="en-US" smtClean="0"/>
              <a:pPr eaLnBrk="1" hangingPunct="1">
                <a:defRPr/>
              </a:pPr>
              <a:t>43</a:t>
            </a:fld>
            <a:endParaRPr lang="en-US" smtClean="0"/>
          </a:p>
        </p:txBody>
      </p:sp>
      <p:sp>
        <p:nvSpPr>
          <p:cNvPr id="427011" name="Text Box 3"/>
          <p:cNvSpPr txBox="1">
            <a:spLocks noChangeArrowheads="1"/>
          </p:cNvSpPr>
          <p:nvPr/>
        </p:nvSpPr>
        <p:spPr bwMode="auto">
          <a:xfrm>
            <a:off x="838200" y="334963"/>
            <a:ext cx="7391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Running </a:t>
            </a:r>
            <a:r>
              <a:rPr lang="en-US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  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in Command Line Mode and Batch</a:t>
            </a:r>
            <a:endParaRPr lang="en-US" sz="3200">
              <a:solidFill>
                <a:schemeClr val="hlink"/>
              </a:solidFill>
              <a:latin typeface="Lucida Sans" pitchFamily="34" charset="0"/>
              <a:cs typeface="+mn-cs"/>
            </a:endParaRPr>
          </a:p>
        </p:txBody>
      </p:sp>
      <p:sp>
        <p:nvSpPr>
          <p:cNvPr id="88069" name="Text Box 4"/>
          <p:cNvSpPr txBox="1">
            <a:spLocks noChangeArrowheads="1"/>
          </p:cNvSpPr>
          <p:nvPr/>
        </p:nvSpPr>
        <p:spPr bwMode="auto">
          <a:xfrm>
            <a:off x="685800" y="1782763"/>
            <a:ext cx="80772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" charset="0"/>
              </a:rPr>
              <a:t>Katana% matlab -nodisplay –nosplash –r “n=4, myfile(n); exit”</a:t>
            </a:r>
          </a:p>
          <a:p>
            <a:endParaRPr lang="en-US" sz="2000">
              <a:solidFill>
                <a:schemeClr val="tx2"/>
              </a:solidFill>
              <a:latin typeface="Arial" charset="0"/>
            </a:endParaRPr>
          </a:p>
          <a:p>
            <a:r>
              <a:rPr lang="en-US" sz="2000" i="1">
                <a:solidFill>
                  <a:schemeClr val="tx2"/>
                </a:solidFill>
                <a:latin typeface="Arial" charset="0"/>
              </a:rPr>
              <a:t>Add –nojvm to save memory if Java is not required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solidFill>
                  <a:schemeClr val="tx2"/>
                </a:solidFill>
                <a:latin typeface="Arial" charset="0"/>
              </a:rPr>
              <a:t>For batch jobs on Katana, use the above command in the</a:t>
            </a:r>
          </a:p>
          <a:p>
            <a:r>
              <a:rPr lang="en-US" sz="2000">
                <a:solidFill>
                  <a:schemeClr val="tx2"/>
                </a:solidFill>
                <a:latin typeface="Arial" charset="0"/>
              </a:rPr>
              <a:t>batch script.</a:t>
            </a:r>
          </a:p>
          <a:p>
            <a:endParaRPr lang="en-US" sz="2000">
              <a:solidFill>
                <a:schemeClr val="tx2"/>
              </a:solidFill>
              <a:latin typeface="Arial" charset="0"/>
            </a:endParaRPr>
          </a:p>
          <a:p>
            <a:r>
              <a:rPr lang="en-US" sz="2000">
                <a:solidFill>
                  <a:schemeClr val="tx2"/>
                </a:solidFill>
                <a:latin typeface="Arial" charset="0"/>
              </a:rPr>
              <a:t>Visit  </a:t>
            </a:r>
            <a:r>
              <a:rPr lang="en-US" sz="2000">
                <a:solidFill>
                  <a:schemeClr val="tx2"/>
                </a:solidFill>
                <a:latin typeface="Arial" charset="0"/>
                <a:hlinkClick r:id="rId3"/>
              </a:rPr>
              <a:t>http://www.bu.edu/tech/research/computation/linux-cluster/katana-cluster/runningjobs/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  for instructions on running batch jobs.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31800" y="622935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Arial" charset="0"/>
              </a:rPr>
              <a:t> </a:t>
            </a:r>
            <a:r>
              <a:rPr lang="en-US" sz="1000" smtClean="0">
                <a:solidFill>
                  <a:srgbClr val="969696"/>
                </a:solidFill>
                <a:latin typeface="Arial" charset="0"/>
              </a:rPr>
              <a:t>Spring  2012</a:t>
            </a:r>
            <a:endParaRPr lang="en-US" smtClean="0">
              <a:solidFill>
                <a:srgbClr val="969696"/>
              </a:solidFill>
              <a:latin typeface="Arial" charset="0"/>
            </a:endParaRPr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6934200" cy="6096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Comment Out Block Of Statements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533400" y="990600"/>
            <a:ext cx="83058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>
                <a:ea typeface="Lucida Sans" pitchFamily="34" charset="0"/>
                <a:cs typeface="Lucida Sans" pitchFamily="34" charset="0"/>
              </a:rPr>
              <a:t>On occasions, one wants to comment out an entire block of lines.</a:t>
            </a:r>
          </a:p>
          <a:p>
            <a:pPr eaLnBrk="1" hangingPunct="1">
              <a:buFontTx/>
              <a:buNone/>
            </a:pPr>
            <a:r>
              <a:rPr lang="en-US" sz="2000" i="1" smtClean="0">
                <a:ea typeface="Lucida Sans" pitchFamily="34" charset="0"/>
                <a:cs typeface="Lucida Sans" pitchFamily="34" charset="0"/>
              </a:rPr>
              <a:t>If you use the MATLAB editor</a:t>
            </a:r>
            <a:r>
              <a:rPr lang="en-US" sz="2000" smtClean="0">
                <a:ea typeface="Lucida Sans" pitchFamily="34" charset="0"/>
                <a:cs typeface="Lucida Sans" pitchFamily="34" charset="0"/>
              </a:rPr>
              <a:t>:</a:t>
            </a:r>
          </a:p>
          <a:p>
            <a:pPr eaLnBrk="1" hangingPunct="1"/>
            <a:r>
              <a:rPr lang="en-US" sz="2000" smtClean="0">
                <a:ea typeface="Lucida Sans" pitchFamily="34" charset="0"/>
                <a:cs typeface="Lucida Sans" pitchFamily="34" charset="0"/>
              </a:rPr>
              <a:t>Select statement block  with mouse, then</a:t>
            </a:r>
          </a:p>
          <a:p>
            <a:pPr lvl="1" eaLnBrk="1" hangingPunct="1"/>
            <a:r>
              <a:rPr lang="en-US" sz="1600" smtClean="0">
                <a:ea typeface="Lucida Sans" pitchFamily="34" charset="0"/>
                <a:cs typeface="Lucida Sans" pitchFamily="34" charset="0"/>
              </a:rPr>
              <a:t>press Ctrl  r  keys to insert  %  to  column 1 of each line.</a:t>
            </a:r>
          </a:p>
          <a:p>
            <a:pPr lvl="1" eaLnBrk="1" hangingPunct="1"/>
            <a:r>
              <a:rPr lang="en-US" sz="1600" smtClean="0">
                <a:ea typeface="Lucida Sans" pitchFamily="34" charset="0"/>
                <a:cs typeface="Lucida Sans" pitchFamily="34" charset="0"/>
              </a:rPr>
              <a:t>press Ctrl  t  keys to remove % on column 1 of each line.</a:t>
            </a:r>
            <a:endParaRPr lang="en-US" sz="2000" i="1" smtClean="0">
              <a:ea typeface="Lucida Sans" pitchFamily="34" charset="0"/>
              <a:cs typeface="Lucida Sans" pitchFamily="34" charset="0"/>
            </a:endParaRPr>
          </a:p>
          <a:p>
            <a:pPr eaLnBrk="1" hangingPunct="1">
              <a:buFontTx/>
              <a:buNone/>
            </a:pPr>
            <a:r>
              <a:rPr lang="en-US" sz="2000" i="1" smtClean="0">
                <a:ea typeface="Lucida Sans" pitchFamily="34" charset="0"/>
                <a:cs typeface="Lucida Sans" pitchFamily="34" charset="0"/>
              </a:rPr>
              <a:t>If you use some other editors:</a:t>
            </a:r>
            <a:endParaRPr lang="en-US" sz="2000" smtClean="0">
              <a:solidFill>
                <a:srgbClr val="00FF99"/>
              </a:solidFill>
              <a:ea typeface="Lucida Sans" pitchFamily="34" charset="0"/>
              <a:cs typeface="Lucida Sans" pitchFamily="34" charset="0"/>
            </a:endParaRPr>
          </a:p>
          <a:p>
            <a:pPr eaLnBrk="1" hangingPunct="1"/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%{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   n = 3000;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   x = rand(n);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%}</a:t>
            </a:r>
          </a:p>
          <a:p>
            <a:pPr eaLnBrk="1" hangingPunct="1"/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if 0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   n = 3000;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   x = rand(n);</a:t>
            </a:r>
          </a:p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FF99"/>
                </a:solidFill>
                <a:ea typeface="Lucida Sans" pitchFamily="34" charset="0"/>
                <a:cs typeface="Lucida Sans" pitchFamily="34" charset="0"/>
              </a:rPr>
              <a:t>   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604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ABF21DDC-00ED-4C65-8CA7-9372988A9482}" type="slidenum">
              <a:rPr lang="en-US" smtClean="0"/>
              <a:pPr eaLnBrk="1" hangingPunct="1">
                <a:defRPr/>
              </a:pPr>
              <a:t>45</a:t>
            </a:fld>
            <a:endParaRPr lang="en-US" smtClean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8305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Explicit parallel operations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/>
              <a:t> </a:t>
            </a:r>
            <a:r>
              <a:rPr lang="en-US" sz="2000" smtClean="0"/>
              <a:t>   MATLAB Parallel Computing Toolbox Tutorial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/>
              <a:t>    </a:t>
            </a:r>
            <a:r>
              <a:rPr lang="en-US" sz="2000" smtClean="0">
                <a:hlinkClick r:id="rId3"/>
              </a:rPr>
              <a:t>www.bu.edu/tech/research/training/tutorials/matlab-pct/</a:t>
            </a:r>
            <a:endParaRPr lang="en-US" sz="200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Implicit parallel operations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Require shared-memory computer architecture (</a:t>
            </a:r>
            <a:r>
              <a:rPr lang="en-US" sz="2000" i="1" smtClean="0"/>
              <a:t>i.e., </a:t>
            </a:r>
            <a:r>
              <a:rPr lang="en-US" sz="2000" smtClean="0"/>
              <a:t>multicore).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Feature on by default. Turn it off with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/>
              <a:t> </a:t>
            </a:r>
            <a:r>
              <a:rPr lang="en-US" sz="2000" smtClean="0"/>
              <a:t>   katana% matlab –singleCompThread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/>
              <a:t>S</a:t>
            </a:r>
            <a:r>
              <a:rPr lang="en-US" sz="2000" smtClean="0"/>
              <a:t>pecify number of threads with maxNumCompThreads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/>
              <a:t> </a:t>
            </a:r>
            <a:r>
              <a:rPr lang="en-US" sz="2000" smtClean="0"/>
              <a:t>   (deprecated in future).</a:t>
            </a:r>
            <a:endParaRPr lang="en-US" sz="200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Activated by vector operation of applications such as hyperbolic or trigonometric functions, some LaPACK routines, Level-3 BLAS.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See “Implicit Parallelism” section of the above link. </a:t>
            </a:r>
          </a:p>
        </p:txBody>
      </p:sp>
      <p:sp>
        <p:nvSpPr>
          <p:cNvPr id="478211" name="Text Box 3"/>
          <p:cNvSpPr txBox="1">
            <a:spLocks noChangeArrowheads="1"/>
          </p:cNvSpPr>
          <p:nvPr/>
        </p:nvSpPr>
        <p:spPr bwMode="auto">
          <a:xfrm>
            <a:off x="1295400" y="2540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Multiprocessing With </a:t>
            </a:r>
            <a:r>
              <a:rPr lang="en-US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MATLAB</a:t>
            </a:r>
            <a:endParaRPr lang="en-US" sz="3200" b="1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31800" y="622935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000" smtClean="0">
                <a:solidFill>
                  <a:srgbClr val="969696"/>
                </a:solidFill>
                <a:latin typeface="Arial" charset="0"/>
              </a:rPr>
              <a:t>Spring  2012</a:t>
            </a:r>
            <a:endParaRPr lang="en-US" smtClean="0">
              <a:solidFill>
                <a:srgbClr val="969696"/>
              </a:solidFill>
              <a:latin typeface="Arial" charset="0"/>
            </a:endParaRPr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924800" cy="762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Where Can I Run MATLAB ?</a:t>
            </a:r>
            <a:endParaRPr lang="en-US" sz="2800" dirty="0"/>
          </a:p>
        </p:txBody>
      </p:sp>
      <p:sp>
        <p:nvSpPr>
          <p:cNvPr id="91140" name="TextBox 3"/>
          <p:cNvSpPr txBox="1">
            <a:spLocks noChangeArrowheads="1"/>
          </p:cNvSpPr>
          <p:nvPr/>
        </p:nvSpPr>
        <p:spPr bwMode="auto">
          <a:xfrm>
            <a:off x="685800" y="990600"/>
            <a:ext cx="746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solidFill>
                <a:srgbClr val="FFFFFF"/>
              </a:solidFill>
            </a:endParaRPr>
          </a:p>
          <a:p>
            <a:pPr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91141" name="TextBox 8"/>
          <p:cNvSpPr txBox="1">
            <a:spLocks noChangeArrowheads="1"/>
          </p:cNvSpPr>
          <p:nvPr/>
        </p:nvSpPr>
        <p:spPr bwMode="auto">
          <a:xfrm>
            <a:off x="669925" y="990600"/>
            <a:ext cx="746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solidFill>
                <a:srgbClr val="FFFFFF"/>
              </a:solidFill>
            </a:endParaRPr>
          </a:p>
          <a:p>
            <a:pPr eaLnBrk="1" hangingPunct="1"/>
            <a:endParaRPr lang="en-US">
              <a:solidFill>
                <a:srgbClr val="FFFFFF"/>
              </a:solidFill>
            </a:endParaRPr>
          </a:p>
        </p:txBody>
      </p:sp>
      <p:sp>
        <p:nvSpPr>
          <p:cNvPr id="91142" name="TextBox 5"/>
          <p:cNvSpPr txBox="1">
            <a:spLocks noChangeArrowheads="1"/>
          </p:cNvSpPr>
          <p:nvPr/>
        </p:nvSpPr>
        <p:spPr bwMode="auto">
          <a:xfrm>
            <a:off x="625475" y="1082675"/>
            <a:ext cx="7772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de-DE" sz="2000">
                <a:latin typeface="Lucida Sans" pitchFamily="34" charset="0"/>
              </a:rPr>
              <a:t>There are a number of ways: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>
                <a:latin typeface="Lucida Sans" pitchFamily="34" charset="0"/>
              </a:rPr>
              <a:t> Buy your own student version for $99.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   </a:t>
            </a:r>
            <a:r>
              <a:rPr lang="de-DE" sz="2000">
                <a:latin typeface="Lucida Sans" pitchFamily="34" charset="0"/>
                <a:hlinkClick r:id="rId3"/>
              </a:rPr>
              <a:t>http://www.bu.edu/tech/desktop/site-licensed-software/mathsci/matlab/faqs/#student</a:t>
            </a:r>
            <a:endParaRPr lang="de-DE" sz="2000">
              <a:latin typeface="Lucida Sans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de-DE" sz="2000">
                <a:latin typeface="Lucida Sans" pitchFamily="34" charset="0"/>
              </a:rPr>
              <a:t> Check your own department to see if there is a computer 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lab with installed MATLAB</a:t>
            </a:r>
            <a:endParaRPr lang="de-DE" sz="1600">
              <a:latin typeface="Lucida Sans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de-DE" sz="2000">
                <a:latin typeface="Lucida Sans" pitchFamily="34" charset="0"/>
              </a:rPr>
              <a:t> With a valid BU userid, the engineering grid will let you gain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access remotely. 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</a:t>
            </a:r>
            <a:r>
              <a:rPr lang="de-DE" sz="2000">
                <a:latin typeface="Lucida Sans" pitchFamily="34" charset="0"/>
                <a:hlinkClick r:id="rId4"/>
              </a:rPr>
              <a:t>http://collaborate.bu.edu/moin/GridInstructions</a:t>
            </a:r>
            <a:endParaRPr lang="de-DE" sz="2000">
              <a:latin typeface="Lucida Sans" pitchFamily="34" charset="0"/>
            </a:endParaRPr>
          </a:p>
          <a:p>
            <a:pPr eaLnBrk="1" hangingPunct="1"/>
            <a:r>
              <a:rPr lang="de-DE" sz="2000">
                <a:latin typeface="Lucida Sans" pitchFamily="34" charset="0"/>
              </a:rPr>
              <a:t>  If you have a Mac, Windows PC or laptop, you may have to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sync it with Active Directory (AD) first:  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</a:t>
            </a:r>
            <a:r>
              <a:rPr lang="de-DE" sz="2000">
                <a:latin typeface="Lucida Sans" pitchFamily="34" charset="0"/>
                <a:hlinkClick r:id="rId5"/>
              </a:rPr>
              <a:t>http://www.bu.edu/tech/accounts/remote/away/ad/</a:t>
            </a:r>
            <a:endParaRPr lang="de-DE" sz="2000">
              <a:latin typeface="Lucida Sans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de-DE" sz="2000">
                <a:latin typeface="Lucida Sans" pitchFamily="34" charset="0"/>
              </a:rPr>
              <a:t> acs-linux.bu.edu, katana.bu.edu</a:t>
            </a:r>
          </a:p>
          <a:p>
            <a:pPr eaLnBrk="1" hangingPunct="1"/>
            <a:r>
              <a:rPr lang="de-DE" sz="2000">
                <a:latin typeface="Lucida Sans" pitchFamily="34" charset="0"/>
              </a:rPr>
              <a:t>  </a:t>
            </a:r>
            <a:r>
              <a:rPr lang="de-DE" sz="2000">
                <a:latin typeface="Lucida Sans" pitchFamily="34" charset="0"/>
                <a:hlinkClick r:id="rId6"/>
              </a:rPr>
              <a:t>http://www.bu.edu/tech/desktop/site-licensed-</a:t>
            </a:r>
          </a:p>
          <a:p>
            <a:pPr eaLnBrk="1" hangingPunct="1"/>
            <a:r>
              <a:rPr lang="de-DE" sz="2000">
                <a:latin typeface="Lucida Sans" pitchFamily="34" charset="0"/>
                <a:hlinkClick r:id="rId6"/>
              </a:rPr>
              <a:t>  software/mathsci/mathematica/student-resources-at-bu</a:t>
            </a:r>
            <a:endParaRPr lang="de-DE" sz="200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61443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7C1A45FE-80F2-48E9-8569-174011C6DC82}" type="slidenum">
              <a:rPr lang="en-US" smtClean="0"/>
              <a:pPr eaLnBrk="1" hangingPunct="1">
                <a:defRPr/>
              </a:pPr>
              <a:t>47</a:t>
            </a:fld>
            <a:endParaRPr lang="en-US" smtClean="0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3810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Useful SCV Info 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620000" cy="4114800"/>
          </a:xfrm>
        </p:spPr>
        <p:txBody>
          <a:bodyPr/>
          <a:lstStyle/>
          <a:p>
            <a:pPr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b="1" dirty="0" smtClean="0">
                <a:latin typeface="Arial" charset="0"/>
                <a:cs typeface="Arial" charset="0"/>
                <a:hlinkClick r:id="rId3"/>
              </a:rPr>
              <a:t>SCV home page</a:t>
            </a:r>
            <a:r>
              <a:rPr lang="en-US" sz="2000" dirty="0" smtClean="0">
                <a:latin typeface="Arial" charset="0"/>
                <a:cs typeface="Arial" charset="0"/>
                <a:hlinkClick r:id="rId3"/>
              </a:rPr>
              <a:t>  </a:t>
            </a:r>
            <a:r>
              <a:rPr lang="en-US" sz="2000" dirty="0" smtClean="0">
                <a:latin typeface="Arial" charset="0"/>
                <a:cs typeface="Arial" charset="0"/>
              </a:rPr>
              <a:t>  (http://www.bu.edu/tech/research/scv)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b="1" dirty="0" smtClean="0">
                <a:latin typeface="Arial" charset="0"/>
                <a:cs typeface="Arial" charset="0"/>
              </a:rPr>
              <a:t>Resource Applications</a:t>
            </a:r>
            <a:r>
              <a:rPr lang="en-US" sz="2000" dirty="0" smtClean="0">
                <a:latin typeface="Arial" charset="0"/>
                <a:cs typeface="Arial" charset="0"/>
              </a:rPr>
              <a:t>  (</a:t>
            </a:r>
            <a:r>
              <a:rPr lang="en-US" sz="2000" dirty="0" smtClean="0">
                <a:latin typeface="Arial" charset="0"/>
                <a:cs typeface="Arial" charset="0"/>
                <a:hlinkClick r:id="rId4"/>
              </a:rPr>
              <a:t>http://www.bu.edu/tech/accounts/special/research/accounts/</a:t>
            </a:r>
            <a:r>
              <a:rPr lang="en-US" sz="2000" dirty="0" smtClean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b="1" dirty="0" smtClean="0">
                <a:latin typeface="Arial" charset="0"/>
                <a:cs typeface="Arial" charset="0"/>
              </a:rPr>
              <a:t>Help</a:t>
            </a:r>
          </a:p>
          <a:p>
            <a:pPr lvl="1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Web-based tutorials </a:t>
            </a:r>
            <a:r>
              <a:rPr lang="en-US" sz="2000" dirty="0" smtClean="0">
                <a:latin typeface="Arial" charset="0"/>
                <a:cs typeface="Arial" charset="0"/>
                <a:hlinkClick r:id="rId5"/>
              </a:rPr>
              <a:t>http://www.bu.edu/tech/research/training/tutorials</a:t>
            </a:r>
            <a:r>
              <a:rPr lang="en-US" sz="2000" dirty="0" smtClean="0">
                <a:latin typeface="Arial" charset="0"/>
                <a:cs typeface="Arial" charset="0"/>
              </a:rPr>
              <a:t>/</a:t>
            </a:r>
          </a:p>
          <a:p>
            <a:pPr lvl="1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    (MPI, OpenMP, MATLAB, IDL, Graphics tools)</a:t>
            </a:r>
          </a:p>
          <a:p>
            <a:pPr lvl="1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HPC consultations by appointment</a:t>
            </a:r>
          </a:p>
          <a:p>
            <a:pPr lvl="2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Kadin Tseng (kadin@bu.edu) </a:t>
            </a:r>
          </a:p>
          <a:p>
            <a:pPr lvl="2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Doug Sondak (sondak@bu.edu)</a:t>
            </a:r>
          </a:p>
          <a:p>
            <a:pPr lvl="1"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smtClean="0">
                <a:latin typeface="Arial" charset="0"/>
                <a:cs typeface="Arial" charset="0"/>
              </a:rPr>
              <a:t>help@katana.bu.edu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92166" name="TextBox 5"/>
          <p:cNvSpPr txBox="1">
            <a:spLocks noChangeArrowheads="1"/>
          </p:cNvSpPr>
          <p:nvPr/>
        </p:nvSpPr>
        <p:spPr bwMode="auto">
          <a:xfrm>
            <a:off x="533400" y="1120775"/>
            <a:ext cx="822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2000" i="1">
                <a:solidFill>
                  <a:srgbClr val="FFC000"/>
                </a:solidFill>
                <a:latin typeface="Arial" charset="0"/>
              </a:rPr>
              <a:t>Please help us do better in the future by participating in a </a:t>
            </a:r>
            <a:r>
              <a:rPr lang="en-US" sz="2000" i="1">
                <a:solidFill>
                  <a:srgbClr val="FFC000"/>
                </a:solidFill>
                <a:latin typeface="Arial" charset="0"/>
                <a:hlinkClick r:id="rId6"/>
              </a:rPr>
              <a:t>quick survey</a:t>
            </a:r>
            <a:r>
              <a:rPr lang="en-US" sz="2000" i="1">
                <a:solidFill>
                  <a:srgbClr val="FFC000"/>
                </a:solidFill>
                <a:latin typeface="Arial" charset="0"/>
              </a:rPr>
              <a:t>: </a:t>
            </a:r>
            <a:r>
              <a:rPr lang="en-US" sz="2000">
                <a:solidFill>
                  <a:srgbClr val="FFC000"/>
                </a:solidFill>
                <a:latin typeface="Arial" charset="0"/>
              </a:rPr>
              <a:t>http://scv.bu.edu/survey/tutorial_evaluation.html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1945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44421F28-3E59-43FF-B997-1B44855D5675}" type="slidenum">
              <a:rPr lang="en-US" smtClean="0"/>
              <a:pPr eaLnBrk="1" hangingPunct="1">
                <a:defRPr/>
              </a:pPr>
              <a:t>5</a:t>
            </a:fld>
            <a:endParaRPr lang="en-US" smtClean="0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14400"/>
            <a:ext cx="8001000" cy="533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arrays are allocated in contiguous address space. </a:t>
            </a:r>
          </a:p>
        </p:txBody>
      </p:sp>
      <p:sp>
        <p:nvSpPr>
          <p:cNvPr id="467971" name="Text Box 3"/>
          <p:cNvSpPr txBox="1">
            <a:spLocks noChangeArrowheads="1"/>
          </p:cNvSpPr>
          <p:nvPr/>
        </p:nvSpPr>
        <p:spPr bwMode="auto">
          <a:xfrm>
            <a:off x="762000" y="182563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How Does MATLAB Allocate Arrays ?</a:t>
            </a:r>
          </a:p>
        </p:txBody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914400" y="3048000"/>
            <a:ext cx="3429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2000">
                <a:latin typeface="Arial" charset="0"/>
              </a:rPr>
              <a:t>Without pre-allocation</a:t>
            </a:r>
          </a:p>
          <a:p>
            <a:endParaRPr lang="en-US" sz="2000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x = 1;</a:t>
            </a:r>
          </a:p>
          <a:p>
            <a:r>
              <a:rPr lang="en-US" sz="1600" i="1">
                <a:latin typeface="Arial" charset="0"/>
              </a:rPr>
              <a:t>for i=2:4</a:t>
            </a:r>
          </a:p>
          <a:p>
            <a:r>
              <a:rPr lang="en-US" sz="1600" i="1">
                <a:latin typeface="Arial" charset="0"/>
              </a:rPr>
              <a:t>    x(i) = i;</a:t>
            </a:r>
          </a:p>
          <a:p>
            <a:r>
              <a:rPr lang="en-US" sz="1600" i="1">
                <a:latin typeface="Arial" charset="0"/>
              </a:rPr>
              <a:t>end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495800" y="1524000"/>
          <a:ext cx="3276600" cy="5029200"/>
        </p:xfrm>
        <a:graphic>
          <a:graphicData uri="http://schemas.openxmlformats.org/drawingml/2006/table">
            <a:tbl>
              <a:tblPr/>
              <a:tblGrid>
                <a:gridCol w="1014629"/>
                <a:gridCol w="2261971"/>
              </a:tblGrid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Memory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Address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Array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element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1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10004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10005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10006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10007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E6B"/>
                          </a:solidFill>
                          <a:effectLst/>
                          <a:latin typeface="Garamond" pitchFamily="18" charset="0"/>
                        </a:rPr>
                        <a:t>x(4)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048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BD3370F5-92FF-45B0-8090-34C0E1B97DBC}" type="slidenum">
              <a:rPr lang="en-US" smtClean="0"/>
              <a:pPr eaLnBrk="1" hangingPunct="1">
                <a:defRPr/>
              </a:pPr>
              <a:t>6</a:t>
            </a:fld>
            <a:endParaRPr lang="en-US" smtClean="0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90600"/>
            <a:ext cx="8001000" cy="685800"/>
          </a:xfrm>
        </p:spPr>
        <p:txBody>
          <a:bodyPr/>
          <a:lstStyle/>
          <a:p>
            <a:pPr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arrays are allocated in contiguous address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space.</a:t>
            </a:r>
          </a:p>
          <a:p>
            <a:pPr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Pre-allocate arrays enhance performance significantly.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</a:t>
            </a:r>
          </a:p>
        </p:txBody>
      </p:sp>
      <p:sp>
        <p:nvSpPr>
          <p:cNvPr id="467971" name="Text Box 3"/>
          <p:cNvSpPr txBox="1">
            <a:spLocks noChangeArrowheads="1"/>
          </p:cNvSpPr>
          <p:nvPr/>
        </p:nvSpPr>
        <p:spPr bwMode="auto">
          <a:xfrm>
            <a:off x="1447800" y="254000"/>
            <a:ext cx="617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How … Arrays ?  Examples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838200" y="1993900"/>
            <a:ext cx="34290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n=5000;</a:t>
            </a:r>
          </a:p>
          <a:p>
            <a:r>
              <a:rPr lang="en-US" sz="1600" i="1">
                <a:latin typeface="Arial" charset="0"/>
              </a:rPr>
              <a:t>tic</a:t>
            </a:r>
          </a:p>
          <a:p>
            <a:r>
              <a:rPr lang="en-US" sz="1600" i="1">
                <a:latin typeface="Arial" charset="0"/>
              </a:rPr>
              <a:t>for i=1:n</a:t>
            </a:r>
          </a:p>
          <a:p>
            <a:r>
              <a:rPr lang="en-US" sz="1600" i="1">
                <a:latin typeface="Arial" charset="0"/>
              </a:rPr>
              <a:t>    x(i) = i^2;</a:t>
            </a:r>
          </a:p>
          <a:p>
            <a:r>
              <a:rPr lang="en-US" sz="1600" i="1">
                <a:latin typeface="Arial" charset="0"/>
              </a:rPr>
              <a:t>end</a:t>
            </a:r>
          </a:p>
          <a:p>
            <a:r>
              <a:rPr lang="en-US" sz="1600" i="1">
                <a:latin typeface="Arial" charset="0"/>
              </a:rPr>
              <a:t>toc</a:t>
            </a: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0.00046 seconds</a:t>
            </a:r>
          </a:p>
        </p:txBody>
      </p:sp>
      <p:sp>
        <p:nvSpPr>
          <p:cNvPr id="26631" name="Text Box 5"/>
          <p:cNvSpPr txBox="1">
            <a:spLocks noChangeArrowheads="1"/>
          </p:cNvSpPr>
          <p:nvPr/>
        </p:nvSpPr>
        <p:spPr bwMode="auto">
          <a:xfrm>
            <a:off x="4876800" y="1993900"/>
            <a:ext cx="3505200" cy="18161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n=5000;</a:t>
            </a:r>
            <a:r>
              <a:rPr lang="en-US" sz="1600" i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x = zeros(n,1);</a:t>
            </a:r>
          </a:p>
          <a:p>
            <a:pPr eaLnBrk="0" hangingPunct="0">
              <a:defRPr/>
            </a:pPr>
            <a:r>
              <a:rPr lang="en-US" sz="1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tic</a:t>
            </a:r>
          </a:p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for i=1:n</a:t>
            </a:r>
          </a:p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    x(i) = i^2;</a:t>
            </a:r>
          </a:p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end</a:t>
            </a:r>
          </a:p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toc</a:t>
            </a:r>
          </a:p>
          <a:p>
            <a:pPr eaLnBrk="0" hangingPunct="0"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Wallclock time = </a:t>
            </a:r>
            <a:r>
              <a:rPr lang="en-US" sz="16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0.00004 seconds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838200" y="4495800"/>
            <a:ext cx="739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timing data are recorded on Katana. The </a:t>
            </a:r>
            <a:r>
              <a:rPr lang="en-US" sz="20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actual </a:t>
            </a: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times on your computer </a:t>
            </a:r>
            <a:r>
              <a:rPr lang="en-US" sz="20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may vary depending on the processor.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38100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16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ot_allocate.m                                               allocate.m</a:t>
            </a:r>
            <a:endParaRPr lang="en-US" sz="1600" i="1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150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12641030-FE7E-4E9B-8BD9-AF247A35CBCC}" type="slidenum">
              <a:rPr lang="en-US" smtClean="0"/>
              <a:pPr eaLnBrk="1" hangingPunct="1">
                <a:defRPr/>
              </a:pPr>
              <a:t>7</a:t>
            </a:fld>
            <a:endParaRPr lang="en-US" smtClean="0"/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153400" cy="5257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MATLAB  uses pass-by-reference if passed array is used without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changes; a copy will be made if the array is modified. MATLAB calls it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“lazy copy.” Consider the following example: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function y = lazyCopy(A, x, b, change)</a:t>
            </a:r>
            <a:endParaRPr lang="en-US" sz="2000" i="1" dirty="0" smtClean="0">
              <a:solidFill>
                <a:srgbClr val="9FC8A5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If change, A(2,3) = 23; end       % change forces a local copy of a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 = A*x + b;     % use x and b directly from calling program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solidFill>
                  <a:srgbClr val="9FC8A5"/>
                </a:solidFill>
                <a:latin typeface="Arial" pitchFamily="34" charset="0"/>
                <a:cs typeface="Arial" pitchFamily="34" charset="0"/>
              </a:rPr>
              <a:t>pause(2)         % keep memory longer  to see it  in Task Manager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On Windows, use Task Manager to monitor</a:t>
            </a:r>
            <a:r>
              <a:rPr lang="en-US" sz="20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memory allocation history.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&gt;&gt; n = 5000; A = rand(n); x = rand(n,1); b = rand(n,1);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&gt;&gt; y = lazyCopy(A, x, b, 0);        % no copy; pass by reference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0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&gt;&gt; y = lazyCopy(A, x, b, 1);        % copy; pass by value</a:t>
            </a:r>
          </a:p>
        </p:txBody>
      </p:sp>
      <p:sp>
        <p:nvSpPr>
          <p:cNvPr id="392196" name="Text Box 4"/>
          <p:cNvSpPr txBox="1">
            <a:spLocks noChangeArrowheads="1"/>
          </p:cNvSpPr>
          <p:nvPr/>
        </p:nvSpPr>
        <p:spPr bwMode="auto">
          <a:xfrm>
            <a:off x="1143000" y="258763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Passing Arrays Into A Function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253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88DE255E-1F26-40B0-B363-AAC1568F524A}" type="slidenum">
              <a:rPr lang="en-US" smtClean="0"/>
              <a:pPr eaLnBrk="1" hangingPunct="1">
                <a:defRPr/>
              </a:pPr>
              <a:t>8</a:t>
            </a:fld>
            <a:endParaRPr lang="en-US" smtClean="0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990600"/>
            <a:ext cx="80010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Best if inner-most loop is for array left-most index,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etc.  (column-major)</a:t>
            </a:r>
          </a:p>
          <a:p>
            <a:pPr eaLnBrk="1" hangingPunct="1">
              <a:lnSpc>
                <a:spcPct val="90000"/>
              </a:lnSpc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 multi-dimensional array,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x(i,j)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the 1D representation of the same array, x(k), follows column-wise order and inherently possesses the contiguous property</a:t>
            </a:r>
          </a:p>
        </p:txBody>
      </p:sp>
      <p:sp>
        <p:nvSpPr>
          <p:cNvPr id="470019" name="Text Box 3"/>
          <p:cNvSpPr txBox="1">
            <a:spLocks noChangeArrowheads="1"/>
          </p:cNvSpPr>
          <p:nvPr/>
        </p:nvSpPr>
        <p:spPr bwMode="auto">
          <a:xfrm>
            <a:off x="2667000" y="258763"/>
            <a:ext cx="4191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For-loop Ordering</a:t>
            </a:r>
          </a:p>
        </p:txBody>
      </p:sp>
      <p:sp>
        <p:nvSpPr>
          <p:cNvPr id="50182" name="Text Box 4"/>
          <p:cNvSpPr txBox="1">
            <a:spLocks noChangeArrowheads="1"/>
          </p:cNvSpPr>
          <p:nvPr/>
        </p:nvSpPr>
        <p:spPr bwMode="auto">
          <a:xfrm>
            <a:off x="1066800" y="2667000"/>
            <a:ext cx="3200400" cy="20621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n=5000; x = zeros(n);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for i=1:n       % rows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   for j=1:n    % columns</a:t>
            </a:r>
          </a:p>
          <a:p>
            <a:r>
              <a:rPr lang="en-US" sz="1600" i="1">
                <a:latin typeface="Arial" charset="0"/>
              </a:rPr>
              <a:t>     x(i,j) = i+(j-1)*n;</a:t>
            </a:r>
          </a:p>
          <a:p>
            <a:r>
              <a:rPr lang="en-US" sz="1600" i="1">
                <a:latin typeface="Arial" charset="0"/>
              </a:rPr>
              <a:t>   end</a:t>
            </a:r>
          </a:p>
          <a:p>
            <a:r>
              <a:rPr lang="en-US" sz="1600" i="1">
                <a:latin typeface="Arial" charset="0"/>
              </a:rPr>
              <a:t>end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0.88 seconds</a:t>
            </a:r>
          </a:p>
        </p:txBody>
      </p:sp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5029200" y="2667000"/>
            <a:ext cx="3276600" cy="20621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n=5000; x = zeros(n);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for j=1:n      % columns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   for i=1:n   % rows</a:t>
            </a:r>
          </a:p>
          <a:p>
            <a:r>
              <a:rPr lang="en-US" sz="1600" i="1">
                <a:latin typeface="Arial" charset="0"/>
              </a:rPr>
              <a:t>     x(i,j) = i+(j-1)*n;</a:t>
            </a:r>
          </a:p>
          <a:p>
            <a:r>
              <a:rPr lang="en-US" sz="1600" i="1">
                <a:latin typeface="Arial" charset="0"/>
              </a:rPr>
              <a:t>   end</a:t>
            </a:r>
          </a:p>
          <a:p>
            <a:r>
              <a:rPr lang="en-US" sz="1600" i="1">
                <a:latin typeface="Arial" charset="0"/>
              </a:rPr>
              <a:t>end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0.48 seconds</a:t>
            </a:r>
          </a:p>
        </p:txBody>
      </p:sp>
      <p:sp>
        <p:nvSpPr>
          <p:cNvPr id="50184" name="Text Box 6"/>
          <p:cNvSpPr txBox="1">
            <a:spLocks noChangeArrowheads="1"/>
          </p:cNvSpPr>
          <p:nvPr/>
        </p:nvSpPr>
        <p:spPr bwMode="auto">
          <a:xfrm>
            <a:off x="2514600" y="5322887"/>
            <a:ext cx="1752600" cy="84931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/>
          </a:p>
          <a:p>
            <a:pPr>
              <a:lnSpc>
                <a:spcPct val="0"/>
              </a:lnSpc>
              <a:spcBef>
                <a:spcPct val="50000"/>
              </a:spcBef>
            </a:pPr>
            <a:r>
              <a:rPr lang="en-US" sz="1600" i="1">
                <a:latin typeface="Arial" charset="0"/>
              </a:rPr>
              <a:t>for i=1:n*n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i="1">
                <a:latin typeface="Arial" charset="0"/>
              </a:rPr>
              <a:t>   x(i) = i;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i="1">
                <a:latin typeface="Arial" charset="0"/>
              </a:rPr>
              <a:t>end</a:t>
            </a:r>
          </a:p>
        </p:txBody>
      </p:sp>
      <p:sp>
        <p:nvSpPr>
          <p:cNvPr id="50185" name="AutoShape 7"/>
          <p:cNvSpPr>
            <a:spLocks noChangeArrowheads="1"/>
          </p:cNvSpPr>
          <p:nvPr/>
        </p:nvSpPr>
        <p:spPr bwMode="auto">
          <a:xfrm>
            <a:off x="1752600" y="5703887"/>
            <a:ext cx="533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Text Box 8"/>
          <p:cNvSpPr txBox="1">
            <a:spLocks noChangeArrowheads="1"/>
          </p:cNvSpPr>
          <p:nvPr/>
        </p:nvSpPr>
        <p:spPr bwMode="auto">
          <a:xfrm>
            <a:off x="5562600" y="5399087"/>
            <a:ext cx="1752600" cy="7540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i="1">
                <a:latin typeface="Arial" charset="0"/>
              </a:rPr>
              <a:t> x = 1:n*n;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/>
          </a:p>
        </p:txBody>
      </p:sp>
      <p:sp>
        <p:nvSpPr>
          <p:cNvPr id="50187" name="AutoShape 9"/>
          <p:cNvSpPr>
            <a:spLocks noChangeArrowheads="1"/>
          </p:cNvSpPr>
          <p:nvPr/>
        </p:nvSpPr>
        <p:spPr bwMode="auto">
          <a:xfrm>
            <a:off x="4648200" y="5703887"/>
            <a:ext cx="533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0600" y="4724400"/>
            <a:ext cx="5372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forij.m                                                           forji.m</a:t>
            </a:r>
            <a:endParaRPr lang="en-US" sz="1600" i="1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4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Spring  2012</a:t>
            </a: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fld id="{A4900D47-5A50-4543-AEE2-402A25FB4512}" type="slidenum">
              <a:rPr lang="en-US" smtClean="0"/>
              <a:pPr eaLnBrk="1" hangingPunct="1">
                <a:defRPr/>
              </a:pPr>
              <a:t>9</a:t>
            </a:fld>
            <a:endParaRPr lang="en-US" smtClean="0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143000"/>
            <a:ext cx="7543800" cy="762000"/>
          </a:xfrm>
        </p:spPr>
        <p:txBody>
          <a:bodyPr/>
          <a:lstStyle/>
          <a:p>
            <a:pPr eaLnBrk="1" hangingPunct="1">
              <a:buClr>
                <a:schemeClr val="accent6">
                  <a:lumMod val="20000"/>
                  <a:lumOff val="80000"/>
                </a:schemeClr>
              </a:buClr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Compute and save array in-place </a:t>
            </a: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improves performance and reduce memory usage</a:t>
            </a:r>
            <a:endParaRPr lang="en-US" sz="2000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2067" name="Text Box 3"/>
          <p:cNvSpPr txBox="1">
            <a:spLocks noChangeArrowheads="1"/>
          </p:cNvSpPr>
          <p:nvPr/>
        </p:nvSpPr>
        <p:spPr bwMode="auto">
          <a:xfrm>
            <a:off x="2743200" y="258763"/>
            <a:ext cx="4114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  <a:cs typeface="+mn-cs"/>
              </a:rPr>
              <a:t>Compute In-place</a:t>
            </a: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990600" y="2239963"/>
            <a:ext cx="3200400" cy="15700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x = rand(5000);</a:t>
            </a:r>
          </a:p>
          <a:p>
            <a:r>
              <a:rPr lang="en-US" sz="1600" i="1">
                <a:latin typeface="Arial" charset="0"/>
              </a:rPr>
              <a:t>tic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y = x.^2;</a:t>
            </a:r>
          </a:p>
          <a:p>
            <a:r>
              <a:rPr lang="en-US" sz="1600" i="1">
                <a:latin typeface="Arial" charset="0"/>
              </a:rPr>
              <a:t>toc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0.30 seconds</a:t>
            </a:r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5105400" y="2239963"/>
            <a:ext cx="3276600" cy="15700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n-US" sz="1600" i="1">
                <a:latin typeface="Arial" charset="0"/>
              </a:rPr>
              <a:t>x = rand(5000);</a:t>
            </a:r>
          </a:p>
          <a:p>
            <a:r>
              <a:rPr lang="en-US" sz="1600" i="1">
                <a:latin typeface="Arial" charset="0"/>
              </a:rPr>
              <a:t>tic</a:t>
            </a:r>
          </a:p>
          <a:p>
            <a:r>
              <a:rPr lang="en-US" sz="1600" i="1">
                <a:solidFill>
                  <a:srgbClr val="FFC000"/>
                </a:solidFill>
                <a:latin typeface="Arial" charset="0"/>
              </a:rPr>
              <a:t>x = x.^2;</a:t>
            </a:r>
          </a:p>
          <a:p>
            <a:r>
              <a:rPr lang="en-US" sz="1600" i="1">
                <a:latin typeface="Arial" charset="0"/>
              </a:rPr>
              <a:t>toc</a:t>
            </a:r>
          </a:p>
          <a:p>
            <a:endParaRPr lang="en-US" sz="1600" i="1">
              <a:latin typeface="Arial" charset="0"/>
            </a:endParaRPr>
          </a:p>
          <a:p>
            <a:r>
              <a:rPr lang="en-US" sz="1600" i="1">
                <a:latin typeface="Arial" charset="0"/>
              </a:rPr>
              <a:t>Wallclock time = </a:t>
            </a:r>
            <a:r>
              <a:rPr lang="en-US" sz="1600" i="1">
                <a:solidFill>
                  <a:srgbClr val="FFC000"/>
                </a:solidFill>
                <a:latin typeface="Arial" charset="0"/>
              </a:rPr>
              <a:t>0.11 seconds</a:t>
            </a:r>
          </a:p>
        </p:txBody>
      </p:sp>
      <p:sp>
        <p:nvSpPr>
          <p:cNvPr id="29704" name="Text Box 6"/>
          <p:cNvSpPr txBox="1">
            <a:spLocks noChangeArrowheads="1"/>
          </p:cNvSpPr>
          <p:nvPr/>
        </p:nvSpPr>
        <p:spPr bwMode="auto">
          <a:xfrm>
            <a:off x="685800" y="4419600"/>
            <a:ext cx="75438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Caveat: 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en-US" sz="20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May not be worthwhile if it involves data type or size change 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3810000"/>
            <a:ext cx="5753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16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ot_inplace.m                                                  inplace.m</a:t>
            </a:r>
            <a:endParaRPr lang="en-US" sz="1600" i="1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259829</TotalTime>
  <Words>3627</Words>
  <Application>Microsoft Office PowerPoint</Application>
  <PresentationFormat>On-screen Show (4:3)</PresentationFormat>
  <Paragraphs>752</Paragraphs>
  <Slides>47</Slides>
  <Notes>44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Teamwork</vt:lpstr>
      <vt:lpstr>Equation</vt:lpstr>
      <vt:lpstr>PowerPoint Presentation</vt:lpstr>
      <vt:lpstr>Performance Gains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Considerations (cont’d)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Laplace Equation</vt:lpstr>
      <vt:lpstr>Discrete Laplace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Compiler (Cont’d)</vt:lpstr>
      <vt:lpstr>Compiler (Cont’d)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Comment Out Block Of Statements </vt:lpstr>
      <vt:lpstr>PowerPoint Presentation</vt:lpstr>
      <vt:lpstr>Where Can I Run MATLAB ?</vt:lpstr>
      <vt:lpstr>Useful SCV Info </vt:lpstr>
    </vt:vector>
  </TitlesOfParts>
  <Company>SCV, Boston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 Cluster Workshop</dc:title>
  <dc:subject>MPI</dc:subject>
  <dc:creator>Kadin Tseng</dc:creator>
  <cp:lastModifiedBy>Kadin Tseng</cp:lastModifiedBy>
  <cp:revision>2665</cp:revision>
  <cp:lastPrinted>2012-02-02T20:28:21Z</cp:lastPrinted>
  <dcterms:created xsi:type="dcterms:W3CDTF">1999-02-18T21:06:02Z</dcterms:created>
  <dcterms:modified xsi:type="dcterms:W3CDTF">2012-02-03T13:12:26Z</dcterms:modified>
</cp:coreProperties>
</file>