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8"/>
  </p:notesMasterIdLst>
  <p:handoutMasterIdLst>
    <p:handoutMasterId r:id="rId29"/>
  </p:handoutMasterIdLst>
  <p:sldIdLst>
    <p:sldId id="257" r:id="rId2"/>
    <p:sldId id="308" r:id="rId3"/>
    <p:sldId id="297" r:id="rId4"/>
    <p:sldId id="304" r:id="rId5"/>
    <p:sldId id="305" r:id="rId6"/>
    <p:sldId id="280" r:id="rId7"/>
    <p:sldId id="309" r:id="rId8"/>
    <p:sldId id="306" r:id="rId9"/>
    <p:sldId id="269" r:id="rId10"/>
    <p:sldId id="268" r:id="rId11"/>
    <p:sldId id="270" r:id="rId12"/>
    <p:sldId id="272" r:id="rId13"/>
    <p:sldId id="266" r:id="rId14"/>
    <p:sldId id="273" r:id="rId15"/>
    <p:sldId id="310" r:id="rId16"/>
    <p:sldId id="311" r:id="rId17"/>
    <p:sldId id="291" r:id="rId18"/>
    <p:sldId id="312" r:id="rId19"/>
    <p:sldId id="298" r:id="rId20"/>
    <p:sldId id="299" r:id="rId21"/>
    <p:sldId id="300" r:id="rId22"/>
    <p:sldId id="302" r:id="rId23"/>
    <p:sldId id="303" r:id="rId24"/>
    <p:sldId id="307" r:id="rId25"/>
    <p:sldId id="275" r:id="rId26"/>
    <p:sldId id="301" r:id="rId27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27EABD8-E30C-45F6-9A63-E9099C466DE5}">
          <p14:sldIdLst>
            <p14:sldId id="257"/>
            <p14:sldId id="308"/>
            <p14:sldId id="297"/>
            <p14:sldId id="304"/>
            <p14:sldId id="305"/>
            <p14:sldId id="280"/>
            <p14:sldId id="309"/>
            <p14:sldId id="306"/>
            <p14:sldId id="269"/>
            <p14:sldId id="268"/>
            <p14:sldId id="270"/>
            <p14:sldId id="272"/>
            <p14:sldId id="266"/>
            <p14:sldId id="273"/>
            <p14:sldId id="310"/>
            <p14:sldId id="311"/>
            <p14:sldId id="291"/>
            <p14:sldId id="312"/>
            <p14:sldId id="298"/>
            <p14:sldId id="299"/>
            <p14:sldId id="300"/>
            <p14:sldId id="302"/>
            <p14:sldId id="303"/>
            <p14:sldId id="307"/>
            <p14:sldId id="275"/>
            <p14:sldId id="30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7E1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cv-data\HOME\aarondf\Documents\Tutorials\precipitati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cv-data\HOME\aarondf\Documents\Tutorials\precipita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Boston 2010 Precipitation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Sheet1!$G$2</c:f>
              <c:strCache>
                <c:ptCount val="1"/>
                <c:pt idx="0">
                  <c:v> Summer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Sheet1!$F$3:$F$9</c:f>
              <c:strCache>
                <c:ptCount val="7"/>
                <c:pt idx="0">
                  <c:v>Sunday</c:v>
                </c:pt>
                <c:pt idx="1">
                  <c:v>Monday</c:v>
                </c:pt>
                <c:pt idx="2">
                  <c:v>Tuesday</c:v>
                </c:pt>
                <c:pt idx="3">
                  <c:v>Wednesday</c:v>
                </c:pt>
                <c:pt idx="4">
                  <c:v>Thursday</c:v>
                </c:pt>
                <c:pt idx="5">
                  <c:v>Friday</c:v>
                </c:pt>
                <c:pt idx="6">
                  <c:v>Saturday</c:v>
                </c:pt>
              </c:strCache>
            </c:strRef>
          </c:cat>
          <c:val>
            <c:numRef>
              <c:f>Sheet1!$G$3:$G$9</c:f>
              <c:numCache>
                <c:formatCode>General</c:formatCode>
                <c:ptCount val="7"/>
                <c:pt idx="0">
                  <c:v>0.55000000000000004</c:v>
                </c:pt>
                <c:pt idx="1">
                  <c:v>0</c:v>
                </c:pt>
                <c:pt idx="2">
                  <c:v>1.7</c:v>
                </c:pt>
                <c:pt idx="3">
                  <c:v>2.4</c:v>
                </c:pt>
                <c:pt idx="4">
                  <c:v>2</c:v>
                </c:pt>
                <c:pt idx="5">
                  <c:v>1.9</c:v>
                </c:pt>
                <c:pt idx="6">
                  <c:v>1.1000000000000001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Sheet1!$H$2</c:f>
              <c:strCache>
                <c:ptCount val="1"/>
                <c:pt idx="0">
                  <c:v> Fall</c:v>
                </c:pt>
              </c:strCache>
            </c:strRef>
          </c:tx>
          <c:spPr>
            <a:ln w="50800">
              <a:solidFill>
                <a:schemeClr val="accent6"/>
              </a:solidFill>
            </a:ln>
          </c:spPr>
          <c:marker>
            <c:symbol val="none"/>
          </c:marker>
          <c:cat>
            <c:strRef>
              <c:f>Sheet1!$F$3:$F$9</c:f>
              <c:strCache>
                <c:ptCount val="7"/>
                <c:pt idx="0">
                  <c:v>Sunday</c:v>
                </c:pt>
                <c:pt idx="1">
                  <c:v>Monday</c:v>
                </c:pt>
                <c:pt idx="2">
                  <c:v>Tuesday</c:v>
                </c:pt>
                <c:pt idx="3">
                  <c:v>Wednesday</c:v>
                </c:pt>
                <c:pt idx="4">
                  <c:v>Thursday</c:v>
                </c:pt>
                <c:pt idx="5">
                  <c:v>Friday</c:v>
                </c:pt>
                <c:pt idx="6">
                  <c:v>Saturday</c:v>
                </c:pt>
              </c:strCache>
            </c:strRef>
          </c:cat>
          <c:val>
            <c:numRef>
              <c:f>Sheet1!$H$3:$H$9</c:f>
              <c:numCache>
                <c:formatCode>General</c:formatCode>
                <c:ptCount val="7"/>
                <c:pt idx="0">
                  <c:v>0.35</c:v>
                </c:pt>
                <c:pt idx="1">
                  <c:v>1.57</c:v>
                </c:pt>
                <c:pt idx="2">
                  <c:v>1.78</c:v>
                </c:pt>
                <c:pt idx="3">
                  <c:v>1.38</c:v>
                </c:pt>
                <c:pt idx="4">
                  <c:v>3.72</c:v>
                </c:pt>
                <c:pt idx="5">
                  <c:v>1.1499999999999999</c:v>
                </c:pt>
                <c:pt idx="6">
                  <c:v>1.29</c:v>
                </c:pt>
              </c:numCache>
            </c:numRef>
          </c:val>
          <c:smooth val="0"/>
        </c:ser>
        <c:ser>
          <c:idx val="6"/>
          <c:order val="2"/>
          <c:tx>
            <c:strRef>
              <c:f>Sheet1!$I$2</c:f>
              <c:strCache>
                <c:ptCount val="1"/>
                <c:pt idx="0">
                  <c:v> Winter</c:v>
                </c:pt>
              </c:strCache>
            </c:strRef>
          </c:tx>
          <c:spPr>
            <a:ln w="50800">
              <a:solidFill>
                <a:srgbClr val="00B050"/>
              </a:solidFill>
            </a:ln>
          </c:spPr>
          <c:marker>
            <c:symbol val="none"/>
          </c:marker>
          <c:cat>
            <c:strRef>
              <c:f>Sheet1!$F$3:$F$9</c:f>
              <c:strCache>
                <c:ptCount val="7"/>
                <c:pt idx="0">
                  <c:v>Sunday</c:v>
                </c:pt>
                <c:pt idx="1">
                  <c:v>Monday</c:v>
                </c:pt>
                <c:pt idx="2">
                  <c:v>Tuesday</c:v>
                </c:pt>
                <c:pt idx="3">
                  <c:v>Wednesday</c:v>
                </c:pt>
                <c:pt idx="4">
                  <c:v>Thursday</c:v>
                </c:pt>
                <c:pt idx="5">
                  <c:v>Friday</c:v>
                </c:pt>
                <c:pt idx="6">
                  <c:v>Saturday</c:v>
                </c:pt>
              </c:strCache>
            </c:strRef>
          </c:cat>
          <c:val>
            <c:numRef>
              <c:f>Sheet1!$I$3:$I$9</c:f>
              <c:numCache>
                <c:formatCode>General</c:formatCode>
                <c:ptCount val="7"/>
                <c:pt idx="0">
                  <c:v>0.4</c:v>
                </c:pt>
                <c:pt idx="1">
                  <c:v>0.6</c:v>
                </c:pt>
                <c:pt idx="2">
                  <c:v>0.1</c:v>
                </c:pt>
                <c:pt idx="3">
                  <c:v>2.7</c:v>
                </c:pt>
                <c:pt idx="4">
                  <c:v>2.1</c:v>
                </c:pt>
                <c:pt idx="5">
                  <c:v>2.2000000000000002</c:v>
                </c:pt>
                <c:pt idx="6">
                  <c:v>2.85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Sheet1!$J$2</c:f>
              <c:strCache>
                <c:ptCount val="1"/>
                <c:pt idx="0">
                  <c:v> Spring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Sheet1!$F$3:$F$9</c:f>
              <c:strCache>
                <c:ptCount val="7"/>
                <c:pt idx="0">
                  <c:v>Sunday</c:v>
                </c:pt>
                <c:pt idx="1">
                  <c:v>Monday</c:v>
                </c:pt>
                <c:pt idx="2">
                  <c:v>Tuesday</c:v>
                </c:pt>
                <c:pt idx="3">
                  <c:v>Wednesday</c:v>
                </c:pt>
                <c:pt idx="4">
                  <c:v>Thursday</c:v>
                </c:pt>
                <c:pt idx="5">
                  <c:v>Friday</c:v>
                </c:pt>
                <c:pt idx="6">
                  <c:v>Saturday</c:v>
                </c:pt>
              </c:strCache>
            </c:strRef>
          </c:cat>
          <c:val>
            <c:numRef>
              <c:f>Sheet1!$J$3:$J$9</c:f>
              <c:numCache>
                <c:formatCode>General</c:formatCode>
                <c:ptCount val="7"/>
                <c:pt idx="0">
                  <c:v>0.99</c:v>
                </c:pt>
                <c:pt idx="1">
                  <c:v>0.6</c:v>
                </c:pt>
                <c:pt idx="2">
                  <c:v>1.3</c:v>
                </c:pt>
                <c:pt idx="3">
                  <c:v>2.1</c:v>
                </c:pt>
                <c:pt idx="4">
                  <c:v>2.5</c:v>
                </c:pt>
                <c:pt idx="5">
                  <c:v>2.2999999999999998</c:v>
                </c:pt>
                <c:pt idx="6">
                  <c:v>0.9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275584"/>
        <c:axId val="89981696"/>
      </c:lineChart>
      <c:catAx>
        <c:axId val="88275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aseline="0"/>
                </a:pPr>
                <a:r>
                  <a:rPr lang="en-US" sz="1200" baseline="0"/>
                  <a:t>Day of Week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89981696"/>
        <c:crosses val="autoZero"/>
        <c:auto val="1"/>
        <c:lblAlgn val="ctr"/>
        <c:lblOffset val="100"/>
        <c:noMultiLvlLbl val="0"/>
      </c:catAx>
      <c:valAx>
        <c:axId val="899816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 baseline="0"/>
                </a:pPr>
                <a:r>
                  <a:rPr lang="en-US" sz="1200" baseline="0"/>
                  <a:t>Inches of Precipitation</a:t>
                </a:r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crossAx val="88275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893348400894332"/>
          <c:y val="0.11956947062978641"/>
          <c:w val="0.14006443906050206"/>
          <c:h val="0.23112729896413786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Boston 2010 Precipitation</a:t>
            </a:r>
            <a:r>
              <a:rPr lang="en-US" baseline="0" dirty="0"/>
              <a:t> - </a:t>
            </a:r>
            <a:r>
              <a:rPr lang="en-US" dirty="0">
                <a:solidFill>
                  <a:srgbClr val="FF0000"/>
                </a:solidFill>
              </a:rPr>
              <a:t>Fall</a:t>
            </a:r>
            <a:r>
              <a:rPr lang="en-US" dirty="0"/>
              <a:t> Emphasized</a:t>
            </a:r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22200750947798192"/>
          <c:y val="5.3486668840565216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Sheet1!$G$2</c:f>
              <c:strCache>
                <c:ptCount val="1"/>
                <c:pt idx="0">
                  <c:v> Summer</c:v>
                </c:pt>
              </c:strCache>
            </c:strRef>
          </c:tx>
          <c:spPr>
            <a:ln w="50800">
              <a:solidFill>
                <a:schemeClr val="tx1">
                  <a:lumMod val="50000"/>
                  <a:lumOff val="50000"/>
                </a:schemeClr>
              </a:solidFill>
            </a:ln>
          </c:spPr>
          <c:marker>
            <c:symbol val="none"/>
          </c:marker>
          <c:cat>
            <c:strRef>
              <c:f>Sheet1!$F$3:$F$9</c:f>
              <c:strCache>
                <c:ptCount val="7"/>
                <c:pt idx="0">
                  <c:v>Sunday</c:v>
                </c:pt>
                <c:pt idx="1">
                  <c:v>Monday</c:v>
                </c:pt>
                <c:pt idx="2">
                  <c:v>Tuesday</c:v>
                </c:pt>
                <c:pt idx="3">
                  <c:v>Wednesday</c:v>
                </c:pt>
                <c:pt idx="4">
                  <c:v>Thursday</c:v>
                </c:pt>
                <c:pt idx="5">
                  <c:v>Friday</c:v>
                </c:pt>
                <c:pt idx="6">
                  <c:v>Saturday</c:v>
                </c:pt>
              </c:strCache>
            </c:strRef>
          </c:cat>
          <c:val>
            <c:numRef>
              <c:f>Sheet1!$G$3:$G$9</c:f>
              <c:numCache>
                <c:formatCode>General</c:formatCode>
                <c:ptCount val="7"/>
                <c:pt idx="0">
                  <c:v>0.55000000000000004</c:v>
                </c:pt>
                <c:pt idx="1">
                  <c:v>0</c:v>
                </c:pt>
                <c:pt idx="2">
                  <c:v>1.7</c:v>
                </c:pt>
                <c:pt idx="3">
                  <c:v>2.4</c:v>
                </c:pt>
                <c:pt idx="4">
                  <c:v>2</c:v>
                </c:pt>
                <c:pt idx="5">
                  <c:v>1.9</c:v>
                </c:pt>
                <c:pt idx="6">
                  <c:v>1.1000000000000001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Sheet1!$H$2</c:f>
              <c:strCache>
                <c:ptCount val="1"/>
                <c:pt idx="0">
                  <c:v> Fall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Sheet1!$F$3:$F$9</c:f>
              <c:strCache>
                <c:ptCount val="7"/>
                <c:pt idx="0">
                  <c:v>Sunday</c:v>
                </c:pt>
                <c:pt idx="1">
                  <c:v>Monday</c:v>
                </c:pt>
                <c:pt idx="2">
                  <c:v>Tuesday</c:v>
                </c:pt>
                <c:pt idx="3">
                  <c:v>Wednesday</c:v>
                </c:pt>
                <c:pt idx="4">
                  <c:v>Thursday</c:v>
                </c:pt>
                <c:pt idx="5">
                  <c:v>Friday</c:v>
                </c:pt>
                <c:pt idx="6">
                  <c:v>Saturday</c:v>
                </c:pt>
              </c:strCache>
            </c:strRef>
          </c:cat>
          <c:val>
            <c:numRef>
              <c:f>Sheet1!$H$3:$H$9</c:f>
              <c:numCache>
                <c:formatCode>General</c:formatCode>
                <c:ptCount val="7"/>
                <c:pt idx="0">
                  <c:v>0.35</c:v>
                </c:pt>
                <c:pt idx="1">
                  <c:v>1.57</c:v>
                </c:pt>
                <c:pt idx="2">
                  <c:v>1.78</c:v>
                </c:pt>
                <c:pt idx="3">
                  <c:v>1.38</c:v>
                </c:pt>
                <c:pt idx="4">
                  <c:v>3.72</c:v>
                </c:pt>
                <c:pt idx="5">
                  <c:v>1.1499999999999999</c:v>
                </c:pt>
                <c:pt idx="6">
                  <c:v>1.29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Sheet1!$I$2</c:f>
              <c:strCache>
                <c:ptCount val="1"/>
                <c:pt idx="0">
                  <c:v> Winter</c:v>
                </c:pt>
              </c:strCache>
            </c:strRef>
          </c:tx>
          <c:spPr>
            <a:ln w="50800"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Sheet1!$F$3:$F$9</c:f>
              <c:strCache>
                <c:ptCount val="7"/>
                <c:pt idx="0">
                  <c:v>Sunday</c:v>
                </c:pt>
                <c:pt idx="1">
                  <c:v>Monday</c:v>
                </c:pt>
                <c:pt idx="2">
                  <c:v>Tuesday</c:v>
                </c:pt>
                <c:pt idx="3">
                  <c:v>Wednesday</c:v>
                </c:pt>
                <c:pt idx="4">
                  <c:v>Thursday</c:v>
                </c:pt>
                <c:pt idx="5">
                  <c:v>Friday</c:v>
                </c:pt>
                <c:pt idx="6">
                  <c:v>Saturday</c:v>
                </c:pt>
              </c:strCache>
            </c:strRef>
          </c:cat>
          <c:val>
            <c:numRef>
              <c:f>Sheet1!$I$3:$I$9</c:f>
              <c:numCache>
                <c:formatCode>General</c:formatCode>
                <c:ptCount val="7"/>
                <c:pt idx="0">
                  <c:v>0.4</c:v>
                </c:pt>
                <c:pt idx="1">
                  <c:v>0.6</c:v>
                </c:pt>
                <c:pt idx="2">
                  <c:v>0.1</c:v>
                </c:pt>
                <c:pt idx="3">
                  <c:v>2.7</c:v>
                </c:pt>
                <c:pt idx="4">
                  <c:v>2.1</c:v>
                </c:pt>
                <c:pt idx="5">
                  <c:v>2.2000000000000002</c:v>
                </c:pt>
                <c:pt idx="6">
                  <c:v>2.85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Sheet1!$J$2</c:f>
              <c:strCache>
                <c:ptCount val="1"/>
                <c:pt idx="0">
                  <c:v> Spring</c:v>
                </c:pt>
              </c:strCache>
            </c:strRef>
          </c:tx>
          <c:spPr>
            <a:ln w="50800"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Sheet1!$F$3:$F$9</c:f>
              <c:strCache>
                <c:ptCount val="7"/>
                <c:pt idx="0">
                  <c:v>Sunday</c:v>
                </c:pt>
                <c:pt idx="1">
                  <c:v>Monday</c:v>
                </c:pt>
                <c:pt idx="2">
                  <c:v>Tuesday</c:v>
                </c:pt>
                <c:pt idx="3">
                  <c:v>Wednesday</c:v>
                </c:pt>
                <c:pt idx="4">
                  <c:v>Thursday</c:v>
                </c:pt>
                <c:pt idx="5">
                  <c:v>Friday</c:v>
                </c:pt>
                <c:pt idx="6">
                  <c:v>Saturday</c:v>
                </c:pt>
              </c:strCache>
            </c:strRef>
          </c:cat>
          <c:val>
            <c:numRef>
              <c:f>Sheet1!$J$3:$J$9</c:f>
              <c:numCache>
                <c:formatCode>General</c:formatCode>
                <c:ptCount val="7"/>
                <c:pt idx="0">
                  <c:v>0.99</c:v>
                </c:pt>
                <c:pt idx="1">
                  <c:v>0.6</c:v>
                </c:pt>
                <c:pt idx="2">
                  <c:v>1.3</c:v>
                </c:pt>
                <c:pt idx="3">
                  <c:v>2.1</c:v>
                </c:pt>
                <c:pt idx="4">
                  <c:v>2.5</c:v>
                </c:pt>
                <c:pt idx="5">
                  <c:v>2.2999999999999998</c:v>
                </c:pt>
                <c:pt idx="6">
                  <c:v>0.9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039808"/>
        <c:axId val="90041728"/>
      </c:lineChart>
      <c:catAx>
        <c:axId val="900398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aseline="0"/>
                </a:pPr>
                <a:r>
                  <a:rPr lang="en-US" sz="1200" baseline="0"/>
                  <a:t>Day of Week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90041728"/>
        <c:crosses val="autoZero"/>
        <c:auto val="1"/>
        <c:lblAlgn val="ctr"/>
        <c:lblOffset val="100"/>
        <c:noMultiLvlLbl val="0"/>
      </c:catAx>
      <c:valAx>
        <c:axId val="9004172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 baseline="0"/>
                </a:pPr>
                <a:r>
                  <a:rPr lang="en-US" sz="1200" baseline="0"/>
                  <a:t>Inches of Precipitation</a:t>
                </a:r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crossAx val="900398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779879945562365"/>
          <c:y val="0.16902038306543823"/>
          <c:w val="0.14220119119725419"/>
          <c:h val="0.23436747758727625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1E415-4788-4855-B2FC-4AD0CBD46F01}" type="datetimeFigureOut">
              <a:rPr lang="en-US" smtClean="0"/>
              <a:pPr/>
              <a:t>1/26/2012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A8493-8141-4217-AB27-F958E1DD41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013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3FF4B68-A879-4F13-AE57-59B396AFB63C}" type="datetimeFigureOut">
              <a:rPr lang="en-US" smtClean="0"/>
              <a:pPr/>
              <a:t>1/26/2012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EB81813-987B-4FA7-BB85-4BC3D03A12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247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Almost</a:t>
            </a:r>
            <a:r>
              <a:rPr lang="en-US" baseline="0" dirty="0" smtClean="0"/>
              <a:t> always want to enable anti-aliasing when available.  Applies to raster image files only generally.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B81813-987B-4FA7-BB85-4BC3D03A12E3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45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06A1-8C09-4072-8B3A-5691D7A404DA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183BE-6AE5-4E1E-AFBC-CB02CAE3A4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0A6C-44D0-40AA-A27C-2071A6497A00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1DACA-CA72-41DE-8313-6A66BDEC02D1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BDEB-EEC4-44FF-8475-00CB2F75AF88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all Tutor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 b="0">
                <a:solidFill>
                  <a:srgbClr val="EFE7E1"/>
                </a:solidFill>
                <a:latin typeface="Franklin Gothic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B0F0"/>
              </a:buClr>
              <a:buSzPct val="110000"/>
              <a:buFont typeface="Wingdings" pitchFamily="2" charset="2"/>
              <a:buChar char="§"/>
              <a:defRPr sz="2400">
                <a:solidFill>
                  <a:srgbClr val="EFE7E1"/>
                </a:solidFill>
                <a:latin typeface="Franklin Gothic Book" pitchFamily="34" charset="0"/>
              </a:defRPr>
            </a:lvl1pPr>
            <a:lvl2pPr>
              <a:buClr>
                <a:srgbClr val="00B0F0"/>
              </a:buClr>
              <a:buSzPct val="110000"/>
              <a:buFont typeface="Wingdings" pitchFamily="2" charset="2"/>
              <a:buChar char="§"/>
              <a:defRPr sz="2400">
                <a:solidFill>
                  <a:srgbClr val="EFE7E1"/>
                </a:solidFill>
                <a:latin typeface="Franklin Gothic Book" pitchFamily="34" charset="0"/>
              </a:defRPr>
            </a:lvl2pPr>
            <a:lvl3pPr>
              <a:buClr>
                <a:srgbClr val="00B0F0"/>
              </a:buClr>
              <a:buSzPct val="110000"/>
              <a:buFont typeface="Wingdings" pitchFamily="2" charset="2"/>
              <a:buChar char="§"/>
              <a:defRPr>
                <a:solidFill>
                  <a:srgbClr val="EFE7E1"/>
                </a:solidFill>
                <a:latin typeface="Franklin Gothic Book" pitchFamily="34" charset="0"/>
              </a:defRPr>
            </a:lvl3pPr>
            <a:lvl4pPr>
              <a:buClr>
                <a:srgbClr val="00B0F0"/>
              </a:buClr>
              <a:buSzPct val="110000"/>
              <a:buFont typeface="Wingdings" pitchFamily="2" charset="2"/>
              <a:buChar char="§"/>
              <a:defRPr>
                <a:solidFill>
                  <a:srgbClr val="EFE7E1"/>
                </a:solidFill>
                <a:latin typeface="Franklin Gothic Book" pitchFamily="34" charset="0"/>
              </a:defRPr>
            </a:lvl4pPr>
            <a:lvl5pPr>
              <a:buClr>
                <a:srgbClr val="00B0F0"/>
              </a:buClr>
              <a:buSzPct val="110000"/>
              <a:buFont typeface="Wingdings" pitchFamily="2" charset="2"/>
              <a:buChar char="§"/>
              <a:defRPr>
                <a:solidFill>
                  <a:srgbClr val="EFE7E1"/>
                </a:solidFill>
                <a:latin typeface="Franklin Gothic Book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6781800" y="6553200"/>
            <a:ext cx="990600" cy="304800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Franklin Gothic Book" pitchFamily="34" charset="0"/>
              </a:defRPr>
            </a:lvl1pPr>
          </a:lstStyle>
          <a:p>
            <a:fld id="{6589FCB5-D72B-4441-A3E3-CE7617F59789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001000" y="6537325"/>
            <a:ext cx="685800" cy="320675"/>
          </a:xfrm>
        </p:spPr>
        <p:txBody>
          <a:bodyPr/>
          <a:lstStyle>
            <a:lvl1pPr>
              <a:defRPr sz="1400">
                <a:solidFill>
                  <a:schemeClr val="bg1">
                    <a:lumMod val="95000"/>
                  </a:schemeClr>
                </a:solidFill>
                <a:latin typeface="Franklin Gothic Medium" pitchFamily="34" charset="0"/>
                <a:cs typeface="Arial" pitchFamily="34" charset="0"/>
              </a:defRPr>
            </a:lvl1pPr>
          </a:lstStyle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57200" y="6537325"/>
            <a:ext cx="6096000" cy="32067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Franklin Gothic Book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EFE7E1"/>
                </a:solidFill>
                <a:latin typeface="Franklin Gothic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B0F0"/>
              </a:buClr>
              <a:buSzPct val="110000"/>
              <a:buFont typeface="Wingdings" pitchFamily="2" charset="2"/>
              <a:buChar char="§"/>
              <a:defRPr sz="2800">
                <a:solidFill>
                  <a:srgbClr val="EFE7E1"/>
                </a:solidFill>
                <a:latin typeface="Franklin Gothic Book" pitchFamily="34" charset="0"/>
              </a:defRPr>
            </a:lvl1pPr>
            <a:lvl2pPr>
              <a:buClr>
                <a:srgbClr val="00B0F0"/>
              </a:buClr>
              <a:buSzPct val="110000"/>
              <a:buFont typeface="Wingdings" pitchFamily="2" charset="2"/>
              <a:buChar char="§"/>
              <a:defRPr>
                <a:solidFill>
                  <a:srgbClr val="EFE7E1"/>
                </a:solidFill>
                <a:latin typeface="Franklin Gothic Book" pitchFamily="34" charset="0"/>
              </a:defRPr>
            </a:lvl2pPr>
            <a:lvl3pPr>
              <a:buClr>
                <a:srgbClr val="00B0F0"/>
              </a:buClr>
              <a:buSzPct val="110000"/>
              <a:buFont typeface="Wingdings" pitchFamily="2" charset="2"/>
              <a:buChar char="§"/>
              <a:defRPr>
                <a:solidFill>
                  <a:srgbClr val="EFE7E1"/>
                </a:solidFill>
                <a:latin typeface="Franklin Gothic Book" pitchFamily="34" charset="0"/>
              </a:defRPr>
            </a:lvl3pPr>
            <a:lvl4pPr>
              <a:buClr>
                <a:srgbClr val="00B0F0"/>
              </a:buClr>
              <a:buSzPct val="110000"/>
              <a:buFont typeface="Wingdings" pitchFamily="2" charset="2"/>
              <a:buChar char="§"/>
              <a:defRPr>
                <a:solidFill>
                  <a:srgbClr val="EFE7E1"/>
                </a:solidFill>
                <a:latin typeface="Franklin Gothic Book" pitchFamily="34" charset="0"/>
              </a:defRPr>
            </a:lvl4pPr>
            <a:lvl5pPr>
              <a:buClr>
                <a:srgbClr val="00B0F0"/>
              </a:buClr>
              <a:buSzPct val="110000"/>
              <a:buFont typeface="Wingdings" pitchFamily="2" charset="2"/>
              <a:buChar char="§"/>
              <a:defRPr>
                <a:solidFill>
                  <a:srgbClr val="EFE7E1"/>
                </a:solidFill>
                <a:latin typeface="Franklin Gothic Book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6781800" y="6553200"/>
            <a:ext cx="990600" cy="304800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Franklin Gothic Book" pitchFamily="34" charset="0"/>
              </a:defRPr>
            </a:lvl1pPr>
          </a:lstStyle>
          <a:p>
            <a:fld id="{6D8B14B5-B930-4DC6-901A-F40E8999EBC2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001000" y="6537325"/>
            <a:ext cx="685800" cy="320675"/>
          </a:xfrm>
        </p:spPr>
        <p:txBody>
          <a:bodyPr/>
          <a:lstStyle>
            <a:lvl1pPr>
              <a:defRPr sz="1400">
                <a:solidFill>
                  <a:schemeClr val="bg1">
                    <a:lumMod val="95000"/>
                  </a:schemeClr>
                </a:solidFill>
                <a:latin typeface="Franklin Gothic Medium" pitchFamily="34" charset="0"/>
                <a:cs typeface="Arial" pitchFamily="34" charset="0"/>
              </a:defRPr>
            </a:lvl1pPr>
          </a:lstStyle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57200" y="6537325"/>
            <a:ext cx="6096000" cy="32067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Franklin Gothic Book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77B90-379F-4542-875F-A95257FD8AA1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88A5E-2658-4F9F-A651-BC362B6F0B68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086D9-58A6-4834-AB6A-6056A9882244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52953-55BB-48DE-959C-91BEA50623C9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2778-9AE6-43F9-AFEE-6BF6BFBDEF90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BCF7-3C31-44C4-ABD6-355461981928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39C3B-BBF4-47EE-B073-B4F21C37C66D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SCV Fall 2011 Tutorial Series - Graphics and Images for Publication and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00483-4F21-42E6-B688-F219DB29C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CMYK_color_mode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if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works.com/matlabcentral/fileexchange/20979-myaa-my-anti-alias-for-matlab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wardtufte.com/tufte/books_vdqi" TargetMode="External"/><Relationship Id="rId2" Type="http://schemas.openxmlformats.org/officeDocument/2006/relationships/hyperlink" Target="http://www.bu.edu/tech/research/training/tutorials/imagefil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logs.mathworks.com/loren/2007/12/11/making-pretty-graphs/" TargetMode="External"/><Relationship Id="rId4" Type="http://schemas.openxmlformats.org/officeDocument/2006/relationships/hyperlink" Target="http://www.perceptualedge.com/articles/b-eye/choosing_colors.pdf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.edu/tech/research/training/tutorials/list/" TargetMode="External"/><Relationship Id="rId2" Type="http://schemas.openxmlformats.org/officeDocument/2006/relationships/hyperlink" Target="http://scv.bu.edu/survey/tutorial_evaluation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safecolours.rigdenage.com/palettefile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05000"/>
            <a:ext cx="8229600" cy="3733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Graphics and Images for </a:t>
            </a:r>
            <a:br>
              <a:rPr lang="en-US" dirty="0" smtClean="0"/>
            </a:br>
            <a:r>
              <a:rPr lang="en-US" dirty="0" smtClean="0"/>
              <a:t>Publication and Presentation</a:t>
            </a:r>
            <a:br>
              <a:rPr lang="en-US" dirty="0" smtClean="0"/>
            </a:br>
            <a:r>
              <a:rPr lang="en-US" sz="2200" dirty="0" smtClean="0"/>
              <a:t>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>
                <a:latin typeface="Franklin Gothic Book" pitchFamily="34" charset="0"/>
              </a:rPr>
              <a:t>Aaron </a:t>
            </a:r>
            <a:r>
              <a:rPr lang="en-US" sz="2700" dirty="0" err="1" smtClean="0">
                <a:latin typeface="Franklin Gothic Book" pitchFamily="34" charset="0"/>
              </a:rPr>
              <a:t>Fuegi</a:t>
            </a:r>
            <a:r>
              <a:rPr lang="en-US" sz="2700" dirty="0" smtClean="0">
                <a:latin typeface="Franklin Gothic Book" pitchFamily="34" charset="0"/>
              </a:rPr>
              <a:t/>
            </a:r>
            <a:br>
              <a:rPr lang="en-US" sz="2700" dirty="0" smtClean="0">
                <a:latin typeface="Franklin Gothic Book" pitchFamily="34" charset="0"/>
              </a:rPr>
            </a:br>
            <a:r>
              <a:rPr lang="en-US" sz="2700" dirty="0" smtClean="0">
                <a:latin typeface="Franklin Gothic Book" pitchFamily="34" charset="0"/>
              </a:rPr>
              <a:t>aarondf@bu.edu</a:t>
            </a:r>
            <a:br>
              <a:rPr lang="en-US" sz="2700" dirty="0" smtClean="0">
                <a:latin typeface="Franklin Gothic Book" pitchFamily="34" charset="0"/>
              </a:rPr>
            </a:br>
            <a:r>
              <a:rPr lang="en-US" sz="2700" dirty="0" smtClean="0">
                <a:latin typeface="Franklin Gothic Book" pitchFamily="34" charset="0"/>
              </a:rPr>
              <a:t> Scientific Computing and Visualization </a:t>
            </a:r>
            <a:br>
              <a:rPr lang="en-US" sz="2700" dirty="0" smtClean="0">
                <a:latin typeface="Franklin Gothic Book" pitchFamily="34" charset="0"/>
              </a:rPr>
            </a:br>
            <a:r>
              <a:rPr lang="en-US" sz="2700" dirty="0" smtClean="0">
                <a:latin typeface="Franklin Gothic Book" pitchFamily="34" charset="0"/>
              </a:rPr>
              <a:t> Information Services &amp; Technology  </a:t>
            </a:r>
            <a:br>
              <a:rPr lang="en-US" sz="2700" dirty="0" smtClean="0">
                <a:latin typeface="Franklin Gothic Book" pitchFamily="34" charset="0"/>
              </a:rPr>
            </a:br>
            <a:r>
              <a:rPr lang="en-US" sz="2700" dirty="0" smtClean="0">
                <a:latin typeface="Franklin Gothic Book" pitchFamily="34" charset="0"/>
              </a:rPr>
              <a:t>Boston University</a:t>
            </a:r>
            <a:br>
              <a:rPr lang="en-US" sz="2700" dirty="0" smtClean="0">
                <a:latin typeface="Franklin Gothic Book" pitchFamily="34" charset="0"/>
              </a:rPr>
            </a:br>
            <a:r>
              <a:rPr lang="en-US" sz="2400" dirty="0" smtClean="0">
                <a:latin typeface="Franklin Gothic Book" pitchFamily="34" charset="0"/>
              </a:rPr>
              <a:t/>
            </a:r>
            <a:br>
              <a:rPr lang="en-US" sz="2400" dirty="0" smtClean="0">
                <a:latin typeface="Franklin Gothic Book" pitchFamily="34" charset="0"/>
              </a:rPr>
            </a:br>
            <a:endParaRPr lang="en-US" sz="2400" dirty="0">
              <a:latin typeface="Franklin Gothic Book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81800" y="6553200"/>
            <a:ext cx="990600" cy="304800"/>
          </a:xfrm>
        </p:spPr>
        <p:txBody>
          <a:bodyPr/>
          <a:lstStyle/>
          <a:p>
            <a:fld id="{00895DF4-22F4-40F8-8D46-A3490C5BAF73}" type="datetime1">
              <a:rPr lang="en-US" smtClean="0"/>
              <a:t>1/26/2012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57200" y="6537325"/>
            <a:ext cx="6096000" cy="320675"/>
          </a:xfrm>
        </p:spPr>
        <p:txBody>
          <a:bodyPr/>
          <a:lstStyle/>
          <a:p>
            <a:r>
              <a:rPr lang="en-US" dirty="0" smtClean="0"/>
              <a:t>SCV </a:t>
            </a:r>
            <a:r>
              <a:rPr lang="en-US" dirty="0" smtClean="0"/>
              <a:t>Spring</a:t>
            </a:r>
            <a:r>
              <a:rPr lang="en-US" dirty="0" smtClean="0"/>
              <a:t>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  <p:pic>
        <p:nvPicPr>
          <p:cNvPr id="8" name="Picture 7" descr="master-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5638800"/>
            <a:ext cx="1066800" cy="476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944562"/>
          </a:xfrm>
        </p:spPr>
        <p:txBody>
          <a:bodyPr/>
          <a:lstStyle/>
          <a:p>
            <a:r>
              <a:rPr lang="en-US" dirty="0" smtClean="0"/>
              <a:t>Raster Image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686800" cy="3810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Storing </a:t>
            </a: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P</a:t>
            </a:r>
            <a:r>
              <a:rPr lang="en-US" dirty="0" smtClean="0"/>
              <a:t>ixel’s </a:t>
            </a:r>
            <a:r>
              <a:rPr lang="en-US" dirty="0"/>
              <a:t>C</a:t>
            </a:r>
            <a:r>
              <a:rPr lang="en-US" dirty="0" smtClean="0"/>
              <a:t>olor Information</a:t>
            </a:r>
          </a:p>
          <a:p>
            <a:pPr lvl="1"/>
            <a:r>
              <a:rPr lang="en-US" dirty="0" smtClean="0"/>
              <a:t>24 bit full color (16.7 million colors) – </a:t>
            </a:r>
            <a:r>
              <a:rPr lang="en-US" dirty="0" err="1" smtClean="0"/>
              <a:t>png</a:t>
            </a:r>
            <a:r>
              <a:rPr lang="en-US" dirty="0" smtClean="0"/>
              <a:t>, tiff, </a:t>
            </a:r>
            <a:r>
              <a:rPr lang="en-US" dirty="0" err="1" smtClean="0"/>
              <a:t>rgb</a:t>
            </a:r>
            <a:r>
              <a:rPr lang="en-US" dirty="0" smtClean="0"/>
              <a:t>, bmp, jpg</a:t>
            </a:r>
          </a:p>
          <a:p>
            <a:pPr lvl="2"/>
            <a:r>
              <a:rPr lang="en-US" dirty="0" smtClean="0"/>
              <a:t>Note: An alpha channel controlling transparency when present is also 8 bits so files with one are 32 bit files.  </a:t>
            </a:r>
          </a:p>
          <a:p>
            <a:pPr lvl="1"/>
            <a:r>
              <a:rPr lang="en-US" dirty="0" smtClean="0"/>
              <a:t>8 bit color map (256 colors) – gif, tiff, rgb</a:t>
            </a:r>
          </a:p>
          <a:p>
            <a:pPr lvl="1"/>
            <a:r>
              <a:rPr lang="en-US" dirty="0" smtClean="0"/>
              <a:t>Bitmap (black and white only) – tiff, bmp</a:t>
            </a:r>
          </a:p>
          <a:p>
            <a:r>
              <a:rPr lang="en-US" dirty="0" smtClean="0"/>
              <a:t>Compression</a:t>
            </a:r>
          </a:p>
          <a:p>
            <a:pPr lvl="1"/>
            <a:r>
              <a:rPr lang="en-US" dirty="0" smtClean="0"/>
              <a:t>Lossless (</a:t>
            </a:r>
            <a:r>
              <a:rPr lang="en-US" dirty="0" err="1" smtClean="0"/>
              <a:t>png</a:t>
            </a:r>
            <a:r>
              <a:rPr lang="en-US" dirty="0" smtClean="0"/>
              <a:t>, tiff, </a:t>
            </a:r>
            <a:r>
              <a:rPr lang="en-US" dirty="0" err="1" smtClean="0"/>
              <a:t>rgb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Lossy</a:t>
            </a:r>
            <a:r>
              <a:rPr lang="en-US" dirty="0" smtClean="0"/>
              <a:t> (jpg)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11B66-695A-4061-A39E-5385BB1AF441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19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Franklin Gothic Book" pitchFamily="34" charset="0"/>
                <a:ea typeface="+mn-ea"/>
                <a:cs typeface="+mn-cs"/>
              </a:rPr>
              <a:t>Raster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Franklin Gothic Book" pitchFamily="34" charset="0"/>
                <a:ea typeface="+mn-ea"/>
                <a:cs typeface="+mn-cs"/>
              </a:rPr>
              <a:t> image files are composed of a grid of pixels.</a:t>
            </a:r>
          </a:p>
          <a:p>
            <a:pPr marL="342900" indent="-342900">
              <a:spcBef>
                <a:spcPct val="20000"/>
              </a:spcBef>
              <a:buClr>
                <a:srgbClr val="00B0F0"/>
              </a:buClr>
              <a:buSzPct val="110000"/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EFE7E1"/>
                </a:solidFill>
              </a:rPr>
              <a:t>Each pixel contains color information.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Franklin Gothic Boo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24 Bit </a:t>
            </a:r>
            <a:r>
              <a:rPr lang="en-US" dirty="0"/>
              <a:t>F</a:t>
            </a:r>
            <a:r>
              <a:rPr lang="en-US" dirty="0" smtClean="0"/>
              <a:t>ull </a:t>
            </a:r>
            <a:r>
              <a:rPr lang="en-US" dirty="0"/>
              <a:t>C</a:t>
            </a:r>
            <a:r>
              <a:rPr lang="en-US" dirty="0" smtClean="0"/>
              <a:t>olor </a:t>
            </a:r>
            <a:r>
              <a:rPr lang="en-US" dirty="0"/>
              <a:t>P</a:t>
            </a:r>
            <a:r>
              <a:rPr lang="en-US" dirty="0" smtClean="0"/>
              <a:t>ixel </a:t>
            </a:r>
            <a:r>
              <a:rPr lang="en-US" dirty="0"/>
              <a:t>V</a:t>
            </a:r>
            <a:r>
              <a:rPr lang="en-US" dirty="0" smtClean="0"/>
              <a:t>alues</a:t>
            </a:r>
            <a:br>
              <a:rPr lang="en-US" dirty="0" smtClean="0"/>
            </a:br>
            <a:r>
              <a:rPr lang="en-US" sz="2400" dirty="0" smtClean="0"/>
              <a:t>(16.7 million possible colors)</a:t>
            </a:r>
            <a:endParaRPr lang="en-US" sz="2400" dirty="0"/>
          </a:p>
        </p:txBody>
      </p:sp>
      <p:pic>
        <p:nvPicPr>
          <p:cNvPr id="7" name="Content Placeholder 6" descr="boxcolbig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2743200"/>
            <a:ext cx="1428750" cy="142875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DA8FE-A442-4CB8-A0A9-2D0CB47D48E7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57200" y="6537325"/>
            <a:ext cx="6096000" cy="320675"/>
          </a:xfrm>
        </p:spPr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743200" y="1752600"/>
            <a:ext cx="52578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R="0" lvl="0" defTabSz="914400" rtl="0" eaLnBrk="1" fontAlgn="auto" latinLnBrk="0" hangingPunct="1">
              <a:lnSpc>
                <a:spcPct val="200000"/>
              </a:lnSpc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   G   B       R   G   B       R   G   B </a:t>
            </a:r>
          </a:p>
          <a:p>
            <a:pPr marR="0" lvl="0" defTabSz="914400" rtl="0" eaLnBrk="1" fontAlgn="auto" latinLnBrk="0" hangingPunct="1">
              <a:lnSpc>
                <a:spcPct val="200000"/>
              </a:lnSpc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0   0   0     128   0   0     255   0   0</a:t>
            </a:r>
          </a:p>
          <a:p>
            <a:pPr marR="0" lvl="0" defTabSz="914400" rtl="0" eaLnBrk="1" fontAlgn="auto" latinLnBrk="0" hangingPunct="1">
              <a:lnSpc>
                <a:spcPct val="200000"/>
              </a:lnSpc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128 128 128       0 128   0       0 255   0</a:t>
            </a:r>
          </a:p>
          <a:p>
            <a:pPr marR="0" lvl="0" defTabSz="914400" rtl="0" eaLnBrk="1" fontAlgn="auto" latinLnBrk="0" hangingPunct="1">
              <a:lnSpc>
                <a:spcPct val="200000"/>
              </a:lnSpc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255 255 255       0   0 128       0   0 255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971800" y="3657600"/>
            <a:ext cx="4800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200000"/>
              </a:lnSpc>
              <a:buClr>
                <a:srgbClr val="00B0F0"/>
              </a:buClr>
              <a:buSzPct val="110000"/>
              <a:defRPr/>
            </a:pPr>
            <a:r>
              <a:rPr lang="en-US" sz="14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000000          800000          ff0000</a:t>
            </a:r>
            <a:endParaRPr lang="en-US" sz="1400" dirty="0">
              <a:solidFill>
                <a:srgbClr val="EFE7E1"/>
              </a:solidFill>
              <a:latin typeface="Courier New" pitchFamily="49" charset="0"/>
              <a:cs typeface="Courier New" pitchFamily="49" charset="0"/>
            </a:endParaRPr>
          </a:p>
          <a:p>
            <a:pPr lvl="0">
              <a:lnSpc>
                <a:spcPct val="200000"/>
              </a:lnSpc>
              <a:buClr>
                <a:srgbClr val="00B0F0"/>
              </a:buClr>
              <a:buSzPct val="110000"/>
              <a:defRPr/>
            </a:pPr>
            <a:r>
              <a:rPr lang="en-US" sz="14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808080          008000          00ff00</a:t>
            </a:r>
            <a:endParaRPr lang="en-US" sz="1400" dirty="0">
              <a:solidFill>
                <a:srgbClr val="EFE7E1"/>
              </a:solidFill>
              <a:latin typeface="Courier New" pitchFamily="49" charset="0"/>
              <a:cs typeface="Courier New" pitchFamily="49" charset="0"/>
            </a:endParaRPr>
          </a:p>
          <a:p>
            <a:pPr lvl="0">
              <a:lnSpc>
                <a:spcPct val="200000"/>
              </a:lnSpc>
              <a:buClr>
                <a:srgbClr val="00B0F0"/>
              </a:buClr>
              <a:buSzPct val="110000"/>
              <a:defRPr/>
            </a:pPr>
            <a:r>
              <a:rPr lang="en-US" sz="1400" dirty="0" err="1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ffffff</a:t>
            </a:r>
            <a:r>
              <a:rPr lang="en-US" sz="14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          000080          0000ff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8 Bit </a:t>
            </a:r>
            <a:r>
              <a:rPr lang="en-US" sz="2700" dirty="0"/>
              <a:t>C</a:t>
            </a:r>
            <a:r>
              <a:rPr lang="en-US" sz="2700" dirty="0" smtClean="0"/>
              <a:t>olor </a:t>
            </a:r>
            <a:r>
              <a:rPr lang="en-US" sz="2700" dirty="0"/>
              <a:t>M</a:t>
            </a:r>
            <a:r>
              <a:rPr lang="en-US" sz="2700" dirty="0" smtClean="0"/>
              <a:t>ap or </a:t>
            </a:r>
            <a:r>
              <a:rPr lang="en-US" sz="2700" dirty="0"/>
              <a:t>G</a:t>
            </a:r>
            <a:r>
              <a:rPr lang="en-US" sz="2700" dirty="0" smtClean="0"/>
              <a:t>ray </a:t>
            </a:r>
            <a:r>
              <a:rPr lang="en-US" sz="2700" dirty="0"/>
              <a:t>S</a:t>
            </a:r>
            <a:r>
              <a:rPr lang="en-US" sz="2700" dirty="0" smtClean="0"/>
              <a:t>cale (256 possible colors)</a:t>
            </a:r>
            <a:br>
              <a:rPr lang="en-US" sz="2700" dirty="0" smtClean="0"/>
            </a:br>
            <a:r>
              <a:rPr lang="en-US" sz="2800" dirty="0" smtClean="0"/>
              <a:t>- </a:t>
            </a:r>
            <a:r>
              <a:rPr lang="en-US" sz="2200" dirty="0" smtClean="0"/>
              <a:t>Many packages give you tools for editing the color map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301D-8BD2-4C2E-88DA-686DF31013F7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676400" y="1752601"/>
            <a:ext cx="2514600" cy="472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  0  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0   0   0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1  255 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0  </a:t>
            </a:r>
            <a:r>
              <a:rPr lang="en-US" sz="1600" dirty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0 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2  255 255 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0 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3    0 255   0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  4    0 255 255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5    0   0 255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  6  255   0 255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7  128   0   0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  8    0 128   0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9    0   0 128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 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250  128 128 128</a:t>
            </a:r>
            <a:endParaRPr lang="en-US" sz="1600" dirty="0">
              <a:solidFill>
                <a:srgbClr val="EFE7E1"/>
              </a:solidFill>
              <a:latin typeface="Courier New" pitchFamily="49" charset="0"/>
              <a:cs typeface="Courier New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255  255 255 255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1000" y="1752601"/>
            <a:ext cx="1371600" cy="472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Black</a:t>
            </a: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Red</a:t>
            </a: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Yellow</a:t>
            </a: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Green</a:t>
            </a: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Cyan</a:t>
            </a: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Blue</a:t>
            </a: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Magenta</a:t>
            </a: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Dk red</a:t>
            </a: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Dk green</a:t>
            </a: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Dk blue</a:t>
            </a: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endParaRPr lang="en-US" sz="1600" dirty="0" smtClean="0">
              <a:solidFill>
                <a:srgbClr val="EFE7E1"/>
              </a:solidFill>
              <a:latin typeface="Courier New" pitchFamily="49" charset="0"/>
              <a:cs typeface="Courier New" pitchFamily="49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White</a:t>
            </a:r>
          </a:p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pic>
        <p:nvPicPr>
          <p:cNvPr id="9" name="Content Placeholder 6" descr="boxcolbig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05400" y="2228850"/>
            <a:ext cx="1428750" cy="1428750"/>
          </a:xfrm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5105400" y="3886200"/>
            <a:ext cx="16002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Clr>
                <a:srgbClr val="00B0F0"/>
              </a:buClr>
              <a:buSzPct val="110000"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  0  7  1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250  8  3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lang="en-US" sz="1600" dirty="0" smtClean="0">
                <a:solidFill>
                  <a:srgbClr val="EFE7E1"/>
                </a:solidFill>
                <a:latin typeface="Courier New" pitchFamily="49" charset="0"/>
                <a:cs typeface="Courier New" pitchFamily="49" charset="0"/>
              </a:rPr>
              <a:t>255  9  5 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25517" y="1307068"/>
            <a:ext cx="226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Index</a:t>
            </a:r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#     R       G       B</a:t>
            </a: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2" name="Picture 11" descr="density256_cma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6172200" y="3200400"/>
            <a:ext cx="3810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Raster Image </a:t>
            </a:r>
            <a:r>
              <a:rPr lang="en-US" dirty="0"/>
              <a:t>Q</a:t>
            </a:r>
            <a:r>
              <a:rPr lang="en-US" dirty="0" smtClean="0"/>
              <a:t>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several ways to affect image quality</a:t>
            </a:r>
          </a:p>
          <a:p>
            <a:pPr lvl="1"/>
            <a:r>
              <a:rPr lang="en-US" dirty="0" smtClean="0"/>
              <a:t>Resolution/Number of Pixels/DPI</a:t>
            </a:r>
          </a:p>
          <a:p>
            <a:pPr lvl="1"/>
            <a:r>
              <a:rPr lang="en-US" dirty="0" smtClean="0"/>
              <a:t>Number of available colors</a:t>
            </a:r>
          </a:p>
          <a:p>
            <a:pPr lvl="1"/>
            <a:r>
              <a:rPr lang="en-US" dirty="0" smtClean="0"/>
              <a:t>Anti-aliasing </a:t>
            </a:r>
          </a:p>
          <a:p>
            <a:pPr lvl="1"/>
            <a:r>
              <a:rPr lang="en-US" dirty="0" smtClean="0"/>
              <a:t>Compression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00C6-710C-4914-B228-ADC4D2D15128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</a:t>
            </a:r>
            <a:r>
              <a:rPr lang="en-US" dirty="0"/>
              <a:t>F</a:t>
            </a:r>
            <a:r>
              <a:rPr lang="en-US" dirty="0" smtClean="0"/>
              <a:t>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038599"/>
          </a:xfrm>
        </p:spPr>
        <p:txBody>
          <a:bodyPr>
            <a:normAutofit/>
          </a:bodyPr>
          <a:lstStyle/>
          <a:p>
            <a:r>
              <a:rPr lang="en-US" dirty="0" smtClean="0"/>
              <a:t>Many packages create their own proprietary formats.  </a:t>
            </a:r>
          </a:p>
          <a:p>
            <a:r>
              <a:rPr lang="en-US" dirty="0" smtClean="0"/>
              <a:t>Vector files are usually resolution independent.</a:t>
            </a:r>
          </a:p>
          <a:p>
            <a:r>
              <a:rPr lang="en-US" dirty="0" smtClean="0"/>
              <a:t>They can be easily printed at different resolutions. </a:t>
            </a:r>
          </a:p>
          <a:p>
            <a:r>
              <a:rPr lang="en-US" dirty="0" smtClean="0"/>
              <a:t>Line thickness may be an issue.</a:t>
            </a:r>
          </a:p>
          <a:p>
            <a:r>
              <a:rPr lang="en-US" dirty="0" smtClean="0"/>
              <a:t>Converting to raster image format should be done with care and only as a last step when necessary.  The transformation to a raster image is completely nonreversible.</a:t>
            </a:r>
          </a:p>
          <a:p>
            <a:pPr lvl="1"/>
            <a:r>
              <a:rPr lang="en-US" dirty="0" smtClean="0"/>
              <a:t>Use anti-aliasing if possible.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5BE0-9744-4140-BC7A-9BE4652F143D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Printing Images – RGB vs. CMYK Color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Computer Monitors – RGB Color – Additive color model</a:t>
            </a:r>
          </a:p>
          <a:p>
            <a:pPr lvl="1"/>
            <a:r>
              <a:rPr lang="en-US" dirty="0" smtClean="0"/>
              <a:t>The default color is Black and the more Red, Green, and Blue light projected, the closer you get to White.</a:t>
            </a:r>
          </a:p>
          <a:p>
            <a:endParaRPr lang="en-US" dirty="0"/>
          </a:p>
          <a:p>
            <a:r>
              <a:rPr lang="en-US" dirty="0" smtClean="0"/>
              <a:t>Printers – CMYK Color – Subtractive color model</a:t>
            </a:r>
          </a:p>
          <a:p>
            <a:pPr lvl="1"/>
            <a:r>
              <a:rPr lang="en-US" dirty="0" smtClean="0"/>
              <a:t>The default color is White, and your objective in printing is to block out color/intensity by printing Cyan, Magenta, Yellow (and Black) ink.  You get Black when you use the greatest amount of ink.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47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Printing Images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two </a:t>
            </a:r>
            <a:r>
              <a:rPr lang="en-US" dirty="0" smtClean="0"/>
              <a:t>models, additive and subtractive color, are </a:t>
            </a:r>
            <a:r>
              <a:rPr lang="en-US" dirty="0"/>
              <a:t>opposites and it is not possible to directly translate from one to the other.  Printers (and the conversion software) nowadays do a very good job however of approximating this translation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http://en.wikipedia.org/wiki/CMYK_color_model</a:t>
            </a:r>
            <a:r>
              <a:rPr lang="en-US" dirty="0"/>
              <a:t> for more details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39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 Capture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3886200" cy="190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/>
              <a:t>From a Windows PC:</a:t>
            </a:r>
          </a:p>
          <a:p>
            <a:pPr>
              <a:buNone/>
            </a:pPr>
            <a:r>
              <a:rPr lang="en-US" sz="2000" dirty="0" smtClean="0"/>
              <a:t>Full screen – press the Print Screen key and the image will be copied to the clipboard. Press “Ctrl v” to paste it. </a:t>
            </a:r>
          </a:p>
          <a:p>
            <a:pPr>
              <a:buNone/>
            </a:pPr>
            <a:r>
              <a:rPr lang="en-US" sz="2000" dirty="0" smtClean="0"/>
              <a:t>Single window - highlight the window, press the Alt key and the Print Screen key. Press “Ctrl v” to paste it.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B62C-079A-4032-A54D-C1433BA88200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724400" y="1295400"/>
            <a:ext cx="36576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FE7E1"/>
                </a:solidFill>
                <a:effectLst/>
                <a:uLnTx/>
                <a:uFillTx/>
                <a:latin typeface="Franklin Gothic Book" pitchFamily="34" charset="0"/>
              </a:rPr>
              <a:t>From Linux: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lang="en-US" sz="2000" dirty="0" smtClean="0">
                <a:solidFill>
                  <a:srgbClr val="EFE7E1"/>
                </a:solidFill>
                <a:latin typeface="Franklin Gothic Book" pitchFamily="34" charset="0"/>
              </a:rPr>
              <a:t>“import  </a:t>
            </a:r>
            <a:r>
              <a:rPr lang="en-US" sz="2000" i="1" dirty="0" smtClean="0">
                <a:solidFill>
                  <a:srgbClr val="EFE7E1"/>
                </a:solidFill>
                <a:latin typeface="Franklin Gothic Book" pitchFamily="34" charset="0"/>
              </a:rPr>
              <a:t>file</a:t>
            </a:r>
            <a:r>
              <a:rPr lang="en-US" sz="2000" dirty="0" smtClean="0">
                <a:solidFill>
                  <a:srgbClr val="EFE7E1"/>
                </a:solidFill>
                <a:latin typeface="Franklin Gothic Book" pitchFamily="34" charset="0"/>
              </a:rPr>
              <a:t>.</a:t>
            </a:r>
            <a:r>
              <a:rPr lang="en-US" sz="2000" i="1" dirty="0" smtClean="0">
                <a:solidFill>
                  <a:srgbClr val="EFE7E1"/>
                </a:solidFill>
                <a:latin typeface="Franklin Gothic Book" pitchFamily="34" charset="0"/>
              </a:rPr>
              <a:t>ext</a:t>
            </a:r>
            <a:r>
              <a:rPr lang="en-US" sz="2000" dirty="0" smtClean="0">
                <a:solidFill>
                  <a:srgbClr val="EFE7E1"/>
                </a:solidFill>
                <a:latin typeface="Franklin Gothic Book" pitchFamily="34" charset="0"/>
              </a:rPr>
              <a:t>” lets you select the area you wish to capture.  The import command has lots of options, type “import –help”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Franklin Gothic Book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Franklin Gothic Book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Franklin Gothic Book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Franklin Gothic Book" pitchFamily="34" charset="0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212" y="3982329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838200" y="5791200"/>
            <a:ext cx="7010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lang="en-US" sz="3600" noProof="0" dirty="0" smtClean="0">
                <a:solidFill>
                  <a:srgbClr val="EFE7E1"/>
                </a:solidFill>
                <a:latin typeface="Franklin Gothic Book" pitchFamily="34" charset="0"/>
              </a:rPr>
              <a:t>Use a graphics card that has hardware </a:t>
            </a:r>
            <a:r>
              <a:rPr lang="en-US" sz="3600" noProof="0" dirty="0" err="1" smtClean="0">
                <a:solidFill>
                  <a:srgbClr val="EFE7E1"/>
                </a:solidFill>
                <a:latin typeface="Franklin Gothic Book" pitchFamily="34" charset="0"/>
              </a:rPr>
              <a:t>antialiasing</a:t>
            </a:r>
            <a:r>
              <a:rPr lang="en-US" sz="3600" noProof="0" dirty="0" smtClean="0">
                <a:solidFill>
                  <a:srgbClr val="EFE7E1"/>
                </a:solidFill>
                <a:latin typeface="Franklin Gothic Book" pitchFamily="34" charset="0"/>
              </a:rPr>
              <a:t> and be sure to enable it before doing a screen capture.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Franklin Gothic Book" pitchFamily="34" charset="0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Franklin Gothic Book" pitchFamily="34" charset="0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B0F0"/>
              </a:buClr>
              <a:buSzPct val="110000"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FE7E1"/>
              </a:solidFill>
              <a:effectLst/>
              <a:uLnTx/>
              <a:uFillTx/>
              <a:latin typeface="Franklin Gothic Book" pitchFamily="34" charset="0"/>
              <a:ea typeface="+mn-ea"/>
              <a:cs typeface="+mn-cs"/>
            </a:endParaRPr>
          </a:p>
        </p:txBody>
      </p:sp>
      <p:pic>
        <p:nvPicPr>
          <p:cNvPr id="10" name="Picture 9" descr="test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2949884"/>
            <a:ext cx="3124200" cy="2612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Aliasing and Anti-aliasing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" y="1798637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Aliased and Anti-aliased Text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Aliased and Anti-aliased Checkerboard Pattern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082548"/>
            <a:ext cx="1554480" cy="155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520" y="4084320"/>
            <a:ext cx="1554480" cy="155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084320"/>
            <a:ext cx="1554480" cy="155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1676400"/>
            <a:ext cx="293370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358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Resolution MATLAB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Original MATLAB code section (this is </a:t>
            </a:r>
            <a:r>
              <a:rPr lang="en-US" dirty="0" smtClean="0"/>
              <a:t>just </a:t>
            </a:r>
            <a:r>
              <a:rPr lang="en-US" dirty="0"/>
              <a:t>the section related to the appearance and printing of the plot):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colormap</a:t>
            </a:r>
            <a:r>
              <a:rPr lang="en-US" dirty="0"/>
              <a:t>('jet</a:t>
            </a:r>
            <a:r>
              <a:rPr lang="en-US" dirty="0" smtClean="0"/>
              <a:t>');</a:t>
            </a:r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axis([ -.6 1 0 .125</a:t>
            </a:r>
            <a:r>
              <a:rPr lang="en-US" dirty="0" smtClean="0"/>
              <a:t>]);</a:t>
            </a:r>
            <a:endParaRPr lang="en-US" dirty="0"/>
          </a:p>
          <a:p>
            <a:r>
              <a:rPr lang="en-US" dirty="0"/>
              <a:t>shading  </a:t>
            </a:r>
            <a:r>
              <a:rPr lang="en-US" dirty="0" err="1"/>
              <a:t>interp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axis equal;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% place the print command here to print each figure</a:t>
            </a:r>
          </a:p>
          <a:p>
            <a:r>
              <a:rPr lang="en-US" dirty="0" err="1"/>
              <a:t>printfile</a:t>
            </a:r>
            <a:r>
              <a:rPr lang="en-US" dirty="0"/>
              <a:t> = ['test','.tiff']</a:t>
            </a:r>
          </a:p>
          <a:p>
            <a:r>
              <a:rPr lang="en-US" dirty="0"/>
              <a:t>print('-</a:t>
            </a:r>
            <a:r>
              <a:rPr lang="en-US" dirty="0" err="1"/>
              <a:t>dtiff</a:t>
            </a:r>
            <a:r>
              <a:rPr lang="en-US" dirty="0"/>
              <a:t>',</a:t>
            </a:r>
            <a:r>
              <a:rPr lang="en-US" dirty="0" err="1"/>
              <a:t>printfile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generates the 1200x900 pixel </a:t>
            </a:r>
            <a:r>
              <a:rPr lang="en-US" dirty="0" smtClean="0"/>
              <a:t>image on the right above: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  <p:pic>
        <p:nvPicPr>
          <p:cNvPr id="1025" name="Picture 0" descr="Description: defaults.tif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286000"/>
            <a:ext cx="251460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418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ata Visualization Tips</a:t>
            </a:r>
          </a:p>
          <a:p>
            <a:r>
              <a:rPr lang="en-US" dirty="0" smtClean="0"/>
              <a:t>Image Files</a:t>
            </a:r>
          </a:p>
          <a:p>
            <a:pPr lvl="1"/>
            <a:r>
              <a:rPr lang="en-US" dirty="0" smtClean="0"/>
              <a:t>Raster Image Files vs. Vector Image Files</a:t>
            </a:r>
          </a:p>
          <a:p>
            <a:pPr lvl="1"/>
            <a:r>
              <a:rPr lang="en-US" dirty="0" smtClean="0"/>
              <a:t>Printing Images</a:t>
            </a:r>
          </a:p>
          <a:p>
            <a:pPr lvl="1"/>
            <a:r>
              <a:rPr lang="en-US" dirty="0" smtClean="0"/>
              <a:t>Anti-aliasing</a:t>
            </a:r>
          </a:p>
          <a:p>
            <a:r>
              <a:rPr lang="en-US" dirty="0" smtClean="0"/>
              <a:t>Working with Applications</a:t>
            </a:r>
          </a:p>
          <a:p>
            <a:pPr lvl="1"/>
            <a:r>
              <a:rPr lang="en-US" dirty="0" smtClean="0"/>
              <a:t>MATLAB</a:t>
            </a:r>
          </a:p>
          <a:p>
            <a:pPr lvl="1"/>
            <a:r>
              <a:rPr lang="en-US" dirty="0" smtClean="0"/>
              <a:t>Adobe Photoshop</a:t>
            </a:r>
          </a:p>
          <a:p>
            <a:pPr lvl="1"/>
            <a:r>
              <a:rPr lang="en-US" dirty="0" smtClean="0"/>
              <a:t>Microsoft Excel</a:t>
            </a:r>
            <a:endParaRPr lang="en-US" dirty="0"/>
          </a:p>
          <a:p>
            <a:r>
              <a:rPr lang="en-US" dirty="0" smtClean="0"/>
              <a:t>Additional Resources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3646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172200"/>
          </a:xfrm>
        </p:spPr>
        <p:txBody>
          <a:bodyPr>
            <a:normAutofit fontScale="32500" lnSpcReduction="20000"/>
          </a:bodyPr>
          <a:lstStyle/>
          <a:p>
            <a:r>
              <a:rPr lang="en-US" sz="3400" dirty="0"/>
              <a:t>We wanted to generate the image at a higher resolution, without the axes, without any white space on the left and right, and with only a small amount of white space above and below</a:t>
            </a:r>
            <a:r>
              <a:rPr lang="en-US" sz="3400" dirty="0" smtClean="0"/>
              <a:t>.</a:t>
            </a:r>
          </a:p>
          <a:p>
            <a:r>
              <a:rPr lang="en-US" sz="3400" dirty="0" smtClean="0"/>
              <a:t>Here is the new code section:</a:t>
            </a:r>
            <a:endParaRPr lang="en-US" sz="3400" dirty="0"/>
          </a:p>
          <a:p>
            <a:pPr marL="0" indent="0">
              <a:buNone/>
            </a:pPr>
            <a:r>
              <a:rPr lang="en-US" sz="3400" dirty="0"/>
              <a:t>	</a:t>
            </a:r>
            <a:endParaRPr lang="en-US" sz="3400" dirty="0" smtClean="0"/>
          </a:p>
          <a:p>
            <a:r>
              <a:rPr lang="en-US" sz="3400" dirty="0" err="1"/>
              <a:t>colormap</a:t>
            </a:r>
            <a:r>
              <a:rPr lang="en-US" sz="3400" dirty="0"/>
              <a:t>(jet(256)); % Increases </a:t>
            </a:r>
            <a:r>
              <a:rPr lang="en-US" sz="3400" dirty="0" err="1"/>
              <a:t>colormap</a:t>
            </a:r>
            <a:r>
              <a:rPr lang="en-US" sz="3400" dirty="0"/>
              <a:t> to a full 256 entries from </a:t>
            </a:r>
            <a:r>
              <a:rPr lang="en-US" sz="3400" dirty="0" smtClean="0"/>
              <a:t>default. Recommended </a:t>
            </a:r>
            <a:r>
              <a:rPr lang="en-US" sz="3400" dirty="0"/>
              <a:t>you ALWAYS do this for all </a:t>
            </a:r>
            <a:r>
              <a:rPr lang="en-US" sz="3400" dirty="0" err="1"/>
              <a:t>colormaps</a:t>
            </a:r>
            <a:r>
              <a:rPr lang="en-US" sz="3400" dirty="0" smtClean="0"/>
              <a:t>.</a:t>
            </a:r>
          </a:p>
          <a:p>
            <a:r>
              <a:rPr lang="en-US" sz="3400" dirty="0" smtClean="0"/>
              <a:t> </a:t>
            </a:r>
          </a:p>
          <a:p>
            <a:r>
              <a:rPr lang="en-US" sz="3400" dirty="0"/>
              <a:t>axis([ -.6 1 0 .125</a:t>
            </a:r>
            <a:r>
              <a:rPr lang="en-US" sz="3400" dirty="0" smtClean="0"/>
              <a:t>]);</a:t>
            </a:r>
          </a:p>
          <a:p>
            <a:r>
              <a:rPr lang="en-US" sz="3400" dirty="0"/>
              <a:t>shading  </a:t>
            </a:r>
            <a:r>
              <a:rPr lang="en-US" sz="3400" dirty="0" err="1" smtClean="0"/>
              <a:t>interp</a:t>
            </a:r>
            <a:endParaRPr lang="en-US" sz="3400" dirty="0"/>
          </a:p>
          <a:p>
            <a:r>
              <a:rPr lang="en-US" sz="3400" dirty="0"/>
              <a:t> </a:t>
            </a:r>
          </a:p>
          <a:p>
            <a:r>
              <a:rPr lang="en-US" sz="3400" dirty="0" smtClean="0"/>
              <a:t>axis image;  </a:t>
            </a:r>
            <a:r>
              <a:rPr lang="en-US" sz="3400" dirty="0"/>
              <a:t>% Condenses figure around displayed material and sets the </a:t>
            </a:r>
            <a:r>
              <a:rPr lang="en-US" sz="3400" dirty="0" smtClean="0"/>
              <a:t> aspect </a:t>
            </a:r>
            <a:r>
              <a:rPr lang="en-US" sz="3400" dirty="0"/>
              <a:t>ratio so that the data units are the same in </a:t>
            </a:r>
            <a:r>
              <a:rPr lang="en-US" sz="3400" dirty="0" smtClean="0"/>
              <a:t>both </a:t>
            </a:r>
          </a:p>
          <a:p>
            <a:r>
              <a:rPr lang="en-US" sz="3400" dirty="0"/>
              <a:t> </a:t>
            </a:r>
            <a:r>
              <a:rPr lang="en-US" sz="3400" dirty="0" smtClean="0"/>
              <a:t>   % directions.</a:t>
            </a:r>
            <a:endParaRPr lang="en-US" sz="3400" dirty="0"/>
          </a:p>
          <a:p>
            <a:r>
              <a:rPr lang="en-US" sz="3400" dirty="0"/>
              <a:t> </a:t>
            </a:r>
          </a:p>
          <a:p>
            <a:r>
              <a:rPr lang="en-US" sz="3400" dirty="0"/>
              <a:t>axis off         % suppress axis display</a:t>
            </a:r>
          </a:p>
          <a:p>
            <a:r>
              <a:rPr lang="en-US" sz="3400" dirty="0"/>
              <a:t> </a:t>
            </a:r>
          </a:p>
          <a:p>
            <a:r>
              <a:rPr lang="en-US" sz="3400" dirty="0"/>
              <a:t>set(</a:t>
            </a:r>
            <a:r>
              <a:rPr lang="en-US" sz="3400" dirty="0" err="1"/>
              <a:t>gcf</a:t>
            </a:r>
            <a:r>
              <a:rPr lang="en-US" sz="3400" dirty="0"/>
              <a:t>,'Renderer','</a:t>
            </a:r>
            <a:r>
              <a:rPr lang="en-US" sz="3400" dirty="0" err="1"/>
              <a:t>Zbuffer</a:t>
            </a:r>
            <a:r>
              <a:rPr lang="en-US" sz="3400" dirty="0"/>
              <a:t>') % Use software renderer only.  Default  </a:t>
            </a:r>
            <a:r>
              <a:rPr lang="en-US" sz="3400" dirty="0" smtClean="0"/>
              <a:t>'</a:t>
            </a:r>
            <a:r>
              <a:rPr lang="en-US" sz="3400" dirty="0" err="1" smtClean="0"/>
              <a:t>opengl</a:t>
            </a:r>
            <a:r>
              <a:rPr lang="en-US" sz="3400" dirty="0"/>
              <a:t>' renderer takes advantage of graphics hardware </a:t>
            </a:r>
            <a:r>
              <a:rPr lang="en-US" sz="3400" dirty="0" smtClean="0"/>
              <a:t>on </a:t>
            </a:r>
            <a:endParaRPr lang="en-US" sz="3400" dirty="0"/>
          </a:p>
          <a:p>
            <a:r>
              <a:rPr lang="en-US" sz="3400" dirty="0"/>
              <a:t>    % </a:t>
            </a:r>
            <a:r>
              <a:rPr lang="en-US" sz="3400" dirty="0" smtClean="0"/>
              <a:t>local machine</a:t>
            </a:r>
            <a:r>
              <a:rPr lang="en-US" sz="3400" dirty="0"/>
              <a:t>.   This can be good but also can result in exceeding the </a:t>
            </a:r>
            <a:r>
              <a:rPr lang="en-US" sz="3400" dirty="0" smtClean="0"/>
              <a:t>capacity </a:t>
            </a:r>
            <a:r>
              <a:rPr lang="en-US" sz="3400" dirty="0"/>
              <a:t>of the graphics card at high resolutions </a:t>
            </a:r>
            <a:r>
              <a:rPr lang="en-US" sz="3400" dirty="0" smtClean="0"/>
              <a:t>leading</a:t>
            </a:r>
            <a:endParaRPr lang="en-US" sz="3400" dirty="0"/>
          </a:p>
          <a:p>
            <a:r>
              <a:rPr lang="en-US" sz="3400" dirty="0"/>
              <a:t>    % </a:t>
            </a:r>
            <a:r>
              <a:rPr lang="en-US" sz="3400" dirty="0" smtClean="0"/>
              <a:t>to corrupted </a:t>
            </a:r>
            <a:r>
              <a:rPr lang="en-US" sz="3400" dirty="0"/>
              <a:t>images.</a:t>
            </a:r>
          </a:p>
          <a:p>
            <a:r>
              <a:rPr lang="en-US" sz="3400" dirty="0"/>
              <a:t> </a:t>
            </a:r>
          </a:p>
          <a:p>
            <a:r>
              <a:rPr lang="en-US" sz="3400" dirty="0"/>
              <a:t>set(</a:t>
            </a:r>
            <a:r>
              <a:rPr lang="en-US" sz="3400" dirty="0" err="1"/>
              <a:t>gcf</a:t>
            </a:r>
            <a:r>
              <a:rPr lang="en-US" sz="3400" dirty="0"/>
              <a:t>,'</a:t>
            </a:r>
            <a:r>
              <a:rPr lang="en-US" sz="3400" dirty="0" err="1"/>
              <a:t>color','white</a:t>
            </a:r>
            <a:r>
              <a:rPr lang="en-US" sz="3400" dirty="0"/>
              <a:t>')  % Change figure background color to white</a:t>
            </a:r>
          </a:p>
          <a:p>
            <a:r>
              <a:rPr lang="en-US" sz="3400" dirty="0"/>
              <a:t> </a:t>
            </a:r>
          </a:p>
          <a:p>
            <a:r>
              <a:rPr lang="en-US" sz="3400" dirty="0"/>
              <a:t>set(</a:t>
            </a:r>
            <a:r>
              <a:rPr lang="en-US" sz="3400" dirty="0" err="1"/>
              <a:t>gca</a:t>
            </a:r>
            <a:r>
              <a:rPr lang="en-US" sz="3400" dirty="0"/>
              <a:t>, 'Position', [0 0 1 1]);</a:t>
            </a:r>
          </a:p>
          <a:p>
            <a:r>
              <a:rPr lang="en-US" sz="3400" dirty="0"/>
              <a:t> </a:t>
            </a:r>
          </a:p>
          <a:p>
            <a:r>
              <a:rPr lang="en-US" sz="3400" dirty="0" err="1"/>
              <a:t>myfiguresize</a:t>
            </a:r>
            <a:r>
              <a:rPr lang="en-US" sz="3400" dirty="0"/>
              <a:t> = [0 0 8.0 2.0] % Set figure size.  This results in a 8x2 </a:t>
            </a:r>
            <a:r>
              <a:rPr lang="en-US" sz="3400" dirty="0" smtClean="0"/>
              <a:t>inch(default </a:t>
            </a:r>
            <a:r>
              <a:rPr lang="en-US" sz="3400" dirty="0"/>
              <a:t>unit) image.  Combined with the -r#### DPI </a:t>
            </a:r>
            <a:r>
              <a:rPr lang="en-US" sz="3400" dirty="0" smtClean="0"/>
              <a:t> </a:t>
            </a:r>
            <a:endParaRPr lang="en-US" sz="3400" dirty="0"/>
          </a:p>
          <a:p>
            <a:r>
              <a:rPr lang="en-US" sz="3400" dirty="0"/>
              <a:t>    % </a:t>
            </a:r>
            <a:r>
              <a:rPr lang="en-US" sz="3400" dirty="0" smtClean="0"/>
              <a:t>resolution in </a:t>
            </a:r>
            <a:r>
              <a:rPr lang="en-US" sz="3400" dirty="0"/>
              <a:t>the print command below, this controls the size of the output </a:t>
            </a:r>
            <a:r>
              <a:rPr lang="en-US" sz="3400" dirty="0" smtClean="0"/>
              <a:t>image </a:t>
            </a:r>
            <a:r>
              <a:rPr lang="en-US" sz="3400" dirty="0"/>
              <a:t>in pixels.</a:t>
            </a:r>
          </a:p>
          <a:p>
            <a:r>
              <a:rPr lang="en-US" sz="3400" dirty="0"/>
              <a:t>set(</a:t>
            </a:r>
            <a:r>
              <a:rPr lang="en-US" sz="3400" dirty="0" err="1"/>
              <a:t>gcf</a:t>
            </a:r>
            <a:r>
              <a:rPr lang="en-US" sz="3400" dirty="0"/>
              <a:t>,'</a:t>
            </a:r>
            <a:r>
              <a:rPr lang="en-US" sz="3400" dirty="0" err="1"/>
              <a:t>PaperPosition</a:t>
            </a:r>
            <a:r>
              <a:rPr lang="en-US" sz="3400" dirty="0"/>
              <a:t>',</a:t>
            </a:r>
            <a:r>
              <a:rPr lang="en-US" sz="3400" dirty="0" err="1"/>
              <a:t>myfiguresize</a:t>
            </a:r>
            <a:r>
              <a:rPr lang="en-US" sz="3400" dirty="0"/>
              <a:t>);</a:t>
            </a:r>
          </a:p>
          <a:p>
            <a:r>
              <a:rPr lang="en-US" sz="3400" dirty="0" err="1"/>
              <a:t>mypos</a:t>
            </a:r>
            <a:r>
              <a:rPr lang="en-US" sz="3400" dirty="0"/>
              <a:t> = get(</a:t>
            </a:r>
            <a:r>
              <a:rPr lang="en-US" sz="3400" dirty="0" err="1"/>
              <a:t>gcf</a:t>
            </a:r>
            <a:r>
              <a:rPr lang="en-US" sz="3400" dirty="0"/>
              <a:t>,'Position');</a:t>
            </a:r>
          </a:p>
          <a:p>
            <a:r>
              <a:rPr lang="en-US" sz="3400" dirty="0" err="1"/>
              <a:t>mypos</a:t>
            </a:r>
            <a:r>
              <a:rPr lang="en-US" sz="3400" dirty="0"/>
              <a:t>(3) = </a:t>
            </a:r>
            <a:r>
              <a:rPr lang="en-US" sz="3400" dirty="0" err="1"/>
              <a:t>mypos</a:t>
            </a:r>
            <a:r>
              <a:rPr lang="en-US" sz="3400" dirty="0"/>
              <a:t>(4);</a:t>
            </a:r>
          </a:p>
          <a:p>
            <a:r>
              <a:rPr lang="en-US" sz="3400" dirty="0"/>
              <a:t>set(</a:t>
            </a:r>
            <a:r>
              <a:rPr lang="en-US" sz="3400" dirty="0" err="1"/>
              <a:t>gcf</a:t>
            </a:r>
            <a:r>
              <a:rPr lang="en-US" sz="3400" dirty="0"/>
              <a:t>,'Position',</a:t>
            </a:r>
            <a:r>
              <a:rPr lang="en-US" sz="3400" dirty="0" err="1"/>
              <a:t>mypos</a:t>
            </a:r>
            <a:r>
              <a:rPr lang="en-US" sz="3400" dirty="0"/>
              <a:t>); % In combination, applies the size and position </a:t>
            </a:r>
            <a:r>
              <a:rPr lang="en-US" sz="3400" dirty="0" smtClean="0"/>
              <a:t>set </a:t>
            </a:r>
            <a:r>
              <a:rPr lang="en-US" sz="3400" dirty="0"/>
              <a:t>above.</a:t>
            </a:r>
          </a:p>
          <a:p>
            <a:r>
              <a:rPr lang="en-US" sz="3400" dirty="0"/>
              <a:t> </a:t>
            </a:r>
          </a:p>
          <a:p>
            <a:r>
              <a:rPr lang="en-US" sz="3400" dirty="0"/>
              <a:t>% place the print command here to print each figure</a:t>
            </a:r>
          </a:p>
          <a:p>
            <a:r>
              <a:rPr lang="en-US" sz="3400" dirty="0" err="1"/>
              <a:t>printfile</a:t>
            </a:r>
            <a:r>
              <a:rPr lang="en-US" sz="3400" dirty="0"/>
              <a:t> = ['test','.tiff']</a:t>
            </a:r>
          </a:p>
          <a:p>
            <a:r>
              <a:rPr lang="en-US" sz="3400" dirty="0"/>
              <a:t>print('-dtiff','-r1024',printfile) % Prints to a tiff output image at 1024 </a:t>
            </a:r>
            <a:r>
              <a:rPr lang="en-US" sz="3400" dirty="0" smtClean="0"/>
              <a:t> DPI</a:t>
            </a:r>
            <a:r>
              <a:rPr lang="en-US" sz="3400" dirty="0"/>
              <a:t>.  With the 8x2 inch settings above this results in an </a:t>
            </a:r>
            <a:r>
              <a:rPr lang="en-US" sz="3400" dirty="0" smtClean="0"/>
              <a:t>8192 </a:t>
            </a:r>
            <a:endParaRPr lang="en-US" sz="3400" dirty="0"/>
          </a:p>
          <a:p>
            <a:r>
              <a:rPr lang="en-US" sz="3400" dirty="0"/>
              <a:t>    % (1024 x 8) by 2048 (1024 x 2) tiff image file.</a:t>
            </a:r>
          </a:p>
          <a:p>
            <a:pPr marL="0" indent="0">
              <a:buNone/>
            </a:pPr>
            <a:endParaRPr lang="en-US" sz="3400" dirty="0"/>
          </a:p>
          <a:p>
            <a:r>
              <a:rPr lang="en-US" sz="3400" dirty="0"/>
              <a:t>This generates the new very large </a:t>
            </a:r>
            <a:r>
              <a:rPr lang="en-US" sz="3400" dirty="0" smtClean="0"/>
              <a:t>8192x2048 </a:t>
            </a:r>
            <a:r>
              <a:rPr lang="en-US" sz="3400" dirty="0"/>
              <a:t>pixel image: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5505450"/>
            <a:ext cx="449580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13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on MATLAB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also important to note that many of </a:t>
            </a:r>
            <a:r>
              <a:rPr lang="en-US" dirty="0" smtClean="0"/>
              <a:t>the </a:t>
            </a:r>
            <a:r>
              <a:rPr lang="en-US" dirty="0"/>
              <a:t>changes </a:t>
            </a:r>
            <a:r>
              <a:rPr lang="en-US" dirty="0" smtClean="0"/>
              <a:t>in the previous slide have </a:t>
            </a:r>
            <a:r>
              <a:rPr lang="en-US" b="1" dirty="0"/>
              <a:t>no effect on the figure shown on screen</a:t>
            </a:r>
            <a:r>
              <a:rPr lang="en-US" dirty="0"/>
              <a:t> and only affect the output image file.  The only changes that do show up in the MATLAB figure display </a:t>
            </a:r>
            <a:r>
              <a:rPr lang="en-US" dirty="0" smtClean="0"/>
              <a:t>result from </a:t>
            </a:r>
            <a:r>
              <a:rPr lang="en-US" dirty="0"/>
              <a:t>the “axis off” and “axis image” commands in the second code </a:t>
            </a:r>
            <a:r>
              <a:rPr lang="en-US" dirty="0" smtClean="0"/>
              <a:t>section on the previous slide.</a:t>
            </a:r>
          </a:p>
          <a:p>
            <a:endParaRPr lang="en-US" dirty="0"/>
          </a:p>
          <a:p>
            <a:r>
              <a:rPr lang="en-US" dirty="0" smtClean="0"/>
              <a:t>Antialiasing in MATLAB: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www.mathworks.com/matlabcentral/fileexchange/20979-myaa-my-anti-alias-for-matlab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67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Photoshop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Image -&gt; Image Size</a:t>
            </a:r>
          </a:p>
          <a:p>
            <a:pPr lvl="1"/>
            <a:r>
              <a:rPr lang="en-US" dirty="0" smtClean="0"/>
              <a:t>Rescale the image up or down</a:t>
            </a:r>
          </a:p>
          <a:p>
            <a:r>
              <a:rPr lang="en-US" dirty="0" smtClean="0"/>
              <a:t>Image -&gt; Canvas Size</a:t>
            </a:r>
          </a:p>
          <a:p>
            <a:pPr lvl="1"/>
            <a:r>
              <a:rPr lang="en-US" dirty="0" smtClean="0"/>
              <a:t>Crop or Expand (such as add a blue border around the edge of) the Image Area</a:t>
            </a:r>
          </a:p>
          <a:p>
            <a:pPr lvl="1"/>
            <a:endParaRPr lang="en-US" dirty="0"/>
          </a:p>
          <a:p>
            <a:r>
              <a:rPr lang="en-US" dirty="0" smtClean="0"/>
              <a:t>Things to Consider</a:t>
            </a:r>
          </a:p>
          <a:p>
            <a:pPr lvl="1"/>
            <a:r>
              <a:rPr lang="en-US" dirty="0" smtClean="0"/>
              <a:t>Units – choose appropriate units.  </a:t>
            </a:r>
          </a:p>
          <a:p>
            <a:pPr lvl="1"/>
            <a:r>
              <a:rPr lang="en-US" dirty="0" smtClean="0"/>
              <a:t>For Image Size, algorithm used to adjust.</a:t>
            </a:r>
            <a:endParaRPr lang="en-US" dirty="0"/>
          </a:p>
          <a:p>
            <a:pPr lvl="1"/>
            <a:r>
              <a:rPr lang="en-US" dirty="0" smtClean="0"/>
              <a:t>For Canvas Size, positioning of current image within new area.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94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Photoshop Tips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Layer -&gt; Flatten Image</a:t>
            </a:r>
          </a:p>
          <a:p>
            <a:pPr lvl="1"/>
            <a:r>
              <a:rPr lang="en-US" dirty="0" smtClean="0"/>
              <a:t>Eliminates layers and prepares to save as a raster image.  Only to be done at end of process and do not delete the original layered Photoshop file.  Do a “Save as” to a new name after you flatten the image.</a:t>
            </a:r>
          </a:p>
          <a:p>
            <a:pPr lvl="1"/>
            <a:endParaRPr lang="en-US" dirty="0"/>
          </a:p>
          <a:p>
            <a:r>
              <a:rPr lang="en-US" dirty="0" smtClean="0"/>
              <a:t>Image -&gt; Mode</a:t>
            </a:r>
          </a:p>
          <a:p>
            <a:pPr lvl="1"/>
            <a:r>
              <a:rPr lang="en-US" dirty="0" smtClean="0"/>
              <a:t>Needs to be set appropriately to the image file format you plan to save to.  RGB Color, 8 Bits/Channel is most common.  However, if you want to save a GIF file, will need to set to Indexed Color.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3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Excel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Excel Plots are manipulated by selecting elements of them with the Mouse and then right-clicking and generally choosing “Format </a:t>
            </a:r>
            <a:r>
              <a:rPr lang="en-US" i="1" dirty="0" smtClean="0"/>
              <a:t>Element</a:t>
            </a:r>
            <a:r>
              <a:rPr lang="en-US" dirty="0" smtClean="0"/>
              <a:t>”; this can also generally be done through the Chart Tools -&gt; Layout toolbar.  Precise control over plot size is very tricky given this.  You can set the whole “Chart Area” to be a specific size but Excel adapts the smaller elements somewhat as it sees fit.  If you need a plot of a particular size in another application, trial and error is often necessary.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48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Materials to Explore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4525963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chemeClr val="bg1"/>
                </a:solidFill>
              </a:rPr>
              <a:t>Introduction to Image Files Tutorial </a:t>
            </a:r>
            <a:r>
              <a:rPr lang="en-US" sz="2200" dirty="0" smtClean="0">
                <a:solidFill>
                  <a:schemeClr val="bg1"/>
                </a:solidFill>
                <a:hlinkClick r:id="rId2"/>
              </a:rPr>
              <a:t>http://www.bu.edu/tech/research/training/tutorials/imagefiles/</a:t>
            </a:r>
            <a:endParaRPr lang="en-US" sz="2200" dirty="0" smtClean="0">
              <a:solidFill>
                <a:schemeClr val="bg1"/>
              </a:solidFill>
            </a:endParaRPr>
          </a:p>
          <a:p>
            <a:r>
              <a:rPr lang="en-US" sz="2200" dirty="0" smtClean="0"/>
              <a:t>Edward </a:t>
            </a:r>
            <a:r>
              <a:rPr lang="en-US" sz="2200" dirty="0" err="1" smtClean="0"/>
              <a:t>Tufte</a:t>
            </a:r>
            <a:r>
              <a:rPr lang="en-US" sz="2200" dirty="0" smtClean="0"/>
              <a:t>, “The Visual Display of Quantitative Information”, etc…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>
                <a:hlinkClick r:id="rId3"/>
              </a:rPr>
              <a:t>http://www.edwardtufte.com/tufte/books_vdqi</a:t>
            </a:r>
            <a:endParaRPr lang="en-US" sz="2200" dirty="0" smtClean="0"/>
          </a:p>
          <a:p>
            <a:r>
              <a:rPr lang="en-US" sz="2200" dirty="0" smtClean="0"/>
              <a:t>Maureen Stone, “</a:t>
            </a:r>
            <a:r>
              <a:rPr lang="en-US" sz="2000" dirty="0"/>
              <a:t>Choosing Colors for Data </a:t>
            </a:r>
            <a:r>
              <a:rPr lang="en-US" sz="2000" dirty="0" smtClean="0"/>
              <a:t>Visualization</a:t>
            </a:r>
            <a:r>
              <a:rPr lang="en-US" sz="2000" b="1" dirty="0" smtClean="0"/>
              <a:t>” </a:t>
            </a:r>
            <a:r>
              <a:rPr lang="en-US" sz="2200" dirty="0" smtClean="0">
                <a:hlinkClick r:id="rId4"/>
              </a:rPr>
              <a:t>http://www.perceptualedge.com/articles/b-eye/choosing_colors.pdf</a:t>
            </a:r>
            <a:endParaRPr lang="en-US" sz="2200" dirty="0" smtClean="0"/>
          </a:p>
          <a:p>
            <a:r>
              <a:rPr lang="en-US" sz="2200" dirty="0" err="1" smtClean="0"/>
              <a:t>Jiro</a:t>
            </a:r>
            <a:r>
              <a:rPr lang="en-US" sz="2200" dirty="0" smtClean="0"/>
              <a:t> </a:t>
            </a:r>
            <a:r>
              <a:rPr lang="en-US" sz="2200" dirty="0" err="1" smtClean="0"/>
              <a:t>Doke</a:t>
            </a:r>
            <a:r>
              <a:rPr lang="en-US" sz="2200" dirty="0" smtClean="0"/>
              <a:t>, “Making Pretty Graphs” in MATLAB </a:t>
            </a:r>
            <a:r>
              <a:rPr lang="en-US" sz="2200" dirty="0" smtClean="0">
                <a:hlinkClick r:id="rId5"/>
              </a:rPr>
              <a:t>http</a:t>
            </a:r>
            <a:r>
              <a:rPr lang="en-US" sz="2200" dirty="0">
                <a:hlinkClick r:id="rId5"/>
              </a:rPr>
              <a:t>://blogs.mathworks.com/loren/2007/12/11/making-pretty-graphs/</a:t>
            </a:r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08AC-11BC-4389-AD3E-5B88193DF9A1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open a browser and go to: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scv.bu.edu/survey/tutorial_evaluation.html</a:t>
            </a:r>
            <a:endParaRPr lang="en-US" dirty="0"/>
          </a:p>
          <a:p>
            <a:r>
              <a:rPr lang="en-US" dirty="0" smtClean="0"/>
              <a:t>To fill out the tutorial survey.  Thanks for coming.</a:t>
            </a:r>
          </a:p>
          <a:p>
            <a:endParaRPr lang="en-US" dirty="0"/>
          </a:p>
          <a:p>
            <a:r>
              <a:rPr lang="en-US" dirty="0" smtClean="0"/>
              <a:t>Tutorials slides available on the </a:t>
            </a:r>
            <a:r>
              <a:rPr lang="en-US" dirty="0"/>
              <a:t>web from: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www.bu.edu/tech/research/training/tutorials/list</a:t>
            </a:r>
            <a:r>
              <a:rPr lang="en-US" sz="2000" dirty="0" smtClean="0">
                <a:hlinkClick r:id="rId3"/>
              </a:rPr>
              <a:t>/</a:t>
            </a:r>
            <a:endParaRPr lang="en-US" sz="2000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SCV </a:t>
            </a:r>
            <a:r>
              <a:rPr lang="en-US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47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PowerPoint Tips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contrast </a:t>
            </a:r>
            <a:r>
              <a:rPr lang="en-US" dirty="0"/>
              <a:t>b</a:t>
            </a:r>
            <a:r>
              <a:rPr lang="en-US" dirty="0" smtClean="0"/>
              <a:t>ackground and text color.</a:t>
            </a:r>
          </a:p>
          <a:p>
            <a:r>
              <a:rPr lang="en-US" dirty="0" smtClean="0"/>
              <a:t>Not too much text on any slide.</a:t>
            </a:r>
          </a:p>
          <a:p>
            <a:r>
              <a:rPr lang="en-US" dirty="0" smtClean="0"/>
              <a:t>Standard, </a:t>
            </a:r>
            <a:r>
              <a:rPr lang="en-US" dirty="0"/>
              <a:t>s</a:t>
            </a:r>
            <a:r>
              <a:rPr lang="en-US" dirty="0" smtClean="0"/>
              <a:t>imple fonts.</a:t>
            </a:r>
          </a:p>
          <a:p>
            <a:pPr lvl="1"/>
            <a:r>
              <a:rPr lang="en-US" dirty="0" smtClean="0"/>
              <a:t>24 pt. </a:t>
            </a:r>
            <a:r>
              <a:rPr lang="en-US" dirty="0"/>
              <a:t>s</a:t>
            </a:r>
            <a:r>
              <a:rPr lang="en-US" dirty="0" smtClean="0"/>
              <a:t>ize </a:t>
            </a:r>
            <a:r>
              <a:rPr lang="en-US" dirty="0"/>
              <a:t>m</a:t>
            </a:r>
            <a:r>
              <a:rPr lang="en-US" dirty="0" smtClean="0"/>
              <a:t>inimum in general.  Larger is better.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60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Charts - Use Strongly Contrasting Colors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5269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15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Use </a:t>
            </a:r>
            <a:r>
              <a:rPr lang="en-US" dirty="0"/>
              <a:t>O</a:t>
            </a:r>
            <a:r>
              <a:rPr lang="en-US" dirty="0" smtClean="0"/>
              <a:t>ne Exceptional Color </a:t>
            </a:r>
            <a:r>
              <a:rPr lang="en-US" dirty="0"/>
              <a:t>f</a:t>
            </a:r>
            <a:r>
              <a:rPr lang="en-US" dirty="0" smtClean="0"/>
              <a:t>or Emphasis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836645"/>
              </p:ext>
            </p:extLst>
          </p:nvPr>
        </p:nvGraphicFramePr>
        <p:xfrm>
          <a:off x="457200" y="1371600"/>
          <a:ext cx="82296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212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Legibility Depends on the </a:t>
            </a:r>
            <a:r>
              <a:rPr lang="en-US" dirty="0"/>
              <a:t>C</a:t>
            </a:r>
            <a:r>
              <a:rPr lang="en-US" dirty="0" smtClean="0"/>
              <a:t>ontrast in Value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9EA1-D1AE-4910-8772-7E1B29FA530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  <p:pic>
        <p:nvPicPr>
          <p:cNvPr id="10" name="Picture 9" descr="bfranklin-valu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2" y="1704975"/>
            <a:ext cx="7915275" cy="3448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Accessibility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Color Blindness</a:t>
            </a:r>
          </a:p>
          <a:p>
            <a:pPr lvl="1"/>
            <a:r>
              <a:rPr lang="en-US" dirty="0" smtClean="0"/>
              <a:t>Use high contrast colors.  Avoid using both Reds and Greens.</a:t>
            </a:r>
          </a:p>
          <a:p>
            <a:pPr lvl="1"/>
            <a:r>
              <a:rPr lang="en-US" dirty="0" smtClean="0"/>
              <a:t>Try to indicate differences with an additional means beyond color, such as different symbols or text.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safecolours.rigdenage.com/palettefiles.html</a:t>
            </a:r>
            <a:r>
              <a:rPr lang="en-US" dirty="0" smtClean="0"/>
              <a:t>  for color palettes as experienced by the color blind.</a:t>
            </a:r>
          </a:p>
          <a:p>
            <a:r>
              <a:rPr lang="en-US" dirty="0" smtClean="0"/>
              <a:t>Low Vision </a:t>
            </a:r>
          </a:p>
          <a:p>
            <a:pPr lvl="1"/>
            <a:r>
              <a:rPr lang="en-US" dirty="0" smtClean="0"/>
              <a:t>Use particularly large </a:t>
            </a:r>
            <a:r>
              <a:rPr lang="en-US" smtClean="0"/>
              <a:t>fonts and, </a:t>
            </a:r>
            <a:r>
              <a:rPr lang="en-US" dirty="0" smtClean="0"/>
              <a:t>again, high contrast colors.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11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Publications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carefully and provide them what they want.</a:t>
            </a:r>
          </a:p>
          <a:p>
            <a:endParaRPr lang="en-US" dirty="0"/>
          </a:p>
          <a:p>
            <a:r>
              <a:rPr lang="en-US" dirty="0" smtClean="0"/>
              <a:t>Comments</a:t>
            </a:r>
          </a:p>
          <a:p>
            <a:pPr lvl="1"/>
            <a:r>
              <a:rPr lang="en-US" dirty="0" smtClean="0"/>
              <a:t>DPI (dots per inch) – Only means anything when a size is given.  If no size is given, assume a fairly large size such as 8”x10”.  At 300 DPI an 8”x10” image needs to be 2400x3000 pixels.</a:t>
            </a:r>
          </a:p>
          <a:p>
            <a:pPr lvl="1"/>
            <a:r>
              <a:rPr lang="en-US" dirty="0" smtClean="0"/>
              <a:t>Format – Commonly requested formats Tiff, High Quality Jpeg, RAW (digital camera format – does not apply to computer generated imagery)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FCB5-D72B-4441-A3E3-CE7617F59789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57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File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Raster</a:t>
            </a:r>
          </a:p>
          <a:p>
            <a:pPr lvl="1"/>
            <a:r>
              <a:rPr lang="en-US" dirty="0" smtClean="0"/>
              <a:t>tiff, png, bmp, jpg, gif</a:t>
            </a:r>
          </a:p>
          <a:p>
            <a:r>
              <a:rPr lang="en-US" dirty="0" smtClean="0"/>
              <a:t>Vector</a:t>
            </a:r>
          </a:p>
          <a:p>
            <a:pPr lvl="1"/>
            <a:r>
              <a:rPr lang="en-US" dirty="0"/>
              <a:t>Portable Document Format -  .</a:t>
            </a:r>
            <a:r>
              <a:rPr lang="en-US" dirty="0" err="1"/>
              <a:t>pdf</a:t>
            </a:r>
            <a:endParaRPr lang="en-US" dirty="0"/>
          </a:p>
          <a:p>
            <a:pPr lvl="1"/>
            <a:r>
              <a:rPr lang="en-US" dirty="0" smtClean="0"/>
              <a:t>PowerPoint </a:t>
            </a:r>
            <a:r>
              <a:rPr lang="en-US" dirty="0"/>
              <a:t>- .</a:t>
            </a:r>
            <a:r>
              <a:rPr lang="en-US" dirty="0" err="1"/>
              <a:t>ppt</a:t>
            </a:r>
            <a:endParaRPr lang="en-US" dirty="0"/>
          </a:p>
          <a:p>
            <a:pPr lvl="1"/>
            <a:r>
              <a:rPr lang="en-US" dirty="0"/>
              <a:t>Adobe Illustrator - .</a:t>
            </a:r>
            <a:r>
              <a:rPr lang="en-US" dirty="0" err="1"/>
              <a:t>ai</a:t>
            </a:r>
            <a:endParaRPr lang="en-US" dirty="0"/>
          </a:p>
          <a:p>
            <a:pPr lvl="1"/>
            <a:r>
              <a:rPr lang="en-US" dirty="0"/>
              <a:t>Photoshop - .</a:t>
            </a:r>
            <a:r>
              <a:rPr lang="en-US" dirty="0" err="1"/>
              <a:t>psd</a:t>
            </a:r>
            <a:endParaRPr lang="en-US" dirty="0"/>
          </a:p>
          <a:p>
            <a:pPr lvl="1"/>
            <a:r>
              <a:rPr lang="en-US" dirty="0" smtClean="0"/>
              <a:t>PostScript - .</a:t>
            </a:r>
            <a:r>
              <a:rPr lang="en-US" dirty="0" err="1" smtClean="0"/>
              <a:t>ps</a:t>
            </a:r>
            <a:endParaRPr lang="en-US" dirty="0" smtClean="0"/>
          </a:p>
          <a:p>
            <a:pPr lvl="1"/>
            <a:r>
              <a:rPr lang="en-US" dirty="0" smtClean="0"/>
              <a:t>Encapsulated PostScript - .</a:t>
            </a:r>
            <a:r>
              <a:rPr lang="en-US" dirty="0" err="1" smtClean="0"/>
              <a:t>eps</a:t>
            </a:r>
            <a:endParaRPr lang="en-US" dirty="0" smtClean="0"/>
          </a:p>
          <a:p>
            <a:pPr lvl="1"/>
            <a:r>
              <a:rPr lang="en-US" dirty="0" smtClean="0"/>
              <a:t>Drawing and CAD packages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CC4E0-6465-4903-8CAC-674B8C80765D}" type="datetime1">
              <a:rPr lang="en-US" smtClean="0"/>
              <a:t>1/27/2012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E00483-4F21-42E6-B688-F219DB29C34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SCV </a:t>
            </a:r>
            <a:r>
              <a:rPr lang="en-US" dirty="0"/>
              <a:t>Spring 2012 </a:t>
            </a:r>
            <a:r>
              <a:rPr lang="en-US" dirty="0" smtClean="0"/>
              <a:t>Tutorial Series - Graphics and Images for Publication and 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V Theme1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AC08F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SCV Theme1</Template>
  <TotalTime>82054</TotalTime>
  <Words>1801</Words>
  <Application>Microsoft Office PowerPoint</Application>
  <PresentationFormat>On-screen Show (4:3)</PresentationFormat>
  <Paragraphs>307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SCV Theme1</vt:lpstr>
      <vt:lpstr>Graphics and Images for  Publication and Presentation    Aaron Fuegi aarondf@bu.edu  Scientific Computing and Visualization   Information Services &amp; Technology   Boston University  </vt:lpstr>
      <vt:lpstr>Outline</vt:lpstr>
      <vt:lpstr>PowerPoint Tips </vt:lpstr>
      <vt:lpstr>Charts - Use Strongly Contrasting Colors</vt:lpstr>
      <vt:lpstr>Or Use One Exceptional Color for Emphasis</vt:lpstr>
      <vt:lpstr>Legibility Depends on the Contrast in Value</vt:lpstr>
      <vt:lpstr>Accessibility Issues</vt:lpstr>
      <vt:lpstr>Publications Requirements</vt:lpstr>
      <vt:lpstr>Image File Formats</vt:lpstr>
      <vt:lpstr>Raster Image Files</vt:lpstr>
      <vt:lpstr>24 Bit Full Color Pixel Values (16.7 million possible colors)</vt:lpstr>
      <vt:lpstr>8 Bit Color Map or Gray Scale (256 possible colors) - Many packages give you tools for editing the color map</vt:lpstr>
      <vt:lpstr>Raster Image Quality</vt:lpstr>
      <vt:lpstr>Vector Files</vt:lpstr>
      <vt:lpstr>Printing Images – RGB vs. CMYK Color Model</vt:lpstr>
      <vt:lpstr>Printing Images (continued)</vt:lpstr>
      <vt:lpstr>Screen Capture</vt:lpstr>
      <vt:lpstr>Aliasing and Anti-aliasing</vt:lpstr>
      <vt:lpstr>High Resolution MATLAB Output</vt:lpstr>
      <vt:lpstr>PowerPoint Presentation</vt:lpstr>
      <vt:lpstr>Note on MATLAB</vt:lpstr>
      <vt:lpstr>Photoshop Tips</vt:lpstr>
      <vt:lpstr>Photoshop Tips Continued</vt:lpstr>
      <vt:lpstr>Excel Tips</vt:lpstr>
      <vt:lpstr>Additional Materials to Explore</vt:lpstr>
      <vt:lpstr>Tutorial Survey</vt:lpstr>
    </vt:vector>
  </TitlesOfParts>
  <Company>Boston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Laura Giannitrapani</dc:creator>
  <cp:lastModifiedBy>Fuegi, Aaron D</cp:lastModifiedBy>
  <cp:revision>610</cp:revision>
  <cp:lastPrinted>2011-09-22T13:06:37Z</cp:lastPrinted>
  <dcterms:created xsi:type="dcterms:W3CDTF">2010-06-05T22:40:33Z</dcterms:created>
  <dcterms:modified xsi:type="dcterms:W3CDTF">2012-01-27T17:47:21Z</dcterms:modified>
</cp:coreProperties>
</file>