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  <p:sldMasterId id="2147483999" r:id="rId5"/>
  </p:sldMasterIdLst>
  <p:notesMasterIdLst>
    <p:notesMasterId r:id="rId103"/>
  </p:notesMasterIdLst>
  <p:handoutMasterIdLst>
    <p:handoutMasterId r:id="rId104"/>
  </p:handoutMasterIdLst>
  <p:sldIdLst>
    <p:sldId id="256" r:id="rId6"/>
    <p:sldId id="258" r:id="rId7"/>
    <p:sldId id="259" r:id="rId8"/>
    <p:sldId id="263" r:id="rId9"/>
    <p:sldId id="264" r:id="rId10"/>
    <p:sldId id="260" r:id="rId11"/>
    <p:sldId id="261" r:id="rId12"/>
    <p:sldId id="262" r:id="rId13"/>
    <p:sldId id="265" r:id="rId14"/>
    <p:sldId id="266" r:id="rId15"/>
    <p:sldId id="267" r:id="rId16"/>
    <p:sldId id="25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7" r:id="rId76"/>
    <p:sldId id="328" r:id="rId77"/>
    <p:sldId id="329" r:id="rId78"/>
    <p:sldId id="330" r:id="rId79"/>
    <p:sldId id="331" r:id="rId80"/>
    <p:sldId id="332" r:id="rId81"/>
    <p:sldId id="333" r:id="rId82"/>
    <p:sldId id="334" r:id="rId83"/>
    <p:sldId id="335" r:id="rId84"/>
    <p:sldId id="336" r:id="rId85"/>
    <p:sldId id="337" r:id="rId86"/>
    <p:sldId id="338" r:id="rId87"/>
    <p:sldId id="339" r:id="rId88"/>
    <p:sldId id="340" r:id="rId89"/>
    <p:sldId id="341" r:id="rId90"/>
    <p:sldId id="342" r:id="rId91"/>
    <p:sldId id="343" r:id="rId92"/>
    <p:sldId id="344" r:id="rId93"/>
    <p:sldId id="345" r:id="rId94"/>
    <p:sldId id="346" r:id="rId95"/>
    <p:sldId id="347" r:id="rId96"/>
    <p:sldId id="348" r:id="rId97"/>
    <p:sldId id="349" r:id="rId98"/>
    <p:sldId id="350" r:id="rId99"/>
    <p:sldId id="351" r:id="rId100"/>
    <p:sldId id="352" r:id="rId101"/>
    <p:sldId id="354" r:id="rId10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2675B4"/>
    <a:srgbClr val="FFFFFF"/>
    <a:srgbClr val="EF252A"/>
    <a:srgbClr val="999999"/>
    <a:srgbClr val="4D4D4D"/>
    <a:srgbClr val="333333"/>
    <a:srgbClr val="CC0000"/>
    <a:srgbClr val="D9D9D9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5" autoAdjust="0"/>
    <p:restoredTop sz="69293" autoAdjust="0"/>
  </p:normalViewPr>
  <p:slideViewPr>
    <p:cSldViewPr snapToGrid="0">
      <p:cViewPr varScale="1">
        <p:scale>
          <a:sx n="72" d="100"/>
          <a:sy n="72" d="100"/>
        </p:scale>
        <p:origin x="-108" y="-9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492"/>
    </p:cViewPr>
  </p:sorterViewPr>
  <p:notesViewPr>
    <p:cSldViewPr snapToGrid="0">
      <p:cViewPr varScale="1">
        <p:scale>
          <a:sx n="144" d="100"/>
          <a:sy n="144" d="100"/>
        </p:scale>
        <p:origin x="-2328" y="-120"/>
      </p:cViewPr>
      <p:guideLst>
        <p:guide orient="horz" pos="2929"/>
        <p:guide pos="2208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84" Type="http://schemas.openxmlformats.org/officeDocument/2006/relationships/slide" Target="slides/slide79.xml"/><Relationship Id="rId89" Type="http://schemas.openxmlformats.org/officeDocument/2006/relationships/slide" Target="slides/slide84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92" Type="http://schemas.openxmlformats.org/officeDocument/2006/relationships/slide" Target="slides/slide87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07" Type="http://schemas.openxmlformats.org/officeDocument/2006/relationships/theme" Target="theme/them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slide" Target="slides/slide69.xml"/><Relationship Id="rId79" Type="http://schemas.openxmlformats.org/officeDocument/2006/relationships/slide" Target="slides/slide74.xml"/><Relationship Id="rId87" Type="http://schemas.openxmlformats.org/officeDocument/2006/relationships/slide" Target="slides/slide82.xml"/><Relationship Id="rId102" Type="http://schemas.openxmlformats.org/officeDocument/2006/relationships/slide" Target="slides/slide97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82" Type="http://schemas.openxmlformats.org/officeDocument/2006/relationships/slide" Target="slides/slide77.xml"/><Relationship Id="rId90" Type="http://schemas.openxmlformats.org/officeDocument/2006/relationships/slide" Target="slides/slide85.xml"/><Relationship Id="rId95" Type="http://schemas.openxmlformats.org/officeDocument/2006/relationships/slide" Target="slides/slide90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slide" Target="slides/slide72.xml"/><Relationship Id="rId100" Type="http://schemas.openxmlformats.org/officeDocument/2006/relationships/slide" Target="slides/slide95.xml"/><Relationship Id="rId105" Type="http://schemas.openxmlformats.org/officeDocument/2006/relationships/presProps" Target="pres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80" Type="http://schemas.openxmlformats.org/officeDocument/2006/relationships/slide" Target="slides/slide75.xml"/><Relationship Id="rId85" Type="http://schemas.openxmlformats.org/officeDocument/2006/relationships/slide" Target="slides/slide80.xml"/><Relationship Id="rId93" Type="http://schemas.openxmlformats.org/officeDocument/2006/relationships/slide" Target="slides/slide88.xml"/><Relationship Id="rId98" Type="http://schemas.openxmlformats.org/officeDocument/2006/relationships/slide" Target="slides/slide9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103" Type="http://schemas.openxmlformats.org/officeDocument/2006/relationships/notesMaster" Target="notesMasters/notesMaster1.xml"/><Relationship Id="rId108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83" Type="http://schemas.openxmlformats.org/officeDocument/2006/relationships/slide" Target="slides/slide78.xml"/><Relationship Id="rId88" Type="http://schemas.openxmlformats.org/officeDocument/2006/relationships/slide" Target="slides/slide83.xml"/><Relationship Id="rId91" Type="http://schemas.openxmlformats.org/officeDocument/2006/relationships/slide" Target="slides/slide86.xml"/><Relationship Id="rId96" Type="http://schemas.openxmlformats.org/officeDocument/2006/relationships/slide" Target="slides/slide9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6" Type="http://schemas.openxmlformats.org/officeDocument/2006/relationships/viewProps" Target="viewProps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slide" Target="slides/slide73.xml"/><Relationship Id="rId81" Type="http://schemas.openxmlformats.org/officeDocument/2006/relationships/slide" Target="slides/slide76.xml"/><Relationship Id="rId86" Type="http://schemas.openxmlformats.org/officeDocument/2006/relationships/slide" Target="slides/slide81.xml"/><Relationship Id="rId94" Type="http://schemas.openxmlformats.org/officeDocument/2006/relationships/slide" Target="slides/slide89.xml"/><Relationship Id="rId99" Type="http://schemas.openxmlformats.org/officeDocument/2006/relationships/slide" Target="slides/slide94.xml"/><Relationship Id="rId101" Type="http://schemas.openxmlformats.org/officeDocument/2006/relationships/slide" Target="slides/slide9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slide" Target="slides/slide71.xml"/><Relationship Id="rId97" Type="http://schemas.openxmlformats.org/officeDocument/2006/relationships/slide" Target="slides/slide92.xml"/><Relationship Id="rId10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3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3" y="883158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6B995A-B50E-44BE-A875-F1FA27368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656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3" y="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43438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4" y="4415790"/>
            <a:ext cx="5140112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3" y="8831580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6" tIns="46583" rIns="93166" bIns="4658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6C199FA-E0C4-45E3-B9E5-D1BE0E5DB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490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64" charset="0"/>
        <a:ea typeface="Osaka" pitchFamily="-6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 userDrawn="1"/>
        </p:nvSpPr>
        <p:spPr bwMode="auto">
          <a:xfrm>
            <a:off x="0" y="-76200"/>
            <a:ext cx="9144000" cy="57912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5638800"/>
            <a:ext cx="9144000" cy="1219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5638800"/>
            <a:ext cx="9144000" cy="0"/>
          </a:xfrm>
          <a:prstGeom prst="line">
            <a:avLst/>
          </a:prstGeom>
          <a:noFill/>
          <a:ln w="6350">
            <a:solidFill>
              <a:srgbClr val="4D4D4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6019800"/>
            <a:ext cx="96837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>
            <a:lvl1pPr marL="0" indent="0" algn="ctr">
              <a:buFont typeface="Wingdings" pitchFamily="-64" charset="2"/>
              <a:buNone/>
              <a:defRPr>
                <a:solidFill>
                  <a:srgbClr val="CCCCCC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25AAB-B2A5-473D-B7C6-DC0D0D74C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73F2-D1E3-4919-9E72-6ED421C88E01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762000"/>
            <a:ext cx="19812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762000"/>
            <a:ext cx="5791200" cy="4953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084BF-99D4-4FB4-B2C9-6C3E8EFB0D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A6A77F-58F6-409A-B76F-CBFB74A08830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50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130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95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99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02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311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004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32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0FFC8-B4FD-4D86-88F1-4C4CBD4193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D901B-8D6A-4E9A-8302-A5DA0178F42D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737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3667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1687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9633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AF7A6F-D1D3-4C47-8592-A24DBC070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0412D-2FBD-4F74-A375-A736AB6D88EE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0"/>
            <a:ext cx="38862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862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2BA99-FEF1-4F1D-8DF4-E64BD79BC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1CFB5-B625-4AEC-84C0-A4E5D1503D35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7C94C-26BC-4DBD-AFB8-8A4024F7E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99327-C9CB-4544-9406-70BB87AAE6AA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641F1-9C06-4C32-9E21-2B511AB885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1C932-D368-4800-9AE8-71307946136E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34376E-1C13-4C7C-8E99-35154665D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F0704-5C74-4CF0-923F-4626F5824798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E0E67-0C94-4122-A0AA-C1F8F551C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9C637-038A-440C-BC1E-2C807FDDDE34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BC2CD2-D55D-46C9-8D3B-670DF3C1BE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90B0D-43C3-4D28-85A1-EB7866727277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-42863"/>
            <a:ext cx="9144000" cy="347663"/>
          </a:xfrm>
          <a:prstGeom prst="rect">
            <a:avLst/>
          </a:prstGeom>
          <a:gradFill rotWithShape="0">
            <a:gsLst>
              <a:gs pos="0">
                <a:srgbClr val="333333"/>
              </a:gs>
              <a:gs pos="100000">
                <a:schemeClr val="tx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762000"/>
            <a:ext cx="7924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This is the title of this slide.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0"/>
            <a:ext cx="7924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9600" y="0"/>
            <a:ext cx="510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5903913"/>
            <a:ext cx="144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0" rIns="91440" bIns="0" numCol="1" anchor="t" anchorCtr="0" compatLnSpc="1">
            <a:prstTxWarp prst="textNoShape">
              <a:avLst/>
            </a:prstTxWarp>
          </a:bodyPr>
          <a:lstStyle>
            <a:lvl1pPr algn="r">
              <a:defRPr sz="4400" b="1">
                <a:solidFill>
                  <a:srgbClr val="D9D9D9"/>
                </a:solidFill>
                <a:latin typeface="+mn-lt"/>
              </a:defRPr>
            </a:lvl1pPr>
          </a:lstStyle>
          <a:p>
            <a:pPr>
              <a:defRPr/>
            </a:pPr>
            <a:fld id="{3929D1F9-F79F-4B2C-8099-AFB6CB96A5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08080"/>
                </a:solidFill>
                <a:latin typeface="+mn-lt"/>
              </a:defRPr>
            </a:lvl1pPr>
          </a:lstStyle>
          <a:p>
            <a:pPr>
              <a:defRPr/>
            </a:pPr>
            <a:fld id="{84A8F97D-5CE8-4408-AED5-38EC27BA29B8}" type="datetime1">
              <a:rPr lang="en-US"/>
              <a:pPr>
                <a:defRPr/>
              </a:pPr>
              <a:t>1/28/2011</a:t>
            </a:fld>
            <a:endParaRPr lang="en-US"/>
          </a:p>
        </p:txBody>
      </p:sp>
      <p:pic>
        <p:nvPicPr>
          <p:cNvPr id="2057" name="Picture 1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9600" y="6019800"/>
            <a:ext cx="968375" cy="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  <a:ea typeface="Osaka" pitchFamily="-6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75B4"/>
        </a:buClr>
        <a:buFont typeface="Wingdings" pitchFamily="-64" charset="2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1432-5143-4B03-BE33-0141D7749992}" type="datetimeFigureOut">
              <a:rPr lang="en-US" smtClean="0"/>
              <a:t>1/28/2011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7A6E6-96BB-481D-A43F-66B7E8C7C3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8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ex1/hello.cpp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gcc.gnu.org/onlinedocs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ex2/ctof.cpp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ex3/ctof.cp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ex4/dotprod.cpp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ex5/dotprod.cpp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hyperlink" Target="ex6/dotprod.cpp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hyperlink" Target="ex7/dotprod.cp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hyperlink" Target="ex8" TargetMode="Externa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ex9" TargetMode="Externa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hyperlink" Target="ex10" TargetMode="Externa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hyperlink" Target="ex11" TargetMode="Externa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hyperlink" Target="ex12" TargetMode="Externa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hyperlink" Target="ex13" TargetMode="Externa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hyperlink" Target="ex14" TargetMode="Externa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</a:t>
            </a:r>
            <a:r>
              <a:rPr lang="en-US" dirty="0" smtClean="0"/>
              <a:t>C/C++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Doug Sondak</a:t>
            </a:r>
          </a:p>
          <a:p>
            <a:r>
              <a:rPr lang="en-US" dirty="0">
                <a:solidFill>
                  <a:schemeClr val="bg1"/>
                </a:solidFill>
              </a:rPr>
              <a:t>SCV</a:t>
            </a:r>
          </a:p>
          <a:p>
            <a:r>
              <a:rPr lang="en-US" dirty="0">
                <a:solidFill>
                  <a:schemeClr val="bg1"/>
                </a:solidFill>
              </a:rPr>
              <a:t>sondak@bu.edu</a:t>
            </a:r>
          </a:p>
        </p:txBody>
      </p:sp>
    </p:spTree>
    <p:extLst>
      <p:ext uri="{BB962C8B-B14F-4D97-AF65-F5344CB8AC3E}">
        <p14:creationId xmlns:p14="http://schemas.microsoft.com/office/powerpoint/2010/main" val="365381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Variables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solidFill>
                  <a:srgbClr val="C00000"/>
                </a:solidFill>
              </a:rPr>
              <a:t>char</a:t>
            </a:r>
          </a:p>
          <a:p>
            <a:pPr lvl="2"/>
            <a:r>
              <a:rPr lang="en-US" dirty="0" smtClean="0"/>
              <a:t>short for “character”</a:t>
            </a:r>
          </a:p>
          <a:p>
            <a:pPr lvl="2"/>
            <a:r>
              <a:rPr lang="en-US" dirty="0" smtClean="0"/>
              <a:t>enclosed in </a:t>
            </a:r>
            <a:r>
              <a:rPr lang="en-US" i="1" dirty="0" smtClean="0"/>
              <a:t>single</a:t>
            </a:r>
            <a:r>
              <a:rPr lang="en-US" dirty="0" smtClean="0"/>
              <a:t> quotes</a:t>
            </a:r>
          </a:p>
          <a:p>
            <a:pPr lvl="2"/>
            <a:r>
              <a:rPr lang="en-US" dirty="0" smtClean="0"/>
              <a:t>‘x’,   ‘$’</a:t>
            </a:r>
            <a:endParaRPr lang="en-US" dirty="0"/>
          </a:p>
          <a:p>
            <a:pPr lvl="2"/>
            <a:r>
              <a:rPr lang="en-US" i="1" dirty="0" smtClean="0"/>
              <a:t>character string</a:t>
            </a:r>
            <a:r>
              <a:rPr lang="en-US" dirty="0" smtClean="0"/>
              <a:t> is string of chars enclosed in </a:t>
            </a:r>
            <a:r>
              <a:rPr lang="en-US" i="1" dirty="0" smtClean="0"/>
              <a:t>double</a:t>
            </a:r>
            <a:r>
              <a:rPr lang="en-US" dirty="0" smtClean="0"/>
              <a:t> quotes</a:t>
            </a:r>
          </a:p>
          <a:p>
            <a:pPr lvl="3"/>
            <a:r>
              <a:rPr lang="en-US" dirty="0" smtClean="0"/>
              <a:t>“This is a character string.”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48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C/C++ </a:t>
            </a:r>
            <a:r>
              <a:rPr lang="en-US" dirty="0" smtClean="0"/>
              <a:t>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Case-sensitive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Spaces don’t matter except within </a:t>
            </a:r>
            <a:r>
              <a:rPr lang="en-US" dirty="0" smtClean="0">
                <a:cs typeface="Times New Roman" pitchFamily="18" charset="0"/>
              </a:rPr>
              <a:t>character </a:t>
            </a:r>
            <a:r>
              <a:rPr lang="en-US" dirty="0">
                <a:cs typeface="Times New Roman" pitchFamily="18" charset="0"/>
              </a:rPr>
              <a:t>strings</a:t>
            </a:r>
          </a:p>
          <a:p>
            <a:pPr lvl="1"/>
            <a:r>
              <a:rPr lang="en-US" dirty="0">
                <a:cs typeface="Times New Roman" pitchFamily="18" charset="0"/>
              </a:rPr>
              <a:t>I use them liberally to make code easy to read</a:t>
            </a:r>
          </a:p>
          <a:p>
            <a:r>
              <a:rPr lang="en-US" dirty="0">
                <a:cs typeface="Times New Roman" pitchFamily="18" charset="0"/>
              </a:rPr>
              <a:t>Source lines end with semicolons (as in </a:t>
            </a:r>
            <a:r>
              <a:rPr lang="en-US" dirty="0" err="1">
                <a:cs typeface="Times New Roman" pitchFamily="18" charset="0"/>
              </a:rPr>
              <a:t>Matlab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r>
              <a:rPr lang="en-US" dirty="0" smtClean="0">
                <a:cs typeface="Times New Roman" pitchFamily="18" charset="0"/>
              </a:rPr>
              <a:t>Comments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notes for humans that are ignored by the compiler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</a:rPr>
              <a:t>C:  enclosed by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/*  */</a:t>
            </a:r>
          </a:p>
          <a:p>
            <a:pPr lvl="1"/>
            <a:r>
              <a:rPr lang="en-US" dirty="0">
                <a:cs typeface="Times New Roman" pitchFamily="18" charset="0"/>
              </a:rPr>
              <a:t>C++:  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//</a:t>
            </a:r>
            <a:r>
              <a:rPr lang="en-US" dirty="0">
                <a:cs typeface="Times New Roman" pitchFamily="18" charset="0"/>
              </a:rPr>
              <a:t> at beginning of comment</a:t>
            </a:r>
          </a:p>
          <a:p>
            <a:pPr lvl="2"/>
            <a:r>
              <a:rPr lang="en-US" dirty="0">
                <a:cs typeface="Times New Roman" pitchFamily="18" charset="0"/>
              </a:rPr>
              <a:t>many C compilers also accept this </a:t>
            </a:r>
            <a:r>
              <a:rPr lang="en-US" dirty="0" smtClean="0">
                <a:cs typeface="Times New Roman" pitchFamily="18" charset="0"/>
              </a:rPr>
              <a:t>syntax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Use them liberally!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IS&amp;T Organization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8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C/C++ </a:t>
            </a:r>
            <a:r>
              <a:rPr lang="en-US" dirty="0" smtClean="0"/>
              <a:t>Syntax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 code contains </a:t>
            </a:r>
            <a:r>
              <a:rPr lang="en-US" b="1" dirty="0" smtClean="0">
                <a:solidFill>
                  <a:srgbClr val="0070C0"/>
                </a:solidFill>
              </a:rPr>
              <a:t>functions</a:t>
            </a:r>
          </a:p>
          <a:p>
            <a:pPr lvl="1"/>
            <a:r>
              <a:rPr lang="en-US" dirty="0" smtClean="0"/>
              <a:t>each one performs some task</a:t>
            </a:r>
          </a:p>
          <a:p>
            <a:pPr lvl="1"/>
            <a:r>
              <a:rPr lang="en-US" dirty="0" smtClean="0"/>
              <a:t>you write some of them</a:t>
            </a:r>
          </a:p>
          <a:p>
            <a:pPr lvl="1"/>
            <a:r>
              <a:rPr lang="en-US" dirty="0" smtClean="0"/>
              <a:t>some are intrinsic to the language</a:t>
            </a:r>
          </a:p>
          <a:p>
            <a:r>
              <a:rPr lang="en-US" dirty="0" smtClean="0"/>
              <a:t>every code contains at least one function, called </a:t>
            </a:r>
            <a:r>
              <a:rPr lang="en-US" b="1" dirty="0" smtClean="0">
                <a:solidFill>
                  <a:srgbClr val="0070C0"/>
                </a:solidFill>
              </a:rPr>
              <a:t>main</a:t>
            </a:r>
          </a:p>
          <a:p>
            <a:r>
              <a:rPr lang="en-US" dirty="0" smtClean="0"/>
              <a:t>functions often, though not always, return a value</a:t>
            </a:r>
          </a:p>
          <a:p>
            <a:pPr lvl="1"/>
            <a:r>
              <a:rPr lang="en-US" dirty="0" smtClean="0"/>
              <a:t>function is characterized by the </a:t>
            </a:r>
            <a:r>
              <a:rPr lang="en-US" b="1" dirty="0" smtClean="0">
                <a:solidFill>
                  <a:srgbClr val="0070C0"/>
                </a:solidFill>
              </a:rPr>
              <a:t>type</a:t>
            </a:r>
            <a:r>
              <a:rPr lang="en-US" dirty="0" smtClean="0"/>
              <a:t> of value it returns</a:t>
            </a:r>
          </a:p>
          <a:p>
            <a:pPr lvl="2"/>
            <a:r>
              <a:rPr lang="en-US" dirty="0" err="1" smtClean="0"/>
              <a:t>int</a:t>
            </a:r>
            <a:r>
              <a:rPr lang="en-US" dirty="0" smtClean="0"/>
              <a:t>, float, char, etc.</a:t>
            </a:r>
          </a:p>
          <a:p>
            <a:pPr lvl="2"/>
            <a:r>
              <a:rPr lang="en-US" dirty="0" smtClean="0"/>
              <a:t>if function does not return anything, we will declare (characterize) it as an “</a:t>
            </a:r>
            <a:r>
              <a:rPr lang="en-US" dirty="0" err="1" smtClean="0"/>
              <a:t>int</a:t>
            </a:r>
            <a:r>
              <a:rPr lang="en-US" dirty="0" smtClean="0"/>
              <a:t>” function</a:t>
            </a:r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IS&amp;T Organization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152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C/C++ Syntax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functions may, but do not have to, take arguments</a:t>
            </a:r>
          </a:p>
          <a:p>
            <a:pPr lvl="1"/>
            <a:r>
              <a:rPr lang="en-US" dirty="0" smtClean="0"/>
              <a:t>“arguments” are input values to the function</a:t>
            </a:r>
          </a:p>
          <a:p>
            <a:r>
              <a:rPr lang="en-US" dirty="0" smtClean="0"/>
              <a:t>code blocks, including entire functions, are enclosed within “curly braces” {  }</a:t>
            </a:r>
          </a:p>
          <a:p>
            <a:r>
              <a:rPr lang="en-US" dirty="0" smtClean="0"/>
              <a:t>main function is defined in source code as follows:</a:t>
            </a:r>
            <a:endParaRPr lang="en-US" dirty="0"/>
          </a:p>
          <a:p>
            <a:endParaRPr lang="en-US" dirty="0" smtClean="0"/>
          </a:p>
          <a:p>
            <a:pPr lvl="1">
              <a:buNone/>
            </a:pP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main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( ) {</a:t>
            </a:r>
            <a:endParaRPr lang="en-US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</a:t>
            </a:r>
            <a:r>
              <a:rPr lang="en-US" sz="2400" i="1" dirty="0">
                <a:solidFill>
                  <a:srgbClr val="C00000"/>
                </a:solidFill>
                <a:cs typeface="Times New Roman" pitchFamily="18" charset="0"/>
              </a:rPr>
              <a:t>function statements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4381" y="3864243"/>
            <a:ext cx="16321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type declaration</a:t>
            </a:r>
            <a:endParaRPr lang="en-US" sz="1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318259" y="4175117"/>
            <a:ext cx="45719" cy="213360"/>
          </a:xfrm>
          <a:custGeom>
            <a:avLst/>
            <a:gdLst>
              <a:gd name="connsiteX0" fmla="*/ 0 w 276013"/>
              <a:gd name="connsiteY0" fmla="*/ 0 h 314960"/>
              <a:gd name="connsiteX1" fmla="*/ 213360 w 276013"/>
              <a:gd name="connsiteY1" fmla="*/ 60960 h 314960"/>
              <a:gd name="connsiteX2" fmla="*/ 264160 w 276013"/>
              <a:gd name="connsiteY2" fmla="*/ 172720 h 314960"/>
              <a:gd name="connsiteX3" fmla="*/ 274320 w 276013"/>
              <a:gd name="connsiteY3" fmla="*/ 274320 h 314960"/>
              <a:gd name="connsiteX4" fmla="*/ 274320 w 276013"/>
              <a:gd name="connsiteY4" fmla="*/ 314960 h 314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6013" h="314960">
                <a:moveTo>
                  <a:pt x="0" y="0"/>
                </a:moveTo>
                <a:cubicBezTo>
                  <a:pt x="84666" y="16086"/>
                  <a:pt x="169333" y="32173"/>
                  <a:pt x="213360" y="60960"/>
                </a:cubicBezTo>
                <a:cubicBezTo>
                  <a:pt x="257387" y="89747"/>
                  <a:pt x="254000" y="137160"/>
                  <a:pt x="264160" y="172720"/>
                </a:cubicBezTo>
                <a:cubicBezTo>
                  <a:pt x="274320" y="208280"/>
                  <a:pt x="272627" y="250613"/>
                  <a:pt x="274320" y="274320"/>
                </a:cubicBezTo>
                <a:cubicBezTo>
                  <a:pt x="276013" y="298027"/>
                  <a:pt x="275166" y="306493"/>
                  <a:pt x="274320" y="314960"/>
                </a:cubicBezTo>
              </a:path>
            </a:pathLst>
          </a:cu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882689" y="3861566"/>
            <a:ext cx="1473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function name</a:t>
            </a:r>
            <a:endParaRPr lang="en-US" sz="1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1870517" y="4175117"/>
            <a:ext cx="216747" cy="316653"/>
          </a:xfrm>
          <a:custGeom>
            <a:avLst/>
            <a:gdLst>
              <a:gd name="connsiteX0" fmla="*/ 125307 w 125307"/>
              <a:gd name="connsiteY0" fmla="*/ 0 h 245533"/>
              <a:gd name="connsiteX1" fmla="*/ 33867 w 125307"/>
              <a:gd name="connsiteY1" fmla="*/ 111760 h 245533"/>
              <a:gd name="connsiteX2" fmla="*/ 3387 w 125307"/>
              <a:gd name="connsiteY2" fmla="*/ 233680 h 245533"/>
              <a:gd name="connsiteX3" fmla="*/ 13547 w 125307"/>
              <a:gd name="connsiteY3" fmla="*/ 182880 h 245533"/>
              <a:gd name="connsiteX4" fmla="*/ 13547 w 125307"/>
              <a:gd name="connsiteY4" fmla="*/ 182880 h 245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307" h="245533">
                <a:moveTo>
                  <a:pt x="125307" y="0"/>
                </a:moveTo>
                <a:cubicBezTo>
                  <a:pt x="89747" y="36406"/>
                  <a:pt x="54187" y="72813"/>
                  <a:pt x="33867" y="111760"/>
                </a:cubicBezTo>
                <a:cubicBezTo>
                  <a:pt x="13547" y="150707"/>
                  <a:pt x="6774" y="221827"/>
                  <a:pt x="3387" y="233680"/>
                </a:cubicBezTo>
                <a:cubicBezTo>
                  <a:pt x="0" y="245533"/>
                  <a:pt x="13547" y="182880"/>
                  <a:pt x="13547" y="182880"/>
                </a:cubicBezTo>
                <a:lnTo>
                  <a:pt x="13547" y="182880"/>
                </a:lnTo>
              </a:path>
            </a:pathLst>
          </a:cu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915456" y="3787298"/>
            <a:ext cx="3256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         function arguments</a:t>
            </a:r>
          </a:p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 (we have no arguments here</a:t>
            </a:r>
          </a:p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   but still need parentheses)</a:t>
            </a:r>
            <a:endParaRPr lang="en-US" sz="1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438400" y="4170883"/>
            <a:ext cx="1503680" cy="162560"/>
          </a:xfrm>
          <a:custGeom>
            <a:avLst/>
            <a:gdLst>
              <a:gd name="connsiteX0" fmla="*/ 1351280 w 1351280"/>
              <a:gd name="connsiteY0" fmla="*/ 0 h 172720"/>
              <a:gd name="connsiteX1" fmla="*/ 447040 w 1351280"/>
              <a:gd name="connsiteY1" fmla="*/ 10160 h 172720"/>
              <a:gd name="connsiteX2" fmla="*/ 101600 w 1351280"/>
              <a:gd name="connsiteY2" fmla="*/ 60960 h 172720"/>
              <a:gd name="connsiteX3" fmla="*/ 40640 w 1351280"/>
              <a:gd name="connsiteY3" fmla="*/ 111760 h 172720"/>
              <a:gd name="connsiteX4" fmla="*/ 0 w 1351280"/>
              <a:gd name="connsiteY4" fmla="*/ 172720 h 172720"/>
              <a:gd name="connsiteX5" fmla="*/ 0 w 1351280"/>
              <a:gd name="connsiteY5" fmla="*/ 172720 h 17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51280" h="172720">
                <a:moveTo>
                  <a:pt x="1351280" y="0"/>
                </a:moveTo>
                <a:cubicBezTo>
                  <a:pt x="1003300" y="0"/>
                  <a:pt x="655320" y="0"/>
                  <a:pt x="447040" y="10160"/>
                </a:cubicBezTo>
                <a:cubicBezTo>
                  <a:pt x="238760" y="20320"/>
                  <a:pt x="169333" y="44027"/>
                  <a:pt x="101600" y="60960"/>
                </a:cubicBezTo>
                <a:cubicBezTo>
                  <a:pt x="33867" y="77893"/>
                  <a:pt x="57573" y="93133"/>
                  <a:pt x="40640" y="111760"/>
                </a:cubicBezTo>
                <a:cubicBezTo>
                  <a:pt x="23707" y="130387"/>
                  <a:pt x="0" y="172720"/>
                  <a:pt x="0" y="172720"/>
                </a:cubicBezTo>
                <a:lnTo>
                  <a:pt x="0" y="172720"/>
                </a:lnTo>
              </a:path>
            </a:pathLst>
          </a:cu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9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C/C++  Syntax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Style note: some people like to arrange the brackets like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main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( )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{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  </a:t>
            </a:r>
            <a:r>
              <a:rPr lang="en-US" sz="2000" i="1" dirty="0">
                <a:solidFill>
                  <a:srgbClr val="C00000"/>
                </a:solidFill>
                <a:cs typeface="Times New Roman" pitchFamily="18" charset="0"/>
              </a:rPr>
              <a:t>function statements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  <a:p>
            <a:r>
              <a:rPr lang="en-US" dirty="0">
                <a:cs typeface="Times New Roman" pitchFamily="18" charset="0"/>
              </a:rPr>
              <a:t>Either way is fine</a:t>
            </a:r>
          </a:p>
          <a:p>
            <a:pPr lvl="1"/>
            <a:r>
              <a:rPr lang="en-US" dirty="0">
                <a:cs typeface="Times New Roman" pitchFamily="18" charset="0"/>
              </a:rPr>
              <a:t>Be consistent!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37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C/C++  Syntax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0070C0"/>
              </a:buClr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cout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is a </a:t>
            </a:r>
            <a:r>
              <a:rPr lang="en-US" i="1" dirty="0">
                <a:cs typeface="Times New Roman" pitchFamily="18" charset="0"/>
              </a:rPr>
              <a:t>stream </a:t>
            </a:r>
            <a:r>
              <a:rPr lang="en-US" dirty="0">
                <a:cs typeface="Times New Roman" pitchFamily="18" charset="0"/>
              </a:rPr>
              <a:t>that is used to direct output to the screen, e.g.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cout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&lt;&lt;  “my string”;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sends the string to </a:t>
            </a:r>
            <a:r>
              <a:rPr lang="en-US" dirty="0" err="1">
                <a:cs typeface="Times New Roman" pitchFamily="18" charset="0"/>
              </a:rPr>
              <a:t>cout</a:t>
            </a:r>
            <a:r>
              <a:rPr lang="en-US" dirty="0">
                <a:cs typeface="Times New Roman" pitchFamily="18" charset="0"/>
              </a:rPr>
              <a:t>, i.e., to the screen</a:t>
            </a:r>
          </a:p>
          <a:p>
            <a:pPr>
              <a:buClr>
                <a:srgbClr val="0070C0"/>
              </a:buClr>
            </a:pPr>
            <a:r>
              <a:rPr lang="en-US" dirty="0">
                <a:cs typeface="Times New Roman" pitchFamily="18" charset="0"/>
              </a:rPr>
              <a:t>The above syntax does not include a carriage return at the end of the line.  We can add the carriage return with:</a:t>
            </a:r>
          </a:p>
          <a:p>
            <a:pPr lvl="1">
              <a:buClr>
                <a:schemeClr val="tx1"/>
              </a:buClr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cout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&lt;&lt;  “my string” &lt;&lt;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endl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65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924800" cy="685800"/>
          </a:xfrm>
        </p:spPr>
        <p:txBody>
          <a:bodyPr/>
          <a:lstStyle/>
          <a:p>
            <a:r>
              <a:rPr lang="en-US" dirty="0"/>
              <a:t>C/C++  Syntax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924800" cy="3886200"/>
          </a:xfrm>
        </p:spPr>
        <p:txBody>
          <a:bodyPr/>
          <a:lstStyle/>
          <a:p>
            <a:r>
              <a:rPr lang="en-US" dirty="0" smtClean="0"/>
              <a:t>some program elements (built-in functions, variables, etc.) are contained in </a:t>
            </a:r>
            <a:r>
              <a:rPr lang="en-US" b="1" dirty="0" smtClean="0">
                <a:solidFill>
                  <a:srgbClr val="0070C0"/>
                </a:solidFill>
              </a:rPr>
              <a:t>header files</a:t>
            </a:r>
          </a:p>
          <a:p>
            <a:r>
              <a:rPr lang="en-US" dirty="0" smtClean="0"/>
              <a:t>to use these program elements you need to “include” the appropriate header files in your source code</a:t>
            </a:r>
          </a:p>
          <a:p>
            <a:r>
              <a:rPr lang="en-US" dirty="0" smtClean="0"/>
              <a:t>in C, header files have .h suffixes</a:t>
            </a:r>
          </a:p>
          <a:p>
            <a:pPr lvl="1"/>
            <a:r>
              <a:rPr lang="en-US" dirty="0" smtClean="0"/>
              <a:t>may or may not have .h suffix in C++</a:t>
            </a:r>
          </a:p>
          <a:p>
            <a:r>
              <a:rPr lang="en-US" dirty="0" smtClean="0"/>
              <a:t>syntax for inclusion of header files:</a:t>
            </a:r>
          </a:p>
          <a:p>
            <a:pPr marL="400050" lvl="2" indent="0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#include &lt;</a:t>
            </a:r>
            <a:r>
              <a:rPr lang="en-US" sz="2400" i="1" dirty="0" err="1" smtClean="0">
                <a:solidFill>
                  <a:srgbClr val="C00000"/>
                </a:solidFill>
                <a:cs typeface="Times New Roman" pitchFamily="18" charset="0"/>
              </a:rPr>
              <a:t>header_file_name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&gt;</a:t>
            </a:r>
            <a:endParaRPr lang="en-US" sz="2400" dirty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Included </a:t>
            </a:r>
            <a:r>
              <a:rPr lang="en-US" i="1" dirty="0">
                <a:cs typeface="Times New Roman" pitchFamily="18" charset="0"/>
              </a:rPr>
              <a:t>before</a:t>
            </a:r>
            <a:r>
              <a:rPr lang="en-US" dirty="0">
                <a:cs typeface="Times New Roman" pitchFamily="18" charset="0"/>
              </a:rPr>
              <a:t> function </a:t>
            </a:r>
            <a:r>
              <a:rPr lang="en-US" dirty="0" smtClean="0">
                <a:cs typeface="Times New Roman" pitchFamily="18" charset="0"/>
              </a:rPr>
              <a:t>definition</a:t>
            </a:r>
          </a:p>
          <a:p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&lt;</a:t>
            </a:r>
            <a:r>
              <a:rPr lang="en-US" dirty="0" smtClean="0">
                <a:cs typeface="Times New Roman" pitchFamily="18" charset="0"/>
              </a:rPr>
              <a:t>  and  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&gt;</a:t>
            </a:r>
            <a:r>
              <a:rPr lang="en-US" dirty="0" smtClean="0">
                <a:cs typeface="Times New Roman" pitchFamily="18" charset="0"/>
              </a:rPr>
              <a:t>  are part of the syntax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Note that the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#include </a:t>
            </a:r>
            <a:r>
              <a:rPr lang="en-US" dirty="0">
                <a:cs typeface="Times New Roman" pitchFamily="18" charset="0"/>
              </a:rPr>
              <a:t>statement does </a:t>
            </a:r>
            <a:r>
              <a:rPr lang="en-US" b="1" i="1" dirty="0">
                <a:solidFill>
                  <a:srgbClr val="0070C0"/>
                </a:solidFill>
                <a:cs typeface="Times New Roman" pitchFamily="18" charset="0"/>
              </a:rPr>
              <a:t>not</a:t>
            </a:r>
            <a:r>
              <a:rPr lang="en-US" dirty="0">
                <a:cs typeface="Times New Roman" pitchFamily="18" charset="0"/>
              </a:rPr>
              <a:t> end with a </a:t>
            </a:r>
            <a:r>
              <a:rPr lang="en-US" b="1" dirty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2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7924800" cy="685800"/>
          </a:xfrm>
        </p:spPr>
        <p:txBody>
          <a:bodyPr/>
          <a:lstStyle/>
          <a:p>
            <a:r>
              <a:rPr lang="en-US" dirty="0"/>
              <a:t>C/C++  Syntax </a:t>
            </a:r>
            <a:r>
              <a:rPr lang="en-US" dirty="0" smtClean="0"/>
              <a:t>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C++ (but not C) has a feature,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namespace</a:t>
            </a:r>
            <a:r>
              <a:rPr lang="en-US" dirty="0">
                <a:cs typeface="Times New Roman" pitchFamily="18" charset="0"/>
              </a:rPr>
              <a:t>, that defines packages of functions, etc.</a:t>
            </a:r>
          </a:p>
          <a:p>
            <a:pPr lvl="1"/>
            <a:r>
              <a:rPr lang="en-US" dirty="0">
                <a:cs typeface="Times New Roman" pitchFamily="18" charset="0"/>
              </a:rPr>
              <a:t>This is fairly new, and you might not see it in older C++ programs</a:t>
            </a:r>
          </a:p>
          <a:p>
            <a:r>
              <a:rPr lang="en-US" dirty="0">
                <a:cs typeface="Times New Roman" pitchFamily="18" charset="0"/>
              </a:rPr>
              <a:t>The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cout</a:t>
            </a:r>
            <a:r>
              <a:rPr lang="en-US" dirty="0">
                <a:cs typeface="Times New Roman" pitchFamily="18" charset="0"/>
              </a:rPr>
              <a:t> stream is defined in the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iostream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header file, which is part of the “</a:t>
            </a:r>
            <a:r>
              <a:rPr lang="en-US" dirty="0" err="1">
                <a:cs typeface="Times New Roman" pitchFamily="18" charset="0"/>
              </a:rPr>
              <a:t>std</a:t>
            </a:r>
            <a:r>
              <a:rPr lang="en-US" dirty="0">
                <a:cs typeface="Times New Roman" pitchFamily="18" charset="0"/>
              </a:rPr>
              <a:t>”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namespace</a:t>
            </a:r>
          </a:p>
          <a:p>
            <a:r>
              <a:rPr lang="en-US" dirty="0">
                <a:cs typeface="Times New Roman" pitchFamily="18" charset="0"/>
              </a:rPr>
              <a:t>The syntax to use the </a:t>
            </a:r>
            <a:r>
              <a:rPr lang="en-US" dirty="0" err="1">
                <a:cs typeface="Times New Roman" pitchFamily="18" charset="0"/>
              </a:rPr>
              <a:t>std</a:t>
            </a:r>
            <a:r>
              <a:rPr lang="en-US" dirty="0">
                <a:cs typeface="Times New Roman" pitchFamily="18" charset="0"/>
              </a:rPr>
              <a:t> namespace is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using namespace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std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1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Write a “hello world” program in an editor</a:t>
            </a:r>
          </a:p>
          <a:p>
            <a:r>
              <a:rPr lang="en-US" dirty="0">
                <a:cs typeface="Times New Roman" pitchFamily="18" charset="0"/>
              </a:rPr>
              <a:t>Program should print a character string</a:t>
            </a:r>
          </a:p>
          <a:p>
            <a:r>
              <a:rPr lang="en-US" dirty="0">
                <a:cs typeface="Times New Roman" pitchFamily="18" charset="0"/>
              </a:rPr>
              <a:t>General structure of code, in order:</a:t>
            </a:r>
          </a:p>
          <a:p>
            <a:pPr lvl="1"/>
            <a:r>
              <a:rPr lang="en-US" dirty="0">
                <a:cs typeface="Times New Roman" pitchFamily="18" charset="0"/>
              </a:rPr>
              <a:t>include </a:t>
            </a:r>
            <a:r>
              <a:rPr lang="en-US" dirty="0" smtClean="0">
                <a:cs typeface="Times New Roman" pitchFamily="18" charset="0"/>
              </a:rPr>
              <a:t>the file “</a:t>
            </a:r>
            <a:r>
              <a:rPr lang="en-US" dirty="0" err="1" smtClean="0">
                <a:cs typeface="Times New Roman" pitchFamily="18" charset="0"/>
              </a:rPr>
              <a:t>iostream</a:t>
            </a:r>
            <a:r>
              <a:rPr lang="en-US" dirty="0" smtClean="0">
                <a:cs typeface="Times New Roman" pitchFamily="18" charset="0"/>
              </a:rPr>
              <a:t>”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not </a:t>
            </a:r>
            <a:r>
              <a:rPr lang="en-US" dirty="0" err="1">
                <a:cs typeface="Times New Roman" pitchFamily="18" charset="0"/>
              </a:rPr>
              <a:t>iostream.h</a:t>
            </a:r>
            <a:r>
              <a:rPr lang="en-US" dirty="0">
                <a:cs typeface="Times New Roman" pitchFamily="18" charset="0"/>
              </a:rPr>
              <a:t>, just “</a:t>
            </a:r>
            <a:r>
              <a:rPr lang="en-US" dirty="0" err="1">
                <a:cs typeface="Times New Roman" pitchFamily="18" charset="0"/>
              </a:rPr>
              <a:t>iostream</a:t>
            </a:r>
            <a:r>
              <a:rPr lang="en-US" dirty="0">
                <a:cs typeface="Times New Roman" pitchFamily="18" charset="0"/>
              </a:rPr>
              <a:t>”</a:t>
            </a:r>
          </a:p>
          <a:p>
            <a:pPr lvl="1"/>
            <a:r>
              <a:rPr lang="en-US" dirty="0">
                <a:cs typeface="Times New Roman" pitchFamily="18" charset="0"/>
              </a:rPr>
              <a:t>use the “</a:t>
            </a:r>
            <a:r>
              <a:rPr lang="en-US" dirty="0" err="1">
                <a:cs typeface="Times New Roman" pitchFamily="18" charset="0"/>
              </a:rPr>
              <a:t>std</a:t>
            </a:r>
            <a:r>
              <a:rPr lang="en-US" dirty="0">
                <a:cs typeface="Times New Roman" pitchFamily="18" charset="0"/>
              </a:rPr>
              <a:t>” namespace </a:t>
            </a:r>
            <a:endParaRPr lang="en-US" dirty="0" smtClean="0">
              <a:cs typeface="Times New Roman" pitchFamily="18" charset="0"/>
            </a:endParaRPr>
          </a:p>
          <a:p>
            <a:pPr lvl="1"/>
            <a:r>
              <a:rPr lang="en-US" dirty="0" smtClean="0">
                <a:cs typeface="Times New Roman" pitchFamily="18" charset="0"/>
              </a:rPr>
              <a:t>define </a:t>
            </a:r>
            <a:r>
              <a:rPr lang="en-US" dirty="0">
                <a:cs typeface="Times New Roman" pitchFamily="18" charset="0"/>
              </a:rPr>
              <a:t>main function </a:t>
            </a:r>
            <a:endParaRPr lang="en-US" dirty="0" smtClean="0">
              <a:cs typeface="Times New Roman" pitchFamily="18" charset="0"/>
            </a:endParaRPr>
          </a:p>
          <a:p>
            <a:pPr lvl="1"/>
            <a:r>
              <a:rPr lang="en-US" dirty="0" smtClean="0">
                <a:cs typeface="Times New Roman" pitchFamily="18" charset="0"/>
              </a:rPr>
              <a:t>use </a:t>
            </a:r>
            <a:r>
              <a:rPr lang="en-US" dirty="0" err="1">
                <a:cs typeface="Times New Roman" pitchFamily="18" charset="0"/>
              </a:rPr>
              <a:t>cout</a:t>
            </a:r>
            <a:r>
              <a:rPr lang="en-US" dirty="0">
                <a:cs typeface="Times New Roman" pitchFamily="18" charset="0"/>
              </a:rPr>
              <a:t> and </a:t>
            </a:r>
            <a:r>
              <a:rPr lang="en-US" dirty="0" err="1">
                <a:cs typeface="Times New Roman" pitchFamily="18" charset="0"/>
              </a:rPr>
              <a:t>endl</a:t>
            </a:r>
            <a:r>
              <a:rPr lang="en-US" dirty="0">
                <a:cs typeface="Times New Roman" pitchFamily="18" charset="0"/>
              </a:rPr>
              <a:t> to print string to </a:t>
            </a:r>
            <a:r>
              <a:rPr lang="en-US" dirty="0" smtClean="0">
                <a:cs typeface="Times New Roman" pitchFamily="18" charset="0"/>
              </a:rPr>
              <a:t>screen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Save it to the file name </a:t>
            </a:r>
            <a:r>
              <a:rPr lang="en-US" dirty="0" smtClean="0">
                <a:cs typeface="Times New Roman" pitchFamily="18" charset="0"/>
              </a:rPr>
              <a:t>hello.cpp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58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A compiler is a program that reads source code and converts it to a form usable by the computer</a:t>
            </a:r>
          </a:p>
          <a:p>
            <a:r>
              <a:rPr lang="en-US" dirty="0">
                <a:cs typeface="Times New Roman" pitchFamily="18" charset="0"/>
              </a:rPr>
              <a:t>Code compiled for a given type of processor will not generally run on other types</a:t>
            </a:r>
          </a:p>
          <a:p>
            <a:pPr lvl="1"/>
            <a:r>
              <a:rPr lang="en-US" dirty="0">
                <a:cs typeface="Times New Roman" pitchFamily="18" charset="0"/>
              </a:rPr>
              <a:t>AMD and Intel are compatible</a:t>
            </a:r>
          </a:p>
          <a:p>
            <a:r>
              <a:rPr lang="en-US" dirty="0">
                <a:cs typeface="Times New Roman" pitchFamily="18" charset="0"/>
              </a:rPr>
              <a:t>We’ll use g++, since it’s free and </a:t>
            </a:r>
            <a:r>
              <a:rPr lang="en-US" dirty="0" smtClean="0">
                <a:cs typeface="Times New Roman" pitchFamily="18" charset="0"/>
              </a:rPr>
              <a:t>readily available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33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Goals		</a:t>
            </a:r>
          </a:p>
          <a:p>
            <a:r>
              <a:rPr lang="en-US" dirty="0"/>
              <a:t>C/C++ History</a:t>
            </a:r>
          </a:p>
          <a:p>
            <a:r>
              <a:rPr lang="en-US" dirty="0"/>
              <a:t>Basic syntax</a:t>
            </a:r>
          </a:p>
          <a:p>
            <a:r>
              <a:rPr lang="en-US" dirty="0" err="1"/>
              <a:t>makefiles</a:t>
            </a:r>
            <a:endParaRPr lang="en-US" dirty="0"/>
          </a:p>
          <a:p>
            <a:r>
              <a:rPr lang="en-US" dirty="0"/>
              <a:t>Additional syntax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6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Compilers have </a:t>
            </a:r>
            <a:r>
              <a:rPr lang="en-US" dirty="0" smtClean="0">
                <a:cs typeface="Times New Roman" pitchFamily="18" charset="0"/>
              </a:rPr>
              <a:t>numerous options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</a:rPr>
              <a:t>See </a:t>
            </a:r>
            <a:r>
              <a:rPr lang="en-US" dirty="0" err="1">
                <a:cs typeface="Times New Roman" pitchFamily="18" charset="0"/>
              </a:rPr>
              <a:t>gcc</a:t>
            </a:r>
            <a:r>
              <a:rPr lang="en-US" dirty="0">
                <a:cs typeface="Times New Roman" pitchFamily="18" charset="0"/>
              </a:rPr>
              <a:t> compiler documentation at</a:t>
            </a:r>
          </a:p>
          <a:p>
            <a:pPr lvl="1">
              <a:buNone/>
            </a:pPr>
            <a:r>
              <a:rPr lang="en-US" dirty="0">
                <a:cs typeface="Times New Roman" pitchFamily="18" charset="0"/>
                <a:hlinkClick r:id="rId2"/>
              </a:rPr>
              <a:t>http://gcc.gnu.org/onlinedocs/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 err="1">
                <a:cs typeface="Times New Roman" pitchFamily="18" charset="0"/>
              </a:rPr>
              <a:t>gcc</a:t>
            </a:r>
            <a:r>
              <a:rPr lang="en-US" dirty="0">
                <a:cs typeface="Times New Roman" pitchFamily="18" charset="0"/>
              </a:rPr>
              <a:t> refers to the “GNU compiler collection,” which includes the C compiler (</a:t>
            </a:r>
            <a:r>
              <a:rPr lang="en-US" dirty="0" err="1">
                <a:cs typeface="Times New Roman" pitchFamily="18" charset="0"/>
              </a:rPr>
              <a:t>gcc</a:t>
            </a:r>
            <a:r>
              <a:rPr lang="en-US" dirty="0">
                <a:cs typeface="Times New Roman" pitchFamily="18" charset="0"/>
              </a:rPr>
              <a:t>) and the C++ compiler (g++)</a:t>
            </a:r>
          </a:p>
          <a:p>
            <a:r>
              <a:rPr lang="en-US" dirty="0">
                <a:cs typeface="Times New Roman" pitchFamily="18" charset="0"/>
              </a:rPr>
              <a:t>For now, we will simply use the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–o</a:t>
            </a:r>
            <a:r>
              <a:rPr lang="en-US" dirty="0">
                <a:cs typeface="Times New Roman" pitchFamily="18" charset="0"/>
              </a:rPr>
              <a:t> option, which allows you to specify the name of the resulting executable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3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In a Unix window: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g++  –o  hello  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hello.cpp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“hello” is name of executable file (compiler output)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“hello.cpp” is source file name (compiler input)</a:t>
            </a:r>
            <a:endParaRPr lang="en-US" sz="2400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Compile your code</a:t>
            </a:r>
          </a:p>
          <a:p>
            <a:r>
              <a:rPr lang="en-US" dirty="0">
                <a:cs typeface="Times New Roman" pitchFamily="18" charset="0"/>
              </a:rPr>
              <a:t>If it simply returns a Unix prompt it worked</a:t>
            </a:r>
          </a:p>
          <a:p>
            <a:r>
              <a:rPr lang="en-US" dirty="0">
                <a:cs typeface="Times New Roman" pitchFamily="18" charset="0"/>
              </a:rPr>
              <a:t>If you get error messages, read them carefully and see if you can fix the source code and re-compile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1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Once </a:t>
            </a:r>
            <a:r>
              <a:rPr lang="en-US" dirty="0">
                <a:cs typeface="Times New Roman" pitchFamily="18" charset="0"/>
              </a:rPr>
              <a:t>it compiles correctly, type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hello</a:t>
            </a:r>
            <a:endParaRPr lang="en-US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400" dirty="0">
                <a:cs typeface="Times New Roman" pitchFamily="18" charset="0"/>
              </a:rPr>
              <a:t>at the Unix prompt, and it will </a:t>
            </a:r>
            <a:r>
              <a:rPr lang="en-US" sz="2400" dirty="0" smtClean="0">
                <a:cs typeface="Times New Roman" pitchFamily="18" charset="0"/>
              </a:rPr>
              <a:t>run the program</a:t>
            </a:r>
          </a:p>
          <a:p>
            <a:pPr lvl="1"/>
            <a:r>
              <a:rPr lang="en-US" sz="2400" dirty="0" smtClean="0">
                <a:cs typeface="Times New Roman" pitchFamily="18" charset="0"/>
              </a:rPr>
              <a:t>should print the string to the screen</a:t>
            </a:r>
            <a:endParaRPr lang="en-US" sz="2400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5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variable types (</a:t>
            </a:r>
            <a:r>
              <a:rPr lang="en-US" dirty="0" err="1" smtClean="0"/>
              <a:t>int</a:t>
            </a:r>
            <a:r>
              <a:rPr lang="en-US" dirty="0" smtClean="0"/>
              <a:t>, float, etc.) are represented differently internally</a:t>
            </a:r>
          </a:p>
          <a:p>
            <a:pPr lvl="1"/>
            <a:r>
              <a:rPr lang="en-US" dirty="0" smtClean="0"/>
              <a:t>different bit patterns</a:t>
            </a:r>
          </a:p>
          <a:p>
            <a:r>
              <a:rPr lang="en-US" dirty="0" smtClean="0"/>
              <a:t>must tell compiler the type of every variable by </a:t>
            </a:r>
            <a:r>
              <a:rPr lang="en-US" i="1" dirty="0" smtClean="0"/>
              <a:t>declaring</a:t>
            </a:r>
            <a:r>
              <a:rPr lang="en-US" dirty="0" smtClean="0"/>
              <a:t> them</a:t>
            </a:r>
          </a:p>
          <a:p>
            <a:r>
              <a:rPr lang="en-US" dirty="0" smtClean="0">
                <a:cs typeface="Times New Roman" pitchFamily="18" charset="0"/>
              </a:rPr>
              <a:t>example declarations:</a:t>
            </a:r>
            <a:endParaRPr lang="en-US" dirty="0"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 i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jmax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,  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k_value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;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float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xval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,  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elapsed_time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;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char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aletter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bletter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;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15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34029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+, </a:t>
            </a:r>
            <a:r>
              <a:rPr lang="en-US" dirty="0" smtClean="0">
                <a:cs typeface="Times New Roman" pitchFamily="18" charset="0"/>
              </a:rPr>
              <a:t> -,  *,  /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</a:rPr>
              <a:t>No power operator (see next bullet)</a:t>
            </a:r>
          </a:p>
          <a:p>
            <a:r>
              <a:rPr lang="en-US" dirty="0">
                <a:cs typeface="Times New Roman" pitchFamily="18" charset="0"/>
              </a:rPr>
              <a:t>Math functions in </a:t>
            </a:r>
            <a:r>
              <a:rPr lang="en-US" dirty="0" err="1">
                <a:cs typeface="Times New Roman" pitchFamily="18" charset="0"/>
              </a:rPr>
              <a:t>math.h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 err="1">
                <a:cs typeface="Times New Roman" pitchFamily="18" charset="0"/>
              </a:rPr>
              <a:t>pow</a:t>
            </a:r>
            <a:r>
              <a:rPr lang="en-US" dirty="0">
                <a:cs typeface="Times New Roman" pitchFamily="18" charset="0"/>
              </a:rPr>
              <a:t>(</a:t>
            </a:r>
            <a:r>
              <a:rPr lang="en-US" dirty="0" err="1">
                <a:cs typeface="Times New Roman" pitchFamily="18" charset="0"/>
              </a:rPr>
              <a:t>x,y</a:t>
            </a:r>
            <a:r>
              <a:rPr lang="en-US" dirty="0">
                <a:cs typeface="Times New Roman" pitchFamily="18" charset="0"/>
              </a:rPr>
              <a:t>) raises x to the y power</a:t>
            </a:r>
          </a:p>
          <a:p>
            <a:pPr lvl="1"/>
            <a:r>
              <a:rPr lang="en-US" dirty="0">
                <a:cs typeface="Times New Roman" pitchFamily="18" charset="0"/>
              </a:rPr>
              <a:t>sin, 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acos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tanh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exp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sqrt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smtClean="0">
                <a:cs typeface="Times New Roman" pitchFamily="18" charset="0"/>
              </a:rPr>
              <a:t> etc</a:t>
            </a:r>
            <a:r>
              <a:rPr lang="en-US" dirty="0">
                <a:cs typeface="Times New Roman" pitchFamily="18" charset="0"/>
              </a:rPr>
              <a:t>.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for some compilers, need to add 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–lm 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flag </a:t>
            </a:r>
            <a:r>
              <a:rPr lang="en-US" dirty="0">
                <a:cs typeface="Times New Roman" pitchFamily="18" charset="0"/>
              </a:rPr>
              <a:t>to compile command to access math library</a:t>
            </a:r>
          </a:p>
          <a:p>
            <a:r>
              <a:rPr lang="en-US" dirty="0">
                <a:cs typeface="Times New Roman" pitchFamily="18" charset="0"/>
              </a:rPr>
              <a:t>Exponential notation indicated by letter “e”</a:t>
            </a:r>
          </a:p>
          <a:p>
            <a:pPr>
              <a:buNone/>
            </a:pPr>
            <a:r>
              <a:rPr lang="en-US" dirty="0">
                <a:cs typeface="Times New Roman" pitchFamily="18" charset="0"/>
              </a:rPr>
              <a:t>                        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sz="2800" dirty="0" smtClean="0">
                <a:solidFill>
                  <a:srgbClr val="C00000"/>
                </a:solidFill>
                <a:cs typeface="Times New Roman" pitchFamily="18" charset="0"/>
              </a:rPr>
              <a:t>4.2e3</a:t>
            </a:r>
            <a:endParaRPr lang="en-US" sz="2800" dirty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Good</a:t>
            </a:r>
            <a:r>
              <a:rPr lang="en-US" sz="2800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practice to use decimal points with floats, e.g.,</a:t>
            </a:r>
          </a:p>
          <a:p>
            <a:pPr>
              <a:buNone/>
            </a:pPr>
            <a:r>
              <a:rPr lang="en-US" dirty="0">
                <a:cs typeface="Times New Roman" pitchFamily="18" charset="0"/>
              </a:rPr>
              <a:t>     x = 1.0   rather than   x = 1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598" y="4378135"/>
            <a:ext cx="1192213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910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++</a:t>
            </a:r>
            <a:r>
              <a:rPr lang="en-US" dirty="0">
                <a:cs typeface="Times New Roman" pitchFamily="18" charset="0"/>
              </a:rPr>
              <a:t> and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--</a:t>
            </a:r>
            <a:r>
              <a:rPr lang="en-US" dirty="0">
                <a:cs typeface="Times New Roman" pitchFamily="18" charset="0"/>
              </a:rPr>
              <a:t> operators</a:t>
            </a:r>
          </a:p>
          <a:p>
            <a:pPr lvl="1"/>
            <a:r>
              <a:rPr lang="en-US" dirty="0">
                <a:cs typeface="Times New Roman" pitchFamily="18" charset="0"/>
              </a:rPr>
              <a:t>these are equivalent: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i = i+1;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i++;</a:t>
            </a:r>
          </a:p>
          <a:p>
            <a:pPr lvl="1"/>
            <a:r>
              <a:rPr lang="en-US" dirty="0">
                <a:cs typeface="Times New Roman" pitchFamily="18" charset="0"/>
              </a:rPr>
              <a:t>always </a:t>
            </a:r>
            <a:r>
              <a:rPr lang="en-US" dirty="0" smtClean="0">
                <a:cs typeface="Times New Roman" pitchFamily="18" charset="0"/>
              </a:rPr>
              <a:t>increments/decrements </a:t>
            </a:r>
            <a:r>
              <a:rPr lang="en-US" dirty="0">
                <a:cs typeface="Times New Roman" pitchFamily="18" charset="0"/>
              </a:rPr>
              <a:t>by 1</a:t>
            </a:r>
          </a:p>
          <a:p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+=</a:t>
            </a:r>
          </a:p>
          <a:p>
            <a:pPr lvl="1"/>
            <a:r>
              <a:rPr lang="en-US" dirty="0">
                <a:cs typeface="Times New Roman" pitchFamily="18" charset="0"/>
              </a:rPr>
              <a:t>these are equivalent: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x = x + 46.3*y;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x += 46.3*y;</a:t>
            </a:r>
          </a:p>
          <a:p>
            <a:endParaRPr lang="en-US" sz="2800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1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Can convert types with </a:t>
            </a:r>
            <a:r>
              <a:rPr lang="en-US" i="1" dirty="0">
                <a:cs typeface="Times New Roman" pitchFamily="18" charset="0"/>
              </a:rPr>
              <a:t>cast</a:t>
            </a:r>
            <a:r>
              <a:rPr lang="en-US" dirty="0">
                <a:cs typeface="Times New Roman" pitchFamily="18" charset="0"/>
              </a:rPr>
              <a:t> operator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float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xval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i, j;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xval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= (float) i / (float) j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r>
              <a:rPr lang="en-US" dirty="0" smtClean="0">
                <a:cs typeface="Times New Roman" pitchFamily="18" charset="0"/>
              </a:rPr>
              <a:t>Pure integer arithmetic </a:t>
            </a:r>
            <a:r>
              <a:rPr lang="en-US" i="1" dirty="0" smtClean="0">
                <a:cs typeface="Times New Roman" pitchFamily="18" charset="0"/>
              </a:rPr>
              <a:t>truncates</a:t>
            </a:r>
            <a:r>
              <a:rPr lang="en-US" dirty="0" smtClean="0">
                <a:cs typeface="Times New Roman" pitchFamily="18" charset="0"/>
              </a:rPr>
              <a:t> result!</a:t>
            </a:r>
          </a:p>
          <a:p>
            <a:pPr marL="400050" lvl="1" indent="0">
              <a:buNone/>
            </a:pP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5/2 = 2</a:t>
            </a:r>
          </a:p>
          <a:p>
            <a:pPr marL="400050" lvl="1" indent="0">
              <a:buNone/>
            </a:pP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2/5 = 0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Write program to convert a </a:t>
            </a:r>
            <a:r>
              <a:rPr lang="en-US" dirty="0" err="1">
                <a:cs typeface="Times New Roman" pitchFamily="18" charset="0"/>
              </a:rPr>
              <a:t>Celcius</a:t>
            </a:r>
            <a:r>
              <a:rPr lang="en-US" dirty="0">
                <a:cs typeface="Times New Roman" pitchFamily="18" charset="0"/>
              </a:rPr>
              <a:t> temperature to Fahrenheit and print the result.</a:t>
            </a:r>
          </a:p>
          <a:p>
            <a:pPr lvl="1"/>
            <a:r>
              <a:rPr lang="en-US" dirty="0">
                <a:cs typeface="Times New Roman" pitchFamily="18" charset="0"/>
              </a:rPr>
              <a:t>Hard-wire the </a:t>
            </a:r>
            <a:r>
              <a:rPr lang="en-US" dirty="0" err="1">
                <a:cs typeface="Times New Roman" pitchFamily="18" charset="0"/>
              </a:rPr>
              <a:t>Celcius</a:t>
            </a:r>
            <a:r>
              <a:rPr lang="en-US" dirty="0">
                <a:cs typeface="Times New Roman" pitchFamily="18" charset="0"/>
              </a:rPr>
              <a:t> value to 100.0</a:t>
            </a:r>
          </a:p>
          <a:p>
            <a:pPr lvl="2"/>
            <a:r>
              <a:rPr lang="en-US" dirty="0">
                <a:cs typeface="Times New Roman" pitchFamily="18" charset="0"/>
              </a:rPr>
              <a:t>We’ll make it an input value in a subsequent exercise</a:t>
            </a:r>
          </a:p>
          <a:p>
            <a:pPr lvl="1"/>
            <a:r>
              <a:rPr lang="en-US" dirty="0">
                <a:cs typeface="Times New Roman" pitchFamily="18" charset="0"/>
              </a:rPr>
              <a:t>Don’t forget to declare all variables</a:t>
            </a:r>
          </a:p>
          <a:p>
            <a:pPr lvl="1">
              <a:buNone/>
            </a:pPr>
            <a:r>
              <a:rPr lang="en-US" dirty="0"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    </a:t>
            </a:r>
            <a:r>
              <a:rPr lang="en-US" sz="2400" dirty="0" smtClean="0">
                <a:cs typeface="Times New Roman" pitchFamily="18" charset="0"/>
              </a:rPr>
              <a:t>F </a:t>
            </a:r>
            <a:r>
              <a:rPr lang="en-US" sz="2400" dirty="0">
                <a:cs typeface="Times New Roman" pitchFamily="18" charset="0"/>
              </a:rPr>
              <a:t>= (9/5)C + 32</a:t>
            </a: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6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cin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reads input from the screen</a:t>
            </a:r>
          </a:p>
          <a:p>
            <a:pPr lvl="1">
              <a:buClr>
                <a:schemeClr val="tx1"/>
              </a:buClr>
              <a:buNone/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cin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 &gt;&gt;  </a:t>
            </a:r>
            <a:r>
              <a:rPr lang="en-US" i="1" dirty="0" err="1">
                <a:cs typeface="Times New Roman" pitchFamily="18" charset="0"/>
              </a:rPr>
              <a:t>var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Note: 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&gt;&gt;</a:t>
            </a:r>
            <a:r>
              <a:rPr lang="en-US" dirty="0">
                <a:cs typeface="Times New Roman" pitchFamily="18" charset="0"/>
              </a:rPr>
              <a:t> rather than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&lt;&lt;</a:t>
            </a:r>
            <a:r>
              <a:rPr lang="en-US" dirty="0">
                <a:cs typeface="Times New Roman" pitchFamily="18" charset="0"/>
              </a:rPr>
              <a:t> as with </a:t>
            </a:r>
            <a:r>
              <a:rPr lang="en-US" dirty="0" err="1">
                <a:cs typeface="Times New Roman" pitchFamily="18" charset="0"/>
              </a:rPr>
              <a:t>cout</a:t>
            </a:r>
            <a:endParaRPr lang="en-US" dirty="0">
              <a:cs typeface="Times New Roman" pitchFamily="18" charset="0"/>
            </a:endParaRPr>
          </a:p>
          <a:p>
            <a:pPr lvl="1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Writes input value to variable </a:t>
            </a:r>
            <a:r>
              <a:rPr lang="en-US" i="1" dirty="0" err="1">
                <a:cs typeface="Times New Roman" pitchFamily="18" charset="0"/>
              </a:rPr>
              <a:t>var</a:t>
            </a:r>
            <a:endParaRPr lang="en-US" i="1" dirty="0">
              <a:cs typeface="Times New Roman" pitchFamily="18" charset="0"/>
            </a:endParaRPr>
          </a:p>
          <a:p>
            <a:pPr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Often use </a:t>
            </a:r>
            <a:r>
              <a:rPr lang="en-US" dirty="0" err="1">
                <a:cs typeface="Times New Roman" pitchFamily="18" charset="0"/>
              </a:rPr>
              <a:t>cout</a:t>
            </a:r>
            <a:r>
              <a:rPr lang="en-US" dirty="0">
                <a:cs typeface="Times New Roman" pitchFamily="18" charset="0"/>
              </a:rPr>
              <a:t> and </a:t>
            </a:r>
            <a:r>
              <a:rPr lang="en-US" dirty="0" err="1">
                <a:cs typeface="Times New Roman" pitchFamily="18" charset="0"/>
              </a:rPr>
              <a:t>cin</a:t>
            </a:r>
            <a:r>
              <a:rPr lang="en-US" dirty="0">
                <a:cs typeface="Times New Roman" pitchFamily="18" charset="0"/>
              </a:rPr>
              <a:t> to prompt for a value:</a:t>
            </a:r>
          </a:p>
          <a:p>
            <a:pPr lvl="1">
              <a:buClr>
                <a:schemeClr val="tx1"/>
              </a:buClr>
              <a:buNone/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cout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 &lt;&lt;  “Enter value:  ”;</a:t>
            </a:r>
          </a:p>
          <a:p>
            <a:pPr lvl="1">
              <a:buClr>
                <a:schemeClr val="tx1"/>
              </a:buClr>
              <a:buNone/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cin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&gt;&gt;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x;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25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Modify </a:t>
            </a:r>
            <a:r>
              <a:rPr lang="en-US" dirty="0" err="1">
                <a:cs typeface="Times New Roman" pitchFamily="18" charset="0"/>
              </a:rPr>
              <a:t>Celcius</a:t>
            </a:r>
            <a:r>
              <a:rPr lang="en-US" dirty="0">
                <a:cs typeface="Times New Roman" pitchFamily="18" charset="0"/>
              </a:rPr>
              <a:t> program to read value from keyboard</a:t>
            </a:r>
          </a:p>
          <a:p>
            <a:pPr lvl="1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Prompt for </a:t>
            </a:r>
            <a:r>
              <a:rPr lang="en-US" dirty="0" err="1" smtClean="0">
                <a:cs typeface="Times New Roman" pitchFamily="18" charset="0"/>
              </a:rPr>
              <a:t>Celcius</a:t>
            </a:r>
            <a:r>
              <a:rPr lang="en-US" dirty="0" smtClean="0">
                <a:cs typeface="Times New Roman" pitchFamily="18" charset="0"/>
              </a:rPr>
              <a:t> value </a:t>
            </a:r>
            <a:r>
              <a:rPr lang="en-US" dirty="0">
                <a:cs typeface="Times New Roman" pitchFamily="18" charset="0"/>
              </a:rPr>
              <a:t>using </a:t>
            </a:r>
            <a:r>
              <a:rPr lang="en-US" dirty="0" err="1">
                <a:cs typeface="Times New Roman" pitchFamily="18" charset="0"/>
              </a:rPr>
              <a:t>cout</a:t>
            </a:r>
            <a:endParaRPr lang="en-US" dirty="0">
              <a:cs typeface="Times New Roman" pitchFamily="18" charset="0"/>
            </a:endParaRPr>
          </a:p>
          <a:p>
            <a:pPr lvl="1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Read value using </a:t>
            </a:r>
            <a:r>
              <a:rPr lang="en-US" dirty="0" err="1">
                <a:cs typeface="Times New Roman" pitchFamily="18" charset="0"/>
              </a:rPr>
              <a:t>cin</a:t>
            </a:r>
            <a:endParaRPr lang="en-US" dirty="0">
              <a:cs typeface="Times New Roman" pitchFamily="18" charset="0"/>
            </a:endParaRPr>
          </a:p>
          <a:p>
            <a:pPr lvl="1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Rest can remain the same as last exercise</a:t>
            </a:r>
          </a:p>
          <a:p>
            <a:pPr>
              <a:buClr>
                <a:schemeClr val="tx1"/>
              </a:buClr>
            </a:pPr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112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be able to write simple </a:t>
            </a:r>
            <a:r>
              <a:rPr lang="en-US" dirty="0" smtClean="0"/>
              <a:t>C/C++ </a:t>
            </a:r>
            <a:r>
              <a:rPr lang="en-US" dirty="0"/>
              <a:t>programs</a:t>
            </a:r>
          </a:p>
          <a:p>
            <a:r>
              <a:rPr lang="en-US" dirty="0"/>
              <a:t>To be able to understand and modify existing </a:t>
            </a:r>
            <a:r>
              <a:rPr lang="en-US" dirty="0" smtClean="0"/>
              <a:t>C/C++ </a:t>
            </a:r>
            <a:r>
              <a:rPr lang="en-US" dirty="0"/>
              <a:t>code</a:t>
            </a:r>
          </a:p>
          <a:p>
            <a:r>
              <a:rPr lang="en-US" dirty="0"/>
              <a:t>To be able to write and use </a:t>
            </a:r>
            <a:r>
              <a:rPr lang="en-US" dirty="0" err="1"/>
              <a:t>makefiles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1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Can declare arrays using [ ]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float  x[100];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char  a[25];</a:t>
            </a:r>
          </a:p>
          <a:p>
            <a:r>
              <a:rPr lang="en-US" dirty="0">
                <a:cs typeface="Times New Roman" pitchFamily="18" charset="0"/>
              </a:rPr>
              <a:t>Array indices start at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zero</a:t>
            </a:r>
          </a:p>
          <a:p>
            <a:pPr lvl="1"/>
            <a:r>
              <a:rPr lang="en-US" dirty="0">
                <a:cs typeface="Times New Roman" pitchFamily="18" charset="0"/>
              </a:rPr>
              <a:t>Declaration of x above creates locations for x[0] through x[99]</a:t>
            </a:r>
          </a:p>
          <a:p>
            <a:r>
              <a:rPr lang="en-US" dirty="0">
                <a:cs typeface="Times New Roman" pitchFamily="18" charset="0"/>
              </a:rPr>
              <a:t>Multiple-dimension arrays are declared as follows:</a:t>
            </a:r>
          </a:p>
          <a:p>
            <a:pPr lvl="1">
              <a:buNone/>
            </a:pP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a[10][20];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Character strings (char arrays) always end with the character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\0</a:t>
            </a:r>
          </a:p>
          <a:p>
            <a:pPr lvl="1"/>
            <a:r>
              <a:rPr lang="en-US" dirty="0">
                <a:cs typeface="Times New Roman" pitchFamily="18" charset="0"/>
              </a:rPr>
              <a:t>You usually don’t have to worry about it as long as you dimension the string 1 larger than the length of the required string</a:t>
            </a: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char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name[5];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name = “Fred”;</a:t>
            </a: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char name[4];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name = “Fred”;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3220668" y="3604477"/>
            <a:ext cx="195038" cy="72076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Brace 7"/>
          <p:cNvSpPr/>
          <p:nvPr/>
        </p:nvSpPr>
        <p:spPr>
          <a:xfrm>
            <a:off x="3243111" y="4531602"/>
            <a:ext cx="195038" cy="720762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04762" y="3745650"/>
            <a:ext cx="1785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works</a:t>
            </a:r>
            <a:endParaRPr lang="en-US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89154" y="4661150"/>
            <a:ext cx="2277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doesn’t work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674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for</a:t>
            </a:r>
            <a:r>
              <a:rPr lang="en-US" dirty="0">
                <a:cs typeface="Times New Roman" pitchFamily="18" charset="0"/>
              </a:rPr>
              <a:t> loop repeats calculation over range of indices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for(i=0;  i&lt;n;  i++){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 a[i] =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sqrt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(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pow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(b[i],2)  + 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pow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(c[i],2</a:t>
            </a:r>
            <a:r>
              <a:rPr lang="en-US" sz="2400">
                <a:solidFill>
                  <a:srgbClr val="C00000"/>
                </a:solidFill>
                <a:cs typeface="Times New Roman" pitchFamily="18" charset="0"/>
              </a:rPr>
              <a:t>)  </a:t>
            </a:r>
            <a:r>
              <a:rPr lang="en-US" sz="2400" smtClean="0">
                <a:solidFill>
                  <a:srgbClr val="C00000"/>
                </a:solidFill>
                <a:cs typeface="Times New Roman" pitchFamily="18" charset="0"/>
              </a:rPr>
              <a:t>);</a:t>
            </a:r>
            <a:endParaRPr lang="en-US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  <a:p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for</a:t>
            </a:r>
            <a:r>
              <a:rPr lang="en-US" dirty="0">
                <a:cs typeface="Times New Roman" pitchFamily="18" charset="0"/>
              </a:rPr>
              <a:t> statement has 3 parts:</a:t>
            </a:r>
          </a:p>
          <a:p>
            <a:pPr lvl="1"/>
            <a:r>
              <a:rPr lang="en-US" dirty="0">
                <a:cs typeface="Times New Roman" pitchFamily="18" charset="0"/>
              </a:rPr>
              <a:t>initialization</a:t>
            </a:r>
          </a:p>
          <a:p>
            <a:pPr lvl="1"/>
            <a:r>
              <a:rPr lang="en-US" dirty="0">
                <a:cs typeface="Times New Roman" pitchFamily="18" charset="0"/>
              </a:rPr>
              <a:t>completion condition</a:t>
            </a:r>
          </a:p>
          <a:p>
            <a:pPr lvl="1"/>
            <a:r>
              <a:rPr lang="en-US" dirty="0">
                <a:cs typeface="Times New Roman" pitchFamily="18" charset="0"/>
              </a:rPr>
              <a:t>what to do after each iteration</a:t>
            </a:r>
          </a:p>
          <a:p>
            <a:pPr lvl="1">
              <a:buNone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0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Write program to:</a:t>
            </a:r>
          </a:p>
          <a:p>
            <a:pPr lvl="1"/>
            <a:r>
              <a:rPr lang="en-US" dirty="0">
                <a:cs typeface="Times New Roman" pitchFamily="18" charset="0"/>
              </a:rPr>
              <a:t>declare two vectors of length 3</a:t>
            </a:r>
          </a:p>
          <a:p>
            <a:pPr lvl="1"/>
            <a:r>
              <a:rPr lang="en-US" dirty="0">
                <a:cs typeface="Times New Roman" pitchFamily="18" charset="0"/>
              </a:rPr>
              <a:t>prompt for vector values</a:t>
            </a:r>
          </a:p>
          <a:p>
            <a:pPr lvl="1"/>
            <a:r>
              <a:rPr lang="en-US" dirty="0">
                <a:cs typeface="Times New Roman" pitchFamily="18" charset="0"/>
              </a:rPr>
              <a:t>calculate dot product</a:t>
            </a:r>
          </a:p>
          <a:p>
            <a:pPr lvl="1"/>
            <a:r>
              <a:rPr lang="en-US" dirty="0">
                <a:cs typeface="Times New Roman" pitchFamily="18" charset="0"/>
              </a:rPr>
              <a:t>print the </a:t>
            </a:r>
            <a:r>
              <a:rPr lang="en-US" dirty="0" smtClean="0">
                <a:cs typeface="Times New Roman" pitchFamily="18" charset="0"/>
              </a:rPr>
              <a:t>result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  <a:hlinkClick r:id="rId3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36334"/>
              </p:ext>
            </p:extLst>
          </p:nvPr>
        </p:nvGraphicFramePr>
        <p:xfrm>
          <a:off x="5105400" y="2133600"/>
          <a:ext cx="2347913" cy="1287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Equation" r:id="rId4" imgW="787400" imgH="431800" progId="Equation.3">
                  <p:embed/>
                </p:oleObj>
              </mc:Choice>
              <mc:Fallback>
                <p:oleObj name="Equation" r:id="rId4" imgW="7874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33600"/>
                        <a:ext cx="2347913" cy="1287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567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Memory is organized in units of </a:t>
            </a:r>
            <a:r>
              <a:rPr lang="en-US" i="1" dirty="0">
                <a:cs typeface="Times New Roman" pitchFamily="18" charset="0"/>
              </a:rPr>
              <a:t>words</a:t>
            </a:r>
          </a:p>
          <a:p>
            <a:pPr lvl="1"/>
            <a:r>
              <a:rPr lang="en-US" dirty="0">
                <a:cs typeface="Times New Roman" pitchFamily="18" charset="0"/>
              </a:rPr>
              <a:t>Word size is architecture-dependent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Pentium: </a:t>
            </a:r>
            <a:r>
              <a:rPr lang="en-US" dirty="0">
                <a:cs typeface="Times New Roman" pitchFamily="18" charset="0"/>
              </a:rPr>
              <a:t>4 bytes</a:t>
            </a:r>
          </a:p>
          <a:p>
            <a:pPr lvl="1"/>
            <a:r>
              <a:rPr lang="en-US" dirty="0">
                <a:cs typeface="Times New Roman" pitchFamily="18" charset="0"/>
              </a:rPr>
              <a:t>Xeon, </a:t>
            </a:r>
            <a:r>
              <a:rPr lang="en-US" dirty="0" smtClean="0">
                <a:cs typeface="Times New Roman" pitchFamily="18" charset="0"/>
              </a:rPr>
              <a:t>Itanium: </a:t>
            </a:r>
            <a:r>
              <a:rPr lang="en-US" dirty="0">
                <a:cs typeface="Times New Roman" pitchFamily="18" charset="0"/>
              </a:rPr>
              <a:t>8 bytes</a:t>
            </a:r>
          </a:p>
          <a:p>
            <a:pPr lvl="1"/>
            <a:r>
              <a:rPr lang="en-US" dirty="0">
                <a:cs typeface="Times New Roman" pitchFamily="18" charset="0"/>
              </a:rPr>
              <a:t>Each word has a numerical address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35255" y="4521796"/>
            <a:ext cx="987911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35255" y="4835561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135256" y="5147533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135256" y="5459505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598694" y="4279082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598434" y="4072367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596042" y="3866776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692401" y="5446955"/>
            <a:ext cx="365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0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94194" y="5115261"/>
            <a:ext cx="365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8</a:t>
            </a:r>
            <a:endParaRPr lang="en-US" sz="16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74066" y="4792531"/>
            <a:ext cx="485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63308" y="4491318"/>
            <a:ext cx="539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014959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When you </a:t>
            </a:r>
            <a:r>
              <a:rPr lang="en-US" dirty="0">
                <a:solidFill>
                  <a:srgbClr val="0070C0"/>
                </a:solidFill>
                <a:cs typeface="Times New Roman" pitchFamily="18" charset="0"/>
              </a:rPr>
              <a:t>declare</a:t>
            </a:r>
            <a:r>
              <a:rPr lang="en-US" dirty="0">
                <a:cs typeface="Times New Roman" pitchFamily="18" charset="0"/>
              </a:rPr>
              <a:t> a variable, a location of appropriate size is reserved in memory</a:t>
            </a:r>
          </a:p>
          <a:p>
            <a:r>
              <a:rPr lang="en-US" dirty="0">
                <a:cs typeface="Times New Roman" pitchFamily="18" charset="0"/>
              </a:rPr>
              <a:t>When you set its value, the value is placed in that memory </a:t>
            </a:r>
            <a:r>
              <a:rPr lang="en-US" dirty="0" smtClean="0">
                <a:cs typeface="Times New Roman" pitchFamily="18" charset="0"/>
              </a:rPr>
              <a:t>location</a:t>
            </a:r>
          </a:p>
          <a:p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83779" y="3779677"/>
            <a:ext cx="1054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float  x;</a:t>
            </a:r>
            <a:endParaRPr lang="en-US" sz="1600" dirty="0"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03977" y="4134942"/>
            <a:ext cx="9874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x = 3.2;</a:t>
            </a:r>
            <a:endParaRPr lang="en-US" sz="16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76985" y="4329344"/>
            <a:ext cx="991497" cy="3065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78778" y="4937461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78778" y="5249433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550323" y="4042784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541956" y="3852135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539564" y="3666864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635923" y="5236883"/>
            <a:ext cx="365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0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628553" y="4896855"/>
            <a:ext cx="365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8</a:t>
            </a:r>
            <a:endParaRPr lang="en-US" sz="16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17588" y="4603974"/>
            <a:ext cx="485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06830" y="4281246"/>
            <a:ext cx="539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70162" y="5604436"/>
            <a:ext cx="9302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071008" y="4635936"/>
            <a:ext cx="997474" cy="3065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39160" y="4538535"/>
            <a:ext cx="9466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sz="1600" dirty="0" smtClean="0">
                <a:latin typeface="+mn-lt"/>
              </a:rPr>
              <a:t>3.2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536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A pointer is a variable containing a memory </a:t>
            </a:r>
            <a:r>
              <a:rPr lang="en-US" i="1" dirty="0">
                <a:cs typeface="Times New Roman" pitchFamily="18" charset="0"/>
              </a:rPr>
              <a:t>address</a:t>
            </a:r>
          </a:p>
          <a:p>
            <a:r>
              <a:rPr lang="en-US" dirty="0">
                <a:cs typeface="Times New Roman" pitchFamily="18" charset="0"/>
              </a:rPr>
              <a:t>Declared using * prefix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float *p;</a:t>
            </a:r>
          </a:p>
          <a:p>
            <a:r>
              <a:rPr lang="en-US" dirty="0">
                <a:cs typeface="Times New Roman" pitchFamily="18" charset="0"/>
              </a:rPr>
              <a:t>Address operator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&amp;</a:t>
            </a:r>
          </a:p>
          <a:p>
            <a:pPr lvl="1"/>
            <a:r>
              <a:rPr lang="en-US" dirty="0">
                <a:cs typeface="Times New Roman" pitchFamily="18" charset="0"/>
              </a:rPr>
              <a:t>Address of specified variable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float x, *p;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p = &amp;x;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75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7924800" cy="685800"/>
          </a:xfrm>
        </p:spPr>
        <p:txBody>
          <a:bodyPr/>
          <a:lstStyle/>
          <a:p>
            <a:r>
              <a:rPr lang="en-US" dirty="0"/>
              <a:t>Pointers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float x, *p;</a:t>
            </a:r>
          </a:p>
          <a:p>
            <a:pPr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p = &amp;x;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9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" y="1645629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>
              <a:buFont typeface="Wingdings" pitchFamily="2" charset="2"/>
              <a:buNone/>
            </a:pPr>
            <a:endParaRPr lang="en-US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68319" y="4441371"/>
            <a:ext cx="989703" cy="3153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68318" y="4758465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068319" y="5070437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068319" y="5382409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539864" y="4175760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21"/>
          <p:cNvSpPr/>
          <p:nvPr/>
        </p:nvSpPr>
        <p:spPr>
          <a:xfrm>
            <a:off x="3531497" y="3985111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529105" y="3810000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56522" y="5369859"/>
            <a:ext cx="731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1040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367280" y="5038165"/>
            <a:ext cx="731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1048</a:t>
            </a:r>
            <a:endParaRPr lang="en-US" sz="16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67281" y="4715435"/>
            <a:ext cx="744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1052</a:t>
            </a:r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56522" y="4414222"/>
            <a:ext cx="7100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1056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59703" y="5737412"/>
            <a:ext cx="1195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5746973" y="4446492"/>
            <a:ext cx="991497" cy="1249681"/>
            <a:chOff x="3033656" y="4012602"/>
            <a:chExt cx="991497" cy="1249681"/>
          </a:xfrm>
        </p:grpSpPr>
        <p:sp>
          <p:nvSpPr>
            <p:cNvPr id="23" name="Rectangle 22"/>
            <p:cNvSpPr/>
            <p:nvPr/>
          </p:nvSpPr>
          <p:spPr>
            <a:xfrm>
              <a:off x="3033656" y="4012602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035448" y="4326367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035449" y="4638339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035449" y="4950311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Oval 26"/>
          <p:cNvSpPr/>
          <p:nvPr/>
        </p:nvSpPr>
        <p:spPr>
          <a:xfrm>
            <a:off x="6220311" y="4177552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6222104" y="3997063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209552" y="3811792"/>
            <a:ext cx="96819" cy="96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305911" y="5371651"/>
            <a:ext cx="365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0</a:t>
            </a:r>
            <a:endParaRPr lang="en-US" sz="1600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307704" y="5039957"/>
            <a:ext cx="3657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8</a:t>
            </a:r>
            <a:endParaRPr lang="en-US" sz="1600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187576" y="4717227"/>
            <a:ext cx="4858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176818" y="4416014"/>
            <a:ext cx="5396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82832" y="4708263"/>
            <a:ext cx="946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endParaRPr lang="en-US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4940150" y="5739204"/>
            <a:ext cx="11958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990763" y="4692127"/>
            <a:ext cx="6239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p</a:t>
            </a:r>
            <a:endParaRPr lang="en-US" sz="1600" dirty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341145" y="4758465"/>
            <a:ext cx="4942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4260626" y="4896522"/>
            <a:ext cx="839096" cy="1588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 38"/>
          <p:cNvSpPr/>
          <p:nvPr/>
        </p:nvSpPr>
        <p:spPr>
          <a:xfrm>
            <a:off x="1447800" y="1828800"/>
            <a:ext cx="3737386" cy="3022898"/>
          </a:xfrm>
          <a:custGeom>
            <a:avLst/>
            <a:gdLst>
              <a:gd name="connsiteX0" fmla="*/ 0 w 3281082"/>
              <a:gd name="connsiteY0" fmla="*/ 116542 h 3225502"/>
              <a:gd name="connsiteX1" fmla="*/ 150607 w 3281082"/>
              <a:gd name="connsiteY1" fmla="*/ 41238 h 3225502"/>
              <a:gd name="connsiteX2" fmla="*/ 398032 w 3281082"/>
              <a:gd name="connsiteY2" fmla="*/ 8965 h 3225502"/>
              <a:gd name="connsiteX3" fmla="*/ 688489 w 3281082"/>
              <a:gd name="connsiteY3" fmla="*/ 8965 h 3225502"/>
              <a:gd name="connsiteX4" fmla="*/ 946672 w 3281082"/>
              <a:gd name="connsiteY4" fmla="*/ 41238 h 3225502"/>
              <a:gd name="connsiteX5" fmla="*/ 1441524 w 3281082"/>
              <a:gd name="connsiteY5" fmla="*/ 256391 h 3225502"/>
              <a:gd name="connsiteX6" fmla="*/ 2302136 w 3281082"/>
              <a:gd name="connsiteY6" fmla="*/ 869577 h 3225502"/>
              <a:gd name="connsiteX7" fmla="*/ 2990625 w 3281082"/>
              <a:gd name="connsiteY7" fmla="*/ 1654885 h 3225502"/>
              <a:gd name="connsiteX8" fmla="*/ 3001383 w 3281082"/>
              <a:gd name="connsiteY8" fmla="*/ 2601558 h 3225502"/>
              <a:gd name="connsiteX9" fmla="*/ 3055171 w 3281082"/>
              <a:gd name="connsiteY9" fmla="*/ 2956561 h 3225502"/>
              <a:gd name="connsiteX10" fmla="*/ 3281082 w 3281082"/>
              <a:gd name="connsiteY10" fmla="*/ 3225502 h 3225502"/>
              <a:gd name="connsiteX11" fmla="*/ 3281082 w 3281082"/>
              <a:gd name="connsiteY11" fmla="*/ 3225502 h 3225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81082" h="3225502">
                <a:moveTo>
                  <a:pt x="0" y="116542"/>
                </a:moveTo>
                <a:cubicBezTo>
                  <a:pt x="42134" y="87854"/>
                  <a:pt x="84268" y="59167"/>
                  <a:pt x="150607" y="41238"/>
                </a:cubicBezTo>
                <a:cubicBezTo>
                  <a:pt x="216946" y="23309"/>
                  <a:pt x="308385" y="14344"/>
                  <a:pt x="398032" y="8965"/>
                </a:cubicBezTo>
                <a:cubicBezTo>
                  <a:pt x="487679" y="3586"/>
                  <a:pt x="597049" y="3586"/>
                  <a:pt x="688489" y="8965"/>
                </a:cubicBezTo>
                <a:cubicBezTo>
                  <a:pt x="779929" y="14344"/>
                  <a:pt x="821166" y="0"/>
                  <a:pt x="946672" y="41238"/>
                </a:cubicBezTo>
                <a:cubicBezTo>
                  <a:pt x="1072178" y="82476"/>
                  <a:pt x="1215613" y="118335"/>
                  <a:pt x="1441524" y="256391"/>
                </a:cubicBezTo>
                <a:cubicBezTo>
                  <a:pt x="1667435" y="394447"/>
                  <a:pt x="2043952" y="636495"/>
                  <a:pt x="2302136" y="869577"/>
                </a:cubicBezTo>
                <a:cubicBezTo>
                  <a:pt x="2560320" y="1102659"/>
                  <a:pt x="2874084" y="1366222"/>
                  <a:pt x="2990625" y="1654885"/>
                </a:cubicBezTo>
                <a:cubicBezTo>
                  <a:pt x="3107166" y="1943548"/>
                  <a:pt x="2990625" y="2384612"/>
                  <a:pt x="3001383" y="2601558"/>
                </a:cubicBezTo>
                <a:cubicBezTo>
                  <a:pt x="3012141" y="2818504"/>
                  <a:pt x="3008555" y="2852570"/>
                  <a:pt x="3055171" y="2956561"/>
                </a:cubicBezTo>
                <a:cubicBezTo>
                  <a:pt x="3101787" y="3060552"/>
                  <a:pt x="3281082" y="3225502"/>
                  <a:pt x="3281082" y="3225502"/>
                </a:cubicBezTo>
                <a:lnTo>
                  <a:pt x="3281082" y="3225502"/>
                </a:lnTo>
              </a:path>
            </a:pathLst>
          </a:custGeom>
          <a:ln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>
          <a:xfrm>
            <a:off x="182218" y="2171181"/>
            <a:ext cx="1570382" cy="2690223"/>
          </a:xfrm>
          <a:custGeom>
            <a:avLst/>
            <a:gdLst>
              <a:gd name="connsiteX0" fmla="*/ 1604681 w 1604681"/>
              <a:gd name="connsiteY0" fmla="*/ 0 h 2786231"/>
              <a:gd name="connsiteX1" fmla="*/ 1432559 w 1604681"/>
              <a:gd name="connsiteY1" fmla="*/ 107577 h 2786231"/>
              <a:gd name="connsiteX2" fmla="*/ 1077557 w 1604681"/>
              <a:gd name="connsiteY2" fmla="*/ 172123 h 2786231"/>
              <a:gd name="connsiteX3" fmla="*/ 485886 w 1604681"/>
              <a:gd name="connsiteY3" fmla="*/ 172123 h 2786231"/>
              <a:gd name="connsiteX4" fmla="*/ 141641 w 1604681"/>
              <a:gd name="connsiteY4" fmla="*/ 225911 h 2786231"/>
              <a:gd name="connsiteX5" fmla="*/ 12550 w 1604681"/>
              <a:gd name="connsiteY5" fmla="*/ 570156 h 2786231"/>
              <a:gd name="connsiteX6" fmla="*/ 66338 w 1604681"/>
              <a:gd name="connsiteY6" fmla="*/ 882127 h 2786231"/>
              <a:gd name="connsiteX7" fmla="*/ 227703 w 1604681"/>
              <a:gd name="connsiteY7" fmla="*/ 1344706 h 2786231"/>
              <a:gd name="connsiteX8" fmla="*/ 582705 w 1604681"/>
              <a:gd name="connsiteY8" fmla="*/ 2033196 h 2786231"/>
              <a:gd name="connsiteX9" fmla="*/ 937707 w 1604681"/>
              <a:gd name="connsiteY9" fmla="*/ 2474259 h 2786231"/>
              <a:gd name="connsiteX10" fmla="*/ 1400286 w 1604681"/>
              <a:gd name="connsiteY10" fmla="*/ 2786231 h 2786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604681" h="2786231">
                <a:moveTo>
                  <a:pt x="1604681" y="0"/>
                </a:moveTo>
                <a:cubicBezTo>
                  <a:pt x="1562547" y="39445"/>
                  <a:pt x="1520413" y="78890"/>
                  <a:pt x="1432559" y="107577"/>
                </a:cubicBezTo>
                <a:cubicBezTo>
                  <a:pt x="1344705" y="136264"/>
                  <a:pt x="1235336" y="161365"/>
                  <a:pt x="1077557" y="172123"/>
                </a:cubicBezTo>
                <a:cubicBezTo>
                  <a:pt x="919778" y="182881"/>
                  <a:pt x="641872" y="163158"/>
                  <a:pt x="485886" y="172123"/>
                </a:cubicBezTo>
                <a:cubicBezTo>
                  <a:pt x="329900" y="181088"/>
                  <a:pt x="220530" y="159572"/>
                  <a:pt x="141641" y="225911"/>
                </a:cubicBezTo>
                <a:cubicBezTo>
                  <a:pt x="62752" y="292250"/>
                  <a:pt x="25100" y="460787"/>
                  <a:pt x="12550" y="570156"/>
                </a:cubicBezTo>
                <a:cubicBezTo>
                  <a:pt x="0" y="679525"/>
                  <a:pt x="30479" y="753035"/>
                  <a:pt x="66338" y="882127"/>
                </a:cubicBezTo>
                <a:cubicBezTo>
                  <a:pt x="102197" y="1011219"/>
                  <a:pt x="141642" y="1152861"/>
                  <a:pt x="227703" y="1344706"/>
                </a:cubicBezTo>
                <a:cubicBezTo>
                  <a:pt x="313764" y="1536551"/>
                  <a:pt x="464371" y="1844937"/>
                  <a:pt x="582705" y="2033196"/>
                </a:cubicBezTo>
                <a:cubicBezTo>
                  <a:pt x="701039" y="2221455"/>
                  <a:pt x="801444" y="2348753"/>
                  <a:pt x="937707" y="2474259"/>
                </a:cubicBezTo>
                <a:cubicBezTo>
                  <a:pt x="1073970" y="2599765"/>
                  <a:pt x="1237128" y="2692998"/>
                  <a:pt x="1400286" y="2786231"/>
                </a:cubicBezTo>
              </a:path>
            </a:pathLst>
          </a:custGeom>
          <a:ln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1752600" y="2590800"/>
            <a:ext cx="1646816" cy="2303929"/>
          </a:xfrm>
          <a:custGeom>
            <a:avLst/>
            <a:gdLst>
              <a:gd name="connsiteX0" fmla="*/ 0 w 1215614"/>
              <a:gd name="connsiteY0" fmla="*/ 0 h 2441985"/>
              <a:gd name="connsiteX1" fmla="*/ 344245 w 1215614"/>
              <a:gd name="connsiteY1" fmla="*/ 387275 h 2441985"/>
              <a:gd name="connsiteX2" fmla="*/ 806824 w 1215614"/>
              <a:gd name="connsiteY2" fmla="*/ 1043491 h 2441985"/>
              <a:gd name="connsiteX3" fmla="*/ 1021977 w 1215614"/>
              <a:gd name="connsiteY3" fmla="*/ 1602889 h 2441985"/>
              <a:gd name="connsiteX4" fmla="*/ 1032734 w 1215614"/>
              <a:gd name="connsiteY4" fmla="*/ 2151529 h 2441985"/>
              <a:gd name="connsiteX5" fmla="*/ 1215614 w 1215614"/>
              <a:gd name="connsiteY5" fmla="*/ 2441985 h 24419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5614" h="2441985">
                <a:moveTo>
                  <a:pt x="0" y="0"/>
                </a:moveTo>
                <a:cubicBezTo>
                  <a:pt x="104887" y="106680"/>
                  <a:pt x="209774" y="213360"/>
                  <a:pt x="344245" y="387275"/>
                </a:cubicBezTo>
                <a:cubicBezTo>
                  <a:pt x="478716" y="561190"/>
                  <a:pt x="693869" y="840889"/>
                  <a:pt x="806824" y="1043491"/>
                </a:cubicBezTo>
                <a:cubicBezTo>
                  <a:pt x="919779" y="1246093"/>
                  <a:pt x="984325" y="1418216"/>
                  <a:pt x="1021977" y="1602889"/>
                </a:cubicBezTo>
                <a:cubicBezTo>
                  <a:pt x="1059629" y="1787562"/>
                  <a:pt x="1000461" y="2011680"/>
                  <a:pt x="1032734" y="2151529"/>
                </a:cubicBezTo>
                <a:cubicBezTo>
                  <a:pt x="1065007" y="2291378"/>
                  <a:pt x="1140310" y="2366681"/>
                  <a:pt x="1215614" y="2441985"/>
                </a:cubicBezTo>
              </a:path>
            </a:pathLst>
          </a:custGeom>
          <a:ln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5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Depending on context, * can also be the </a:t>
            </a:r>
            <a:r>
              <a:rPr lang="en-US" i="1" dirty="0">
                <a:cs typeface="Times New Roman" pitchFamily="18" charset="0"/>
              </a:rPr>
              <a:t>dereferencing operator</a:t>
            </a:r>
          </a:p>
          <a:p>
            <a:pPr lvl="1"/>
            <a:r>
              <a:rPr lang="en-US" dirty="0">
                <a:cs typeface="Times New Roman" pitchFamily="18" charset="0"/>
              </a:rPr>
              <a:t>Value stored in memory location pointed to by specified pointer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*p = 3.2;</a:t>
            </a:r>
          </a:p>
          <a:p>
            <a:r>
              <a:rPr lang="en-US" dirty="0">
                <a:cs typeface="Times New Roman" pitchFamily="18" charset="0"/>
              </a:rPr>
              <a:t>Common newbie error</a:t>
            </a:r>
          </a:p>
          <a:p>
            <a:pPr lvl="1">
              <a:buNone/>
            </a:pPr>
            <a:r>
              <a:rPr lang="en-US" sz="2000" dirty="0">
                <a:cs typeface="Times New Roman" pitchFamily="18" charset="0"/>
              </a:rPr>
              <a:t>float *p;</a:t>
            </a:r>
          </a:p>
          <a:p>
            <a:pPr lvl="1">
              <a:buNone/>
            </a:pPr>
            <a:r>
              <a:rPr lang="en-US" sz="2000" dirty="0">
                <a:cs typeface="Times New Roman" pitchFamily="18" charset="0"/>
              </a:rPr>
              <a:t>*p = 3.2;</a:t>
            </a: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float x, *p;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p = &amp;x;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*p = 3.2;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Right Brace 6"/>
          <p:cNvSpPr/>
          <p:nvPr/>
        </p:nvSpPr>
        <p:spPr>
          <a:xfrm>
            <a:off x="2666448" y="3457299"/>
            <a:ext cx="290456" cy="753036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52935" y="3664540"/>
            <a:ext cx="41847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+mn-lt"/>
              </a:rPr>
              <a:t>Wrong! – p doesn’t have value yet </a:t>
            </a:r>
            <a:endParaRPr 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2644145" y="4630150"/>
            <a:ext cx="290456" cy="989703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79559" y="4955724"/>
            <a:ext cx="13751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correct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127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The name of an array is actually a pointer to the memory location of the first element</a:t>
            </a:r>
          </a:p>
          <a:p>
            <a:pPr lvl="1"/>
            <a:r>
              <a:rPr lang="en-US" dirty="0">
                <a:cs typeface="Times New Roman" pitchFamily="18" charset="0"/>
              </a:rPr>
              <a:t>a[100]</a:t>
            </a:r>
          </a:p>
          <a:p>
            <a:pPr lvl="1"/>
            <a:r>
              <a:rPr lang="en-US" dirty="0">
                <a:cs typeface="Times New Roman" pitchFamily="18" charset="0"/>
              </a:rPr>
              <a:t>“a” is a pointer to the first element of the array (a[0])</a:t>
            </a:r>
          </a:p>
          <a:p>
            <a:r>
              <a:rPr lang="en-US" dirty="0">
                <a:cs typeface="Times New Roman" pitchFamily="18" charset="0"/>
              </a:rPr>
              <a:t>These are equivalent:</a:t>
            </a:r>
          </a:p>
          <a:p>
            <a:pPr lvl="1">
              <a:buNone/>
            </a:pPr>
            <a:r>
              <a:rPr lang="en-US" dirty="0">
                <a:cs typeface="Times New Roman" pitchFamily="18" charset="0"/>
              </a:rPr>
              <a:t>x[0] = 4.53;</a:t>
            </a:r>
          </a:p>
          <a:p>
            <a:pPr lvl="1">
              <a:buNone/>
            </a:pPr>
            <a:r>
              <a:rPr lang="en-US" dirty="0">
                <a:cs typeface="Times New Roman" pitchFamily="18" charset="0"/>
              </a:rPr>
              <a:t>*x = 4.53;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95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Compiled vs. Interpreted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Interpreted languages</a:t>
            </a:r>
          </a:p>
          <a:p>
            <a:pPr lvl="1"/>
            <a:r>
              <a:rPr lang="en-US" dirty="0" smtClean="0"/>
              <a:t>when you type something, e.g., “x=</a:t>
            </a:r>
            <a:r>
              <a:rPr lang="en-US" dirty="0" err="1" smtClean="0"/>
              <a:t>y+z</a:t>
            </a:r>
            <a:r>
              <a:rPr lang="en-US" dirty="0" smtClean="0"/>
              <a:t>”, it is immediately converted to machine language and executed</a:t>
            </a:r>
          </a:p>
          <a:p>
            <a:pPr lvl="1"/>
            <a:r>
              <a:rPr lang="en-US" dirty="0" smtClean="0"/>
              <a:t>examples:  </a:t>
            </a:r>
            <a:r>
              <a:rPr lang="en-US" dirty="0" err="1" smtClean="0"/>
              <a:t>Matlab</a:t>
            </a:r>
            <a:r>
              <a:rPr lang="en-US" dirty="0" smtClean="0"/>
              <a:t>,  Python</a:t>
            </a:r>
          </a:p>
          <a:p>
            <a:pPr lvl="1"/>
            <a:r>
              <a:rPr lang="en-US" dirty="0" smtClean="0"/>
              <a:t>advantage</a:t>
            </a:r>
          </a:p>
          <a:p>
            <a:pPr lvl="2"/>
            <a:r>
              <a:rPr lang="en-US" dirty="0" smtClean="0"/>
              <a:t>lots off convenient features</a:t>
            </a:r>
          </a:p>
          <a:p>
            <a:pPr lvl="1"/>
            <a:r>
              <a:rPr lang="en-US" dirty="0" smtClean="0"/>
              <a:t>disadvantage</a:t>
            </a:r>
          </a:p>
          <a:p>
            <a:pPr lvl="2"/>
            <a:r>
              <a:rPr lang="en-US" dirty="0" smtClean="0"/>
              <a:t>can be slow and memory-intensive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1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If p is a pointer and n is an integer, the syntax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p+n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means to advance the pointer by n </a:t>
            </a:r>
            <a:r>
              <a:rPr lang="en-US" i="1" dirty="0">
                <a:cs typeface="Times New Roman" pitchFamily="18" charset="0"/>
              </a:rPr>
              <a:t>memory locations</a:t>
            </a:r>
          </a:p>
          <a:p>
            <a:r>
              <a:rPr lang="en-US" dirty="0">
                <a:cs typeface="Times New Roman" pitchFamily="18" charset="0"/>
              </a:rPr>
              <a:t>These are therefore equivalent: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x[4] = 4.53;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*(x+4) = 4.53;</a:t>
            </a:r>
          </a:p>
          <a:p>
            <a:pPr lvl="1">
              <a:buNone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9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Pointers (8)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In multi-dimensional arrays, values are stored in memory with </a:t>
            </a:r>
            <a:r>
              <a:rPr lang="en-US" i="1" dirty="0" smtClean="0">
                <a:cs typeface="Times New Roman" pitchFamily="18" charset="0"/>
              </a:rPr>
              <a:t>last </a:t>
            </a:r>
            <a:r>
              <a:rPr lang="en-US" dirty="0" smtClean="0">
                <a:cs typeface="Times New Roman" pitchFamily="18" charset="0"/>
              </a:rPr>
              <a:t>index varying most rapidly (a[0][0], a[0][1], … )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Opposite of </a:t>
            </a:r>
            <a:r>
              <a:rPr lang="en-US" dirty="0" err="1" smtClean="0">
                <a:cs typeface="Times New Roman" pitchFamily="18" charset="0"/>
              </a:rPr>
              <a:t>Matlab</a:t>
            </a:r>
            <a:r>
              <a:rPr lang="en-US" dirty="0" smtClean="0">
                <a:cs typeface="Times New Roman" pitchFamily="18" charset="0"/>
              </a:rPr>
              <a:t> and Fortran</a:t>
            </a:r>
          </a:p>
          <a:p>
            <a:r>
              <a:rPr lang="en-US" dirty="0" smtClean="0">
                <a:cs typeface="Times New Roman" pitchFamily="18" charset="0"/>
              </a:rPr>
              <a:t>The two statements in each box are equivalent for an array declared as </a:t>
            </a:r>
            <a:r>
              <a:rPr lang="en-US" dirty="0" err="1" smtClean="0">
                <a:cs typeface="Times New Roman" pitchFamily="18" charset="0"/>
              </a:rPr>
              <a:t>int</a:t>
            </a:r>
            <a:r>
              <a:rPr lang="en-US" dirty="0" smtClean="0">
                <a:cs typeface="Times New Roman" pitchFamily="18" charset="0"/>
              </a:rPr>
              <a:t> a[20][20]:</a:t>
            </a: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a[0][17] = 1;                    a[1][0] = 5;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*(a+17) = 1;                     *(a+20) = 5;</a:t>
            </a:r>
          </a:p>
          <a:p>
            <a:pPr lvl="1">
              <a:buNone/>
            </a:pPr>
            <a:endParaRPr lang="en-US" dirty="0" smtClean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9651" y="4648200"/>
            <a:ext cx="2011680" cy="10972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200400" y="4641539"/>
            <a:ext cx="2237591" cy="11068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10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sizeof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Some functions require size of something in bytes</a:t>
            </a:r>
          </a:p>
          <a:p>
            <a:r>
              <a:rPr lang="en-US" dirty="0" smtClean="0">
                <a:cs typeface="Times New Roman" pitchFamily="18" charset="0"/>
              </a:rPr>
              <a:t>A useful function – </a:t>
            </a:r>
            <a:r>
              <a:rPr lang="en-US" dirty="0" err="1" smtClean="0">
                <a:cs typeface="Times New Roman" pitchFamily="18" charset="0"/>
              </a:rPr>
              <a:t>sizeof</a:t>
            </a:r>
            <a:r>
              <a:rPr lang="en-US" dirty="0" smtClean="0">
                <a:cs typeface="Times New Roman" pitchFamily="18" charset="0"/>
              </a:rPr>
              <a:t>(</a:t>
            </a:r>
            <a:r>
              <a:rPr lang="en-US" i="1" dirty="0" err="1" smtClean="0">
                <a:cs typeface="Times New Roman" pitchFamily="18" charset="0"/>
              </a:rPr>
              <a:t>arg</a:t>
            </a:r>
            <a:r>
              <a:rPr lang="en-US" dirty="0" smtClean="0">
                <a:cs typeface="Times New Roman" pitchFamily="18" charset="0"/>
              </a:rPr>
              <a:t>)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The argument </a:t>
            </a:r>
            <a:r>
              <a:rPr lang="en-US" i="1" dirty="0" err="1" smtClean="0">
                <a:cs typeface="Times New Roman" pitchFamily="18" charset="0"/>
              </a:rPr>
              <a:t>arg</a:t>
            </a:r>
            <a:r>
              <a:rPr lang="en-US" dirty="0" smtClean="0">
                <a:cs typeface="Times New Roman" pitchFamily="18" charset="0"/>
              </a:rPr>
              <a:t> can be a variable, an array name, a type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Returns no. bytes in </a:t>
            </a:r>
            <a:r>
              <a:rPr lang="en-US" dirty="0" err="1" smtClean="0">
                <a:cs typeface="Times New Roman" pitchFamily="18" charset="0"/>
              </a:rPr>
              <a:t>arg</a:t>
            </a:r>
            <a:endParaRPr lang="en-US" dirty="0" smtClean="0">
              <a:cs typeface="Times New Roman" pitchFamily="18" charset="0"/>
            </a:endParaRP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float x, y[5];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sizeof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(x)		</a:t>
            </a:r>
            <a:r>
              <a:rPr lang="en-US" dirty="0" smtClean="0">
                <a:cs typeface="Times New Roman" pitchFamily="18" charset="0"/>
              </a:rPr>
              <a:t>(  4)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sizeof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(y)		</a:t>
            </a:r>
            <a:r>
              <a:rPr lang="en-US" dirty="0" smtClean="0">
                <a:cs typeface="Times New Roman" pitchFamily="18" charset="0"/>
              </a:rPr>
              <a:t>(20)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sizeof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(float)		</a:t>
            </a:r>
            <a:r>
              <a:rPr lang="en-US" dirty="0" smtClean="0">
                <a:cs typeface="Times New Roman" pitchFamily="18" charset="0"/>
              </a:rPr>
              <a:t>(  4)</a:t>
            </a:r>
            <a:endParaRPr lang="en-US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494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Suppose you need an array, but you don’t know how big it needs to be until run time.</a:t>
            </a:r>
          </a:p>
          <a:p>
            <a:r>
              <a:rPr lang="en-US" dirty="0">
                <a:cs typeface="Times New Roman" pitchFamily="18" charset="0"/>
              </a:rPr>
              <a:t>Use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malloc</a:t>
            </a:r>
            <a:r>
              <a:rPr lang="en-US" dirty="0">
                <a:cs typeface="Times New Roman" pitchFamily="18" charset="0"/>
              </a:rPr>
              <a:t> function</a:t>
            </a:r>
          </a:p>
          <a:p>
            <a:pPr lvl="1">
              <a:buNone/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malloc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i="1" dirty="0">
                <a:solidFill>
                  <a:srgbClr val="C00000"/>
                </a:solidFill>
                <a:cs typeface="Times New Roman" pitchFamily="18" charset="0"/>
              </a:rPr>
              <a:t>n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)</a:t>
            </a:r>
          </a:p>
          <a:p>
            <a:pPr lvl="1"/>
            <a:r>
              <a:rPr lang="en-US" dirty="0">
                <a:cs typeface="Times New Roman" pitchFamily="18" charset="0"/>
              </a:rPr>
              <a:t>n is no. </a:t>
            </a:r>
            <a:r>
              <a:rPr lang="en-US" i="1" dirty="0">
                <a:cs typeface="Times New Roman" pitchFamily="18" charset="0"/>
              </a:rPr>
              <a:t>bytes</a:t>
            </a:r>
            <a:r>
              <a:rPr lang="en-US" dirty="0">
                <a:cs typeface="Times New Roman" pitchFamily="18" charset="0"/>
              </a:rPr>
              <a:t> to be allocated</a:t>
            </a:r>
          </a:p>
          <a:p>
            <a:pPr lvl="1"/>
            <a:r>
              <a:rPr lang="en-US" dirty="0">
                <a:cs typeface="Times New Roman" pitchFamily="18" charset="0"/>
              </a:rPr>
              <a:t>returns pointer to allocated space</a:t>
            </a:r>
          </a:p>
          <a:p>
            <a:pPr lvl="1"/>
            <a:r>
              <a:rPr lang="en-US" dirty="0">
                <a:cs typeface="Times New Roman" pitchFamily="18" charset="0"/>
              </a:rPr>
              <a:t>lives in </a:t>
            </a:r>
            <a:r>
              <a:rPr lang="en-US" dirty="0" err="1">
                <a:cs typeface="Times New Roman" pitchFamily="18" charset="0"/>
              </a:rPr>
              <a:t>stdlib.h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648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Allocation (cont’d)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Declare pointer of required type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</a:rPr>
              <a:t>float *</a:t>
            </a:r>
            <a:r>
              <a:rPr lang="en-US" dirty="0" err="1" smtClean="0">
                <a:solidFill>
                  <a:srgbClr val="C00000"/>
                </a:solidFill>
              </a:rPr>
              <a:t>myarray</a:t>
            </a:r>
            <a:r>
              <a:rPr lang="en-US" dirty="0" smtClean="0">
                <a:solidFill>
                  <a:srgbClr val="C00000"/>
                </a:solidFill>
              </a:rPr>
              <a:t>;</a:t>
            </a:r>
          </a:p>
          <a:p>
            <a:r>
              <a:rPr lang="en-US" dirty="0" smtClean="0"/>
              <a:t>Suppose we need 101 elements in array</a:t>
            </a:r>
          </a:p>
          <a:p>
            <a:r>
              <a:rPr lang="en-US" dirty="0" err="1" smtClean="0"/>
              <a:t>malloc</a:t>
            </a:r>
            <a:r>
              <a:rPr lang="en-US" dirty="0" smtClean="0"/>
              <a:t> requires no. bytes, cast as appropriate pointer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C00000"/>
                </a:solidFill>
              </a:rPr>
              <a:t>myarray</a:t>
            </a:r>
            <a:r>
              <a:rPr lang="en-US" dirty="0" smtClean="0">
                <a:solidFill>
                  <a:srgbClr val="C00000"/>
                </a:solidFill>
              </a:rPr>
              <a:t> = (float *) </a:t>
            </a:r>
            <a:r>
              <a:rPr lang="en-US" dirty="0" err="1" smtClean="0">
                <a:solidFill>
                  <a:srgbClr val="C00000"/>
                </a:solidFill>
              </a:rPr>
              <a:t>malloc</a:t>
            </a:r>
            <a:r>
              <a:rPr lang="en-US" dirty="0" smtClean="0">
                <a:solidFill>
                  <a:srgbClr val="C00000"/>
                </a:solidFill>
              </a:rPr>
              <a:t>(101*</a:t>
            </a:r>
            <a:r>
              <a:rPr lang="en-US" dirty="0" err="1" smtClean="0">
                <a:solidFill>
                  <a:srgbClr val="C00000"/>
                </a:solidFill>
              </a:rPr>
              <a:t>sizeof</a:t>
            </a:r>
            <a:r>
              <a:rPr lang="en-US" dirty="0" smtClean="0">
                <a:solidFill>
                  <a:srgbClr val="C00000"/>
                </a:solidFill>
              </a:rPr>
              <a:t>(float));</a:t>
            </a:r>
          </a:p>
          <a:p>
            <a:pPr>
              <a:buClr>
                <a:schemeClr val="tx1"/>
              </a:buClr>
            </a:pPr>
            <a:r>
              <a:rPr lang="en-US" dirty="0" smtClean="0">
                <a:solidFill>
                  <a:srgbClr val="C00000"/>
                </a:solidFill>
              </a:rPr>
              <a:t>free </a:t>
            </a:r>
            <a:r>
              <a:rPr lang="en-US" dirty="0" smtClean="0"/>
              <a:t>releases space when it’s no longer needed:</a:t>
            </a:r>
          </a:p>
          <a:p>
            <a:pPr lvl="1">
              <a:buClr>
                <a:schemeClr val="tx1"/>
              </a:buClr>
              <a:buNone/>
            </a:pPr>
            <a:r>
              <a:rPr lang="en-US" dirty="0" smtClean="0">
                <a:solidFill>
                  <a:srgbClr val="C00000"/>
                </a:solidFill>
              </a:rPr>
              <a:t>free(</a:t>
            </a:r>
            <a:r>
              <a:rPr lang="en-US" dirty="0" err="1" smtClean="0">
                <a:solidFill>
                  <a:srgbClr val="C00000"/>
                </a:solidFill>
              </a:rPr>
              <a:t>myarray</a:t>
            </a:r>
            <a:r>
              <a:rPr lang="en-US" dirty="0" smtClean="0">
                <a:solidFill>
                  <a:srgbClr val="C00000"/>
                </a:solidFill>
              </a:rPr>
              <a:t>);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9870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Modify dot-product program to handle vectors of any length</a:t>
            </a:r>
          </a:p>
          <a:p>
            <a:pPr lvl="1"/>
            <a:r>
              <a:rPr lang="en-US" dirty="0">
                <a:cs typeface="Times New Roman" pitchFamily="18" charset="0"/>
              </a:rPr>
              <a:t>Prompt for length of vectors</a:t>
            </a:r>
          </a:p>
          <a:p>
            <a:pPr lvl="1"/>
            <a:r>
              <a:rPr lang="en-US" dirty="0">
                <a:cs typeface="Times New Roman" pitchFamily="18" charset="0"/>
              </a:rPr>
              <a:t>Read length of vectors from screen</a:t>
            </a:r>
          </a:p>
          <a:p>
            <a:pPr lvl="1"/>
            <a:r>
              <a:rPr lang="en-US" dirty="0">
                <a:cs typeface="Times New Roman" pitchFamily="18" charset="0"/>
              </a:rPr>
              <a:t>Dynamically allocate vectors</a:t>
            </a:r>
          </a:p>
          <a:p>
            <a:pPr lvl="1"/>
            <a:r>
              <a:rPr lang="en-US" dirty="0">
                <a:cs typeface="Times New Roman" pitchFamily="18" charset="0"/>
              </a:rPr>
              <a:t>Don’t forget to include </a:t>
            </a:r>
            <a:r>
              <a:rPr lang="en-US" dirty="0" err="1">
                <a:cs typeface="Times New Roman" pitchFamily="18" charset="0"/>
              </a:rPr>
              <a:t>stdlib.h</a:t>
            </a:r>
            <a:r>
              <a:rPr lang="en-US" dirty="0">
                <a:cs typeface="Times New Roman" pitchFamily="18" charset="0"/>
              </a:rPr>
              <a:t> so you have access to the </a:t>
            </a:r>
            <a:r>
              <a:rPr lang="en-US" dirty="0" err="1">
                <a:cs typeface="Times New Roman" pitchFamily="18" charset="0"/>
              </a:rPr>
              <a:t>malloc</a:t>
            </a:r>
            <a:r>
              <a:rPr lang="en-US" dirty="0">
                <a:cs typeface="Times New Roman" pitchFamily="18" charset="0"/>
              </a:rPr>
              <a:t> function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7030A0"/>
                </a:solidFill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solidFill>
                <a:srgbClr val="7030A0"/>
              </a:solidFill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780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if/else if/else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Conditional execution of block of source code</a:t>
            </a:r>
          </a:p>
          <a:p>
            <a:r>
              <a:rPr lang="en-US" dirty="0" smtClean="0">
                <a:cs typeface="Times New Roman" pitchFamily="18" charset="0"/>
              </a:rPr>
              <a:t>Based on relational operators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&lt;		less than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&gt;		greater than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==	equal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&lt;=	less than or equal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&gt;=	greater than or equal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!=	not equal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&amp;&amp;         	and</a:t>
            </a:r>
          </a:p>
          <a:p>
            <a:pPr lvl="1">
              <a:buNone/>
            </a:pPr>
            <a:r>
              <a:rPr lang="en-US" dirty="0" smtClean="0">
                <a:cs typeface="Times New Roman" pitchFamily="18" charset="0"/>
              </a:rPr>
              <a:t>	||           	or</a:t>
            </a:r>
          </a:p>
          <a:p>
            <a:pPr lvl="1">
              <a:buNone/>
            </a:pPr>
            <a:endParaRPr lang="en-US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7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if/else if/else (cont’d)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if( x &gt; 0.0  &amp;&amp; y &gt; 0.0 ){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z = 1.0/(</a:t>
            </a: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x+y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);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}else if( x &lt; 0.0  &amp;&amp;   y &lt; 0.0){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z = -1.0/(</a:t>
            </a: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x+y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);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}else{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</a:t>
            </a: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printf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(“Error condition\n”);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64367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if/else if/else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Can use “if” without “else”</a:t>
            </a: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if( x &gt; 0.0  &amp;&amp; y &gt; 0.0 ){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   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printf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(“x and y are both positive\n”);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0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49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In dot product code, check if the magnitude of the dot product is less than         using the absolute value function </a:t>
            </a: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fabsf</a:t>
            </a:r>
            <a:r>
              <a:rPr lang="en-US" dirty="0" smtClean="0">
                <a:cs typeface="Times New Roman" pitchFamily="18" charset="0"/>
              </a:rPr>
              <a:t>.  If it is, print a warning message.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With some compilers you would need to include </a:t>
            </a:r>
            <a:r>
              <a:rPr lang="en-US" dirty="0" err="1" smtClean="0">
                <a:cs typeface="Times New Roman" pitchFamily="18" charset="0"/>
              </a:rPr>
              <a:t>math.h</a:t>
            </a:r>
            <a:r>
              <a:rPr lang="en-US" dirty="0" smtClean="0">
                <a:cs typeface="Times New Roman" pitchFamily="18" charset="0"/>
              </a:rPr>
              <a:t> for the </a:t>
            </a:r>
            <a:r>
              <a:rPr lang="en-US" dirty="0" err="1" smtClean="0">
                <a:cs typeface="Times New Roman" pitchFamily="18" charset="0"/>
              </a:rPr>
              <a:t>fabsf</a:t>
            </a:r>
            <a:r>
              <a:rPr lang="en-US" dirty="0" smtClean="0">
                <a:cs typeface="Times New Roman" pitchFamily="18" charset="0"/>
              </a:rPr>
              <a:t> function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With some compilers you would need to link to the math library by adding the flag –lm to the end of your compile/link command</a:t>
            </a:r>
          </a:p>
          <a:p>
            <a:r>
              <a:rPr lang="en-US" dirty="0" smtClean="0">
                <a:cs typeface="Times New Roman" pitchFamily="18" charset="0"/>
                <a:hlinkClick r:id="rId3" action="ppaction://hlinkfile"/>
              </a:rPr>
              <a:t>solution</a:t>
            </a:r>
            <a:endParaRPr lang="en-US" dirty="0" smtClean="0"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4375177"/>
              </p:ext>
            </p:extLst>
          </p:nvPr>
        </p:nvGraphicFramePr>
        <p:xfrm>
          <a:off x="3776950" y="2159307"/>
          <a:ext cx="612775" cy="4770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4" imgW="279279" imgH="203112" progId="Equation.3">
                  <p:embed/>
                </p:oleObj>
              </mc:Choice>
              <mc:Fallback>
                <p:oleObj name="Equation" r:id="rId4" imgW="279279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950" y="2159307"/>
                        <a:ext cx="612775" cy="4770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3100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Compiled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Compiled languages</a:t>
            </a:r>
          </a:p>
          <a:p>
            <a:pPr lvl="1"/>
            <a:r>
              <a:rPr lang="en-US" dirty="0" smtClean="0"/>
              <a:t>examples: C,  C++,  Fortran</a:t>
            </a:r>
            <a:endParaRPr lang="en-US" dirty="0"/>
          </a:p>
          <a:p>
            <a:pPr lvl="1"/>
            <a:r>
              <a:rPr lang="en-US" b="1" dirty="0" smtClean="0">
                <a:solidFill>
                  <a:srgbClr val="0070C0"/>
                </a:solidFill>
              </a:rPr>
              <a:t>source code </a:t>
            </a:r>
            <a:r>
              <a:rPr lang="en-US" dirty="0" smtClean="0"/>
              <a:t>is written using a text editor</a:t>
            </a:r>
          </a:p>
          <a:p>
            <a:pPr lvl="2"/>
            <a:r>
              <a:rPr lang="en-US" dirty="0" smtClean="0"/>
              <a:t>source code does nothing by itself – it’s just text</a:t>
            </a:r>
          </a:p>
          <a:p>
            <a:pPr lvl="2"/>
            <a:r>
              <a:rPr lang="en-US" dirty="0" smtClean="0"/>
              <a:t>we will use source file suffix .</a:t>
            </a:r>
            <a:r>
              <a:rPr lang="en-US" dirty="0" err="1" smtClean="0"/>
              <a:t>cpp</a:t>
            </a:r>
            <a:endParaRPr lang="en-US" dirty="0" smtClean="0"/>
          </a:p>
          <a:p>
            <a:pPr lvl="1"/>
            <a:r>
              <a:rPr lang="en-US" dirty="0" smtClean="0"/>
              <a:t>source code must be processed through a </a:t>
            </a:r>
            <a:r>
              <a:rPr lang="en-US" b="1" dirty="0" smtClean="0">
                <a:solidFill>
                  <a:srgbClr val="2675B4"/>
                </a:solidFill>
              </a:rPr>
              <a:t>compiler</a:t>
            </a:r>
          </a:p>
          <a:p>
            <a:pPr lvl="2"/>
            <a:r>
              <a:rPr lang="en-US" dirty="0" smtClean="0"/>
              <a:t>translates source code into machine language</a:t>
            </a:r>
          </a:p>
          <a:p>
            <a:pPr lvl="2"/>
            <a:r>
              <a:rPr lang="en-US" dirty="0" smtClean="0"/>
              <a:t>creates </a:t>
            </a:r>
            <a:r>
              <a:rPr lang="en-US" b="1" dirty="0" smtClean="0">
                <a:solidFill>
                  <a:srgbClr val="0070C0"/>
                </a:solidFill>
              </a:rPr>
              <a:t>executable</a:t>
            </a:r>
          </a:p>
          <a:p>
            <a:pPr lvl="3"/>
            <a:r>
              <a:rPr lang="en-US" dirty="0" smtClean="0"/>
              <a:t>this is the code that you actually run</a:t>
            </a:r>
          </a:p>
          <a:p>
            <a:pPr lvl="3"/>
            <a:r>
              <a:rPr lang="en-US" dirty="0" smtClean="0"/>
              <a:t>like .exe file in Windows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413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Function returns a single item (number, array, etc.)</a:t>
            </a:r>
          </a:p>
          <a:p>
            <a:r>
              <a:rPr lang="en-US" dirty="0" smtClean="0">
                <a:cs typeface="Times New Roman" pitchFamily="18" charset="0"/>
              </a:rPr>
              <a:t>Return type must be declared</a:t>
            </a:r>
          </a:p>
          <a:p>
            <a:r>
              <a:rPr lang="en-US" dirty="0" smtClean="0">
                <a:cs typeface="Times New Roman" pitchFamily="18" charset="0"/>
              </a:rPr>
              <a:t>Argument types must be declared</a:t>
            </a:r>
          </a:p>
          <a:p>
            <a:r>
              <a:rPr lang="en-US" dirty="0" smtClean="0">
                <a:cs typeface="Times New Roman" pitchFamily="18" charset="0"/>
              </a:rPr>
              <a:t>Sample function </a:t>
            </a:r>
            <a:r>
              <a:rPr lang="en-US" i="1" dirty="0" smtClean="0">
                <a:cs typeface="Times New Roman" pitchFamily="18" charset="0"/>
              </a:rPr>
              <a:t>definition</a:t>
            </a:r>
            <a:r>
              <a:rPr lang="en-US" dirty="0" smtClean="0">
                <a:cs typeface="Times New Roman" pitchFamily="18" charset="0"/>
              </a:rPr>
              <a:t>:</a:t>
            </a:r>
          </a:p>
          <a:p>
            <a:pPr>
              <a:buNone/>
            </a:pPr>
            <a:endParaRPr lang="en-US" dirty="0" smtClean="0">
              <a:cs typeface="Times New Roman" pitchFamily="18" charset="0"/>
            </a:endParaRP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float </a:t>
            </a: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sumsqr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(float x, float y){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float z;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z = x*x + y*y;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return z;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8964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(cont’d)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Times New Roman" pitchFamily="18" charset="0"/>
              </a:rPr>
              <a:t>Use of </a:t>
            </a:r>
            <a:r>
              <a:rPr lang="en-US" dirty="0" err="1" smtClean="0">
                <a:cs typeface="Times New Roman" pitchFamily="18" charset="0"/>
              </a:rPr>
              <a:t>sumsqr</a:t>
            </a:r>
            <a:r>
              <a:rPr lang="en-US" dirty="0" smtClean="0">
                <a:cs typeface="Times New Roman" pitchFamily="18" charset="0"/>
              </a:rPr>
              <a:t> function:</a:t>
            </a:r>
          </a:p>
          <a:p>
            <a:pPr lvl="1">
              <a:buNone/>
            </a:pP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a =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sumsqr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b,c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);</a:t>
            </a:r>
          </a:p>
          <a:p>
            <a:r>
              <a:rPr lang="en-US" dirty="0" smtClean="0">
                <a:cs typeface="Times New Roman" pitchFamily="18" charset="0"/>
              </a:rPr>
              <a:t>Call by </a:t>
            </a:r>
            <a:r>
              <a:rPr lang="en-US" i="1" dirty="0" smtClean="0">
                <a:cs typeface="Times New Roman" pitchFamily="18" charset="0"/>
              </a:rPr>
              <a:t>value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when function is called, copies are made of the arguments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scope of copies is scope of function</a:t>
            </a:r>
          </a:p>
          <a:p>
            <a:pPr lvl="2"/>
            <a:r>
              <a:rPr lang="en-US" dirty="0" smtClean="0">
                <a:cs typeface="Times New Roman" pitchFamily="18" charset="0"/>
              </a:rPr>
              <a:t>after return from function, copies no longer exist</a:t>
            </a: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72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(3)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b = 2.0;  c = 3.0;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a = </a:t>
            </a: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sumsqr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(b, c);</a:t>
            </a:r>
          </a:p>
          <a:p>
            <a:pPr lvl="1">
              <a:buNone/>
            </a:pP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cout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&lt;&lt; b;</a:t>
            </a:r>
          </a:p>
          <a:p>
            <a:pPr lvl="1">
              <a:buNone/>
            </a:pPr>
            <a:endParaRPr lang="en-US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float </a:t>
            </a:r>
            <a:r>
              <a:rPr lang="en-US" dirty="0" err="1" smtClean="0">
                <a:solidFill>
                  <a:srgbClr val="C00000"/>
                </a:solidFill>
                <a:cs typeface="Times New Roman" pitchFamily="18" charset="0"/>
              </a:rPr>
              <a:t>sumsqr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(float x, float y){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float z;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z = x*x + y*y;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</a:t>
            </a:r>
            <a:r>
              <a:rPr lang="en-US" b="1" dirty="0" smtClean="0">
                <a:solidFill>
                  <a:srgbClr val="0070C0"/>
                </a:solidFill>
                <a:cs typeface="Times New Roman" pitchFamily="18" charset="0"/>
              </a:rPr>
              <a:t>x = 1938.6;     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return z;</a:t>
            </a:r>
          </a:p>
          <a:p>
            <a:pPr lvl="1"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61288" y="4140178"/>
            <a:ext cx="3044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n-lt"/>
              </a:rPr>
              <a:t>this line does nothing!</a:t>
            </a:r>
            <a:endParaRPr lang="en-US" sz="2000" b="1" dirty="0">
              <a:latin typeface="+mn-lt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10800000">
            <a:off x="3008252" y="4340233"/>
            <a:ext cx="60242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610681" y="2450981"/>
            <a:ext cx="30444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latin typeface="+mn-lt"/>
              </a:rPr>
              <a:t>will print 2.0</a:t>
            </a:r>
            <a:endParaRPr lang="en-US" sz="2000" b="1" dirty="0">
              <a:latin typeface="+mn-lt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10800000">
            <a:off x="2932950" y="2698407"/>
            <a:ext cx="602428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42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If you want to change argument values, pass pointers</a:t>
            </a:r>
          </a:p>
          <a:p>
            <a:pPr lvl="1">
              <a:buNone/>
            </a:pP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swap(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*i, 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*j){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k;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k = *i;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*i = *j;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*j = k;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    return 0;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1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Let’s examine the following code fragment: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a, b;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a = 2;  b = 3;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swap(&amp;a, &amp;b);</a:t>
            </a:r>
          </a:p>
          <a:p>
            <a:r>
              <a:rPr lang="en-US" dirty="0">
                <a:cs typeface="Times New Roman" pitchFamily="18" charset="0"/>
              </a:rPr>
              <a:t>Memory after setting values of a and 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82849" y="4228324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82848" y="4535229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82849" y="4847201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82849" y="5159173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700722" y="5505210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78628" y="511434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j-lt"/>
              </a:rPr>
              <a:t>16</a:t>
            </a:r>
            <a:endParaRPr lang="en-US" sz="1600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91178" y="480417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j-lt"/>
              </a:rPr>
              <a:t>20</a:t>
            </a:r>
            <a:endParaRPr lang="en-US" sz="16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91179" y="4492198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01937" y="420174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28</a:t>
            </a:r>
            <a:endParaRPr lang="en-US" sz="16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20557" y="5496245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46469" y="449399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b</a:t>
            </a:r>
            <a:endParaRPr lang="en-US" sz="16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48262" y="4807756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</a:t>
            </a:r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30679" y="4540296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</a:t>
            </a:r>
            <a:endParaRPr lang="en-US" sz="16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30680" y="482927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9436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(6)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When function is called, copies of arguments are created in memory</a:t>
            </a:r>
          </a:p>
          <a:p>
            <a:endParaRPr lang="en-US" dirty="0">
              <a:cs typeface="Times New Roman" pitchFamily="18" charset="0"/>
            </a:endParaRPr>
          </a:p>
          <a:p>
            <a:pPr>
              <a:buNone/>
            </a:pPr>
            <a:endParaRPr lang="en-US" dirty="0">
              <a:cs typeface="Times New Roman" pitchFamily="18" charset="0"/>
            </a:endParaRPr>
          </a:p>
          <a:p>
            <a:endParaRPr lang="en-US" dirty="0">
              <a:cs typeface="Times New Roman" pitchFamily="18" charset="0"/>
            </a:endParaRPr>
          </a:p>
          <a:p>
            <a:endParaRPr lang="en-US" dirty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  <a:p>
            <a:r>
              <a:rPr lang="en-US" dirty="0" smtClean="0">
                <a:cs typeface="Times New Roman" pitchFamily="18" charset="0"/>
              </a:rPr>
              <a:t>i</a:t>
            </a:r>
            <a:r>
              <a:rPr lang="en-US" dirty="0">
                <a:cs typeface="Times New Roman" pitchFamily="18" charset="0"/>
              </a:rPr>
              <a:t>, j are pointers to </a:t>
            </a:r>
            <a:r>
              <a:rPr lang="en-US" dirty="0" err="1">
                <a:cs typeface="Times New Roman" pitchFamily="18" charset="0"/>
              </a:rPr>
              <a:t>ints</a:t>
            </a:r>
            <a:r>
              <a:rPr lang="en-US" dirty="0">
                <a:cs typeface="Times New Roman" pitchFamily="18" charset="0"/>
              </a:rPr>
              <a:t> with values &amp;a and &amp;b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495311" y="3184860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1497103" y="3487271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1497104" y="3799243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497104" y="4111215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647249" y="4457252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925155" y="406639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937705" y="375621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937706" y="344424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948464" y="3153784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28</a:t>
            </a:r>
            <a:endParaRPr lang="en-US" sz="1600" dirty="0">
              <a:latin typeface="+mn-lt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2434812" y="4448287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660724" y="344603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b</a:t>
            </a:r>
            <a:endParaRPr lang="en-US" sz="1600" dirty="0">
              <a:latin typeface="+mn-lt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2662517" y="3759798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</a:t>
            </a:r>
            <a:endParaRPr lang="en-US" sz="1600" dirty="0">
              <a:latin typeface="+mn-lt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801904" y="3447826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</a:t>
            </a:r>
            <a:endParaRPr lang="en-US" sz="1600" dirty="0">
              <a:latin typeface="+mn-lt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812662" y="378131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</a:t>
            </a:r>
            <a:endParaRPr lang="en-US" sz="1600" dirty="0">
              <a:latin typeface="+mn-lt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6017108" y="3186057"/>
            <a:ext cx="987911" cy="32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6017108" y="3499822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017109" y="3811794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017109" y="4123766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5167254" y="4469803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5445160" y="407894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48</a:t>
            </a:r>
            <a:endParaRPr lang="en-US" sz="1600" dirty="0">
              <a:latin typeface="+mn-lt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5457710" y="376876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52</a:t>
            </a:r>
            <a:endParaRPr lang="en-US" sz="1600" dirty="0">
              <a:latin typeface="+mn-lt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5457711" y="345679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56</a:t>
            </a:r>
            <a:endParaRPr lang="en-US" sz="1600" dirty="0">
              <a:latin typeface="+mn-lt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468469" y="3166335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60</a:t>
            </a:r>
            <a:endParaRPr lang="en-US" sz="1600" dirty="0">
              <a:latin typeface="+mn-lt"/>
            </a:endParaRPr>
          </a:p>
        </p:txBody>
      </p:sp>
      <p:sp>
        <p:nvSpPr>
          <p:cNvPr id="112" name="TextBox 111"/>
          <p:cNvSpPr txBox="1"/>
          <p:nvPr/>
        </p:nvSpPr>
        <p:spPr>
          <a:xfrm>
            <a:off x="6954817" y="4460838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7180729" y="3458584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j</a:t>
            </a:r>
            <a:endParaRPr lang="en-US" sz="1600" dirty="0">
              <a:latin typeface="+mn-lt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182522" y="377234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+mn-lt"/>
              </a:rPr>
              <a:t>i</a:t>
            </a:r>
            <a:endParaRPr lang="en-US" sz="1600" dirty="0">
              <a:latin typeface="+mn-lt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6321909" y="346037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6332667" y="3793864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3818965" y="3958812"/>
            <a:ext cx="839096" cy="1588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3320527" y="375083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&amp;a</a:t>
            </a:r>
            <a:endParaRPr lang="en-US" sz="1600" dirty="0">
              <a:latin typeface="+mn-lt"/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4720814" y="377414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+mn-lt"/>
              </a:rPr>
              <a:t>i</a:t>
            </a:r>
            <a:endParaRPr lang="en-US" sz="1600" dirty="0">
              <a:latin typeface="+mn-lt"/>
            </a:endParaRPr>
          </a:p>
        </p:txBody>
      </p:sp>
      <p:cxnSp>
        <p:nvCxnSpPr>
          <p:cNvPr id="120" name="Straight Arrow Connector 119"/>
          <p:cNvCxnSpPr/>
          <p:nvPr/>
        </p:nvCxnSpPr>
        <p:spPr>
          <a:xfrm>
            <a:off x="3799243" y="3670148"/>
            <a:ext cx="839096" cy="1588"/>
          </a:xfrm>
          <a:prstGeom prst="straightConnector1">
            <a:avLst/>
          </a:prstGeom>
          <a:ln w="1905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322320" y="346216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&amp;b</a:t>
            </a:r>
            <a:endParaRPr lang="en-US" sz="1600" dirty="0">
              <a:latin typeface="+mn-lt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722607" y="348547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j</a:t>
            </a:r>
            <a:endParaRPr lang="en-US" sz="1600" dirty="0">
              <a:latin typeface="+mn-lt"/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1478890" y="2598876"/>
            <a:ext cx="193514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>
              <a:buNone/>
            </a:pPr>
            <a:r>
              <a:rPr lang="en-US" sz="160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swap(&amp;a, &amp;b);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4050662" y="2609634"/>
            <a:ext cx="30601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int</a:t>
            </a:r>
            <a:r>
              <a:rPr lang="en-US" sz="160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 swap(</a:t>
            </a:r>
            <a:r>
              <a:rPr lang="en-US" sz="1600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int</a:t>
            </a:r>
            <a:r>
              <a:rPr lang="en-US" sz="160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 *</a:t>
            </a:r>
            <a:r>
              <a:rPr lang="en-US" sz="1600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i</a:t>
            </a:r>
            <a:r>
              <a:rPr lang="en-US" sz="160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,  </a:t>
            </a:r>
            <a:r>
              <a:rPr lang="en-US" sz="1600" dirty="0" err="1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int</a:t>
            </a:r>
            <a:r>
              <a:rPr lang="en-US" sz="1600" dirty="0" smtClean="0">
                <a:solidFill>
                  <a:srgbClr val="C00000"/>
                </a:solidFill>
                <a:latin typeface="+mn-lt"/>
                <a:cs typeface="Times New Roman" pitchFamily="18" charset="0"/>
              </a:rPr>
              <a:t> *j){  ...  }</a:t>
            </a:r>
            <a:endParaRPr lang="en-US" sz="1600" dirty="0">
              <a:latin typeface="+mn-lt"/>
            </a:endParaRPr>
          </a:p>
        </p:txBody>
      </p:sp>
      <p:cxnSp>
        <p:nvCxnSpPr>
          <p:cNvPr id="125" name="Straight Arrow Connector 124"/>
          <p:cNvCxnSpPr/>
          <p:nvPr/>
        </p:nvCxnSpPr>
        <p:spPr>
          <a:xfrm>
            <a:off x="3476511" y="2786231"/>
            <a:ext cx="47154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689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7930" y="0"/>
            <a:ext cx="51054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80312" y="5378462"/>
            <a:ext cx="1447800" cy="685800"/>
          </a:xfrm>
        </p:spPr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6623112" y="-525451"/>
            <a:ext cx="1905000" cy="304800"/>
          </a:xfrm>
        </p:spPr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97746" y="671636"/>
            <a:ext cx="8229600" cy="72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9pPr>
          </a:lstStyle>
          <a:p>
            <a:r>
              <a:rPr lang="en-US" dirty="0" smtClean="0"/>
              <a:t>Functions (7)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19092" y="1632648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dirty="0" smtClean="0">
                <a:cs typeface="Times New Roman" pitchFamily="18" charset="0"/>
              </a:rPr>
              <a:t>What happens to memory for each line in the function?</a:t>
            </a:r>
          </a:p>
          <a:p>
            <a:endParaRPr lang="en-US" dirty="0" smtClean="0"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86991" y="227871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+mn-lt"/>
              </a:rPr>
              <a:t>k</a:t>
            </a:r>
            <a:endParaRPr lang="en-US" sz="16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32052" y="2282295"/>
            <a:ext cx="991497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33845" y="2596060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33846" y="2908032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33846" y="3220004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83991" y="3566041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61897" y="317518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74447" y="286500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74448" y="255302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85206" y="226257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28</a:t>
            </a:r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71554" y="3557076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97466" y="255482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b</a:t>
            </a:r>
            <a:endParaRPr lang="en-US" sz="16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99259" y="286858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</a:t>
            </a:r>
            <a:endParaRPr lang="en-US" sz="160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38646" y="2556615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</a:t>
            </a:r>
            <a:endParaRPr lang="en-US" sz="1600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49404" y="289010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</a:t>
            </a:r>
            <a:endParaRPr lang="en-US" sz="1600" dirty="0"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60682" y="2294845"/>
            <a:ext cx="981079" cy="3147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53850" y="2608611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053851" y="2920583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053851" y="3232555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203996" y="3578592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81902" y="318773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48</a:t>
            </a:r>
            <a:endParaRPr lang="en-US" sz="1600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94452" y="287755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52</a:t>
            </a:r>
            <a:endParaRPr lang="en-US" sz="1600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94453" y="256558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56</a:t>
            </a:r>
            <a:endParaRPr lang="en-US" sz="1600" dirty="0"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05211" y="2275124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60</a:t>
            </a:r>
            <a:endParaRPr lang="en-US" sz="1600" dirty="0"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91559" y="3569627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17471" y="256737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j</a:t>
            </a:r>
            <a:endParaRPr lang="en-US" sz="16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219263" y="292416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+mn-lt"/>
              </a:rPr>
              <a:t>i</a:t>
            </a:r>
            <a:endParaRPr lang="en-US" sz="1600" dirty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58651" y="2569166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69409" y="290265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39569" y="2579922"/>
            <a:ext cx="1041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+mn-lt"/>
              </a:rPr>
              <a:t>int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 k;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58" name="Group 7"/>
          <p:cNvGrpSpPr/>
          <p:nvPr/>
        </p:nvGrpSpPr>
        <p:grpSpPr>
          <a:xfrm>
            <a:off x="1510538" y="4442504"/>
            <a:ext cx="991497" cy="1249681"/>
            <a:chOff x="3033656" y="4012602"/>
            <a:chExt cx="991497" cy="1249681"/>
          </a:xfrm>
        </p:grpSpPr>
        <p:sp>
          <p:nvSpPr>
            <p:cNvPr id="69" name="Rectangle 4"/>
            <p:cNvSpPr/>
            <p:nvPr/>
          </p:nvSpPr>
          <p:spPr>
            <a:xfrm>
              <a:off x="3033656" y="4012602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035448" y="4326367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035449" y="4638339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3035449" y="4950311"/>
              <a:ext cx="989704" cy="31197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662476" y="5726250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40382" y="533538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52932" y="502521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952933" y="4713238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63691" y="442278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28</a:t>
            </a:r>
            <a:endParaRPr lang="en-US" sz="1600" dirty="0">
              <a:latin typeface="+mn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2450039" y="5717285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675951" y="471503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b</a:t>
            </a:r>
            <a:endParaRPr lang="en-US" sz="1600" dirty="0">
              <a:latin typeface="+mn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77744" y="5028796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</a:t>
            </a:r>
            <a:endParaRPr lang="en-US" sz="1600" dirty="0">
              <a:latin typeface="+mn-lt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817131" y="4716824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</a:t>
            </a:r>
            <a:endParaRPr lang="en-US" sz="1600" dirty="0">
              <a:latin typeface="+mn-lt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827889" y="505031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</a:t>
            </a:r>
            <a:endParaRPr lang="en-US" sz="1600" dirty="0">
              <a:latin typeface="+mn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032335" y="4455055"/>
            <a:ext cx="987911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6032335" y="4768820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6032336" y="5080792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032336" y="5392764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5182481" y="5738801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460387" y="534794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48</a:t>
            </a:r>
            <a:endParaRPr lang="en-US" sz="16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472937" y="503776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52</a:t>
            </a:r>
            <a:endParaRPr lang="en-US" sz="1600" dirty="0">
              <a:latin typeface="+mn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72938" y="472578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56</a:t>
            </a:r>
            <a:endParaRPr lang="en-US" sz="1600" dirty="0">
              <a:latin typeface="+mn-l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483696" y="443533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60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6970044" y="5729836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195956" y="472758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j</a:t>
            </a:r>
            <a:endParaRPr lang="en-US" sz="1600" dirty="0">
              <a:latin typeface="+mn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197749" y="504134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+mn-lt"/>
              </a:rPr>
              <a:t>i</a:t>
            </a:r>
            <a:endParaRPr lang="en-US" sz="1600" dirty="0"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37136" y="4729375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347894" y="506286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787574" y="4722487"/>
            <a:ext cx="1041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k = *</a:t>
            </a:r>
            <a:r>
              <a:rPr lang="en-US" dirty="0" err="1" smtClean="0">
                <a:solidFill>
                  <a:srgbClr val="C00000"/>
                </a:solidFill>
                <a:latin typeface="+mn-lt"/>
              </a:rPr>
              <a:t>i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;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197748" y="4440996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k</a:t>
            </a:r>
            <a:endParaRPr lang="en-US" sz="1600" dirty="0">
              <a:latin typeface="+mn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433954" y="443023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+mn-lt"/>
              </a:rPr>
              <a:t>2</a:t>
            </a:r>
            <a:endParaRPr lang="en-US" sz="1600" b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652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597930" y="0"/>
            <a:ext cx="5105400" cy="304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80312" y="5378462"/>
            <a:ext cx="1447800" cy="685800"/>
          </a:xfrm>
        </p:spPr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>
          <a:xfrm>
            <a:off x="6623112" y="-525451"/>
            <a:ext cx="1905000" cy="304800"/>
          </a:xfrm>
        </p:spPr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397746" y="539434"/>
            <a:ext cx="8229600" cy="727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charset="0"/>
                <a:ea typeface="Osaka" pitchFamily="-64" charset="-128"/>
              </a:defRPr>
            </a:lvl9pPr>
          </a:lstStyle>
          <a:p>
            <a:r>
              <a:rPr lang="en-US" dirty="0" smtClean="0"/>
              <a:t>Functions (8)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19092" y="1632648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2675B4"/>
              </a:buClr>
              <a:buFont typeface="Wingdings" pitchFamily="-64" charset="2"/>
              <a:buChar char="§"/>
              <a:defRPr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endParaRPr lang="en-US" dirty="0" smtClean="0">
              <a:cs typeface="Times New Roman" pitchFamily="18" charset="0"/>
            </a:endParaRPr>
          </a:p>
          <a:p>
            <a:endParaRPr lang="en-US" dirty="0" smtClean="0"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86991" y="227871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k</a:t>
            </a:r>
            <a:endParaRPr lang="en-US" sz="16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33846" y="2292492"/>
            <a:ext cx="991497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33845" y="2596060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33846" y="2908032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33846" y="3220004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683991" y="3566041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61897" y="317518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16</a:t>
            </a:r>
            <a:endParaRPr lang="en-US" sz="16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74447" y="286500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74448" y="255302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85206" y="226257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28</a:t>
            </a:r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71554" y="3557076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697466" y="255482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b</a:t>
            </a:r>
            <a:endParaRPr lang="en-US" sz="1600" dirty="0">
              <a:latin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99259" y="286858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</a:t>
            </a:r>
            <a:endParaRPr lang="en-US" sz="1600" dirty="0"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38646" y="2556615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3</a:t>
            </a:r>
            <a:endParaRPr lang="en-US" sz="1600" dirty="0">
              <a:latin typeface="+mn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49404" y="289010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+mn-lt"/>
              </a:rPr>
              <a:t>3</a:t>
            </a:r>
            <a:endParaRPr lang="en-US" sz="16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62476" y="2294845"/>
            <a:ext cx="981079" cy="31478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053850" y="2608611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053851" y="2920583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053851" y="3232555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203996" y="3578592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481902" y="318773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48</a:t>
            </a:r>
            <a:endParaRPr lang="en-US" sz="1600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94452" y="287755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52</a:t>
            </a:r>
            <a:endParaRPr lang="en-US" sz="1600" dirty="0">
              <a:latin typeface="+mn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494453" y="2565580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56</a:t>
            </a:r>
            <a:endParaRPr lang="en-US" sz="1600" dirty="0">
              <a:latin typeface="+mn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05211" y="2275124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60</a:t>
            </a:r>
            <a:endParaRPr lang="en-US" sz="1600" dirty="0">
              <a:latin typeface="+mn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991559" y="3569627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217471" y="256737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j</a:t>
            </a:r>
            <a:endParaRPr lang="en-US" sz="1600" dirty="0"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219263" y="292416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+mn-lt"/>
              </a:rPr>
              <a:t>i</a:t>
            </a:r>
            <a:endParaRPr lang="en-US" sz="1600" dirty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69409" y="259426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24</a:t>
            </a:r>
            <a:endParaRPr lang="en-US" sz="1600" dirty="0"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369409" y="290265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20</a:t>
            </a:r>
            <a:endParaRPr lang="en-US" sz="1600" dirty="0"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39569" y="2579922"/>
            <a:ext cx="1041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*i = *j;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662476" y="4422782"/>
            <a:ext cx="7349267" cy="1654573"/>
            <a:chOff x="582703" y="3390452"/>
            <a:chExt cx="7349267" cy="1654573"/>
          </a:xfrm>
        </p:grpSpPr>
        <p:grpSp>
          <p:nvGrpSpPr>
            <p:cNvPr id="41" name="Group 18"/>
            <p:cNvGrpSpPr/>
            <p:nvPr/>
          </p:nvGrpSpPr>
          <p:grpSpPr>
            <a:xfrm>
              <a:off x="582703" y="3390452"/>
              <a:ext cx="2829262" cy="1642022"/>
              <a:chOff x="1152859" y="4541520"/>
              <a:chExt cx="2829262" cy="1642022"/>
            </a:xfrm>
          </p:grpSpPr>
          <p:grpSp>
            <p:nvGrpSpPr>
              <p:cNvPr id="58" name="Group 7"/>
              <p:cNvGrpSpPr/>
              <p:nvPr/>
            </p:nvGrpSpPr>
            <p:grpSpPr>
              <a:xfrm>
                <a:off x="2000921" y="4561242"/>
                <a:ext cx="991497" cy="1249681"/>
                <a:chOff x="3033656" y="4012602"/>
                <a:chExt cx="991497" cy="1249681"/>
              </a:xfrm>
            </p:grpSpPr>
            <p:sp>
              <p:nvSpPr>
                <p:cNvPr id="69" name="Rectangle 4"/>
                <p:cNvSpPr/>
                <p:nvPr/>
              </p:nvSpPr>
              <p:spPr>
                <a:xfrm>
                  <a:off x="3033656" y="4012602"/>
                  <a:ext cx="989704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3035448" y="4326367"/>
                  <a:ext cx="989704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3035449" y="4638339"/>
                  <a:ext cx="989704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Rectangle 71"/>
                <p:cNvSpPr/>
                <p:nvPr/>
              </p:nvSpPr>
              <p:spPr>
                <a:xfrm>
                  <a:off x="3035449" y="4950311"/>
                  <a:ext cx="989704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9" name="TextBox 58"/>
              <p:cNvSpPr txBox="1"/>
              <p:nvPr/>
            </p:nvSpPr>
            <p:spPr>
              <a:xfrm>
                <a:off x="1152859" y="5844988"/>
                <a:ext cx="104169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address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1430765" y="5454127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16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1443315" y="5143948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20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1443316" y="4831976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24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1454074" y="4541520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28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2940422" y="5836023"/>
                <a:ext cx="104169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variable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3166334" y="4833769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b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3168127" y="5147534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a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2340885" y="4868477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FF0000"/>
                    </a:solidFill>
                    <a:latin typeface="+mn-lt"/>
                  </a:rPr>
                  <a:t>2</a:t>
                </a:r>
                <a:endParaRPr lang="en-US" sz="1600" dirty="0">
                  <a:solidFill>
                    <a:srgbClr val="FF0000"/>
                  </a:solidFill>
                  <a:latin typeface="+mn-lt"/>
                </a:endParaRP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2340885" y="5169049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3</a:t>
                </a:r>
                <a:endParaRPr lang="en-US" sz="1600" dirty="0">
                  <a:latin typeface="+mn-lt"/>
                </a:endParaRPr>
              </a:p>
            </p:txBody>
          </p:sp>
        </p:grpSp>
        <p:grpSp>
          <p:nvGrpSpPr>
            <p:cNvPr id="42" name="Group 19"/>
            <p:cNvGrpSpPr/>
            <p:nvPr/>
          </p:nvGrpSpPr>
          <p:grpSpPr>
            <a:xfrm>
              <a:off x="5102708" y="3403003"/>
              <a:ext cx="2829262" cy="1642022"/>
              <a:chOff x="1152859" y="4541520"/>
              <a:chExt cx="2829262" cy="1642022"/>
            </a:xfrm>
          </p:grpSpPr>
          <p:grpSp>
            <p:nvGrpSpPr>
              <p:cNvPr id="43" name="Group 7"/>
              <p:cNvGrpSpPr/>
              <p:nvPr/>
            </p:nvGrpSpPr>
            <p:grpSpPr>
              <a:xfrm>
                <a:off x="2002713" y="4561242"/>
                <a:ext cx="989705" cy="1249681"/>
                <a:chOff x="3035448" y="4012602"/>
                <a:chExt cx="989705" cy="1249681"/>
              </a:xfrm>
            </p:grpSpPr>
            <p:sp>
              <p:nvSpPr>
                <p:cNvPr id="54" name="Rectangle 53"/>
                <p:cNvSpPr/>
                <p:nvPr/>
              </p:nvSpPr>
              <p:spPr>
                <a:xfrm>
                  <a:off x="3035448" y="4012602"/>
                  <a:ext cx="987911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Rectangle 54"/>
                <p:cNvSpPr/>
                <p:nvPr/>
              </p:nvSpPr>
              <p:spPr>
                <a:xfrm>
                  <a:off x="3035448" y="4326367"/>
                  <a:ext cx="989704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3035449" y="4638339"/>
                  <a:ext cx="989704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Rectangle 56"/>
                <p:cNvSpPr/>
                <p:nvPr/>
              </p:nvSpPr>
              <p:spPr>
                <a:xfrm>
                  <a:off x="3035449" y="4950311"/>
                  <a:ext cx="989704" cy="311972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solidFill>
                    <a:schemeClr val="tx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4" name="TextBox 43"/>
              <p:cNvSpPr txBox="1"/>
              <p:nvPr/>
            </p:nvSpPr>
            <p:spPr>
              <a:xfrm>
                <a:off x="1152859" y="5844988"/>
                <a:ext cx="104169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address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430765" y="5454127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48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443315" y="5143948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52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443316" y="4831976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56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1454074" y="4541520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/>
                  <a:t>60</a:t>
                </a:r>
                <a:endParaRPr lang="en-US" sz="1600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2940422" y="5836023"/>
                <a:ext cx="104169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variable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3166334" y="4833769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j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3168127" y="5147534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err="1" smtClean="0">
                    <a:latin typeface="+mn-lt"/>
                  </a:rPr>
                  <a:t>i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2307514" y="4835562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24</a:t>
                </a:r>
                <a:endParaRPr lang="en-US" sz="1600" dirty="0">
                  <a:latin typeface="+mn-lt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318272" y="5169049"/>
                <a:ext cx="4948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 smtClean="0">
                    <a:latin typeface="+mn-lt"/>
                  </a:rPr>
                  <a:t>20</a:t>
                </a:r>
                <a:endParaRPr lang="en-US" sz="1600" dirty="0">
                  <a:latin typeface="+mn-lt"/>
                </a:endParaRPr>
              </a:p>
            </p:txBody>
          </p:sp>
        </p:grpSp>
      </p:grpSp>
      <p:sp>
        <p:nvSpPr>
          <p:cNvPr id="73" name="TextBox 72"/>
          <p:cNvSpPr txBox="1"/>
          <p:nvPr/>
        </p:nvSpPr>
        <p:spPr>
          <a:xfrm>
            <a:off x="3787574" y="4722487"/>
            <a:ext cx="1041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+mn-lt"/>
              </a:rPr>
              <a:t>*j = k;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197748" y="4440996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k</a:t>
            </a:r>
            <a:endParaRPr lang="en-US" sz="1600" dirty="0">
              <a:latin typeface="+mn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433954" y="4430239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</a:t>
            </a:r>
            <a:endParaRPr lang="en-US" sz="1600" dirty="0">
              <a:latin typeface="+mn-lt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6459397" y="228563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2</a:t>
            </a:r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8386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36014" y="539357"/>
            <a:ext cx="8229600" cy="1143000"/>
          </a:xfrm>
        </p:spPr>
        <p:txBody>
          <a:bodyPr/>
          <a:lstStyle/>
          <a:p>
            <a:r>
              <a:rPr lang="en-US" dirty="0" smtClean="0"/>
              <a:t>Functions (9)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0691" y="187151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                                      return 0;</a:t>
            </a:r>
            <a:endParaRPr lang="en-US" dirty="0" smtClean="0">
              <a:cs typeface="Times New Roman" pitchFamily="18" charset="0"/>
            </a:endParaRPr>
          </a:p>
        </p:txBody>
      </p:sp>
      <p:grpSp>
        <p:nvGrpSpPr>
          <p:cNvPr id="10" name="Group 18"/>
          <p:cNvGrpSpPr/>
          <p:nvPr/>
        </p:nvGrpSpPr>
        <p:grpSpPr>
          <a:xfrm>
            <a:off x="686650" y="1650084"/>
            <a:ext cx="2829262" cy="1642022"/>
            <a:chOff x="1152859" y="4541520"/>
            <a:chExt cx="2829262" cy="1642022"/>
          </a:xfrm>
        </p:grpSpPr>
        <p:grpSp>
          <p:nvGrpSpPr>
            <p:cNvPr id="26" name="Group 7"/>
            <p:cNvGrpSpPr/>
            <p:nvPr/>
          </p:nvGrpSpPr>
          <p:grpSpPr>
            <a:xfrm>
              <a:off x="1999738" y="4561241"/>
              <a:ext cx="992680" cy="1249682"/>
              <a:chOff x="3032473" y="4012601"/>
              <a:chExt cx="992680" cy="1249682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3032473" y="4012601"/>
                <a:ext cx="992680" cy="31376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3035448" y="4326367"/>
                <a:ext cx="989704" cy="31197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3035449" y="4638339"/>
                <a:ext cx="989704" cy="31197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3035449" y="4950311"/>
                <a:ext cx="989704" cy="311972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>
              <a:off x="1152859" y="5844988"/>
              <a:ext cx="10416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address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430765" y="5454127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16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43315" y="5143948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20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443316" y="4831976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24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454074" y="4541520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28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940422" y="5836023"/>
              <a:ext cx="10416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variable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66334" y="4833769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b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168127" y="5147534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a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307514" y="4835562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2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318272" y="5169049"/>
              <a:ext cx="4948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+mn-lt"/>
                </a:rPr>
                <a:t>3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6054716" y="1682357"/>
            <a:ext cx="991497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056509" y="1996122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056510" y="2308094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056510" y="2620066"/>
            <a:ext cx="989704" cy="3119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206655" y="2966103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address</a:t>
            </a:r>
            <a:endParaRPr lang="en-US" sz="1600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4561" y="2575242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48</a:t>
            </a:r>
            <a:endParaRPr lang="en-US" sz="1600" dirty="0"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497111" y="2265063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52</a:t>
            </a:r>
            <a:endParaRPr lang="en-US" sz="16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97112" y="1953091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56</a:t>
            </a:r>
            <a:endParaRPr lang="en-US" sz="16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07870" y="1662635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60</a:t>
            </a:r>
            <a:endParaRPr lang="en-US" sz="16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94218" y="2957138"/>
            <a:ext cx="1041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+mn-lt"/>
              </a:rPr>
              <a:t>variable</a:t>
            </a:r>
            <a:endParaRPr lang="en-US" sz="1600" dirty="0">
              <a:latin typeface="+mn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361310" y="195667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24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72068" y="2290164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20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64672" y="1682357"/>
            <a:ext cx="4948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2</a:t>
            </a:r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rot="16200000" flipH="1">
            <a:off x="5778605" y="1675186"/>
            <a:ext cx="1484557" cy="1194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816259" y="1637534"/>
            <a:ext cx="1538344" cy="1237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037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Modify dot-product program to use a function to compute the dot product</a:t>
            </a:r>
          </a:p>
          <a:p>
            <a:pPr lvl="1"/>
            <a:r>
              <a:rPr lang="en-US" dirty="0">
                <a:cs typeface="Times New Roman" pitchFamily="18" charset="0"/>
              </a:rPr>
              <a:t>The function definition should go </a:t>
            </a:r>
            <a:r>
              <a:rPr lang="en-US" i="1" dirty="0">
                <a:cs typeface="Times New Roman" pitchFamily="18" charset="0"/>
              </a:rPr>
              <a:t>before</a:t>
            </a:r>
            <a:r>
              <a:rPr lang="en-US" dirty="0">
                <a:cs typeface="Times New Roman" pitchFamily="18" charset="0"/>
              </a:rPr>
              <a:t> the main program in the source file</a:t>
            </a:r>
          </a:p>
          <a:p>
            <a:pPr lvl="1"/>
            <a:r>
              <a:rPr lang="en-US" dirty="0">
                <a:cs typeface="Times New Roman" pitchFamily="18" charset="0"/>
              </a:rPr>
              <a:t>Arguments can be an integer containing the length of the vectors and a pointer to each vector</a:t>
            </a:r>
          </a:p>
          <a:p>
            <a:pPr lvl="1"/>
            <a:r>
              <a:rPr lang="en-US" dirty="0">
                <a:cs typeface="Times New Roman" pitchFamily="18" charset="0"/>
              </a:rPr>
              <a:t>Do not give function same name as executable</a:t>
            </a:r>
          </a:p>
          <a:p>
            <a:pPr lvl="2"/>
            <a:r>
              <a:rPr lang="en-US" dirty="0">
                <a:cs typeface="Times New Roman" pitchFamily="18" charset="0"/>
              </a:rPr>
              <a:t>I called my executable “</a:t>
            </a:r>
            <a:r>
              <a:rPr lang="en-US" dirty="0" err="1" smtClean="0">
                <a:cs typeface="Times New Roman" pitchFamily="18" charset="0"/>
              </a:rPr>
              <a:t>dotprod</a:t>
            </a:r>
            <a:r>
              <a:rPr lang="en-US" dirty="0" smtClean="0">
                <a:cs typeface="Times New Roman" pitchFamily="18" charset="0"/>
              </a:rPr>
              <a:t>” </a:t>
            </a:r>
            <a:r>
              <a:rPr lang="en-US" dirty="0">
                <a:cs typeface="Times New Roman" pitchFamily="18" charset="0"/>
              </a:rPr>
              <a:t>and the function “</a:t>
            </a:r>
            <a:r>
              <a:rPr lang="en-US" dirty="0" err="1" smtClean="0">
                <a:cs typeface="Times New Roman" pitchFamily="18" charset="0"/>
              </a:rPr>
              <a:t>dp</a:t>
            </a:r>
            <a:r>
              <a:rPr lang="en-US" dirty="0" smtClean="0">
                <a:cs typeface="Times New Roman" pitchFamily="18" charset="0"/>
              </a:rPr>
              <a:t>”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59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44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Developed by Dennis Ritchie at Bell Labs in 1972</a:t>
            </a:r>
          </a:p>
          <a:p>
            <a:pPr lvl="1"/>
            <a:r>
              <a:rPr lang="en-US" dirty="0">
                <a:cs typeface="Times New Roman" pitchFamily="18" charset="0"/>
              </a:rPr>
              <a:t>Originally designed for system software</a:t>
            </a:r>
          </a:p>
          <a:p>
            <a:pPr lvl="1"/>
            <a:r>
              <a:rPr lang="en-US" dirty="0">
                <a:cs typeface="Times New Roman" pitchFamily="18" charset="0"/>
              </a:rPr>
              <a:t>Impetus was porting of Unix to a DEC PDP-11</a:t>
            </a:r>
          </a:p>
          <a:p>
            <a:pPr lvl="2"/>
            <a:r>
              <a:rPr lang="en-US" dirty="0">
                <a:cs typeface="Times New Roman" pitchFamily="18" charset="0"/>
              </a:rPr>
              <a:t>PDP-11 had 24kB main memory!</a:t>
            </a:r>
          </a:p>
          <a:p>
            <a:r>
              <a:rPr lang="en-US" dirty="0">
                <a:cs typeface="Times New Roman" pitchFamily="18" charset="0"/>
              </a:rPr>
              <a:t>1978 book “The C Programming Language” by Kernighan &amp; Ritchie served as standard</a:t>
            </a:r>
          </a:p>
          <a:p>
            <a:r>
              <a:rPr lang="en-US" dirty="0">
                <a:cs typeface="Times New Roman" pitchFamily="18" charset="0"/>
              </a:rPr>
              <a:t>Official ANSI standard published in 1989</a:t>
            </a:r>
          </a:p>
          <a:p>
            <a:pPr lvl="1"/>
            <a:r>
              <a:rPr lang="en-US" dirty="0">
                <a:cs typeface="Times New Roman" pitchFamily="18" charset="0"/>
              </a:rPr>
              <a:t>Updated in 1999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4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Prototypes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 compiler checks arguments in function definition and calls</a:t>
            </a:r>
          </a:p>
          <a:p>
            <a:pPr lvl="1"/>
            <a:r>
              <a:rPr lang="en-US" dirty="0">
                <a:cs typeface="Times New Roman" pitchFamily="18" charset="0"/>
              </a:rPr>
              <a:t>number</a:t>
            </a:r>
          </a:p>
          <a:p>
            <a:pPr lvl="1"/>
            <a:r>
              <a:rPr lang="en-US" dirty="0">
                <a:cs typeface="Times New Roman" pitchFamily="18" charset="0"/>
              </a:rPr>
              <a:t>type</a:t>
            </a:r>
          </a:p>
          <a:p>
            <a:r>
              <a:rPr lang="en-US" dirty="0">
                <a:cs typeface="Times New Roman" pitchFamily="18" charset="0"/>
              </a:rPr>
              <a:t>If definition and call are in </a:t>
            </a:r>
            <a:r>
              <a:rPr lang="en-US" dirty="0" smtClean="0">
                <a:cs typeface="Times New Roman" pitchFamily="18" charset="0"/>
              </a:rPr>
              <a:t>different </a:t>
            </a:r>
            <a:r>
              <a:rPr lang="en-US" i="1" dirty="0">
                <a:cs typeface="Times New Roman" pitchFamily="18" charset="0"/>
              </a:rPr>
              <a:t>files</a:t>
            </a:r>
            <a:r>
              <a:rPr lang="en-US" dirty="0">
                <a:cs typeface="Times New Roman" pitchFamily="18" charset="0"/>
              </a:rPr>
              <a:t>, compiler needs more information to perform checks</a:t>
            </a:r>
          </a:p>
          <a:p>
            <a:pPr lvl="1"/>
            <a:r>
              <a:rPr lang="en-US" dirty="0">
                <a:cs typeface="Times New Roman" pitchFamily="18" charset="0"/>
              </a:rPr>
              <a:t>this is done through </a:t>
            </a:r>
            <a:r>
              <a:rPr lang="en-US" i="1" dirty="0">
                <a:cs typeface="Times New Roman" pitchFamily="18" charset="0"/>
              </a:rPr>
              <a:t>function prototypes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Prototypes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Prototype looks like 1</a:t>
            </a:r>
            <a:r>
              <a:rPr lang="en-US" baseline="30000" dirty="0">
                <a:cs typeface="Times New Roman" pitchFamily="18" charset="0"/>
              </a:rPr>
              <a:t>st</a:t>
            </a:r>
            <a:r>
              <a:rPr lang="en-US" dirty="0">
                <a:cs typeface="Times New Roman" pitchFamily="18" charset="0"/>
              </a:rPr>
              <a:t> line of function definition</a:t>
            </a:r>
          </a:p>
          <a:p>
            <a:pPr lvl="1"/>
            <a:r>
              <a:rPr lang="en-US" dirty="0">
                <a:cs typeface="Times New Roman" pitchFamily="18" charset="0"/>
              </a:rPr>
              <a:t>type</a:t>
            </a:r>
          </a:p>
          <a:p>
            <a:pPr lvl="1"/>
            <a:r>
              <a:rPr lang="en-US" dirty="0">
                <a:cs typeface="Times New Roman" pitchFamily="18" charset="0"/>
              </a:rPr>
              <a:t>name</a:t>
            </a:r>
          </a:p>
          <a:p>
            <a:pPr lvl="1"/>
            <a:r>
              <a:rPr lang="en-US" dirty="0">
                <a:cs typeface="Times New Roman" pitchFamily="18" charset="0"/>
              </a:rPr>
              <a:t>argument types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float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dp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n,  float *x,  float *y);</a:t>
            </a:r>
          </a:p>
          <a:p>
            <a:r>
              <a:rPr lang="en-US" dirty="0">
                <a:cs typeface="Times New Roman" pitchFamily="18" charset="0"/>
              </a:rPr>
              <a:t>Argument names are optional:</a:t>
            </a:r>
          </a:p>
          <a:p>
            <a:pPr marL="742950" lvl="2" indent="-342900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float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dp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,  float*,  float*);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Prototypes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Prototypes are often contained in include files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#include “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mycode.h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”   // contains prototype for </a:t>
            </a:r>
            <a:r>
              <a:rPr lang="en-US" sz="2400" dirty="0" err="1" smtClean="0">
                <a:solidFill>
                  <a:srgbClr val="C00000"/>
                </a:solidFill>
                <a:cs typeface="Times New Roman" pitchFamily="18" charset="0"/>
              </a:rPr>
              <a:t>myfunc</a:t>
            </a:r>
            <a:endParaRPr lang="en-US" sz="24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main(){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…</a:t>
            </a:r>
          </a:p>
          <a:p>
            <a:pPr lvl="1">
              <a:buNone/>
            </a:pP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myfunc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(x);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…</a:t>
            </a:r>
          </a:p>
          <a:p>
            <a:pPr lvl="1">
              <a:buNone/>
            </a:pP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086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Basics of Code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Large codes usually consist of multiple files</a:t>
            </a:r>
          </a:p>
          <a:p>
            <a:r>
              <a:rPr lang="en-US" dirty="0">
                <a:cs typeface="Times New Roman" pitchFamily="18" charset="0"/>
              </a:rPr>
              <a:t>I create a separate file for each function</a:t>
            </a:r>
          </a:p>
          <a:p>
            <a:pPr lvl="1"/>
            <a:r>
              <a:rPr lang="en-US" dirty="0">
                <a:cs typeface="Times New Roman" pitchFamily="18" charset="0"/>
              </a:rPr>
              <a:t>Easier to edit</a:t>
            </a:r>
          </a:p>
          <a:p>
            <a:pPr lvl="1"/>
            <a:r>
              <a:rPr lang="en-US" dirty="0">
                <a:cs typeface="Times New Roman" pitchFamily="18" charset="0"/>
              </a:rPr>
              <a:t>Can recompile one function at a time</a:t>
            </a:r>
          </a:p>
          <a:p>
            <a:r>
              <a:rPr lang="en-US" dirty="0">
                <a:cs typeface="Times New Roman" pitchFamily="18" charset="0"/>
              </a:rPr>
              <a:t>Files can be compiled, but not linked, using –c option; then object files can be linked later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g++  –c 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mycode.cpp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g++  –c 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myfunc.cpp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g++  –o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mycode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mycode.o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myfunc.o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6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Put dot-product function and main program in separate files</a:t>
            </a:r>
          </a:p>
          <a:p>
            <a:r>
              <a:rPr lang="en-US" dirty="0">
                <a:cs typeface="Times New Roman" pitchFamily="18" charset="0"/>
              </a:rPr>
              <a:t>Create header file</a:t>
            </a:r>
          </a:p>
          <a:p>
            <a:pPr lvl="1"/>
            <a:r>
              <a:rPr lang="en-US" dirty="0">
                <a:cs typeface="Times New Roman" pitchFamily="18" charset="0"/>
              </a:rPr>
              <a:t>function prototype</a:t>
            </a:r>
          </a:p>
          <a:p>
            <a:pPr lvl="1"/>
            <a:r>
              <a:rPr lang="en-US" dirty="0">
                <a:cs typeface="Times New Roman" pitchFamily="18" charset="0"/>
              </a:rPr>
              <a:t>.h suffix</a:t>
            </a:r>
          </a:p>
          <a:p>
            <a:pPr lvl="1"/>
            <a:r>
              <a:rPr lang="en-US" dirty="0">
                <a:cs typeface="Times New Roman" pitchFamily="18" charset="0"/>
              </a:rPr>
              <a:t>include at top of file containing main</a:t>
            </a:r>
          </a:p>
          <a:p>
            <a:r>
              <a:rPr lang="en-US" dirty="0">
                <a:cs typeface="Times New Roman" pitchFamily="18" charset="0"/>
              </a:rPr>
              <a:t>Compile, link, and run</a:t>
            </a: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781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Make is a Unix utility to help manage codes</a:t>
            </a:r>
          </a:p>
          <a:p>
            <a:r>
              <a:rPr lang="en-US" dirty="0">
                <a:cs typeface="Times New Roman" pitchFamily="18" charset="0"/>
              </a:rPr>
              <a:t>When you make changes to files, it will</a:t>
            </a:r>
          </a:p>
          <a:p>
            <a:pPr lvl="1"/>
            <a:r>
              <a:rPr lang="en-US" dirty="0">
                <a:cs typeface="Times New Roman" pitchFamily="18" charset="0"/>
              </a:rPr>
              <a:t>automatically deduce which files have been modified and compile them</a:t>
            </a:r>
          </a:p>
          <a:p>
            <a:pPr lvl="1"/>
            <a:r>
              <a:rPr lang="en-US" dirty="0">
                <a:cs typeface="Times New Roman" pitchFamily="18" charset="0"/>
              </a:rPr>
              <a:t>link latest object files</a:t>
            </a:r>
          </a:p>
          <a:p>
            <a:r>
              <a:rPr lang="en-US" i="1" dirty="0" err="1">
                <a:cs typeface="Times New Roman" pitchFamily="18" charset="0"/>
              </a:rPr>
              <a:t>Makefile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is a file that tells the </a:t>
            </a:r>
            <a:r>
              <a:rPr lang="en-US" i="1" dirty="0">
                <a:cs typeface="Times New Roman" pitchFamily="18" charset="0"/>
              </a:rPr>
              <a:t>make</a:t>
            </a:r>
            <a:r>
              <a:rPr lang="en-US" dirty="0">
                <a:cs typeface="Times New Roman" pitchFamily="18" charset="0"/>
              </a:rPr>
              <a:t> utility what to do</a:t>
            </a:r>
          </a:p>
          <a:p>
            <a:r>
              <a:rPr lang="en-US" dirty="0">
                <a:cs typeface="Times New Roman" pitchFamily="18" charset="0"/>
              </a:rPr>
              <a:t>Default name of file is “</a:t>
            </a:r>
            <a:r>
              <a:rPr lang="en-US" dirty="0" err="1">
                <a:cs typeface="Times New Roman" pitchFamily="18" charset="0"/>
              </a:rPr>
              <a:t>makefile</a:t>
            </a:r>
            <a:r>
              <a:rPr lang="en-US" dirty="0">
                <a:cs typeface="Times New Roman" pitchFamily="18" charset="0"/>
              </a:rPr>
              <a:t>” or “</a:t>
            </a:r>
            <a:r>
              <a:rPr lang="en-US" dirty="0" err="1">
                <a:cs typeface="Times New Roman" pitchFamily="18" charset="0"/>
              </a:rPr>
              <a:t>Makefile</a:t>
            </a:r>
            <a:r>
              <a:rPr lang="en-US" dirty="0">
                <a:cs typeface="Times New Roman" pitchFamily="18" charset="0"/>
              </a:rPr>
              <a:t>”</a:t>
            </a:r>
          </a:p>
          <a:p>
            <a:pPr lvl="1"/>
            <a:r>
              <a:rPr lang="en-US" dirty="0">
                <a:cs typeface="Times New Roman" pitchFamily="18" charset="0"/>
              </a:rPr>
              <a:t>Can use other names if you’d like</a:t>
            </a: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94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r>
              <a:rPr lang="en-US" dirty="0"/>
              <a:t>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cs typeface="Times New Roman" pitchFamily="18" charset="0"/>
              </a:rPr>
              <a:t>Makefile</a:t>
            </a:r>
            <a:r>
              <a:rPr lang="en-US" dirty="0">
                <a:cs typeface="Times New Roman" pitchFamily="18" charset="0"/>
              </a:rPr>
              <a:t> contains different sections with different functions</a:t>
            </a:r>
          </a:p>
          <a:p>
            <a:pPr lvl="1"/>
            <a:r>
              <a:rPr lang="en-US" dirty="0">
                <a:cs typeface="Times New Roman" pitchFamily="18" charset="0"/>
              </a:rPr>
              <a:t>The sections are </a:t>
            </a:r>
            <a:r>
              <a:rPr lang="en-US" i="1" dirty="0">
                <a:cs typeface="Times New Roman" pitchFamily="18" charset="0"/>
              </a:rPr>
              <a:t>not</a:t>
            </a:r>
            <a:r>
              <a:rPr lang="en-US" dirty="0">
                <a:cs typeface="Times New Roman" pitchFamily="18" charset="0"/>
              </a:rPr>
              <a:t> executed in order!</a:t>
            </a:r>
          </a:p>
          <a:p>
            <a:r>
              <a:rPr lang="en-US" dirty="0">
                <a:cs typeface="Times New Roman" pitchFamily="18" charset="0"/>
              </a:rPr>
              <a:t>Comment character is 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#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As with source code, use comments freely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67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Simple sample </a:t>
            </a:r>
            <a:r>
              <a:rPr lang="en-US" dirty="0" err="1" smtClean="0">
                <a:cs typeface="Times New Roman" pitchFamily="18" charset="0"/>
              </a:rPr>
              <a:t>makefile</a:t>
            </a:r>
            <a:endParaRPr lang="en-US" dirty="0" smtClean="0">
              <a:cs typeface="Times New Roman" pitchFamily="18" charset="0"/>
            </a:endParaRPr>
          </a:p>
          <a:p>
            <a:pPr>
              <a:buNone/>
            </a:pPr>
            <a:endParaRPr lang="en-US" sz="1200" dirty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### </a:t>
            </a:r>
            <a:r>
              <a:rPr lang="en-US" sz="1800" dirty="0">
                <a:cs typeface="Times New Roman" pitchFamily="18" charset="0"/>
              </a:rPr>
              <a:t>suffix </a:t>
            </a:r>
            <a:r>
              <a:rPr lang="en-US" sz="1800" dirty="0" smtClean="0">
                <a:cs typeface="Times New Roman" pitchFamily="18" charset="0"/>
              </a:rPr>
              <a:t>rule</a:t>
            </a: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.</a:t>
            </a:r>
            <a:r>
              <a:rPr lang="en-US" sz="1800" dirty="0">
                <a:cs typeface="Times New Roman" pitchFamily="18" charset="0"/>
              </a:rPr>
              <a:t>SUFFIXES:</a:t>
            </a:r>
          </a:p>
          <a:p>
            <a:pPr>
              <a:buNone/>
            </a:pPr>
            <a:r>
              <a:rPr lang="en-US" sz="1800" dirty="0">
                <a:cs typeface="Times New Roman" pitchFamily="18" charset="0"/>
              </a:rPr>
              <a:t>.SUFFIXES: .</a:t>
            </a:r>
            <a:r>
              <a:rPr lang="en-US" sz="1800" dirty="0" err="1" smtClean="0">
                <a:cs typeface="Times New Roman" pitchFamily="18" charset="0"/>
              </a:rPr>
              <a:t>cpp</a:t>
            </a:r>
            <a:r>
              <a:rPr lang="en-US" sz="1800" dirty="0" smtClean="0">
                <a:cs typeface="Times New Roman" pitchFamily="18" charset="0"/>
              </a:rPr>
              <a:t> </a:t>
            </a:r>
            <a:r>
              <a:rPr lang="en-US" sz="1800" dirty="0">
                <a:cs typeface="Times New Roman" pitchFamily="18" charset="0"/>
              </a:rPr>
              <a:t>.</a:t>
            </a:r>
            <a:r>
              <a:rPr lang="en-US" sz="1800" dirty="0" smtClean="0"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.</a:t>
            </a:r>
            <a:r>
              <a:rPr lang="en-US" sz="1800" dirty="0" err="1" smtClean="0">
                <a:cs typeface="Times New Roman" pitchFamily="18" charset="0"/>
              </a:rPr>
              <a:t>cpp.o</a:t>
            </a:r>
            <a:r>
              <a:rPr lang="en-US" sz="1800" dirty="0" smtClean="0">
                <a:cs typeface="Times New Roman" pitchFamily="18" charset="0"/>
              </a:rPr>
              <a:t>:</a:t>
            </a:r>
            <a:endParaRPr lang="en-US" sz="1800" dirty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>
                <a:cs typeface="Times New Roman" pitchFamily="18" charset="0"/>
              </a:rPr>
              <a:t>		</a:t>
            </a:r>
            <a:r>
              <a:rPr lang="en-US" sz="1800" dirty="0" smtClean="0">
                <a:cs typeface="Times New Roman" pitchFamily="18" charset="0"/>
              </a:rPr>
              <a:t>  g++  -c   </a:t>
            </a:r>
            <a:r>
              <a:rPr lang="en-US" sz="1800" dirty="0">
                <a:cs typeface="Times New Roman" pitchFamily="18" charset="0"/>
              </a:rPr>
              <a:t>$*.</a:t>
            </a:r>
            <a:r>
              <a:rPr lang="en-US" sz="1800" dirty="0" smtClean="0">
                <a:cs typeface="Times New Roman" pitchFamily="18" charset="0"/>
              </a:rPr>
              <a:t>cpp</a:t>
            </a:r>
          </a:p>
          <a:p>
            <a:pPr>
              <a:buNone/>
            </a:pPr>
            <a:endParaRPr lang="en-US" sz="1800" dirty="0" smtClean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### </a:t>
            </a:r>
            <a:r>
              <a:rPr lang="en-US" sz="1800" dirty="0">
                <a:cs typeface="Times New Roman" pitchFamily="18" charset="0"/>
              </a:rPr>
              <a:t>compile and link</a:t>
            </a:r>
          </a:p>
          <a:p>
            <a:pPr>
              <a:buNone/>
            </a:pPr>
            <a:r>
              <a:rPr lang="en-US" sz="1800" dirty="0" err="1">
                <a:cs typeface="Times New Roman" pitchFamily="18" charset="0"/>
              </a:rPr>
              <a:t>myexe</a:t>
            </a:r>
            <a:r>
              <a:rPr lang="en-US" sz="1800" dirty="0">
                <a:cs typeface="Times New Roman" pitchFamily="18" charset="0"/>
              </a:rPr>
              <a:t>:  </a:t>
            </a:r>
            <a:r>
              <a:rPr lang="en-US" sz="1800" dirty="0" err="1">
                <a:cs typeface="Times New Roman" pitchFamily="18" charset="0"/>
              </a:rPr>
              <a:t>mymain.o</a:t>
            </a:r>
            <a:r>
              <a:rPr lang="en-US" sz="1800" dirty="0">
                <a:cs typeface="Times New Roman" pitchFamily="18" charset="0"/>
              </a:rPr>
              <a:t>   fun1.o </a:t>
            </a:r>
            <a:r>
              <a:rPr lang="en-US" sz="1800" dirty="0" smtClean="0">
                <a:cs typeface="Times New Roman" pitchFamily="18" charset="0"/>
              </a:rPr>
              <a:t>  </a:t>
            </a:r>
            <a:r>
              <a:rPr lang="en-US" sz="1800" dirty="0">
                <a:cs typeface="Times New Roman" pitchFamily="18" charset="0"/>
              </a:rPr>
              <a:t>fun2.o </a:t>
            </a:r>
            <a:r>
              <a:rPr lang="en-US" sz="1800" dirty="0" smtClean="0">
                <a:cs typeface="Times New Roman" pitchFamily="18" charset="0"/>
              </a:rPr>
              <a:t>  fun3.o</a:t>
            </a:r>
            <a:endParaRPr lang="en-US" sz="1800" dirty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>
                <a:cs typeface="Times New Roman" pitchFamily="18" charset="0"/>
              </a:rPr>
              <a:t>		  </a:t>
            </a:r>
            <a:r>
              <a:rPr lang="en-US" sz="1800" dirty="0" smtClean="0">
                <a:cs typeface="Times New Roman" pitchFamily="18" charset="0"/>
              </a:rPr>
              <a:t>g++   –o    </a:t>
            </a:r>
            <a:r>
              <a:rPr lang="en-US" sz="1800" dirty="0" err="1" smtClean="0">
                <a:cs typeface="Times New Roman" pitchFamily="18" charset="0"/>
              </a:rPr>
              <a:t>myexe</a:t>
            </a:r>
            <a:r>
              <a:rPr lang="en-US" sz="1800" dirty="0" smtClean="0">
                <a:cs typeface="Times New Roman" pitchFamily="18" charset="0"/>
              </a:rPr>
              <a:t>   </a:t>
            </a:r>
            <a:r>
              <a:rPr lang="en-US" sz="1800" dirty="0" err="1">
                <a:cs typeface="Times New Roman" pitchFamily="18" charset="0"/>
              </a:rPr>
              <a:t>mymain.o</a:t>
            </a:r>
            <a:r>
              <a:rPr lang="en-US" sz="1800" dirty="0">
                <a:cs typeface="Times New Roman" pitchFamily="18" charset="0"/>
              </a:rPr>
              <a:t>   fun1.o </a:t>
            </a:r>
            <a:r>
              <a:rPr lang="en-US" sz="1800" dirty="0" smtClean="0">
                <a:cs typeface="Times New Roman" pitchFamily="18" charset="0"/>
              </a:rPr>
              <a:t>  </a:t>
            </a:r>
            <a:r>
              <a:rPr lang="en-US" sz="1800" dirty="0">
                <a:cs typeface="Times New Roman" pitchFamily="18" charset="0"/>
              </a:rPr>
              <a:t>fun2.o </a:t>
            </a:r>
            <a:r>
              <a:rPr lang="en-US" sz="1800" dirty="0" smtClean="0">
                <a:cs typeface="Times New Roman" pitchFamily="18" charset="0"/>
              </a:rPr>
              <a:t>  </a:t>
            </a:r>
            <a:r>
              <a:rPr lang="en-US" sz="1800" dirty="0">
                <a:cs typeface="Times New Roman" pitchFamily="18" charset="0"/>
              </a:rPr>
              <a:t>fun3.o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9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Have </a:t>
            </a:r>
            <a:r>
              <a:rPr lang="en-US" dirty="0">
                <a:cs typeface="Times New Roman" pitchFamily="18" charset="0"/>
              </a:rPr>
              <a:t>to define all file suffixes that may be encountered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.SUFFIXES:  .o 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.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cpp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Just to be safe, delete any default suffixes first with a </a:t>
            </a:r>
            <a:r>
              <a:rPr lang="en-US" dirty="0" smtClean="0">
                <a:cs typeface="Times New Roman" pitchFamily="18" charset="0"/>
              </a:rPr>
              <a:t>null 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.SUFFIXES: 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dirty="0" smtClean="0">
                <a:cs typeface="Times New Roman" pitchFamily="18" charset="0"/>
              </a:rPr>
              <a:t>command</a:t>
            </a:r>
            <a:endParaRPr lang="en-US" dirty="0"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.SUFFIXES: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.SUFFIXES:  .o 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.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cpp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5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r>
              <a:rPr lang="en-US" dirty="0"/>
              <a:t> </a:t>
            </a:r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97446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Have to tell how to create one file suffix from another with a </a:t>
            </a:r>
            <a:r>
              <a:rPr lang="en-US" i="1" dirty="0">
                <a:cs typeface="Times New Roman" pitchFamily="18" charset="0"/>
              </a:rPr>
              <a:t>suffix rule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.</a:t>
            </a:r>
            <a:r>
              <a:rPr lang="en-US" sz="2000" dirty="0" err="1" smtClean="0">
                <a:solidFill>
                  <a:srgbClr val="C00000"/>
                </a:solidFill>
                <a:cs typeface="Times New Roman" pitchFamily="18" charset="0"/>
              </a:rPr>
              <a:t>cpp.o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: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			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g++  -c  $*.cpp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The first line indicates that the rule tells how to create a .o file from a .</a:t>
            </a:r>
            <a:r>
              <a:rPr lang="en-US" dirty="0" err="1" smtClean="0">
                <a:cs typeface="Times New Roman" pitchFamily="18" charset="0"/>
              </a:rPr>
              <a:t>cpp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file</a:t>
            </a:r>
          </a:p>
          <a:p>
            <a:r>
              <a:rPr lang="en-US" dirty="0">
                <a:cs typeface="Times New Roman" pitchFamily="18" charset="0"/>
              </a:rPr>
              <a:t>The second line tells </a:t>
            </a:r>
            <a:r>
              <a:rPr lang="en-US" i="1" dirty="0">
                <a:cs typeface="Times New Roman" pitchFamily="18" charset="0"/>
              </a:rPr>
              <a:t>how</a:t>
            </a:r>
            <a:r>
              <a:rPr lang="en-US" dirty="0">
                <a:cs typeface="Times New Roman" pitchFamily="18" charset="0"/>
              </a:rPr>
              <a:t> to create the .o file</a:t>
            </a:r>
          </a:p>
          <a:p>
            <a:r>
              <a:rPr lang="en-US" dirty="0">
                <a:cs typeface="Times New Roman" pitchFamily="18" charset="0"/>
              </a:rPr>
              <a:t>*$ is automatically the root of the file name</a:t>
            </a:r>
          </a:p>
          <a:p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The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big space before 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g++ is </a:t>
            </a:r>
            <a:r>
              <a:rPr lang="en-US" dirty="0">
                <a:solidFill>
                  <a:srgbClr val="FF0000"/>
                </a:solidFill>
                <a:cs typeface="Times New Roman" pitchFamily="18" charset="0"/>
              </a:rPr>
              <a:t>a tab, and you must use it</a:t>
            </a:r>
            <a:r>
              <a:rPr lang="en-US" dirty="0" smtClean="0">
                <a:solidFill>
                  <a:srgbClr val="FF0000"/>
                </a:solidFill>
                <a:cs typeface="Times New Roman" pitchFamily="18" charset="0"/>
              </a:rPr>
              <a:t>!</a:t>
            </a:r>
            <a:endParaRPr lang="en-US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69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8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C++ was developed by </a:t>
            </a:r>
            <a:r>
              <a:rPr lang="en-US" dirty="0" err="1">
                <a:cs typeface="Times New Roman" pitchFamily="18" charset="0"/>
              </a:rPr>
              <a:t>Bjarne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Stroustrup</a:t>
            </a:r>
            <a:r>
              <a:rPr lang="en-US" dirty="0">
                <a:cs typeface="Times New Roman" pitchFamily="18" charset="0"/>
              </a:rPr>
              <a:t> at Bell Labs in 1979</a:t>
            </a:r>
          </a:p>
          <a:p>
            <a:r>
              <a:rPr lang="en-US" dirty="0">
                <a:cs typeface="Times New Roman" pitchFamily="18" charset="0"/>
              </a:rPr>
              <a:t>implemented object-oriented features of another language, “</a:t>
            </a:r>
            <a:r>
              <a:rPr lang="en-US" dirty="0" err="1">
                <a:cs typeface="Times New Roman" pitchFamily="18" charset="0"/>
              </a:rPr>
              <a:t>Simula</a:t>
            </a:r>
            <a:r>
              <a:rPr lang="en-US" dirty="0">
                <a:cs typeface="Times New Roman" pitchFamily="18" charset="0"/>
              </a:rPr>
              <a:t>,” in C</a:t>
            </a:r>
          </a:p>
          <a:p>
            <a:r>
              <a:rPr lang="en-US" dirty="0">
                <a:cs typeface="Times New Roman" pitchFamily="18" charset="0"/>
              </a:rPr>
              <a:t>originally called “C with Classes”</a:t>
            </a:r>
          </a:p>
          <a:p>
            <a:r>
              <a:rPr lang="en-US" dirty="0">
                <a:cs typeface="Times New Roman" pitchFamily="18" charset="0"/>
              </a:rPr>
              <a:t>name changed to C++ in 1983</a:t>
            </a:r>
          </a:p>
          <a:p>
            <a:r>
              <a:rPr lang="en-US" dirty="0">
                <a:cs typeface="Times New Roman" pitchFamily="18" charset="0"/>
              </a:rPr>
              <a:t>first commercial compiler in 1985</a:t>
            </a:r>
          </a:p>
          <a:p>
            <a:r>
              <a:rPr lang="en-US" dirty="0">
                <a:cs typeface="Times New Roman" pitchFamily="18" charset="0"/>
              </a:rPr>
              <a:t>official standard published in 1988</a:t>
            </a:r>
          </a:p>
          <a:p>
            <a:pPr marL="457200" lvl="1" indent="0">
              <a:buNone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29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r>
              <a:rPr lang="en-US" dirty="0"/>
              <a:t> </a:t>
            </a:r>
            <a:r>
              <a:rPr lang="en-US" dirty="0" smtClean="0"/>
              <a:t>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Finally, everything falls together with the definition of a </a:t>
            </a:r>
            <a:r>
              <a:rPr lang="en-US" i="1" dirty="0">
                <a:cs typeface="Times New Roman" pitchFamily="18" charset="0"/>
              </a:rPr>
              <a:t>rule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target:  prerequisites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			recipe</a:t>
            </a:r>
          </a:p>
          <a:p>
            <a:r>
              <a:rPr lang="en-US" dirty="0">
                <a:cs typeface="Times New Roman" pitchFamily="18" charset="0"/>
              </a:rPr>
              <a:t>The target is any name you choose</a:t>
            </a:r>
          </a:p>
          <a:p>
            <a:pPr lvl="1"/>
            <a:r>
              <a:rPr lang="en-US" dirty="0">
                <a:cs typeface="Times New Roman" pitchFamily="18" charset="0"/>
              </a:rPr>
              <a:t>Often use name of executable</a:t>
            </a:r>
          </a:p>
          <a:p>
            <a:r>
              <a:rPr lang="en-US" dirty="0">
                <a:cs typeface="Times New Roman" pitchFamily="18" charset="0"/>
              </a:rPr>
              <a:t>Prerequisites are files that are required by other files</a:t>
            </a:r>
          </a:p>
          <a:p>
            <a:pPr lvl="1"/>
            <a:r>
              <a:rPr lang="en-US" dirty="0">
                <a:cs typeface="Times New Roman" pitchFamily="18" charset="0"/>
              </a:rPr>
              <a:t>e.g., executable requires object files</a:t>
            </a:r>
          </a:p>
          <a:p>
            <a:r>
              <a:rPr lang="en-US" dirty="0">
                <a:cs typeface="Times New Roman" pitchFamily="18" charset="0"/>
              </a:rPr>
              <a:t>Recipe tells what you want the </a:t>
            </a:r>
            <a:r>
              <a:rPr lang="en-US" dirty="0" err="1">
                <a:cs typeface="Times New Roman" pitchFamily="18" charset="0"/>
              </a:rPr>
              <a:t>makefile</a:t>
            </a:r>
            <a:r>
              <a:rPr lang="en-US" dirty="0">
                <a:cs typeface="Times New Roman" pitchFamily="18" charset="0"/>
              </a:rPr>
              <a:t> to </a:t>
            </a:r>
            <a:r>
              <a:rPr lang="en-US" dirty="0" smtClean="0">
                <a:cs typeface="Times New Roman" pitchFamily="18" charset="0"/>
              </a:rPr>
              <a:t>do</a:t>
            </a:r>
          </a:p>
          <a:p>
            <a:r>
              <a:rPr lang="en-US" dirty="0" smtClean="0">
                <a:cs typeface="Times New Roman" pitchFamily="18" charset="0"/>
              </a:rPr>
              <a:t>May have multiple targets in a </a:t>
            </a:r>
            <a:r>
              <a:rPr lang="en-US" dirty="0" err="1" smtClean="0">
                <a:cs typeface="Times New Roman" pitchFamily="18" charset="0"/>
              </a:rPr>
              <a:t>makefile</a:t>
            </a:r>
            <a:endParaRPr lang="en-US" dirty="0">
              <a:cs typeface="Times New Roman" pitchFamily="18" charset="0"/>
            </a:endParaRPr>
          </a:p>
          <a:p>
            <a:pPr>
              <a:buNone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4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Makefiles</a:t>
            </a:r>
            <a:r>
              <a:rPr lang="en-US" dirty="0" smtClean="0"/>
              <a:t> 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753" y="1875622"/>
            <a:ext cx="7924800" cy="3886200"/>
          </a:xfrm>
        </p:spPr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Revisit sample </a:t>
            </a:r>
            <a:r>
              <a:rPr lang="en-US" dirty="0" err="1" smtClean="0">
                <a:cs typeface="Times New Roman" pitchFamily="18" charset="0"/>
              </a:rPr>
              <a:t>makefile</a:t>
            </a:r>
            <a:endParaRPr lang="en-US" dirty="0" smtClean="0">
              <a:cs typeface="Times New Roman" pitchFamily="18" charset="0"/>
            </a:endParaRPr>
          </a:p>
          <a:p>
            <a:pPr>
              <a:buNone/>
            </a:pPr>
            <a:endParaRPr lang="en-US" sz="1200" dirty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### </a:t>
            </a:r>
            <a:r>
              <a:rPr lang="en-US" sz="1800" dirty="0">
                <a:cs typeface="Times New Roman" pitchFamily="18" charset="0"/>
              </a:rPr>
              <a:t>suffix </a:t>
            </a:r>
            <a:r>
              <a:rPr lang="en-US" sz="1800" dirty="0" smtClean="0">
                <a:cs typeface="Times New Roman" pitchFamily="18" charset="0"/>
              </a:rPr>
              <a:t>rule</a:t>
            </a: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.</a:t>
            </a:r>
            <a:r>
              <a:rPr lang="en-US" sz="1800" dirty="0">
                <a:cs typeface="Times New Roman" pitchFamily="18" charset="0"/>
              </a:rPr>
              <a:t>SUFFIXES:</a:t>
            </a:r>
          </a:p>
          <a:p>
            <a:pPr>
              <a:buNone/>
            </a:pPr>
            <a:r>
              <a:rPr lang="en-US" sz="1800" dirty="0">
                <a:cs typeface="Times New Roman" pitchFamily="18" charset="0"/>
              </a:rPr>
              <a:t>.SUFFIXES: .</a:t>
            </a:r>
            <a:r>
              <a:rPr lang="en-US" sz="1800" dirty="0" err="1" smtClean="0">
                <a:cs typeface="Times New Roman" pitchFamily="18" charset="0"/>
              </a:rPr>
              <a:t>cpp</a:t>
            </a:r>
            <a:r>
              <a:rPr lang="en-US" sz="1800" dirty="0" smtClean="0">
                <a:cs typeface="Times New Roman" pitchFamily="18" charset="0"/>
              </a:rPr>
              <a:t> </a:t>
            </a:r>
            <a:r>
              <a:rPr lang="en-US" sz="1800" dirty="0">
                <a:cs typeface="Times New Roman" pitchFamily="18" charset="0"/>
              </a:rPr>
              <a:t>.</a:t>
            </a:r>
            <a:r>
              <a:rPr lang="en-US" sz="1800" dirty="0" smtClean="0">
                <a:cs typeface="Times New Roman" pitchFamily="18" charset="0"/>
              </a:rPr>
              <a:t>o</a:t>
            </a: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.</a:t>
            </a:r>
            <a:r>
              <a:rPr lang="en-US" sz="1800" dirty="0" err="1" smtClean="0">
                <a:cs typeface="Times New Roman" pitchFamily="18" charset="0"/>
              </a:rPr>
              <a:t>cpp.o</a:t>
            </a:r>
            <a:r>
              <a:rPr lang="en-US" sz="1800" dirty="0" smtClean="0">
                <a:cs typeface="Times New Roman" pitchFamily="18" charset="0"/>
              </a:rPr>
              <a:t>:</a:t>
            </a:r>
            <a:endParaRPr lang="en-US" sz="1800" dirty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>
                <a:cs typeface="Times New Roman" pitchFamily="18" charset="0"/>
              </a:rPr>
              <a:t>		</a:t>
            </a:r>
            <a:r>
              <a:rPr lang="en-US" sz="1800" dirty="0" smtClean="0">
                <a:cs typeface="Times New Roman" pitchFamily="18" charset="0"/>
              </a:rPr>
              <a:t>  g++  -c   </a:t>
            </a:r>
            <a:r>
              <a:rPr lang="en-US" sz="1800" dirty="0">
                <a:cs typeface="Times New Roman" pitchFamily="18" charset="0"/>
              </a:rPr>
              <a:t>$*.</a:t>
            </a:r>
            <a:r>
              <a:rPr lang="en-US" sz="1800" dirty="0" smtClean="0">
                <a:cs typeface="Times New Roman" pitchFamily="18" charset="0"/>
              </a:rPr>
              <a:t>cpp</a:t>
            </a:r>
          </a:p>
          <a:p>
            <a:pPr>
              <a:buNone/>
            </a:pPr>
            <a:endParaRPr lang="en-US" sz="1800" dirty="0" smtClean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cs typeface="Times New Roman" pitchFamily="18" charset="0"/>
              </a:rPr>
              <a:t>### </a:t>
            </a:r>
            <a:r>
              <a:rPr lang="en-US" sz="1800" dirty="0">
                <a:cs typeface="Times New Roman" pitchFamily="18" charset="0"/>
              </a:rPr>
              <a:t>compile and link</a:t>
            </a:r>
          </a:p>
          <a:p>
            <a:pPr>
              <a:buNone/>
            </a:pPr>
            <a:r>
              <a:rPr lang="en-US" sz="1800" dirty="0" err="1">
                <a:cs typeface="Times New Roman" pitchFamily="18" charset="0"/>
              </a:rPr>
              <a:t>myexe</a:t>
            </a:r>
            <a:r>
              <a:rPr lang="en-US" sz="1800" dirty="0">
                <a:cs typeface="Times New Roman" pitchFamily="18" charset="0"/>
              </a:rPr>
              <a:t>:  </a:t>
            </a:r>
            <a:r>
              <a:rPr lang="en-US" sz="1800" dirty="0" err="1">
                <a:cs typeface="Times New Roman" pitchFamily="18" charset="0"/>
              </a:rPr>
              <a:t>mymain.o</a:t>
            </a:r>
            <a:r>
              <a:rPr lang="en-US" sz="1800" dirty="0">
                <a:cs typeface="Times New Roman" pitchFamily="18" charset="0"/>
              </a:rPr>
              <a:t>   fun1.o </a:t>
            </a:r>
            <a:r>
              <a:rPr lang="en-US" sz="1800" dirty="0" smtClean="0">
                <a:cs typeface="Times New Roman" pitchFamily="18" charset="0"/>
              </a:rPr>
              <a:t>  </a:t>
            </a:r>
            <a:r>
              <a:rPr lang="en-US" sz="1800" dirty="0">
                <a:cs typeface="Times New Roman" pitchFamily="18" charset="0"/>
              </a:rPr>
              <a:t>fun2.o </a:t>
            </a:r>
            <a:r>
              <a:rPr lang="en-US" sz="1800" dirty="0" smtClean="0">
                <a:cs typeface="Times New Roman" pitchFamily="18" charset="0"/>
              </a:rPr>
              <a:t>  fun3.o</a:t>
            </a:r>
            <a:endParaRPr lang="en-US" sz="1800" dirty="0">
              <a:cs typeface="Times New Roman" pitchFamily="18" charset="0"/>
            </a:endParaRPr>
          </a:p>
          <a:p>
            <a:pPr>
              <a:buNone/>
            </a:pPr>
            <a:r>
              <a:rPr lang="en-US" sz="1800" dirty="0">
                <a:cs typeface="Times New Roman" pitchFamily="18" charset="0"/>
              </a:rPr>
              <a:t>		  </a:t>
            </a:r>
            <a:r>
              <a:rPr lang="en-US" sz="1800" dirty="0" smtClean="0">
                <a:cs typeface="Times New Roman" pitchFamily="18" charset="0"/>
              </a:rPr>
              <a:t>g++   –o    </a:t>
            </a:r>
            <a:r>
              <a:rPr lang="en-US" sz="1800" dirty="0" err="1" smtClean="0">
                <a:cs typeface="Times New Roman" pitchFamily="18" charset="0"/>
              </a:rPr>
              <a:t>myexe</a:t>
            </a:r>
            <a:r>
              <a:rPr lang="en-US" sz="1800" dirty="0" smtClean="0">
                <a:cs typeface="Times New Roman" pitchFamily="18" charset="0"/>
              </a:rPr>
              <a:t>   </a:t>
            </a:r>
            <a:r>
              <a:rPr lang="en-US" sz="1800" dirty="0" err="1">
                <a:cs typeface="Times New Roman" pitchFamily="18" charset="0"/>
              </a:rPr>
              <a:t>mymain.o</a:t>
            </a:r>
            <a:r>
              <a:rPr lang="en-US" sz="1800" dirty="0">
                <a:cs typeface="Times New Roman" pitchFamily="18" charset="0"/>
              </a:rPr>
              <a:t>   fun1.o </a:t>
            </a:r>
            <a:r>
              <a:rPr lang="en-US" sz="1800" dirty="0" smtClean="0">
                <a:cs typeface="Times New Roman" pitchFamily="18" charset="0"/>
              </a:rPr>
              <a:t>  </a:t>
            </a:r>
            <a:r>
              <a:rPr lang="en-US" sz="1800" dirty="0">
                <a:cs typeface="Times New Roman" pitchFamily="18" charset="0"/>
              </a:rPr>
              <a:t>fun2.o </a:t>
            </a:r>
            <a:r>
              <a:rPr lang="en-US" sz="1800" dirty="0" smtClean="0">
                <a:cs typeface="Times New Roman" pitchFamily="18" charset="0"/>
              </a:rPr>
              <a:t>  </a:t>
            </a:r>
            <a:r>
              <a:rPr lang="en-US" sz="1800" dirty="0">
                <a:cs typeface="Times New Roman" pitchFamily="18" charset="0"/>
              </a:rPr>
              <a:t>fun3.o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52801" y="3170045"/>
            <a:ext cx="2941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automatic variable for file root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2941505" y="3496938"/>
            <a:ext cx="411296" cy="3213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87314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r>
              <a:rPr lang="en-US" dirty="0"/>
              <a:t> </a:t>
            </a:r>
            <a:r>
              <a:rPr lang="en-US" dirty="0" smtClean="0"/>
              <a:t>(8)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668" y="1421176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When you type “make,” it will look for a file called “</a:t>
            </a:r>
            <a:r>
              <a:rPr lang="en-US" dirty="0" err="1">
                <a:cs typeface="Times New Roman" pitchFamily="18" charset="0"/>
              </a:rPr>
              <a:t>makefile</a:t>
            </a:r>
            <a:r>
              <a:rPr lang="en-US" dirty="0">
                <a:cs typeface="Times New Roman" pitchFamily="18" charset="0"/>
              </a:rPr>
              <a:t>” or “</a:t>
            </a:r>
            <a:r>
              <a:rPr lang="en-US" dirty="0" err="1">
                <a:cs typeface="Times New Roman" pitchFamily="18" charset="0"/>
              </a:rPr>
              <a:t>Makefile</a:t>
            </a:r>
            <a:r>
              <a:rPr lang="en-US" dirty="0">
                <a:cs typeface="Times New Roman" pitchFamily="18" charset="0"/>
              </a:rPr>
              <a:t>”</a:t>
            </a:r>
          </a:p>
          <a:p>
            <a:r>
              <a:rPr lang="en-US" dirty="0">
                <a:cs typeface="Times New Roman" pitchFamily="18" charset="0"/>
              </a:rPr>
              <a:t>s</a:t>
            </a:r>
            <a:r>
              <a:rPr lang="en-US" dirty="0" smtClean="0">
                <a:cs typeface="Times New Roman" pitchFamily="18" charset="0"/>
              </a:rPr>
              <a:t>earches </a:t>
            </a:r>
            <a:r>
              <a:rPr lang="en-US" dirty="0">
                <a:cs typeface="Times New Roman" pitchFamily="18" charset="0"/>
              </a:rPr>
              <a:t>for the first target in the file</a:t>
            </a:r>
          </a:p>
          <a:p>
            <a:r>
              <a:rPr lang="en-US" dirty="0">
                <a:cs typeface="Times New Roman" pitchFamily="18" charset="0"/>
              </a:rPr>
              <a:t>In our example (and the usual case) the object files are prerequisites</a:t>
            </a:r>
          </a:p>
          <a:p>
            <a:r>
              <a:rPr lang="en-US" dirty="0" smtClean="0">
                <a:cs typeface="Times New Roman" pitchFamily="18" charset="0"/>
              </a:rPr>
              <a:t>checks suffix rule to see how to create an object file</a:t>
            </a:r>
          </a:p>
          <a:p>
            <a:r>
              <a:rPr lang="en-US" dirty="0" smtClean="0">
                <a:cs typeface="Times New Roman" pitchFamily="18" charset="0"/>
              </a:rPr>
              <a:t>In </a:t>
            </a:r>
            <a:r>
              <a:rPr lang="en-US" dirty="0">
                <a:cs typeface="Times New Roman" pitchFamily="18" charset="0"/>
              </a:rPr>
              <a:t>our case, it sees that .o files depend on .</a:t>
            </a:r>
            <a:r>
              <a:rPr lang="en-US" dirty="0" err="1" smtClean="0">
                <a:cs typeface="Times New Roman" pitchFamily="18" charset="0"/>
              </a:rPr>
              <a:t>cpp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files</a:t>
            </a:r>
          </a:p>
          <a:p>
            <a:r>
              <a:rPr lang="en-US" dirty="0" smtClean="0">
                <a:cs typeface="Times New Roman" pitchFamily="18" charset="0"/>
              </a:rPr>
              <a:t>checks time stamps on the associated .o and .</a:t>
            </a:r>
            <a:r>
              <a:rPr lang="en-US" dirty="0" err="1" smtClean="0">
                <a:cs typeface="Times New Roman" pitchFamily="18" charset="0"/>
              </a:rPr>
              <a:t>cpp</a:t>
            </a:r>
            <a:r>
              <a:rPr lang="en-US" dirty="0" smtClean="0">
                <a:cs typeface="Times New Roman" pitchFamily="18" charset="0"/>
              </a:rPr>
              <a:t> files to see if the .</a:t>
            </a:r>
            <a:r>
              <a:rPr lang="en-US" dirty="0" err="1" smtClean="0">
                <a:cs typeface="Times New Roman" pitchFamily="18" charset="0"/>
              </a:rPr>
              <a:t>cpp</a:t>
            </a:r>
            <a:r>
              <a:rPr lang="en-US" dirty="0" smtClean="0">
                <a:cs typeface="Times New Roman" pitchFamily="18" charset="0"/>
              </a:rPr>
              <a:t> is newer</a:t>
            </a:r>
          </a:p>
          <a:p>
            <a:r>
              <a:rPr lang="en-US" dirty="0" smtClean="0">
                <a:cs typeface="Times New Roman" pitchFamily="18" charset="0"/>
              </a:rPr>
              <a:t>If </a:t>
            </a:r>
            <a:r>
              <a:rPr lang="en-US" dirty="0">
                <a:cs typeface="Times New Roman" pitchFamily="18" charset="0"/>
              </a:rPr>
              <a:t>the .</a:t>
            </a:r>
            <a:r>
              <a:rPr lang="en-US" dirty="0" err="1" smtClean="0">
                <a:cs typeface="Times New Roman" pitchFamily="18" charset="0"/>
              </a:rPr>
              <a:t>cpp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file is newer it performs the suffix rule</a:t>
            </a:r>
          </a:p>
          <a:p>
            <a:pPr lvl="1"/>
            <a:r>
              <a:rPr lang="en-US" dirty="0">
                <a:cs typeface="Times New Roman" pitchFamily="18" charset="0"/>
              </a:rPr>
              <a:t>In our case, compiles the routine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80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r>
              <a:rPr lang="en-US" dirty="0"/>
              <a:t> </a:t>
            </a:r>
            <a:r>
              <a:rPr lang="en-US" dirty="0" smtClean="0"/>
              <a:t>(9)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83" y="1421176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Once all the prerequisites are updated as required, it performs the recipe</a:t>
            </a:r>
          </a:p>
          <a:p>
            <a:r>
              <a:rPr lang="en-US" dirty="0">
                <a:cs typeface="Times New Roman" pitchFamily="18" charset="0"/>
              </a:rPr>
              <a:t>In our case it links the object files and creates our executable</a:t>
            </a:r>
          </a:p>
          <a:p>
            <a:r>
              <a:rPr lang="en-US" dirty="0">
                <a:cs typeface="Times New Roman" pitchFamily="18" charset="0"/>
              </a:rPr>
              <a:t>Many </a:t>
            </a:r>
            <a:r>
              <a:rPr lang="en-US" dirty="0" err="1">
                <a:cs typeface="Times New Roman" pitchFamily="18" charset="0"/>
              </a:rPr>
              <a:t>makefiles</a:t>
            </a:r>
            <a:r>
              <a:rPr lang="en-US" dirty="0">
                <a:cs typeface="Times New Roman" pitchFamily="18" charset="0"/>
              </a:rPr>
              <a:t> have an additional target, “clean,” that removes .o and other files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clean: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			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rm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 –f  *.o</a:t>
            </a:r>
          </a:p>
          <a:p>
            <a:r>
              <a:rPr lang="en-US" dirty="0">
                <a:cs typeface="Times New Roman" pitchFamily="18" charset="0"/>
              </a:rPr>
              <a:t>When there are multiple targets, specify desired target as argument to make command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make clean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8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Makefiles</a:t>
            </a:r>
            <a:r>
              <a:rPr lang="en-US" dirty="0"/>
              <a:t> (</a:t>
            </a:r>
            <a:r>
              <a:rPr lang="en-US" dirty="0" smtClean="0"/>
              <a:t>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Also may want to set up dependencies for header files</a:t>
            </a:r>
          </a:p>
          <a:p>
            <a:pPr lvl="1"/>
            <a:r>
              <a:rPr lang="en-US" dirty="0">
                <a:cs typeface="Times New Roman" pitchFamily="18" charset="0"/>
              </a:rPr>
              <a:t>When header file is changed, files that include it will automatically recompile</a:t>
            </a:r>
          </a:p>
          <a:p>
            <a:r>
              <a:rPr lang="en-US" dirty="0">
                <a:cs typeface="Times New Roman" pitchFamily="18" charset="0"/>
              </a:rPr>
              <a:t>example:</a:t>
            </a:r>
          </a:p>
          <a:p>
            <a:pPr lvl="1">
              <a:buNone/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myfunction.o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: 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myincludefile.h</a:t>
            </a: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</a:rPr>
              <a:t>if time stamp on .h file is newer than .o file and .o file is required in another dependency, will recompile </a:t>
            </a:r>
            <a:r>
              <a:rPr lang="en-US" dirty="0" smtClean="0">
                <a:cs typeface="Times New Roman" pitchFamily="18" charset="0"/>
              </a:rPr>
              <a:t>myfunction.cpp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no recipe is required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3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</a:t>
            </a:r>
            <a:r>
              <a:rPr lang="en-US" dirty="0" smtClean="0"/>
              <a:t>9a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Create a </a:t>
            </a:r>
            <a:r>
              <a:rPr lang="en-US" dirty="0" err="1">
                <a:cs typeface="Times New Roman" pitchFamily="18" charset="0"/>
              </a:rPr>
              <a:t>makefile</a:t>
            </a:r>
            <a:r>
              <a:rPr lang="en-US" dirty="0">
                <a:cs typeface="Times New Roman" pitchFamily="18" charset="0"/>
              </a:rPr>
              <a:t> for your dot product </a:t>
            </a:r>
            <a:r>
              <a:rPr lang="en-US" dirty="0" smtClean="0">
                <a:cs typeface="Times New Roman" pitchFamily="18" charset="0"/>
              </a:rPr>
              <a:t>code</a:t>
            </a:r>
          </a:p>
          <a:p>
            <a:r>
              <a:rPr lang="en-US" dirty="0" smtClean="0">
                <a:cs typeface="Times New Roman" pitchFamily="18" charset="0"/>
              </a:rPr>
              <a:t>Include 2 targets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create executable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clean</a:t>
            </a:r>
          </a:p>
          <a:p>
            <a:r>
              <a:rPr lang="en-US" dirty="0" smtClean="0">
                <a:cs typeface="Times New Roman" pitchFamily="18" charset="0"/>
              </a:rPr>
              <a:t>Include header dependency (see previous slide)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Delete </a:t>
            </a:r>
            <a:r>
              <a:rPr lang="en-US" dirty="0" smtClean="0">
                <a:cs typeface="Times New Roman" pitchFamily="18" charset="0"/>
              </a:rPr>
              <a:t>old </a:t>
            </a:r>
            <a:r>
              <a:rPr lang="en-US" dirty="0">
                <a:cs typeface="Times New Roman" pitchFamily="18" charset="0"/>
              </a:rPr>
              <a:t>object </a:t>
            </a:r>
            <a:r>
              <a:rPr lang="en-US" dirty="0" smtClean="0">
                <a:cs typeface="Times New Roman" pitchFamily="18" charset="0"/>
              </a:rPr>
              <a:t>files and </a:t>
            </a:r>
            <a:r>
              <a:rPr lang="en-US" smtClean="0">
                <a:cs typeface="Times New Roman" pitchFamily="18" charset="0"/>
              </a:rPr>
              <a:t>executable manually</a:t>
            </a:r>
            <a:endParaRPr lang="en-US" dirty="0" smtClean="0">
              <a:cs typeface="Times New Roman" pitchFamily="18" charset="0"/>
            </a:endParaRPr>
          </a:p>
          <a:p>
            <a:pPr lvl="1"/>
            <a:r>
              <a:rPr lang="en-US" b="1" dirty="0" err="1" smtClean="0">
                <a:solidFill>
                  <a:srgbClr val="0070C0"/>
                </a:solidFill>
                <a:cs typeface="Times New Roman" pitchFamily="18" charset="0"/>
              </a:rPr>
              <a:t>rm</a:t>
            </a:r>
            <a:r>
              <a:rPr lang="en-US" b="1" dirty="0" smtClean="0">
                <a:solidFill>
                  <a:srgbClr val="0070C0"/>
                </a:solidFill>
                <a:cs typeface="Times New Roman" pitchFamily="18" charset="0"/>
              </a:rPr>
              <a:t>  *.o  </a:t>
            </a:r>
            <a:r>
              <a:rPr lang="en-US" b="1" dirty="0" err="1" smtClean="0">
                <a:solidFill>
                  <a:srgbClr val="0070C0"/>
                </a:solidFill>
                <a:cs typeface="Times New Roman" pitchFamily="18" charset="0"/>
              </a:rPr>
              <a:t>dotprod</a:t>
            </a:r>
            <a:endParaRPr lang="en-US" b="1" dirty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Build your code using the </a:t>
            </a:r>
            <a:r>
              <a:rPr lang="en-US" dirty="0" err="1">
                <a:cs typeface="Times New Roman" pitchFamily="18" charset="0"/>
              </a:rPr>
              <a:t>makefile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38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</a:t>
            </a:r>
            <a:r>
              <a:rPr lang="en-US" dirty="0" smtClean="0"/>
              <a:t>9b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Type </a:t>
            </a:r>
            <a:r>
              <a:rPr lang="en-US" b="1" dirty="0" smtClean="0">
                <a:solidFill>
                  <a:srgbClr val="0070C0"/>
                </a:solidFill>
                <a:cs typeface="Times New Roman" pitchFamily="18" charset="0"/>
              </a:rPr>
              <a:t>make</a:t>
            </a:r>
            <a:r>
              <a:rPr lang="en-US" dirty="0" smtClean="0">
                <a:cs typeface="Times New Roman" pitchFamily="18" charset="0"/>
              </a:rPr>
              <a:t> again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should get message that it’s already up to date</a:t>
            </a:r>
          </a:p>
          <a:p>
            <a:r>
              <a:rPr lang="en-US" dirty="0" smtClean="0">
                <a:cs typeface="Times New Roman" pitchFamily="18" charset="0"/>
              </a:rPr>
              <a:t>Clean files by typing </a:t>
            </a:r>
            <a:r>
              <a:rPr lang="en-US" b="1" dirty="0" smtClean="0">
                <a:solidFill>
                  <a:srgbClr val="0070C0"/>
                </a:solidFill>
                <a:cs typeface="Times New Roman" pitchFamily="18" charset="0"/>
              </a:rPr>
              <a:t>make clean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Type </a:t>
            </a:r>
            <a:r>
              <a:rPr lang="en-US" b="1" dirty="0" err="1" smtClean="0">
                <a:solidFill>
                  <a:srgbClr val="0070C0"/>
                </a:solidFill>
                <a:cs typeface="Times New Roman" pitchFamily="18" charset="0"/>
              </a:rPr>
              <a:t>ls</a:t>
            </a:r>
            <a:r>
              <a:rPr lang="en-US" dirty="0" smtClean="0">
                <a:cs typeface="Times New Roman" pitchFamily="18" charset="0"/>
              </a:rPr>
              <a:t> to make sure files are gone</a:t>
            </a:r>
          </a:p>
          <a:p>
            <a:r>
              <a:rPr lang="en-US" dirty="0" smtClean="0">
                <a:cs typeface="Times New Roman" pitchFamily="18" charset="0"/>
              </a:rPr>
              <a:t>Type </a:t>
            </a:r>
            <a:r>
              <a:rPr lang="en-US" b="1" dirty="0" smtClean="0">
                <a:solidFill>
                  <a:srgbClr val="0070C0"/>
                </a:solidFill>
                <a:cs typeface="Times New Roman" pitchFamily="18" charset="0"/>
              </a:rPr>
              <a:t>make</a:t>
            </a:r>
            <a:r>
              <a:rPr lang="en-US" dirty="0" smtClean="0">
                <a:cs typeface="Times New Roman" pitchFamily="18" charset="0"/>
              </a:rPr>
              <a:t> again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will rebuild code</a:t>
            </a:r>
            <a:endParaRPr lang="en-US" dirty="0">
              <a:cs typeface="Times New Roman" pitchFamily="18" charset="0"/>
            </a:endParaRPr>
          </a:p>
          <a:p>
            <a:r>
              <a:rPr lang="en-US" dirty="0" smtClean="0">
                <a:cs typeface="Times New Roman" pitchFamily="18" charset="0"/>
              </a:rPr>
              <a:t>Update time stamp on header file</a:t>
            </a:r>
          </a:p>
          <a:p>
            <a:pPr lvl="1"/>
            <a:r>
              <a:rPr lang="en-US" b="1" dirty="0" smtClean="0">
                <a:solidFill>
                  <a:srgbClr val="0070C0"/>
                </a:solidFill>
                <a:cs typeface="Times New Roman" pitchFamily="18" charset="0"/>
              </a:rPr>
              <a:t>touch  </a:t>
            </a:r>
            <a:r>
              <a:rPr lang="en-US" b="1" dirty="0" err="1" smtClean="0">
                <a:solidFill>
                  <a:srgbClr val="0070C0"/>
                </a:solidFill>
                <a:cs typeface="Times New Roman" pitchFamily="18" charset="0"/>
              </a:rPr>
              <a:t>dotprod.h</a:t>
            </a:r>
            <a:endParaRPr lang="en-US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r>
              <a:rPr lang="en-US" dirty="0" smtClean="0">
                <a:cs typeface="Times New Roman" pitchFamily="18" charset="0"/>
              </a:rPr>
              <a:t>Type</a:t>
            </a:r>
            <a:r>
              <a:rPr lang="en-US" b="1" dirty="0" smtClean="0">
                <a:solidFill>
                  <a:srgbClr val="0070C0"/>
                </a:solidFill>
                <a:cs typeface="Times New Roman" pitchFamily="18" charset="0"/>
              </a:rPr>
              <a:t> make </a:t>
            </a:r>
            <a:r>
              <a:rPr lang="en-US" dirty="0" smtClean="0">
                <a:cs typeface="Times New Roman" pitchFamily="18" charset="0"/>
              </a:rPr>
              <a:t>again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should recompile main program, but not dot product function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287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Initial processing phase before compilation</a:t>
            </a:r>
          </a:p>
          <a:p>
            <a:r>
              <a:rPr lang="en-US" dirty="0">
                <a:cs typeface="Times New Roman" pitchFamily="18" charset="0"/>
              </a:rPr>
              <a:t>Directives start with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#</a:t>
            </a:r>
          </a:p>
          <a:p>
            <a:r>
              <a:rPr lang="en-US" dirty="0">
                <a:cs typeface="Times New Roman" pitchFamily="18" charset="0"/>
              </a:rPr>
              <a:t>We’ve seen one directive already,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#include</a:t>
            </a:r>
          </a:p>
          <a:p>
            <a:pPr lvl="1"/>
            <a:r>
              <a:rPr lang="en-US" dirty="0">
                <a:cs typeface="Times New Roman" pitchFamily="18" charset="0"/>
              </a:rPr>
              <a:t>simply includes specified file in place of directive</a:t>
            </a:r>
          </a:p>
          <a:p>
            <a:r>
              <a:rPr lang="en-US" dirty="0">
                <a:cs typeface="Times New Roman" pitchFamily="18" charset="0"/>
              </a:rPr>
              <a:t>Another common directive is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#define</a:t>
            </a:r>
          </a:p>
          <a:p>
            <a:pPr lvl="1">
              <a:buNone/>
            </a:pP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#define </a:t>
            </a:r>
            <a:r>
              <a:rPr lang="en-US" i="1" dirty="0">
                <a:cs typeface="Times New Roman" pitchFamily="18" charset="0"/>
              </a:rPr>
              <a:t>NAME text</a:t>
            </a:r>
          </a:p>
          <a:p>
            <a:pPr lvl="1"/>
            <a:r>
              <a:rPr lang="en-US" i="1" dirty="0">
                <a:cs typeface="Times New Roman" pitchFamily="18" charset="0"/>
              </a:rPr>
              <a:t>NAME</a:t>
            </a:r>
            <a:r>
              <a:rPr lang="en-US" dirty="0">
                <a:cs typeface="Times New Roman" pitchFamily="18" charset="0"/>
              </a:rPr>
              <a:t> is any name you want to use</a:t>
            </a:r>
          </a:p>
          <a:p>
            <a:pPr lvl="1"/>
            <a:r>
              <a:rPr lang="en-US" i="1" dirty="0">
                <a:cs typeface="Times New Roman" pitchFamily="18" charset="0"/>
              </a:rPr>
              <a:t>text </a:t>
            </a:r>
            <a:r>
              <a:rPr lang="en-US" dirty="0">
                <a:cs typeface="Times New Roman" pitchFamily="18" charset="0"/>
              </a:rPr>
              <a:t>is the text that replaces </a:t>
            </a:r>
            <a:r>
              <a:rPr lang="en-US" i="1" dirty="0">
                <a:cs typeface="Times New Roman" pitchFamily="18" charset="0"/>
              </a:rPr>
              <a:t>NAME </a:t>
            </a:r>
            <a:r>
              <a:rPr lang="en-US" dirty="0">
                <a:cs typeface="Times New Roman" pitchFamily="18" charset="0"/>
              </a:rPr>
              <a:t>wherever it appears in source code</a:t>
            </a:r>
            <a:endParaRPr lang="en-US" i="1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34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#define often used to define global constants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#define NX   51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#define NY 201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…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float x[NX][NY];</a:t>
            </a:r>
          </a:p>
          <a:p>
            <a:r>
              <a:rPr lang="en-US" dirty="0">
                <a:cs typeface="Times New Roman" pitchFamily="18" charset="0"/>
              </a:rPr>
              <a:t>Also handy to specify precision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#define REAL double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…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REAL x, y;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7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Since #define is often placed in header file, and header will be included in multiple files, this construct is commonly used: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ifndef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REAL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#define REAL double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endif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This basically says “If REAL is not defined, go ahead and define it.”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79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32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vs. C++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 is essentially a subset of C++</a:t>
            </a:r>
          </a:p>
          <a:p>
            <a:r>
              <a:rPr lang="en-US" dirty="0">
                <a:cs typeface="Times New Roman" pitchFamily="18" charset="0"/>
              </a:rPr>
              <a:t>There are some </a:t>
            </a:r>
            <a:r>
              <a:rPr lang="en-US" dirty="0" smtClean="0">
                <a:cs typeface="Times New Roman" pitchFamily="18" charset="0"/>
              </a:rPr>
              <a:t>“</a:t>
            </a:r>
            <a:r>
              <a:rPr lang="en-US" dirty="0">
                <a:cs typeface="Times New Roman" pitchFamily="18" charset="0"/>
              </a:rPr>
              <a:t>convenience features” in C++ that we will utilize </a:t>
            </a:r>
            <a:r>
              <a:rPr lang="en-US" dirty="0" smtClean="0">
                <a:cs typeface="Times New Roman" pitchFamily="18" charset="0"/>
              </a:rPr>
              <a:t>here</a:t>
            </a:r>
          </a:p>
          <a:p>
            <a:pPr lvl="1"/>
            <a:r>
              <a:rPr lang="en-US" dirty="0">
                <a:cs typeface="Times New Roman" pitchFamily="18" charset="0"/>
              </a:rPr>
              <a:t>Since we will be writing rudimentary codes, we will not get into object-oriented </a:t>
            </a:r>
            <a:r>
              <a:rPr lang="en-US" dirty="0" smtClean="0">
                <a:cs typeface="Times New Roman" pitchFamily="18" charset="0"/>
              </a:rPr>
              <a:t>C++ constructs</a:t>
            </a:r>
            <a:endParaRPr lang="en-US" dirty="0">
              <a:cs typeface="Times New Roman" pitchFamily="18" charset="0"/>
            </a:endParaRPr>
          </a:p>
          <a:p>
            <a:r>
              <a:rPr lang="en-US" dirty="0" smtClean="0">
                <a:cs typeface="Times New Roman" pitchFamily="18" charset="0"/>
              </a:rPr>
              <a:t>We will </a:t>
            </a:r>
            <a:r>
              <a:rPr lang="en-US" dirty="0">
                <a:cs typeface="Times New Roman" pitchFamily="18" charset="0"/>
              </a:rPr>
              <a:t>use the GNU C++ compiler g</a:t>
            </a:r>
            <a:r>
              <a:rPr lang="en-US" dirty="0" smtClean="0">
                <a:cs typeface="Times New Roman" pitchFamily="18" charset="0"/>
              </a:rPr>
              <a:t>++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1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Can also check values using the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#if </a:t>
            </a:r>
            <a:r>
              <a:rPr lang="en-US" dirty="0">
                <a:cs typeface="Times New Roman" pitchFamily="18" charset="0"/>
              </a:rPr>
              <a:t>directive</a:t>
            </a:r>
          </a:p>
          <a:p>
            <a:r>
              <a:rPr lang="en-US" dirty="0">
                <a:cs typeface="Times New Roman" pitchFamily="18" charset="0"/>
              </a:rPr>
              <a:t>In the current exercise code, the function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fabsf</a:t>
            </a:r>
            <a:r>
              <a:rPr lang="en-US" dirty="0">
                <a:cs typeface="Times New Roman" pitchFamily="18" charset="0"/>
              </a:rPr>
              <a:t> is used, but that is for floats.  For doubles, the function is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fabs</a:t>
            </a:r>
            <a:r>
              <a:rPr lang="en-US" dirty="0">
                <a:cs typeface="Times New Roman" pitchFamily="18" charset="0"/>
              </a:rPr>
              <a:t>.  We can add this to out .h file:</a:t>
            </a: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#if REAL == double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#define ABS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fabs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#else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#define ABS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fabsf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endif</a:t>
            </a:r>
            <a:endParaRPr lang="en-US" sz="20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3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Preprocessor (5)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#define can also be used to define a macro with substitutable arguments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#define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ind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m,n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)   (n + NY*m)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k = 5*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ind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i,j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);             </a:t>
            </a: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  </a:t>
            </a:r>
            <a:r>
              <a:rPr lang="en-US" sz="2000" dirty="0" smtClean="0">
                <a:cs typeface="Times New Roman" pitchFamily="18" charset="0"/>
              </a:rPr>
              <a:t>k </a:t>
            </a:r>
            <a:r>
              <a:rPr lang="en-US" sz="2000" dirty="0">
                <a:cs typeface="Times New Roman" pitchFamily="18" charset="0"/>
              </a:rPr>
              <a:t>= 5*(i + NY*j);</a:t>
            </a:r>
          </a:p>
          <a:p>
            <a:r>
              <a:rPr lang="en-US" dirty="0">
                <a:cs typeface="Times New Roman" pitchFamily="18" charset="0"/>
              </a:rPr>
              <a:t>Be careful to use </a:t>
            </a:r>
            <a:r>
              <a:rPr lang="en-US" dirty="0" smtClean="0">
                <a:cs typeface="Times New Roman" pitchFamily="18" charset="0"/>
              </a:rPr>
              <a:t>( ) </a:t>
            </a:r>
            <a:r>
              <a:rPr lang="en-US" dirty="0">
                <a:cs typeface="Times New Roman" pitchFamily="18" charset="0"/>
              </a:rPr>
              <a:t>when required!</a:t>
            </a:r>
          </a:p>
          <a:p>
            <a:pPr lvl="1"/>
            <a:r>
              <a:rPr lang="en-US" dirty="0">
                <a:cs typeface="Times New Roman" pitchFamily="18" charset="0"/>
              </a:rPr>
              <a:t>without </a:t>
            </a:r>
            <a:r>
              <a:rPr lang="en-US" dirty="0" smtClean="0">
                <a:cs typeface="Times New Roman" pitchFamily="18" charset="0"/>
              </a:rPr>
              <a:t>( ) </a:t>
            </a:r>
            <a:r>
              <a:rPr lang="en-US" dirty="0">
                <a:cs typeface="Times New Roman" pitchFamily="18" charset="0"/>
              </a:rPr>
              <a:t>above example would come out wrong</a:t>
            </a:r>
          </a:p>
          <a:p>
            <a:pPr lvl="1">
              <a:buNone/>
            </a:pPr>
            <a:r>
              <a:rPr lang="en-US" dirty="0">
                <a:cs typeface="Times New Roman" pitchFamily="18" charset="0"/>
              </a:rPr>
              <a:t>                                     </a:t>
            </a:r>
            <a:r>
              <a:rPr lang="en-US" dirty="0" smtClean="0">
                <a:cs typeface="Times New Roman" pitchFamily="18" charset="0"/>
              </a:rPr>
              <a:t>  </a:t>
            </a:r>
            <a:r>
              <a:rPr lang="en-US" sz="2000" dirty="0" smtClean="0">
                <a:cs typeface="Times New Roman" pitchFamily="18" charset="0"/>
              </a:rPr>
              <a:t>k </a:t>
            </a:r>
            <a:r>
              <a:rPr lang="en-US" sz="2000" dirty="0">
                <a:cs typeface="Times New Roman" pitchFamily="18" charset="0"/>
              </a:rPr>
              <a:t>= 5*i + NY*j      </a:t>
            </a:r>
            <a:r>
              <a:rPr lang="en-US" sz="2000" dirty="0">
                <a:solidFill>
                  <a:srgbClr val="FF0000"/>
                </a:solidFill>
                <a:cs typeface="Times New Roman" pitchFamily="18" charset="0"/>
              </a:rPr>
              <a:t>wrong!</a:t>
            </a:r>
            <a:endParaRPr lang="en-US" sz="2000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00745" y="3240023"/>
            <a:ext cx="645459" cy="158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93592" y="4295806"/>
            <a:ext cx="645459" cy="1588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Brace 8"/>
          <p:cNvSpPr/>
          <p:nvPr/>
        </p:nvSpPr>
        <p:spPr>
          <a:xfrm>
            <a:off x="5317907" y="4147655"/>
            <a:ext cx="172122" cy="484094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42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634" y="552680"/>
            <a:ext cx="7924800" cy="685800"/>
          </a:xfrm>
        </p:spPr>
        <p:txBody>
          <a:bodyPr/>
          <a:lstStyle/>
          <a:p>
            <a:r>
              <a:rPr lang="en-US" dirty="0"/>
              <a:t>Exercise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8806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Modify dot-product code to use preprocessor directives to declare double-precision floats</a:t>
            </a:r>
          </a:p>
          <a:p>
            <a:pPr lvl="1"/>
            <a:r>
              <a:rPr lang="en-US" dirty="0">
                <a:cs typeface="Times New Roman" pitchFamily="18" charset="0"/>
              </a:rPr>
              <a:t>Add directives to header file to define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REAL</a:t>
            </a:r>
            <a:r>
              <a:rPr lang="en-US" dirty="0">
                <a:cs typeface="Times New Roman" pitchFamily="18" charset="0"/>
              </a:rPr>
              <a:t> as shown in “C Preprocessor (3)”</a:t>
            </a:r>
          </a:p>
          <a:p>
            <a:pPr lvl="1"/>
            <a:r>
              <a:rPr lang="en-US" dirty="0">
                <a:cs typeface="Times New Roman" pitchFamily="18" charset="0"/>
              </a:rPr>
              <a:t>Add directives to header file to choose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ABS</a:t>
            </a:r>
            <a:r>
              <a:rPr lang="en-US" dirty="0">
                <a:cs typeface="Times New Roman" pitchFamily="18" charset="0"/>
              </a:rPr>
              <a:t> as shown in “C Preprocessor (4)”</a:t>
            </a:r>
          </a:p>
          <a:p>
            <a:pPr lvl="1"/>
            <a:r>
              <a:rPr lang="en-US" dirty="0">
                <a:cs typeface="Times New Roman" pitchFamily="18" charset="0"/>
              </a:rPr>
              <a:t>Change “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fabsf</a:t>
            </a:r>
            <a:r>
              <a:rPr lang="en-US" dirty="0">
                <a:cs typeface="Times New Roman" pitchFamily="18" charset="0"/>
              </a:rPr>
              <a:t>” to “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ABS</a:t>
            </a:r>
            <a:r>
              <a:rPr lang="en-US" dirty="0">
                <a:cs typeface="Times New Roman" pitchFamily="18" charset="0"/>
              </a:rPr>
              <a:t>” in main routine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Include </a:t>
            </a:r>
            <a:r>
              <a:rPr lang="en-US" dirty="0" err="1">
                <a:cs typeface="Times New Roman" pitchFamily="18" charset="0"/>
              </a:rPr>
              <a:t>math.h</a:t>
            </a:r>
            <a:r>
              <a:rPr lang="en-US" dirty="0">
                <a:cs typeface="Times New Roman" pitchFamily="18" charset="0"/>
              </a:rPr>
              <a:t> in main </a:t>
            </a:r>
            <a:r>
              <a:rPr lang="en-US" dirty="0" smtClean="0">
                <a:cs typeface="Times New Roman" pitchFamily="18" charset="0"/>
              </a:rPr>
              <a:t>program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Add header to function (for definition of REAL)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 smtClean="0">
                <a:cs typeface="Times New Roman" pitchFamily="18" charset="0"/>
              </a:rPr>
              <a:t>Don’t </a:t>
            </a:r>
            <a:r>
              <a:rPr lang="en-US" dirty="0">
                <a:cs typeface="Times New Roman" pitchFamily="18" charset="0"/>
              </a:rPr>
              <a:t>forget to modify all occurrences of “float” to “REAL” in </a:t>
            </a:r>
            <a:r>
              <a:rPr lang="en-US" dirty="0" smtClean="0">
                <a:cs typeface="Times New Roman" pitchFamily="18" charset="0"/>
              </a:rPr>
              <a:t>dot.cpp </a:t>
            </a:r>
            <a:r>
              <a:rPr lang="en-US" dirty="0">
                <a:cs typeface="Times New Roman" pitchFamily="18" charset="0"/>
              </a:rPr>
              <a:t>and </a:t>
            </a:r>
            <a:r>
              <a:rPr lang="en-US" dirty="0" smtClean="0">
                <a:cs typeface="Times New Roman" pitchFamily="18" charset="0"/>
              </a:rPr>
              <a:t>dotprod.cpp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37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Can package a number of variables under one name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struct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grid{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nvals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 float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  <a:sym typeface="Wingdings" pitchFamily="2" charset="2"/>
              </a:rPr>
              <a:t> x[100][100], y[100][100],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  <a:sym typeface="Wingdings" pitchFamily="2" charset="2"/>
              </a:rPr>
              <a:t>jacobian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  <a:sym typeface="Wingdings" pitchFamily="2" charset="2"/>
              </a:rPr>
              <a:t>[100][100];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  <a:sym typeface="Wingdings" pitchFamily="2" charset="2"/>
              </a:rPr>
              <a:t>};</a:t>
            </a:r>
          </a:p>
          <a:p>
            <a:r>
              <a:rPr lang="en-US" dirty="0">
                <a:cs typeface="Times New Roman" pitchFamily="18" charset="0"/>
                <a:sym typeface="Wingdings" pitchFamily="2" charset="2"/>
              </a:rPr>
              <a:t>Note semicolon at end of definition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9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To declare a variable </a:t>
            </a:r>
            <a:r>
              <a:rPr lang="en-US" dirty="0" smtClean="0">
                <a:cs typeface="Times New Roman" pitchFamily="18" charset="0"/>
              </a:rPr>
              <a:t>as a </a:t>
            </a:r>
            <a:r>
              <a:rPr lang="en-US" dirty="0" err="1" smtClean="0">
                <a:cs typeface="Times New Roman" pitchFamily="18" charset="0"/>
              </a:rPr>
              <a:t>struct</a:t>
            </a:r>
            <a:endParaRPr lang="en-US" dirty="0"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struct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grid  mygrid1;</a:t>
            </a:r>
          </a:p>
          <a:p>
            <a:r>
              <a:rPr lang="en-US" dirty="0">
                <a:cs typeface="Times New Roman" pitchFamily="18" charset="0"/>
              </a:rPr>
              <a:t>Components are accessed using </a:t>
            </a:r>
            <a:r>
              <a:rPr lang="en-US" sz="3600" dirty="0">
                <a:solidFill>
                  <a:srgbClr val="C00000"/>
                </a:solidFill>
                <a:cs typeface="Times New Roman" pitchFamily="18" charset="0"/>
              </a:rPr>
              <a:t>.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mygrid1.nvals = 20;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mygrid1.x[0][0] = 0.0;</a:t>
            </a:r>
          </a:p>
          <a:p>
            <a:r>
              <a:rPr lang="en-US" dirty="0">
                <a:cs typeface="Times New Roman" pitchFamily="18" charset="0"/>
              </a:rPr>
              <a:t>Handy way to transfer lots of data to a function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calc_jacobian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struct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 grid  mygrid1){…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74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Define </a:t>
            </a:r>
            <a:r>
              <a:rPr lang="en-US" dirty="0" err="1">
                <a:cs typeface="Times New Roman" pitchFamily="18" charset="0"/>
              </a:rPr>
              <a:t>struct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i="1" dirty="0" err="1">
                <a:cs typeface="Times New Roman" pitchFamily="18" charset="0"/>
              </a:rPr>
              <a:t>rvec</a:t>
            </a:r>
            <a:r>
              <a:rPr lang="en-US" i="1" dirty="0">
                <a:cs typeface="Times New Roman" pitchFamily="18" charset="0"/>
              </a:rPr>
              <a:t> </a:t>
            </a:r>
            <a:r>
              <a:rPr lang="en-US" dirty="0">
                <a:cs typeface="Times New Roman" pitchFamily="18" charset="0"/>
              </a:rPr>
              <a:t>with 2 components in your header file (.h)</a:t>
            </a:r>
          </a:p>
          <a:p>
            <a:pPr lvl="1"/>
            <a:r>
              <a:rPr lang="en-US" dirty="0">
                <a:cs typeface="Times New Roman" pitchFamily="18" charset="0"/>
              </a:rPr>
              <a:t>vector length (</a:t>
            </a:r>
            <a:r>
              <a:rPr lang="en-US" dirty="0" err="1">
                <a:cs typeface="Times New Roman" pitchFamily="18" charset="0"/>
              </a:rPr>
              <a:t>int</a:t>
            </a:r>
            <a:r>
              <a:rPr lang="en-US" dirty="0">
                <a:cs typeface="Times New Roman" pitchFamily="18" charset="0"/>
              </a:rPr>
              <a:t>)</a:t>
            </a:r>
          </a:p>
          <a:p>
            <a:pPr lvl="1"/>
            <a:r>
              <a:rPr lang="en-US" dirty="0">
                <a:cs typeface="Times New Roman" pitchFamily="18" charset="0"/>
              </a:rPr>
              <a:t>pointer to REAL vector</a:t>
            </a:r>
          </a:p>
          <a:p>
            <a:r>
              <a:rPr lang="en-US" dirty="0">
                <a:cs typeface="Times New Roman" pitchFamily="18" charset="0"/>
              </a:rPr>
              <a:t>Modify dot-product code to use </a:t>
            </a:r>
            <a:r>
              <a:rPr lang="en-US" i="1" dirty="0" err="1">
                <a:cs typeface="Times New Roman" pitchFamily="18" charset="0"/>
              </a:rPr>
              <a:t>rvec</a:t>
            </a:r>
            <a:r>
              <a:rPr lang="en-US" dirty="0">
                <a:cs typeface="Times New Roman" pitchFamily="18" charset="0"/>
              </a:rPr>
              <a:t> structure</a:t>
            </a: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31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Often need to read/write data from/to files rather than screen</a:t>
            </a:r>
          </a:p>
          <a:p>
            <a:r>
              <a:rPr lang="en-US" dirty="0">
                <a:cs typeface="Times New Roman" pitchFamily="18" charset="0"/>
              </a:rPr>
              <a:t>File is associated with a </a:t>
            </a:r>
            <a:r>
              <a:rPr lang="en-US" i="1" dirty="0">
                <a:cs typeface="Times New Roman" pitchFamily="18" charset="0"/>
              </a:rPr>
              <a:t>file pointer </a:t>
            </a:r>
            <a:r>
              <a:rPr lang="en-US" dirty="0">
                <a:cs typeface="Times New Roman" pitchFamily="18" charset="0"/>
              </a:rPr>
              <a:t>through a call to the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fopen</a:t>
            </a:r>
            <a:r>
              <a:rPr lang="en-US" dirty="0">
                <a:cs typeface="Times New Roman" pitchFamily="18" charset="0"/>
              </a:rPr>
              <a:t> function</a:t>
            </a:r>
          </a:p>
          <a:p>
            <a:r>
              <a:rPr lang="en-US" dirty="0">
                <a:cs typeface="Times New Roman" pitchFamily="18" charset="0"/>
              </a:rPr>
              <a:t>File pointer is of type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FILE</a:t>
            </a:r>
            <a:r>
              <a:rPr lang="en-US" dirty="0">
                <a:cs typeface="Times New Roman" pitchFamily="18" charset="0"/>
              </a:rPr>
              <a:t>, which is defined </a:t>
            </a:r>
            <a:r>
              <a:rPr lang="en-US" dirty="0" smtClean="0">
                <a:cs typeface="Times New Roman" pitchFamily="18" charset="0"/>
              </a:rPr>
              <a:t>in</a:t>
            </a:r>
          </a:p>
          <a:p>
            <a:pPr lvl="1"/>
            <a:r>
              <a:rPr lang="en-US" dirty="0" smtClean="0">
                <a:cs typeface="Times New Roman" pitchFamily="18" charset="0"/>
              </a:rPr>
              <a:t> &lt;</a:t>
            </a:r>
            <a:r>
              <a:rPr lang="en-US" dirty="0" err="1" smtClean="0">
                <a:cs typeface="Times New Roman" pitchFamily="18" charset="0"/>
              </a:rPr>
              <a:t>iostream</a:t>
            </a:r>
            <a:r>
              <a:rPr lang="en-US" dirty="0" smtClean="0">
                <a:cs typeface="Times New Roman" pitchFamily="18" charset="0"/>
              </a:rPr>
              <a:t>&gt;   for C++ with </a:t>
            </a:r>
            <a:r>
              <a:rPr lang="en-US" dirty="0" err="1" smtClean="0">
                <a:cs typeface="Times New Roman" pitchFamily="18" charset="0"/>
              </a:rPr>
              <a:t>std</a:t>
            </a:r>
            <a:r>
              <a:rPr lang="en-US" dirty="0" smtClean="0">
                <a:cs typeface="Times New Roman" pitchFamily="18" charset="0"/>
              </a:rPr>
              <a:t> namespace</a:t>
            </a:r>
          </a:p>
          <a:p>
            <a:pPr lvl="1"/>
            <a:r>
              <a:rPr lang="en-US" dirty="0">
                <a:cs typeface="Times New Roman" pitchFamily="18" charset="0"/>
              </a:rPr>
              <a:t> &lt;</a:t>
            </a:r>
            <a:r>
              <a:rPr lang="en-US" dirty="0" err="1">
                <a:cs typeface="Times New Roman" pitchFamily="18" charset="0"/>
              </a:rPr>
              <a:t>stdio.h</a:t>
            </a:r>
            <a:r>
              <a:rPr lang="en-US" dirty="0" smtClean="0">
                <a:cs typeface="Times New Roman" pitchFamily="18" charset="0"/>
              </a:rPr>
              <a:t>&gt; for C</a:t>
            </a:r>
            <a:endParaRPr lang="en-US" dirty="0"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1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cs typeface="Times New Roman" pitchFamily="18" charset="0"/>
              </a:rPr>
              <a:t>fopen</a:t>
            </a:r>
            <a:r>
              <a:rPr lang="en-US" dirty="0">
                <a:cs typeface="Times New Roman" pitchFamily="18" charset="0"/>
              </a:rPr>
              <a:t> takes 2 character-string arguments</a:t>
            </a:r>
          </a:p>
          <a:p>
            <a:pPr lvl="1"/>
            <a:r>
              <a:rPr lang="en-US" dirty="0">
                <a:cs typeface="Times New Roman" pitchFamily="18" charset="0"/>
              </a:rPr>
              <a:t>file name</a:t>
            </a:r>
          </a:p>
          <a:p>
            <a:pPr lvl="1"/>
            <a:r>
              <a:rPr lang="en-US" dirty="0">
                <a:cs typeface="Times New Roman" pitchFamily="18" charset="0"/>
              </a:rPr>
              <a:t>mode</a:t>
            </a:r>
          </a:p>
          <a:p>
            <a:pPr lvl="2"/>
            <a:r>
              <a:rPr lang="en-US" dirty="0">
                <a:cs typeface="Times New Roman" pitchFamily="18" charset="0"/>
              </a:rPr>
              <a:t>“r”	read</a:t>
            </a:r>
          </a:p>
          <a:p>
            <a:pPr lvl="2"/>
            <a:r>
              <a:rPr lang="en-US" dirty="0">
                <a:cs typeface="Times New Roman" pitchFamily="18" charset="0"/>
              </a:rPr>
              <a:t>“w”	write</a:t>
            </a:r>
          </a:p>
          <a:p>
            <a:pPr lvl="2"/>
            <a:r>
              <a:rPr lang="en-US" dirty="0">
                <a:cs typeface="Times New Roman" pitchFamily="18" charset="0"/>
              </a:rPr>
              <a:t>“a”	append</a:t>
            </a:r>
          </a:p>
          <a:p>
            <a:pPr lvl="1">
              <a:buNone/>
            </a:pPr>
            <a:endParaRPr lang="en-US" sz="2000" dirty="0" smtClean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r>
              <a:rPr lang="en-US" sz="2000" dirty="0" smtClean="0">
                <a:solidFill>
                  <a:srgbClr val="C00000"/>
                </a:solidFill>
                <a:cs typeface="Times New Roman" pitchFamily="18" charset="0"/>
              </a:rPr>
              <a:t>FILE 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*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fp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;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fp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=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fopen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(“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myfile.d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”, “w”);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2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Write to file using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fprintf</a:t>
            </a: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</a:rPr>
              <a:t>Need </a:t>
            </a:r>
            <a:r>
              <a:rPr lang="en-US" dirty="0" err="1">
                <a:cs typeface="Times New Roman" pitchFamily="18" charset="0"/>
              </a:rPr>
              <a:t>stdio.h</a:t>
            </a:r>
            <a:endParaRPr lang="en-US" dirty="0">
              <a:cs typeface="Times New Roman" pitchFamily="18" charset="0"/>
            </a:endParaRPr>
          </a:p>
          <a:p>
            <a:pPr>
              <a:buClr>
                <a:schemeClr val="tx1"/>
              </a:buClr>
            </a:pP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fprintf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  </a:t>
            </a:r>
            <a:r>
              <a:rPr lang="en-US" dirty="0">
                <a:cs typeface="Times New Roman" pitchFamily="18" charset="0"/>
              </a:rPr>
              <a:t>has 3 arguments</a:t>
            </a:r>
          </a:p>
          <a:p>
            <a:pPr marL="971550" lvl="1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>
                <a:cs typeface="Times New Roman" pitchFamily="18" charset="0"/>
              </a:rPr>
              <a:t>File pointer</a:t>
            </a:r>
          </a:p>
          <a:p>
            <a:pPr marL="971550" lvl="1" indent="-514350">
              <a:buClr>
                <a:schemeClr val="tx1"/>
              </a:buClr>
              <a:buFont typeface="+mj-lt"/>
              <a:buAutoNum type="arabicPeriod" startAt="2"/>
            </a:pPr>
            <a:r>
              <a:rPr lang="en-US" dirty="0">
                <a:cs typeface="Times New Roman" pitchFamily="18" charset="0"/>
              </a:rPr>
              <a:t>Character string containing what to </a:t>
            </a:r>
            <a:r>
              <a:rPr lang="en-US" dirty="0" smtClean="0">
                <a:cs typeface="Times New Roman" pitchFamily="18" charset="0"/>
              </a:rPr>
              <a:t>print, including </a:t>
            </a:r>
            <a:r>
              <a:rPr lang="en-US" dirty="0">
                <a:cs typeface="Times New Roman" pitchFamily="18" charset="0"/>
              </a:rPr>
              <a:t>any formats</a:t>
            </a:r>
          </a:p>
          <a:p>
            <a:pPr lvl="2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%f  for float or double</a:t>
            </a:r>
          </a:p>
          <a:p>
            <a:pPr lvl="2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%d for </a:t>
            </a:r>
            <a:r>
              <a:rPr lang="en-US" dirty="0" err="1">
                <a:cs typeface="Times New Roman" pitchFamily="18" charset="0"/>
              </a:rPr>
              <a:t>int</a:t>
            </a:r>
            <a:endParaRPr lang="en-US" dirty="0">
              <a:cs typeface="Times New Roman" pitchFamily="18" charset="0"/>
            </a:endParaRPr>
          </a:p>
          <a:p>
            <a:pPr lvl="2">
              <a:buClr>
                <a:schemeClr val="tx1"/>
              </a:buClr>
            </a:pPr>
            <a:r>
              <a:rPr lang="en-US" dirty="0">
                <a:cs typeface="Times New Roman" pitchFamily="18" charset="0"/>
              </a:rPr>
              <a:t>%s for character string</a:t>
            </a:r>
          </a:p>
          <a:p>
            <a:pPr marL="971550" lvl="1" indent="-514350">
              <a:buClr>
                <a:schemeClr val="tx1"/>
              </a:buClr>
              <a:buFont typeface="+mj-lt"/>
              <a:buAutoNum type="arabicPeriod" startAt="3"/>
            </a:pPr>
            <a:r>
              <a:rPr lang="en-US" dirty="0">
                <a:cs typeface="Times New Roman" pitchFamily="18" charset="0"/>
              </a:rPr>
              <a:t>Variable list corresponding to formats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70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(4)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Special character </a:t>
            </a:r>
            <a:r>
              <a:rPr lang="en-US" dirty="0">
                <a:solidFill>
                  <a:srgbClr val="C00000"/>
                </a:solidFill>
                <a:cs typeface="Times New Roman" pitchFamily="18" charset="0"/>
              </a:rPr>
              <a:t>\n</a:t>
            </a:r>
            <a:r>
              <a:rPr lang="en-US" dirty="0">
                <a:cs typeface="Times New Roman" pitchFamily="18" charset="0"/>
              </a:rPr>
              <a:t> produces new line (carriage return &amp; line feed)</a:t>
            </a:r>
          </a:p>
          <a:p>
            <a:pPr lvl="1"/>
            <a:r>
              <a:rPr lang="en-US" dirty="0">
                <a:cs typeface="Times New Roman" pitchFamily="18" charset="0"/>
              </a:rPr>
              <a:t>Often used in character strings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“This is my character string.\n”</a:t>
            </a:r>
          </a:p>
          <a:p>
            <a:r>
              <a:rPr lang="en-US" dirty="0">
                <a:cs typeface="Times New Roman" pitchFamily="18" charset="0"/>
              </a:rPr>
              <a:t>Example: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fprintf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fp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,  “x = %f\n”,  x);</a:t>
            </a:r>
          </a:p>
          <a:p>
            <a:r>
              <a:rPr lang="en-US" dirty="0">
                <a:cs typeface="Times New Roman" pitchFamily="18" charset="0"/>
              </a:rPr>
              <a:t>Read from file using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fscanf</a:t>
            </a: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</a:rPr>
              <a:t>arguments same as </a:t>
            </a:r>
            <a:r>
              <a:rPr lang="en-US" dirty="0" err="1">
                <a:cs typeface="Times New Roman" pitchFamily="18" charset="0"/>
              </a:rPr>
              <a:t>fprintf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</a:rPr>
              <a:t>When finished accessing file, close it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fclose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fp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);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89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43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variable and value has a </a:t>
            </a:r>
            <a:r>
              <a:rPr lang="en-US" b="1" dirty="0" smtClean="0">
                <a:solidFill>
                  <a:srgbClr val="2675B4"/>
                </a:solidFill>
              </a:rPr>
              <a:t>type</a:t>
            </a:r>
          </a:p>
          <a:p>
            <a:r>
              <a:rPr lang="en-US" dirty="0" smtClean="0"/>
              <a:t>some common types</a:t>
            </a:r>
          </a:p>
          <a:p>
            <a:pPr lvl="1"/>
            <a:r>
              <a:rPr lang="en-US" dirty="0" err="1" smtClean="0">
                <a:solidFill>
                  <a:srgbClr val="C00000"/>
                </a:solidFill>
              </a:rPr>
              <a:t>int</a:t>
            </a:r>
            <a:endParaRPr lang="en-US" dirty="0" smtClean="0">
              <a:solidFill>
                <a:srgbClr val="C00000"/>
              </a:solidFill>
            </a:endParaRPr>
          </a:p>
          <a:p>
            <a:pPr lvl="2"/>
            <a:r>
              <a:rPr lang="en-US" dirty="0" smtClean="0"/>
              <a:t>short for “integer”</a:t>
            </a:r>
          </a:p>
          <a:p>
            <a:pPr lvl="2"/>
            <a:r>
              <a:rPr lang="en-US" dirty="0" smtClean="0"/>
              <a:t>number with no decimal places</a:t>
            </a:r>
          </a:p>
          <a:p>
            <a:pPr lvl="2"/>
            <a:r>
              <a:rPr lang="en-US" dirty="0" smtClean="0"/>
              <a:t>1,   857436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float</a:t>
            </a:r>
          </a:p>
          <a:p>
            <a:pPr lvl="2"/>
            <a:r>
              <a:rPr lang="en-US" dirty="0" smtClean="0"/>
              <a:t>short for “floating-point”</a:t>
            </a:r>
          </a:p>
          <a:p>
            <a:pPr lvl="2"/>
            <a:r>
              <a:rPr lang="en-US" dirty="0" smtClean="0"/>
              <a:t>number with decimal places</a:t>
            </a:r>
          </a:p>
          <a:p>
            <a:pPr lvl="2"/>
            <a:r>
              <a:rPr lang="en-US" dirty="0" smtClean="0"/>
              <a:t>1.234,  4.0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Modify  dot-product code to write the dot-product result to a file</a:t>
            </a:r>
          </a:p>
          <a:p>
            <a:r>
              <a:rPr lang="en-US" dirty="0">
                <a:cs typeface="Times New Roman" pitchFamily="18" charset="0"/>
              </a:rPr>
              <a:t>If magnitude is small, still write message to screen rather than file</a:t>
            </a:r>
          </a:p>
          <a:p>
            <a:r>
              <a:rPr lang="en-US" dirty="0">
                <a:cs typeface="Times New Roman" pitchFamily="18" charset="0"/>
              </a:rPr>
              <a:t>After result is written to file, write message  “Output written to file” to screen.</a:t>
            </a: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78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907" y="1443209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Binary data require </a:t>
            </a:r>
            <a:r>
              <a:rPr lang="en-US" i="1" dirty="0">
                <a:cs typeface="Times New Roman" pitchFamily="18" charset="0"/>
              </a:rPr>
              <a:t>much</a:t>
            </a:r>
            <a:r>
              <a:rPr lang="en-US" dirty="0">
                <a:cs typeface="Times New Roman" pitchFamily="18" charset="0"/>
              </a:rPr>
              <a:t> less disk space than </a:t>
            </a:r>
            <a:r>
              <a:rPr lang="en-US" dirty="0" err="1">
                <a:cs typeface="Times New Roman" pitchFamily="18" charset="0"/>
              </a:rPr>
              <a:t>ascii</a:t>
            </a:r>
            <a:r>
              <a:rPr lang="en-US" dirty="0">
                <a:cs typeface="Times New Roman" pitchFamily="18" charset="0"/>
              </a:rPr>
              <a:t> (formatted) data</a:t>
            </a:r>
          </a:p>
          <a:p>
            <a:r>
              <a:rPr lang="en-US" dirty="0">
                <a:cs typeface="Times New Roman" pitchFamily="18" charset="0"/>
              </a:rPr>
              <a:t>Use “b” suffix on mode</a:t>
            </a:r>
          </a:p>
          <a:p>
            <a:pPr marL="742950" lvl="2" indent="-342900">
              <a:buNone/>
            </a:pP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fp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=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fopen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(“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myfile.d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”, “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wb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”);</a:t>
            </a:r>
          </a:p>
          <a:p>
            <a:r>
              <a:rPr lang="en-US" dirty="0">
                <a:cs typeface="Times New Roman" pitchFamily="18" charset="0"/>
              </a:rPr>
              <a:t>Use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fwrite</a:t>
            </a:r>
            <a:r>
              <a:rPr lang="en-US" dirty="0"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C00000"/>
                </a:solidFill>
                <a:cs typeface="Times New Roman" pitchFamily="18" charset="0"/>
              </a:rPr>
              <a:t>fread</a:t>
            </a:r>
            <a:r>
              <a:rPr lang="en-US" dirty="0">
                <a:cs typeface="Times New Roman" pitchFamily="18" charset="0"/>
              </a:rPr>
              <a:t> functions</a:t>
            </a:r>
          </a:p>
          <a:p>
            <a:pPr lvl="1">
              <a:buNone/>
            </a:pP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float x[100];</a:t>
            </a:r>
          </a:p>
          <a:p>
            <a:pPr lvl="1">
              <a:buNone/>
            </a:pP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fwrite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 x,  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sizeof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(float),    100,     </a:t>
            </a:r>
            <a:r>
              <a:rPr lang="en-US" sz="2000" dirty="0" err="1">
                <a:solidFill>
                  <a:srgbClr val="C00000"/>
                </a:solidFill>
                <a:cs typeface="Times New Roman" pitchFamily="18" charset="0"/>
              </a:rPr>
              <a:t>fp</a:t>
            </a:r>
            <a:r>
              <a:rPr lang="en-US" sz="2000" dirty="0">
                <a:solidFill>
                  <a:srgbClr val="C00000"/>
                </a:solidFill>
                <a:cs typeface="Times New Roman" pitchFamily="18" charset="0"/>
              </a:rPr>
              <a:t> )</a:t>
            </a: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lvl="1">
              <a:buNone/>
            </a:pPr>
            <a:endParaRPr lang="en-US" dirty="0">
              <a:solidFill>
                <a:srgbClr val="C00000"/>
              </a:solidFill>
              <a:cs typeface="Times New Roman" pitchFamily="18" charset="0"/>
            </a:endParaRPr>
          </a:p>
          <a:p>
            <a:pPr marL="457200" lvl="1" indent="0">
              <a:buNone/>
            </a:pPr>
            <a:endParaRPr lang="en-US" dirty="0" smtClean="0">
              <a:cs typeface="Times New Roman" pitchFamily="18" charset="0"/>
            </a:endParaRPr>
          </a:p>
          <a:p>
            <a:pPr lvl="1"/>
            <a:r>
              <a:rPr lang="en-US" dirty="0" smtClean="0">
                <a:cs typeface="Times New Roman" pitchFamily="18" charset="0"/>
              </a:rPr>
              <a:t>Note </a:t>
            </a:r>
            <a:r>
              <a:rPr lang="en-US" dirty="0">
                <a:cs typeface="Times New Roman" pitchFamily="18" charset="0"/>
              </a:rPr>
              <a:t>that there is no format specification</a:t>
            </a:r>
          </a:p>
          <a:p>
            <a:pPr lvl="2"/>
            <a:r>
              <a:rPr lang="en-US" dirty="0">
                <a:cs typeface="Times New Roman" pitchFamily="18" charset="0"/>
              </a:rPr>
              <a:t>We’re strictly writing 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929016" y="4506265"/>
            <a:ext cx="1258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pointer to 1</a:t>
            </a:r>
            <a:r>
              <a:rPr lang="en-US" sz="1600" baseline="30000" dirty="0" smtClean="0">
                <a:solidFill>
                  <a:srgbClr val="0070C0"/>
                </a:solidFill>
                <a:latin typeface="+mn-lt"/>
              </a:rPr>
              <a:t>st</a:t>
            </a:r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 element</a:t>
            </a:r>
            <a:endParaRPr lang="en-US" sz="1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27503" y="4533845"/>
            <a:ext cx="1482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no. bytes in each element</a:t>
            </a:r>
            <a:endParaRPr lang="en-US" sz="1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89199" y="4543326"/>
            <a:ext cx="13088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solidFill>
                  <a:srgbClr val="0070C0"/>
                </a:solidFill>
                <a:latin typeface="+mn-lt"/>
              </a:rPr>
              <a:t>max.</a:t>
            </a:r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 no. of elements</a:t>
            </a:r>
            <a:endParaRPr lang="en-US" sz="16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240043" y="4545617"/>
            <a:ext cx="1341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0070C0"/>
                </a:solidFill>
                <a:latin typeface="+mn-lt"/>
              </a:rPr>
              <a:t>file pointer</a:t>
            </a:r>
            <a:endParaRPr lang="en-US" sz="1600" dirty="0">
              <a:solidFill>
                <a:srgbClr val="0070C0"/>
              </a:solidFill>
              <a:latin typeface="+mn-lt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1811726" y="4288717"/>
            <a:ext cx="193344" cy="21754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2992279" y="4426768"/>
            <a:ext cx="204395" cy="1588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4198441" y="4361330"/>
            <a:ext cx="229495" cy="84269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5132469" y="4337660"/>
            <a:ext cx="143914" cy="207957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377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Modify dot-product program to:</a:t>
            </a:r>
          </a:p>
          <a:p>
            <a:pPr lvl="1"/>
            <a:r>
              <a:rPr lang="en-US" dirty="0">
                <a:cs typeface="Times New Roman" pitchFamily="18" charset="0"/>
              </a:rPr>
              <a:t>Write result to binary file</a:t>
            </a:r>
          </a:p>
          <a:p>
            <a:pPr lvl="2"/>
            <a:r>
              <a:rPr lang="en-US" dirty="0">
                <a:cs typeface="Times New Roman" pitchFamily="18" charset="0"/>
              </a:rPr>
              <a:t>just write value, not character string</a:t>
            </a:r>
          </a:p>
          <a:p>
            <a:pPr lvl="1"/>
            <a:r>
              <a:rPr lang="en-US" dirty="0">
                <a:cs typeface="Times New Roman" pitchFamily="18" charset="0"/>
              </a:rPr>
              <a:t>After file is closed, open it back up and read </a:t>
            </a:r>
            <a:r>
              <a:rPr lang="en-US" dirty="0" smtClean="0">
                <a:cs typeface="Times New Roman" pitchFamily="18" charset="0"/>
              </a:rPr>
              <a:t>and print result </a:t>
            </a:r>
            <a:r>
              <a:rPr lang="en-US" dirty="0">
                <a:cs typeface="Times New Roman" pitchFamily="18" charset="0"/>
              </a:rPr>
              <a:t>to make sure that it wrote/read correctly</a:t>
            </a: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946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It’s often convenient to type some inputs on the command line along with the executable name, e.g.,</a:t>
            </a:r>
          </a:p>
          <a:p>
            <a:pPr lvl="1">
              <a:buNone/>
            </a:pPr>
            <a:r>
              <a:rPr lang="en-US" sz="2000" dirty="0" err="1">
                <a:cs typeface="Times New Roman" pitchFamily="18" charset="0"/>
              </a:rPr>
              <a:t>mycode</a:t>
            </a:r>
            <a:r>
              <a:rPr lang="en-US" sz="2000" dirty="0">
                <a:cs typeface="Times New Roman" pitchFamily="18" charset="0"/>
              </a:rPr>
              <a:t>   41.3  “</a:t>
            </a:r>
            <a:r>
              <a:rPr lang="en-US" sz="2000" dirty="0" err="1">
                <a:cs typeface="Times New Roman" pitchFamily="18" charset="0"/>
              </a:rPr>
              <a:t>myfile.d</a:t>
            </a:r>
            <a:r>
              <a:rPr lang="en-US" sz="2000" dirty="0">
                <a:cs typeface="Times New Roman" pitchFamily="18" charset="0"/>
              </a:rPr>
              <a:t>”</a:t>
            </a:r>
          </a:p>
          <a:p>
            <a:r>
              <a:rPr lang="en-US" dirty="0">
                <a:cs typeface="Times New Roman" pitchFamily="18" charset="0"/>
              </a:rPr>
              <a:t>Define </a:t>
            </a:r>
            <a:r>
              <a:rPr lang="en-US" i="1" dirty="0">
                <a:cs typeface="Times New Roman" pitchFamily="18" charset="0"/>
              </a:rPr>
              <a:t>main</a:t>
            </a:r>
            <a:r>
              <a:rPr lang="en-US" dirty="0">
                <a:cs typeface="Times New Roman" pitchFamily="18" charset="0"/>
              </a:rPr>
              <a:t> with two arguments: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>
                <a:cs typeface="Times New Roman" pitchFamily="18" charset="0"/>
              </a:rPr>
              <a:t>argc</a:t>
            </a:r>
            <a:r>
              <a:rPr lang="en-US" dirty="0">
                <a:cs typeface="Times New Roman" pitchFamily="18" charset="0"/>
              </a:rPr>
              <a:t> is the number of items on the command </a:t>
            </a:r>
            <a:r>
              <a:rPr lang="en-US" dirty="0" smtClean="0">
                <a:cs typeface="Times New Roman" pitchFamily="18" charset="0"/>
              </a:rPr>
              <a:t>line, including name of executable</a:t>
            </a:r>
          </a:p>
          <a:p>
            <a:pPr marL="1371600" lvl="2" indent="-514350">
              <a:buFont typeface="Arial" pitchFamily="34" charset="0"/>
              <a:buChar char="•"/>
            </a:pPr>
            <a:r>
              <a:rPr lang="en-US" dirty="0" smtClean="0">
                <a:cs typeface="Times New Roman" pitchFamily="18" charset="0"/>
              </a:rPr>
              <a:t>“argument count”</a:t>
            </a:r>
            <a:endParaRPr lang="en-US" dirty="0">
              <a:cs typeface="Times New Roman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err="1">
                <a:cs typeface="Times New Roman" pitchFamily="18" charset="0"/>
              </a:rPr>
              <a:t>argv</a:t>
            </a:r>
            <a:r>
              <a:rPr lang="en-US" dirty="0">
                <a:cs typeface="Times New Roman" pitchFamily="18" charset="0"/>
              </a:rPr>
              <a:t> is an array of character strings containing the </a:t>
            </a:r>
            <a:r>
              <a:rPr lang="en-US" dirty="0" smtClean="0">
                <a:cs typeface="Times New Roman" pitchFamily="18" charset="0"/>
              </a:rPr>
              <a:t>arguments</a:t>
            </a:r>
          </a:p>
          <a:p>
            <a:pPr marL="1371600" lvl="2" indent="-514350"/>
            <a:r>
              <a:rPr lang="en-US" dirty="0" smtClean="0">
                <a:cs typeface="Times New Roman" pitchFamily="18" charset="0"/>
              </a:rPr>
              <a:t>“argument values”</a:t>
            </a:r>
          </a:p>
          <a:p>
            <a:pPr marL="1371600" lvl="2" indent="-514350"/>
            <a:endParaRPr lang="en-US" dirty="0">
              <a:cs typeface="Times New Roman" pitchFamily="18" charset="0"/>
            </a:endParaRPr>
          </a:p>
          <a:p>
            <a:pPr marL="971550" lvl="1" indent="-514350">
              <a:buNone/>
            </a:pPr>
            <a:r>
              <a:rPr lang="en-US" sz="2400" dirty="0">
                <a:cs typeface="Times New Roman" pitchFamily="18" charset="0"/>
              </a:rPr>
              <a:t>  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main(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int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argc</a:t>
            </a:r>
            <a:r>
              <a:rPr lang="en-US" sz="2400" dirty="0">
                <a:solidFill>
                  <a:srgbClr val="C00000"/>
                </a:solidFill>
                <a:cs typeface="Times New Roman" pitchFamily="18" charset="0"/>
              </a:rPr>
              <a:t>,  char *</a:t>
            </a:r>
            <a:r>
              <a:rPr lang="en-US" sz="2400" dirty="0" err="1">
                <a:solidFill>
                  <a:srgbClr val="C00000"/>
                </a:solidFill>
                <a:cs typeface="Times New Roman" pitchFamily="18" charset="0"/>
              </a:rPr>
              <a:t>argv</a:t>
            </a:r>
            <a:r>
              <a:rPr lang="en-US" sz="2400" dirty="0" smtClean="0">
                <a:solidFill>
                  <a:srgbClr val="C00000"/>
                </a:solidFill>
                <a:cs typeface="Times New Roman" pitchFamily="18" charset="0"/>
              </a:rPr>
              <a:t>[ ])</a:t>
            </a:r>
            <a:endParaRPr lang="en-US" sz="2400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4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Command-Line Arguments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Times New Roman" pitchFamily="18" charset="0"/>
              </a:rPr>
              <a:t>Arguments </a:t>
            </a:r>
            <a:r>
              <a:rPr lang="en-US" dirty="0">
                <a:cs typeface="Times New Roman" pitchFamily="18" charset="0"/>
              </a:rPr>
              <a:t>are character strings, often </a:t>
            </a:r>
            <a:r>
              <a:rPr lang="en-US" dirty="0" smtClean="0">
                <a:cs typeface="Times New Roman" pitchFamily="18" charset="0"/>
              </a:rPr>
              <a:t>want to </a:t>
            </a:r>
            <a:r>
              <a:rPr lang="en-US" dirty="0">
                <a:cs typeface="Times New Roman" pitchFamily="18" charset="0"/>
              </a:rPr>
              <a:t>convert them to numbers</a:t>
            </a:r>
          </a:p>
          <a:p>
            <a:r>
              <a:rPr lang="en-US" dirty="0">
                <a:cs typeface="Times New Roman" pitchFamily="18" charset="0"/>
              </a:rPr>
              <a:t>Some handy functions:</a:t>
            </a:r>
          </a:p>
          <a:p>
            <a:pPr lvl="1"/>
            <a:r>
              <a:rPr lang="en-US" dirty="0" err="1">
                <a:cs typeface="Times New Roman" pitchFamily="18" charset="0"/>
              </a:rPr>
              <a:t>atoi</a:t>
            </a:r>
            <a:r>
              <a:rPr lang="en-US" dirty="0">
                <a:cs typeface="Times New Roman" pitchFamily="18" charset="0"/>
              </a:rPr>
              <a:t> converts string to integer</a:t>
            </a:r>
          </a:p>
          <a:p>
            <a:pPr lvl="1"/>
            <a:r>
              <a:rPr lang="en-US" dirty="0" err="1">
                <a:cs typeface="Times New Roman" pitchFamily="18" charset="0"/>
              </a:rPr>
              <a:t>atof</a:t>
            </a:r>
            <a:r>
              <a:rPr lang="en-US" dirty="0">
                <a:cs typeface="Times New Roman" pitchFamily="18" charset="0"/>
              </a:rPr>
              <a:t> converts string to double</a:t>
            </a:r>
          </a:p>
          <a:p>
            <a:pPr lvl="2"/>
            <a:r>
              <a:rPr lang="en-US" dirty="0">
                <a:cs typeface="Times New Roman" pitchFamily="18" charset="0"/>
              </a:rPr>
              <a:t>To convert to float, recast result of </a:t>
            </a:r>
            <a:r>
              <a:rPr lang="en-US" dirty="0" err="1">
                <a:cs typeface="Times New Roman" pitchFamily="18" charset="0"/>
              </a:rPr>
              <a:t>atof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>
                <a:cs typeface="Times New Roman" pitchFamily="18" charset="0"/>
              </a:rPr>
              <a:t>They live in </a:t>
            </a:r>
            <a:r>
              <a:rPr lang="en-US" dirty="0" err="1">
                <a:cs typeface="Times New Roman" pitchFamily="18" charset="0"/>
              </a:rPr>
              <a:t>stdlib.h</a:t>
            </a: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5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8125"/>
            <a:ext cx="7924800" cy="3886200"/>
          </a:xfrm>
        </p:spPr>
        <p:txBody>
          <a:bodyPr/>
          <a:lstStyle/>
          <a:p>
            <a:r>
              <a:rPr lang="en-US" dirty="0">
                <a:cs typeface="Times New Roman" pitchFamily="18" charset="0"/>
              </a:rPr>
              <a:t>Convert dot-product code to take arguments on command line rather than prompt for them</a:t>
            </a:r>
          </a:p>
          <a:p>
            <a:r>
              <a:rPr lang="en-US" dirty="0">
                <a:cs typeface="Times New Roman" pitchFamily="18" charset="0"/>
              </a:rPr>
              <a:t>Arguments will be:</a:t>
            </a:r>
          </a:p>
          <a:p>
            <a:pPr lvl="1"/>
            <a:r>
              <a:rPr lang="en-US" dirty="0">
                <a:cs typeface="Times New Roman" pitchFamily="18" charset="0"/>
              </a:rPr>
              <a:t>Size of vectors</a:t>
            </a:r>
          </a:p>
          <a:p>
            <a:pPr lvl="1"/>
            <a:r>
              <a:rPr lang="en-US" dirty="0">
                <a:cs typeface="Times New Roman" pitchFamily="18" charset="0"/>
              </a:rPr>
              <a:t>Values of first vector</a:t>
            </a:r>
          </a:p>
          <a:p>
            <a:pPr lvl="1"/>
            <a:r>
              <a:rPr lang="en-US" dirty="0">
                <a:cs typeface="Times New Roman" pitchFamily="18" charset="0"/>
              </a:rPr>
              <a:t>Values of second vector</a:t>
            </a:r>
          </a:p>
          <a:p>
            <a:r>
              <a:rPr lang="en-US" dirty="0">
                <a:cs typeface="Times New Roman" pitchFamily="18" charset="0"/>
              </a:rPr>
              <a:t>Use </a:t>
            </a:r>
            <a:r>
              <a:rPr lang="en-US" dirty="0" err="1">
                <a:cs typeface="Times New Roman" pitchFamily="18" charset="0"/>
              </a:rPr>
              <a:t>atoi</a:t>
            </a:r>
            <a:r>
              <a:rPr lang="en-US" dirty="0">
                <a:cs typeface="Times New Roman" pitchFamily="18" charset="0"/>
              </a:rPr>
              <a:t> and </a:t>
            </a:r>
            <a:r>
              <a:rPr lang="en-US" dirty="0" err="1">
                <a:cs typeface="Times New Roman" pitchFamily="18" charset="0"/>
              </a:rPr>
              <a:t>atof</a:t>
            </a:r>
            <a:endParaRPr lang="en-US" dirty="0">
              <a:cs typeface="Times New Roman" pitchFamily="18" charset="0"/>
            </a:endParaRPr>
          </a:p>
          <a:p>
            <a:pPr lvl="1"/>
            <a:r>
              <a:rPr lang="en-US" dirty="0" smtClean="0">
                <a:cs typeface="Times New Roman" pitchFamily="18" charset="0"/>
              </a:rPr>
              <a:t>Cast </a:t>
            </a:r>
            <a:r>
              <a:rPr lang="en-US" dirty="0">
                <a:cs typeface="Times New Roman" pitchFamily="18" charset="0"/>
              </a:rPr>
              <a:t>doubles to “REAL</a:t>
            </a:r>
            <a:r>
              <a:rPr lang="en-US" dirty="0" smtClean="0">
                <a:cs typeface="Times New Roman" pitchFamily="18" charset="0"/>
              </a:rPr>
              <a:t>”</a:t>
            </a:r>
          </a:p>
          <a:p>
            <a:r>
              <a:rPr lang="en-US" dirty="0" smtClean="0">
                <a:cs typeface="Times New Roman" pitchFamily="18" charset="0"/>
              </a:rPr>
              <a:t>If you get a segmentation fault when you run, you may have forgotten command-line arguments</a:t>
            </a:r>
            <a:endParaRPr lang="en-US" dirty="0">
              <a:cs typeface="Times New Roman" pitchFamily="18" charset="0"/>
            </a:endParaRPr>
          </a:p>
          <a:p>
            <a:r>
              <a:rPr lang="en-US" dirty="0">
                <a:cs typeface="Times New Roman" pitchFamily="18" charset="0"/>
                <a:hlinkClick r:id="rId2" action="ppaction://hlinkfile"/>
              </a:rPr>
              <a:t>solution</a:t>
            </a:r>
            <a:endParaRPr lang="en-US" dirty="0">
              <a:cs typeface="Times New Roman" pitchFamily="18" charset="0"/>
            </a:endParaRPr>
          </a:p>
          <a:p>
            <a:pPr>
              <a:buNone/>
            </a:pPr>
            <a:endParaRPr lang="en-US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95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266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Lots of books available</a:t>
            </a:r>
          </a:p>
          <a:p>
            <a:pPr lvl="1"/>
            <a:r>
              <a:rPr lang="en-US" dirty="0">
                <a:cs typeface="Times New Roman" pitchFamily="18" charset="0"/>
              </a:rPr>
              <a:t>I </a:t>
            </a:r>
            <a:r>
              <a:rPr lang="en-US" dirty="0" smtClean="0">
                <a:cs typeface="Times New Roman" pitchFamily="18" charset="0"/>
              </a:rPr>
              <a:t>like </a:t>
            </a:r>
            <a:r>
              <a:rPr lang="en-US" dirty="0">
                <a:cs typeface="Times New Roman" pitchFamily="18" charset="0"/>
              </a:rPr>
              <a:t>Kernighan &amp; Ritchie, “The C Programming Language”</a:t>
            </a:r>
            <a:endParaRPr lang="en-US" dirty="0"/>
          </a:p>
          <a:p>
            <a:r>
              <a:rPr lang="en-US" dirty="0">
                <a:cs typeface="Times New Roman" pitchFamily="18" charset="0"/>
              </a:rPr>
              <a:t>Good C++ book for scientists:</a:t>
            </a:r>
          </a:p>
          <a:p>
            <a:pPr lvl="1"/>
            <a:r>
              <a:rPr lang="en-US" dirty="0">
                <a:cs typeface="Times New Roman" pitchFamily="18" charset="0"/>
              </a:rPr>
              <a:t>Barton and </a:t>
            </a:r>
            <a:r>
              <a:rPr lang="en-US" dirty="0" err="1">
                <a:cs typeface="Times New Roman" pitchFamily="18" charset="0"/>
              </a:rPr>
              <a:t>Nackman</a:t>
            </a:r>
            <a:r>
              <a:rPr lang="en-US" dirty="0">
                <a:cs typeface="Times New Roman" pitchFamily="18" charset="0"/>
              </a:rPr>
              <a:t>, “Scientific and Engineering C++”</a:t>
            </a:r>
          </a:p>
          <a:p>
            <a:r>
              <a:rPr lang="en-US" dirty="0">
                <a:cs typeface="Times New Roman" pitchFamily="18" charset="0"/>
              </a:rPr>
              <a:t>Quick and dirty C++ book:</a:t>
            </a:r>
          </a:p>
          <a:p>
            <a:pPr lvl="1"/>
            <a:r>
              <a:rPr lang="en-US" dirty="0">
                <a:cs typeface="Times New Roman" pitchFamily="18" charset="0"/>
              </a:rPr>
              <a:t>Liberty, “Teach Yourself C++ in 21 Days”</a:t>
            </a:r>
          </a:p>
          <a:p>
            <a:r>
              <a:rPr lang="en-US" dirty="0" err="1">
                <a:cs typeface="Times New Roman" pitchFamily="18" charset="0"/>
              </a:rPr>
              <a:t>gcc</a:t>
            </a:r>
            <a:r>
              <a:rPr lang="en-US" dirty="0">
                <a:cs typeface="Times New Roman" pitchFamily="18" charset="0"/>
              </a:rPr>
              <a:t>/g++</a:t>
            </a:r>
          </a:p>
          <a:p>
            <a:pPr lvl="1">
              <a:buNone/>
            </a:pPr>
            <a:r>
              <a:rPr lang="en-US" dirty="0">
                <a:cs typeface="Times New Roman" pitchFamily="18" charset="0"/>
              </a:rPr>
              <a:t>http://gcc.gnu.org/onlinedocs/gcc-4.5.1/gcc/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87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itchFamily="18" charset="0"/>
              </a:rPr>
              <a:t>Please fill out the course survey at</a:t>
            </a:r>
          </a:p>
          <a:p>
            <a:pPr>
              <a:buNone/>
            </a:pPr>
            <a:r>
              <a:rPr lang="en-US" sz="2800" dirty="0">
                <a:solidFill>
                  <a:srgbClr val="C00000"/>
                </a:solidFill>
              </a:rPr>
              <a:t>http://</a:t>
            </a:r>
            <a:r>
              <a:rPr lang="en-US" sz="2800" dirty="0" smtClean="0">
                <a:solidFill>
                  <a:srgbClr val="C00000"/>
                </a:solidFill>
              </a:rPr>
              <a:t>scv.bu.edu/survey/spring11tut_survey.html</a:t>
            </a:r>
            <a:endParaRPr lang="en-US" sz="2800" dirty="0"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Information Services &amp; Technology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40FFC8-B4FD-4D86-88F1-4C4CBD41932B}" type="slidenum">
              <a:rPr lang="en-US" smtClean="0"/>
              <a:pPr>
                <a:defRPr/>
              </a:pPr>
              <a:t>97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E53D901B-8D6A-4E9A-8302-A5DA0178F42D}" type="datetime1">
              <a:rPr lang="en-US" smtClean="0"/>
              <a:pPr>
                <a:defRPr/>
              </a:pPr>
              <a:t>1/28/2011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8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"/>
      </a:majorFont>
      <a:minorFont>
        <a:latin typeface="Arial"/>
        <a:ea typeface="Osak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64" charset="0"/>
            <a:ea typeface="Osaka" pitchFamily="-6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64" charset="0"/>
            <a:ea typeface="Osaka" pitchFamily="-64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dirty="0" smtClean="0">
            <a:latin typeface="+mn-lt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266FB4AD0EFD45AEA1F5B14E294F73" ma:contentTypeVersion="0" ma:contentTypeDescription="Create a new document." ma:contentTypeScope="" ma:versionID="e8c0addd486d8a6085d33778b523da4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B3AA9F-FF20-44E3-B0FE-D87DF86ACC90}">
  <ds:schemaRefs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74303C4-60A5-4FF0-BBE6-08DE375261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933BB172-DB2A-4895-9099-4081AC4DC6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</Template>
  <TotalTime>6479</TotalTime>
  <Words>5369</Words>
  <Application>Microsoft Office PowerPoint</Application>
  <PresentationFormat>On-screen Show (4:3)</PresentationFormat>
  <Paragraphs>1222</Paragraphs>
  <Slides>97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100" baseType="lpstr">
      <vt:lpstr>BU</vt:lpstr>
      <vt:lpstr>Custom Design</vt:lpstr>
      <vt:lpstr>Equation</vt:lpstr>
      <vt:lpstr>Introduction to C/C++</vt:lpstr>
      <vt:lpstr>Outline</vt:lpstr>
      <vt:lpstr>Goals</vt:lpstr>
      <vt:lpstr>Compiled vs. Interpreted Languages</vt:lpstr>
      <vt:lpstr>Compiled (cont’d)</vt:lpstr>
      <vt:lpstr>C History</vt:lpstr>
      <vt:lpstr>C++ History</vt:lpstr>
      <vt:lpstr>C vs. C++</vt:lpstr>
      <vt:lpstr>Types of Variables</vt:lpstr>
      <vt:lpstr>Types of Variables (cont’d)</vt:lpstr>
      <vt:lpstr>C/C++ Syntax</vt:lpstr>
      <vt:lpstr>C/C++ Syntax (cont’d)</vt:lpstr>
      <vt:lpstr>C/C++ Syntax (3)</vt:lpstr>
      <vt:lpstr>C/C++  Syntax (4)</vt:lpstr>
      <vt:lpstr>C/C++  Syntax (5)</vt:lpstr>
      <vt:lpstr>C/C++  Syntax (6)</vt:lpstr>
      <vt:lpstr>C/C++  Syntax (7)</vt:lpstr>
      <vt:lpstr>Exercise 1</vt:lpstr>
      <vt:lpstr>Compilation</vt:lpstr>
      <vt:lpstr>Compilation (cont’d)</vt:lpstr>
      <vt:lpstr>Compilation (3)</vt:lpstr>
      <vt:lpstr>Compilation (4)</vt:lpstr>
      <vt:lpstr>Declarations</vt:lpstr>
      <vt:lpstr>Arithmetic</vt:lpstr>
      <vt:lpstr>Arithmetic (cont’d)</vt:lpstr>
      <vt:lpstr>Arithmetic (3)</vt:lpstr>
      <vt:lpstr>Exercise 2</vt:lpstr>
      <vt:lpstr>cin</vt:lpstr>
      <vt:lpstr>Exercise 3</vt:lpstr>
      <vt:lpstr>Arrays</vt:lpstr>
      <vt:lpstr>Arrays (cont’d)</vt:lpstr>
      <vt:lpstr>For Loop</vt:lpstr>
      <vt:lpstr>Exercise 4</vt:lpstr>
      <vt:lpstr>Pointers</vt:lpstr>
      <vt:lpstr>Pointers (cont’d)</vt:lpstr>
      <vt:lpstr>Pointers (3)</vt:lpstr>
      <vt:lpstr>Pointers (4)</vt:lpstr>
      <vt:lpstr>Pointers (5)</vt:lpstr>
      <vt:lpstr>Pointers (6)</vt:lpstr>
      <vt:lpstr>Pointers (7)</vt:lpstr>
      <vt:lpstr>Pointers (8)</vt:lpstr>
      <vt:lpstr>sizeof</vt:lpstr>
      <vt:lpstr>Dynamic Allocation</vt:lpstr>
      <vt:lpstr>Dynamic Allocation (cont’d)</vt:lpstr>
      <vt:lpstr>Exercise 5</vt:lpstr>
      <vt:lpstr>if/else if/else</vt:lpstr>
      <vt:lpstr>if/else if/else (cont’d)</vt:lpstr>
      <vt:lpstr>if/else if/else (3)</vt:lpstr>
      <vt:lpstr>Exercise 6</vt:lpstr>
      <vt:lpstr>Functions</vt:lpstr>
      <vt:lpstr>Functions (cont’d)</vt:lpstr>
      <vt:lpstr>Functions (3)</vt:lpstr>
      <vt:lpstr>Functions (4)</vt:lpstr>
      <vt:lpstr>Functions (5)</vt:lpstr>
      <vt:lpstr>Functions (6)</vt:lpstr>
      <vt:lpstr>PowerPoint Presentation</vt:lpstr>
      <vt:lpstr>PowerPoint Presentation</vt:lpstr>
      <vt:lpstr>Functions (9)</vt:lpstr>
      <vt:lpstr>Exercise 7</vt:lpstr>
      <vt:lpstr>Function Prototypes</vt:lpstr>
      <vt:lpstr>Function Prototypes (cont’d)</vt:lpstr>
      <vt:lpstr>Function Prototypes (3)</vt:lpstr>
      <vt:lpstr>Basics of Code Management</vt:lpstr>
      <vt:lpstr>Exercise 8</vt:lpstr>
      <vt:lpstr>Makefiles</vt:lpstr>
      <vt:lpstr>Makefiles (cont’d)</vt:lpstr>
      <vt:lpstr>Makefiles (3)</vt:lpstr>
      <vt:lpstr>Makefiles (4)</vt:lpstr>
      <vt:lpstr>Makefiles (5)</vt:lpstr>
      <vt:lpstr>Makefiles (6)</vt:lpstr>
      <vt:lpstr>Makefiles (7)</vt:lpstr>
      <vt:lpstr>Makefiles (8)</vt:lpstr>
      <vt:lpstr>Makefiles (9)</vt:lpstr>
      <vt:lpstr>Makefiles (10)</vt:lpstr>
      <vt:lpstr>Exercise 9a</vt:lpstr>
      <vt:lpstr>Exercise 9b</vt:lpstr>
      <vt:lpstr>C Preprocessor</vt:lpstr>
      <vt:lpstr>C Preprocessor (cont’d)</vt:lpstr>
      <vt:lpstr>C Preprocessor (3)</vt:lpstr>
      <vt:lpstr>C Preprocessor (4)</vt:lpstr>
      <vt:lpstr>C Preprocessor (5)</vt:lpstr>
      <vt:lpstr>Exercise 10</vt:lpstr>
      <vt:lpstr>Structures</vt:lpstr>
      <vt:lpstr>Structures (cont’d)</vt:lpstr>
      <vt:lpstr>Exercise 11</vt:lpstr>
      <vt:lpstr>i/o</vt:lpstr>
      <vt:lpstr>i/o (cont’d)</vt:lpstr>
      <vt:lpstr>i/o (3)</vt:lpstr>
      <vt:lpstr>i/o (4)</vt:lpstr>
      <vt:lpstr>Exercise 12</vt:lpstr>
      <vt:lpstr>Binary i/o</vt:lpstr>
      <vt:lpstr>Exercise 13</vt:lpstr>
      <vt:lpstr>Command-Line Arguments</vt:lpstr>
      <vt:lpstr>Command-Line Arguments (cont’d)</vt:lpstr>
      <vt:lpstr>Exercise 14</vt:lpstr>
      <vt:lpstr>References</vt:lpstr>
      <vt:lpstr>Survey</vt:lpstr>
    </vt:vector>
  </TitlesOfParts>
  <Company>Boston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C/C++</dc:title>
  <dc:creator>Doug Sondak</dc:creator>
  <cp:lastModifiedBy>Doug Sondak</cp:lastModifiedBy>
  <cp:revision>153</cp:revision>
  <cp:lastPrinted>2011-01-25T14:26:49Z</cp:lastPrinted>
  <dcterms:created xsi:type="dcterms:W3CDTF">2011-01-19T21:00:14Z</dcterms:created>
  <dcterms:modified xsi:type="dcterms:W3CDTF">2011-01-28T15:38:25Z</dcterms:modified>
</cp:coreProperties>
</file>