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321" r:id="rId3"/>
    <p:sldId id="320" r:id="rId4"/>
    <p:sldId id="256" r:id="rId5"/>
    <p:sldId id="264" r:id="rId6"/>
    <p:sldId id="265" r:id="rId7"/>
    <p:sldId id="257" r:id="rId8"/>
    <p:sldId id="258" r:id="rId9"/>
    <p:sldId id="316" r:id="rId10"/>
    <p:sldId id="259" r:id="rId11"/>
    <p:sldId id="260" r:id="rId12"/>
    <p:sldId id="261" r:id="rId13"/>
    <p:sldId id="317" r:id="rId14"/>
    <p:sldId id="318" r:id="rId15"/>
    <p:sldId id="262" r:id="rId16"/>
    <p:sldId id="263" r:id="rId17"/>
    <p:sldId id="306" r:id="rId18"/>
    <p:sldId id="267" r:id="rId19"/>
    <p:sldId id="268" r:id="rId20"/>
    <p:sldId id="269" r:id="rId21"/>
    <p:sldId id="270" r:id="rId22"/>
    <p:sldId id="322" r:id="rId23"/>
    <p:sldId id="307" r:id="rId24"/>
    <p:sldId id="294" r:id="rId25"/>
    <p:sldId id="295" r:id="rId26"/>
    <p:sldId id="272" r:id="rId27"/>
    <p:sldId id="296" r:id="rId28"/>
    <p:sldId id="297" r:id="rId29"/>
    <p:sldId id="298" r:id="rId30"/>
    <p:sldId id="299" r:id="rId31"/>
    <p:sldId id="300" r:id="rId32"/>
    <p:sldId id="301" r:id="rId33"/>
    <p:sldId id="302" r:id="rId34"/>
    <p:sldId id="304" r:id="rId35"/>
    <p:sldId id="303" r:id="rId36"/>
    <p:sldId id="273" r:id="rId37"/>
    <p:sldId id="323" r:id="rId38"/>
    <p:sldId id="324" r:id="rId39"/>
    <p:sldId id="286" r:id="rId40"/>
    <p:sldId id="308" r:id="rId41"/>
    <p:sldId id="274" r:id="rId42"/>
    <p:sldId id="275" r:id="rId43"/>
    <p:sldId id="276" r:id="rId44"/>
    <p:sldId id="287" r:id="rId45"/>
    <p:sldId id="288" r:id="rId46"/>
    <p:sldId id="277" r:id="rId47"/>
    <p:sldId id="280" r:id="rId48"/>
    <p:sldId id="283" r:id="rId49"/>
    <p:sldId id="282" r:id="rId50"/>
    <p:sldId id="284" r:id="rId51"/>
    <p:sldId id="291" r:id="rId52"/>
    <p:sldId id="292" r:id="rId53"/>
    <p:sldId id="310" r:id="rId54"/>
    <p:sldId id="311" r:id="rId55"/>
    <p:sldId id="312" r:id="rId56"/>
    <p:sldId id="313" r:id="rId57"/>
    <p:sldId id="31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294" y="-84"/>
      </p:cViewPr>
      <p:guideLst>
        <p:guide orient="horz" pos="2160"/>
        <p:guide pos="2880"/>
      </p:guideLst>
    </p:cSldViewPr>
  </p:slideViewPr>
  <p:notesTextViewPr>
    <p:cViewPr>
      <p:scale>
        <a:sx n="1" d="1"/>
        <a:sy n="1" d="1"/>
      </p:scale>
      <p:origin x="0" y="0"/>
    </p:cViewPr>
  </p:notesTextViewPr>
  <p:sorterViewPr>
    <p:cViewPr>
      <p:scale>
        <a:sx n="154" d="100"/>
        <a:sy n="154" d="100"/>
      </p:scale>
      <p:origin x="0" y="121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91E4F6-2AA9-42D8-8C74-8FD5B5BF2903}" type="datetimeFigureOut">
              <a:rPr lang="en-US" smtClean="0"/>
              <a:t>8/3/2011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FC93A-32B2-4AB0-93DB-AF46A628C5D9}" type="slidenum">
              <a:rPr lang="en-US" smtClean="0"/>
              <a:t>‹#›</a:t>
            </a:fld>
            <a:endParaRPr lang="en-US"/>
          </a:p>
        </p:txBody>
      </p:sp>
    </p:spTree>
    <p:extLst>
      <p:ext uri="{BB962C8B-B14F-4D97-AF65-F5344CB8AC3E}">
        <p14:creationId xmlns:p14="http://schemas.microsoft.com/office/powerpoint/2010/main" val="227614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1E4F6-2AA9-42D8-8C74-8FD5B5BF2903}" type="datetimeFigureOut">
              <a:rPr lang="en-US" smtClean="0"/>
              <a:t>8/3/2011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FC93A-32B2-4AB0-93DB-AF46A628C5D9}" type="slidenum">
              <a:rPr lang="en-US" smtClean="0"/>
              <a:t>‹#›</a:t>
            </a:fld>
            <a:endParaRPr lang="en-US"/>
          </a:p>
        </p:txBody>
      </p:sp>
    </p:spTree>
    <p:extLst>
      <p:ext uri="{BB962C8B-B14F-4D97-AF65-F5344CB8AC3E}">
        <p14:creationId xmlns:p14="http://schemas.microsoft.com/office/powerpoint/2010/main" val="164535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1E4F6-2AA9-42D8-8C74-8FD5B5BF2903}" type="datetimeFigureOut">
              <a:rPr lang="en-US" smtClean="0"/>
              <a:t>8/3/2011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FC93A-32B2-4AB0-93DB-AF46A628C5D9}" type="slidenum">
              <a:rPr lang="en-US" smtClean="0"/>
              <a:t>‹#›</a:t>
            </a:fld>
            <a:endParaRPr lang="en-US"/>
          </a:p>
        </p:txBody>
      </p:sp>
    </p:spTree>
    <p:extLst>
      <p:ext uri="{BB962C8B-B14F-4D97-AF65-F5344CB8AC3E}">
        <p14:creationId xmlns:p14="http://schemas.microsoft.com/office/powerpoint/2010/main" val="186694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1E4F6-2AA9-42D8-8C74-8FD5B5BF2903}" type="datetimeFigureOut">
              <a:rPr lang="en-US" smtClean="0"/>
              <a:t>8/3/2011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FC93A-32B2-4AB0-93DB-AF46A628C5D9}" type="slidenum">
              <a:rPr lang="en-US" smtClean="0"/>
              <a:t>‹#›</a:t>
            </a:fld>
            <a:endParaRPr lang="en-US"/>
          </a:p>
        </p:txBody>
      </p:sp>
    </p:spTree>
    <p:extLst>
      <p:ext uri="{BB962C8B-B14F-4D97-AF65-F5344CB8AC3E}">
        <p14:creationId xmlns:p14="http://schemas.microsoft.com/office/powerpoint/2010/main" val="387560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91E4F6-2AA9-42D8-8C74-8FD5B5BF2903}" type="datetimeFigureOut">
              <a:rPr lang="en-US" smtClean="0"/>
              <a:t>8/3/2011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FC93A-32B2-4AB0-93DB-AF46A628C5D9}" type="slidenum">
              <a:rPr lang="en-US" smtClean="0"/>
              <a:t>‹#›</a:t>
            </a:fld>
            <a:endParaRPr lang="en-US"/>
          </a:p>
        </p:txBody>
      </p:sp>
    </p:spTree>
    <p:extLst>
      <p:ext uri="{BB962C8B-B14F-4D97-AF65-F5344CB8AC3E}">
        <p14:creationId xmlns:p14="http://schemas.microsoft.com/office/powerpoint/2010/main" val="320465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91E4F6-2AA9-42D8-8C74-8FD5B5BF2903}" type="datetimeFigureOut">
              <a:rPr lang="en-US" smtClean="0"/>
              <a:t>8/3/2011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FC93A-32B2-4AB0-93DB-AF46A628C5D9}" type="slidenum">
              <a:rPr lang="en-US" smtClean="0"/>
              <a:t>‹#›</a:t>
            </a:fld>
            <a:endParaRPr lang="en-US"/>
          </a:p>
        </p:txBody>
      </p:sp>
    </p:spTree>
    <p:extLst>
      <p:ext uri="{BB962C8B-B14F-4D97-AF65-F5344CB8AC3E}">
        <p14:creationId xmlns:p14="http://schemas.microsoft.com/office/powerpoint/2010/main" val="355837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91E4F6-2AA9-42D8-8C74-8FD5B5BF2903}" type="datetimeFigureOut">
              <a:rPr lang="en-US" smtClean="0"/>
              <a:t>8/3/2011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FFC93A-32B2-4AB0-93DB-AF46A628C5D9}" type="slidenum">
              <a:rPr lang="en-US" smtClean="0"/>
              <a:t>‹#›</a:t>
            </a:fld>
            <a:endParaRPr lang="en-US"/>
          </a:p>
        </p:txBody>
      </p:sp>
    </p:spTree>
    <p:extLst>
      <p:ext uri="{BB962C8B-B14F-4D97-AF65-F5344CB8AC3E}">
        <p14:creationId xmlns:p14="http://schemas.microsoft.com/office/powerpoint/2010/main" val="291832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91E4F6-2AA9-42D8-8C74-8FD5B5BF2903}" type="datetimeFigureOut">
              <a:rPr lang="en-US" smtClean="0"/>
              <a:t>8/3/2011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FFC93A-32B2-4AB0-93DB-AF46A628C5D9}" type="slidenum">
              <a:rPr lang="en-US" smtClean="0"/>
              <a:t>‹#›</a:t>
            </a:fld>
            <a:endParaRPr lang="en-US"/>
          </a:p>
        </p:txBody>
      </p:sp>
    </p:spTree>
    <p:extLst>
      <p:ext uri="{BB962C8B-B14F-4D97-AF65-F5344CB8AC3E}">
        <p14:creationId xmlns:p14="http://schemas.microsoft.com/office/powerpoint/2010/main" val="117986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1E4F6-2AA9-42D8-8C74-8FD5B5BF2903}" type="datetimeFigureOut">
              <a:rPr lang="en-US" smtClean="0"/>
              <a:t>8/3/2011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FFC93A-32B2-4AB0-93DB-AF46A628C5D9}" type="slidenum">
              <a:rPr lang="en-US" smtClean="0"/>
              <a:t>‹#›</a:t>
            </a:fld>
            <a:endParaRPr lang="en-US"/>
          </a:p>
        </p:txBody>
      </p:sp>
    </p:spTree>
    <p:extLst>
      <p:ext uri="{BB962C8B-B14F-4D97-AF65-F5344CB8AC3E}">
        <p14:creationId xmlns:p14="http://schemas.microsoft.com/office/powerpoint/2010/main" val="3080420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1E4F6-2AA9-42D8-8C74-8FD5B5BF2903}" type="datetimeFigureOut">
              <a:rPr lang="en-US" smtClean="0"/>
              <a:t>8/3/2011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FC93A-32B2-4AB0-93DB-AF46A628C5D9}" type="slidenum">
              <a:rPr lang="en-US" smtClean="0"/>
              <a:t>‹#›</a:t>
            </a:fld>
            <a:endParaRPr lang="en-US"/>
          </a:p>
        </p:txBody>
      </p:sp>
    </p:spTree>
    <p:extLst>
      <p:ext uri="{BB962C8B-B14F-4D97-AF65-F5344CB8AC3E}">
        <p14:creationId xmlns:p14="http://schemas.microsoft.com/office/powerpoint/2010/main" val="353184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1E4F6-2AA9-42D8-8C74-8FD5B5BF2903}" type="datetimeFigureOut">
              <a:rPr lang="en-US" smtClean="0"/>
              <a:t>8/3/2011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FC93A-32B2-4AB0-93DB-AF46A628C5D9}" type="slidenum">
              <a:rPr lang="en-US" smtClean="0"/>
              <a:t>‹#›</a:t>
            </a:fld>
            <a:endParaRPr lang="en-US"/>
          </a:p>
        </p:txBody>
      </p:sp>
    </p:spTree>
    <p:extLst>
      <p:ext uri="{BB962C8B-B14F-4D97-AF65-F5344CB8AC3E}">
        <p14:creationId xmlns:p14="http://schemas.microsoft.com/office/powerpoint/2010/main" val="1966167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1E4F6-2AA9-42D8-8C74-8FD5B5BF2903}" type="datetimeFigureOut">
              <a:rPr lang="en-US" smtClean="0"/>
              <a:t>8/3/2011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FC93A-32B2-4AB0-93DB-AF46A628C5D9}" type="slidenum">
              <a:rPr lang="en-US" smtClean="0"/>
              <a:t>‹#›</a:t>
            </a:fld>
            <a:endParaRPr lang="en-US"/>
          </a:p>
        </p:txBody>
      </p:sp>
    </p:spTree>
    <p:extLst>
      <p:ext uri="{BB962C8B-B14F-4D97-AF65-F5344CB8AC3E}">
        <p14:creationId xmlns:p14="http://schemas.microsoft.com/office/powerpoint/2010/main" val="1400799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314170"/>
          </a:xfrm>
        </p:spPr>
        <p:style>
          <a:lnRef idx="1">
            <a:schemeClr val="accent1"/>
          </a:lnRef>
          <a:fillRef idx="3">
            <a:schemeClr val="accent1"/>
          </a:fillRef>
          <a:effectRef idx="2">
            <a:schemeClr val="accent1"/>
          </a:effectRef>
          <a:fontRef idx="minor">
            <a:schemeClr val="lt1"/>
          </a:fontRef>
        </p:style>
        <p:txBody>
          <a:bodyPr/>
          <a:lstStyle/>
          <a:p>
            <a:r>
              <a:rPr lang="en-US" dirty="0" smtClean="0"/>
              <a:t>Using Outlook 2010</a:t>
            </a:r>
            <a:endParaRPr lang="en-US" dirty="0"/>
          </a:p>
        </p:txBody>
      </p:sp>
    </p:spTree>
    <p:extLst>
      <p:ext uri="{BB962C8B-B14F-4D97-AF65-F5344CB8AC3E}">
        <p14:creationId xmlns:p14="http://schemas.microsoft.com/office/powerpoint/2010/main" val="1252268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24711" y="1152144"/>
            <a:ext cx="7031737" cy="5024756"/>
            <a:chOff x="304017" y="435992"/>
            <a:chExt cx="8548492" cy="595122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43" y="435992"/>
              <a:ext cx="8535966" cy="5951220"/>
            </a:xfrm>
            <a:prstGeom prst="rect">
              <a:avLst/>
            </a:prstGeom>
          </p:spPr>
        </p:pic>
        <p:sp>
          <p:nvSpPr>
            <p:cNvPr id="3" name="Oval 2"/>
            <p:cNvSpPr/>
            <p:nvPr/>
          </p:nvSpPr>
          <p:spPr>
            <a:xfrm>
              <a:off x="7262734" y="5074958"/>
              <a:ext cx="1413734" cy="605209"/>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5268793" y="3993827"/>
              <a:ext cx="391886" cy="646331"/>
            </a:xfrm>
            <a:prstGeom prst="rect">
              <a:avLst/>
            </a:prstGeom>
            <a:noFill/>
          </p:spPr>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cxnSp>
          <p:nvCxnSpPr>
            <p:cNvPr id="5" name="Straight Arrow Connector 4"/>
            <p:cNvCxnSpPr>
              <a:stCxn id="4" idx="1"/>
              <a:endCxn id="7" idx="3"/>
            </p:cNvCxnSpPr>
            <p:nvPr/>
          </p:nvCxnSpPr>
          <p:spPr>
            <a:xfrm flipH="1" flipV="1">
              <a:off x="4480560" y="3356130"/>
              <a:ext cx="788233" cy="9608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Rounded Rectangle 6"/>
            <p:cNvSpPr/>
            <p:nvPr/>
          </p:nvSpPr>
          <p:spPr>
            <a:xfrm>
              <a:off x="304017" y="1606731"/>
              <a:ext cx="4176543" cy="349879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7630074" y="3863559"/>
              <a:ext cx="391886" cy="646331"/>
            </a:xfrm>
            <a:prstGeom prst="rect">
              <a:avLst/>
            </a:prstGeom>
            <a:noFill/>
          </p:spPr>
          <p:txBody>
            <a:bodyPr wrap="square" rtlCol="0">
              <a:spAutoFit/>
            </a:bodyPr>
            <a:lstStyle/>
            <a:p>
              <a:r>
                <a:rPr lang="en-US" sz="3600" b="1" dirty="0" smtClean="0">
                  <a:solidFill>
                    <a:schemeClr val="accent6"/>
                  </a:solidFill>
                </a:rPr>
                <a:t>2</a:t>
              </a:r>
              <a:endParaRPr lang="en-US" sz="3600" b="1" dirty="0">
                <a:solidFill>
                  <a:schemeClr val="accent6"/>
                </a:solidFill>
              </a:endParaRPr>
            </a:p>
          </p:txBody>
        </p:sp>
        <p:cxnSp>
          <p:nvCxnSpPr>
            <p:cNvPr id="13" name="Straight Arrow Connector 12"/>
            <p:cNvCxnSpPr>
              <a:endCxn id="3" idx="0"/>
            </p:cNvCxnSpPr>
            <p:nvPr/>
          </p:nvCxnSpPr>
          <p:spPr>
            <a:xfrm>
              <a:off x="7826018" y="4509891"/>
              <a:ext cx="143583" cy="56506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sp>
        <p:nvSpPr>
          <p:cNvPr id="8" name="TextBox 7"/>
          <p:cNvSpPr txBox="1"/>
          <p:nvPr/>
        </p:nvSpPr>
        <p:spPr>
          <a:xfrm>
            <a:off x="557784" y="475488"/>
            <a:ext cx="7453858" cy="369332"/>
          </a:xfrm>
          <a:prstGeom prst="rect">
            <a:avLst/>
          </a:prstGeom>
          <a:noFill/>
        </p:spPr>
        <p:txBody>
          <a:bodyPr wrap="square" rtlCol="0">
            <a:spAutoFit/>
          </a:bodyPr>
          <a:lstStyle/>
          <a:p>
            <a:r>
              <a:rPr lang="en-US" dirty="0" smtClean="0"/>
              <a:t>This is where Track A and B merge</a:t>
            </a:r>
            <a:endParaRPr lang="en-US" dirty="0"/>
          </a:p>
        </p:txBody>
      </p:sp>
    </p:spTree>
    <p:extLst>
      <p:ext uri="{BB962C8B-B14F-4D97-AF65-F5344CB8AC3E}">
        <p14:creationId xmlns:p14="http://schemas.microsoft.com/office/powerpoint/2010/main" val="654689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385" y="112466"/>
            <a:ext cx="5727231" cy="6633069"/>
          </a:xfrm>
          <a:prstGeom prst="rect">
            <a:avLst/>
          </a:prstGeom>
        </p:spPr>
      </p:pic>
      <p:sp>
        <p:nvSpPr>
          <p:cNvPr id="3" name="TextBox 2"/>
          <p:cNvSpPr txBox="1"/>
          <p:nvPr/>
        </p:nvSpPr>
        <p:spPr>
          <a:xfrm>
            <a:off x="7711546" y="2293977"/>
            <a:ext cx="502617" cy="646331"/>
          </a:xfrm>
          <a:prstGeom prst="rect">
            <a:avLst/>
          </a:prstGeom>
          <a:noFill/>
        </p:spPr>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cxnSp>
        <p:nvCxnSpPr>
          <p:cNvPr id="4" name="Straight Arrow Connector 3"/>
          <p:cNvCxnSpPr>
            <a:stCxn id="3" idx="1"/>
            <a:endCxn id="5" idx="3"/>
          </p:cNvCxnSpPr>
          <p:nvPr/>
        </p:nvCxnSpPr>
        <p:spPr>
          <a:xfrm flipH="1" flipV="1">
            <a:off x="7228221" y="2550523"/>
            <a:ext cx="483325" cy="6662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Rounded Rectangle 4"/>
          <p:cNvSpPr/>
          <p:nvPr/>
        </p:nvSpPr>
        <p:spPr>
          <a:xfrm>
            <a:off x="1871559" y="1547948"/>
            <a:ext cx="5356662" cy="2005150"/>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5930537" y="651915"/>
            <a:ext cx="1018903" cy="330966"/>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7570968" y="328749"/>
            <a:ext cx="391886" cy="646331"/>
          </a:xfrm>
          <a:prstGeom prst="rect">
            <a:avLst/>
          </a:prstGeom>
          <a:noFill/>
        </p:spPr>
        <p:txBody>
          <a:bodyPr wrap="square" rtlCol="0">
            <a:spAutoFit/>
          </a:bodyPr>
          <a:lstStyle/>
          <a:p>
            <a:r>
              <a:rPr lang="en-US" sz="3600" b="1" dirty="0" smtClean="0">
                <a:solidFill>
                  <a:schemeClr val="accent6"/>
                </a:solidFill>
              </a:rPr>
              <a:t>2</a:t>
            </a:r>
            <a:endParaRPr lang="en-US" sz="3600" b="1" dirty="0">
              <a:solidFill>
                <a:schemeClr val="accent6"/>
              </a:solidFill>
            </a:endParaRPr>
          </a:p>
        </p:txBody>
      </p:sp>
      <p:cxnSp>
        <p:nvCxnSpPr>
          <p:cNvPr id="12" name="Straight Arrow Connector 11"/>
          <p:cNvCxnSpPr>
            <a:stCxn id="11" idx="1"/>
            <a:endCxn id="10" idx="6"/>
          </p:cNvCxnSpPr>
          <p:nvPr/>
        </p:nvCxnSpPr>
        <p:spPr>
          <a:xfrm flipH="1">
            <a:off x="6949440" y="651915"/>
            <a:ext cx="621528" cy="1654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522242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436" y="154220"/>
            <a:ext cx="5655128" cy="6549561"/>
          </a:xfrm>
          <a:prstGeom prst="rect">
            <a:avLst/>
          </a:prstGeom>
        </p:spPr>
      </p:pic>
      <p:cxnSp>
        <p:nvCxnSpPr>
          <p:cNvPr id="13" name="Straight Arrow Connector 12"/>
          <p:cNvCxnSpPr>
            <a:endCxn id="14" idx="3"/>
          </p:cNvCxnSpPr>
          <p:nvPr/>
        </p:nvCxnSpPr>
        <p:spPr>
          <a:xfrm flipH="1" flipV="1">
            <a:off x="7228221" y="2334986"/>
            <a:ext cx="483325" cy="2821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4" name="Rounded Rectangle 13"/>
          <p:cNvSpPr/>
          <p:nvPr/>
        </p:nvSpPr>
        <p:spPr>
          <a:xfrm>
            <a:off x="1871559" y="1547948"/>
            <a:ext cx="5356662" cy="1574075"/>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53946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5780" y="1077238"/>
            <a:ext cx="8343807" cy="5520119"/>
            <a:chOff x="375780" y="1077238"/>
            <a:chExt cx="8343807" cy="5520119"/>
          </a:xfrm>
        </p:grpSpPr>
        <p:sp>
          <p:nvSpPr>
            <p:cNvPr id="2" name="TextBox 1"/>
            <p:cNvSpPr txBox="1"/>
            <p:nvPr/>
          </p:nvSpPr>
          <p:spPr>
            <a:xfrm>
              <a:off x="375780" y="1077238"/>
              <a:ext cx="8029183" cy="1754326"/>
            </a:xfrm>
            <a:prstGeom prst="rect">
              <a:avLst/>
            </a:prstGeom>
            <a:noFill/>
          </p:spPr>
          <p:txBody>
            <a:bodyPr wrap="square" rtlCol="0">
              <a:spAutoFit/>
            </a:bodyPr>
            <a:lstStyle/>
            <a:p>
              <a:pPr marL="285750" indent="-285750">
                <a:buFont typeface="Arial" pitchFamily="34" charset="0"/>
                <a:buChar char="•"/>
              </a:pPr>
              <a:r>
                <a:rPr lang="en-US" dirty="0" smtClean="0"/>
                <a:t>Hit OK, Next, Close etc.</a:t>
              </a:r>
            </a:p>
            <a:p>
              <a:pPr marL="285750" indent="-285750">
                <a:buFont typeface="Arial" pitchFamily="34" charset="0"/>
                <a:buChar char="•"/>
              </a:pPr>
              <a:r>
                <a:rPr lang="en-US" b="1" dirty="0" smtClean="0"/>
                <a:t>Close Outlook completely</a:t>
              </a:r>
            </a:p>
            <a:p>
              <a:pPr marL="285750" indent="-285750">
                <a:buFont typeface="Arial" pitchFamily="34" charset="0"/>
                <a:buChar char="•"/>
              </a:pPr>
              <a:endParaRPr lang="en-US" dirty="0"/>
            </a:p>
            <a:p>
              <a:pPr marL="285750" indent="-285750">
                <a:buFont typeface="Arial" pitchFamily="34" charset="0"/>
                <a:buChar char="•"/>
              </a:pPr>
              <a:r>
                <a:rPr lang="en-US" dirty="0" smtClean="0"/>
                <a:t>Then open Outlook again and go to File-&gt;Account Settings</a:t>
              </a:r>
            </a:p>
            <a:p>
              <a:pPr marL="285750" indent="-285750">
                <a:buFont typeface="Arial" pitchFamily="34" charset="0"/>
                <a:buChar char="•"/>
              </a:pPr>
              <a:r>
                <a:rPr lang="en-US" dirty="0" smtClean="0"/>
                <a:t>Double-click the account you just created (</a:t>
              </a:r>
              <a:r>
                <a:rPr lang="en-US" dirty="0" err="1" smtClean="0"/>
                <a:t>ie</a:t>
              </a:r>
              <a:r>
                <a:rPr lang="en-US" dirty="0" smtClean="0"/>
                <a:t> username@bu.edu)</a:t>
              </a:r>
            </a:p>
            <a:p>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780" y="2896214"/>
              <a:ext cx="4626429" cy="370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008" y="2898814"/>
              <a:ext cx="4428579" cy="363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38910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43" y="435992"/>
            <a:ext cx="8535966" cy="5951220"/>
          </a:xfrm>
          <a:prstGeom prst="rect">
            <a:avLst/>
          </a:prstGeom>
        </p:spPr>
      </p:pic>
      <p:sp>
        <p:nvSpPr>
          <p:cNvPr id="3" name="Oval 2"/>
          <p:cNvSpPr/>
          <p:nvPr/>
        </p:nvSpPr>
        <p:spPr>
          <a:xfrm>
            <a:off x="7187242" y="5042680"/>
            <a:ext cx="1536133" cy="727184"/>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4" name="Straight Arrow Connector 3"/>
          <p:cNvCxnSpPr>
            <a:endCxn id="3" idx="2"/>
          </p:cNvCxnSpPr>
          <p:nvPr/>
        </p:nvCxnSpPr>
        <p:spPr>
          <a:xfrm>
            <a:off x="6807053" y="5225977"/>
            <a:ext cx="380189" cy="18029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6324157" y="4769824"/>
            <a:ext cx="322354" cy="545713"/>
          </a:xfrm>
          <a:prstGeom prst="rect">
            <a:avLst/>
          </a:prstGeom>
          <a:noFill/>
        </p:spPr>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spTree>
    <p:extLst>
      <p:ext uri="{BB962C8B-B14F-4D97-AF65-F5344CB8AC3E}">
        <p14:creationId xmlns:p14="http://schemas.microsoft.com/office/powerpoint/2010/main" val="2061297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624" y="199606"/>
            <a:ext cx="5576752" cy="6458789"/>
          </a:xfrm>
          <a:prstGeom prst="rect">
            <a:avLst/>
          </a:prstGeom>
        </p:spPr>
      </p:pic>
      <p:sp>
        <p:nvSpPr>
          <p:cNvPr id="3" name="Oval 2"/>
          <p:cNvSpPr/>
          <p:nvPr/>
        </p:nvSpPr>
        <p:spPr>
          <a:xfrm>
            <a:off x="5603966" y="920969"/>
            <a:ext cx="1241023" cy="450630"/>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4878321" y="1146284"/>
            <a:ext cx="419323" cy="646331"/>
          </a:xfrm>
          <a:prstGeom prst="rect">
            <a:avLst/>
          </a:prstGeom>
          <a:noFill/>
        </p:spPr>
        <p:txBody>
          <a:bodyPr wrap="square" rtlCol="0">
            <a:spAutoFit/>
          </a:bodyPr>
          <a:lstStyle/>
          <a:p>
            <a:r>
              <a:rPr lang="en-US" sz="3600" b="1" dirty="0" smtClean="0">
                <a:solidFill>
                  <a:schemeClr val="accent6"/>
                </a:solidFill>
              </a:rPr>
              <a:t>2</a:t>
            </a:r>
            <a:endParaRPr lang="en-US" sz="3600" b="1" dirty="0">
              <a:solidFill>
                <a:schemeClr val="accent6"/>
              </a:solidFill>
            </a:endParaRPr>
          </a:p>
        </p:txBody>
      </p:sp>
      <p:cxnSp>
        <p:nvCxnSpPr>
          <p:cNvPr id="5" name="Straight Arrow Connector 4"/>
          <p:cNvCxnSpPr>
            <a:stCxn id="4" idx="3"/>
            <a:endCxn id="3" idx="2"/>
          </p:cNvCxnSpPr>
          <p:nvPr/>
        </p:nvCxnSpPr>
        <p:spPr>
          <a:xfrm flipV="1">
            <a:off x="5297644" y="1146284"/>
            <a:ext cx="306322" cy="32316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1123406" y="5260575"/>
            <a:ext cx="419323" cy="646331"/>
          </a:xfrm>
          <a:prstGeom prst="rect">
            <a:avLst/>
          </a:prstGeom>
          <a:noFill/>
        </p:spPr>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cxnSp>
        <p:nvCxnSpPr>
          <p:cNvPr id="9" name="Straight Arrow Connector 8"/>
          <p:cNvCxnSpPr>
            <a:stCxn id="8" idx="3"/>
          </p:cNvCxnSpPr>
          <p:nvPr/>
        </p:nvCxnSpPr>
        <p:spPr>
          <a:xfrm>
            <a:off x="1542729" y="5583741"/>
            <a:ext cx="508140" cy="16391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28916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229" y="143556"/>
            <a:ext cx="5673543" cy="6570889"/>
          </a:xfrm>
          <a:prstGeom prst="rect">
            <a:avLst/>
          </a:prstGeom>
        </p:spPr>
      </p:pic>
      <p:sp>
        <p:nvSpPr>
          <p:cNvPr id="3" name="TextBox 2"/>
          <p:cNvSpPr txBox="1"/>
          <p:nvPr/>
        </p:nvSpPr>
        <p:spPr>
          <a:xfrm>
            <a:off x="1148220" y="999909"/>
            <a:ext cx="419323" cy="646331"/>
          </a:xfrm>
          <a:prstGeom prst="rect">
            <a:avLst/>
          </a:prstGeom>
          <a:noFill/>
        </p:spPr>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cxnSp>
        <p:nvCxnSpPr>
          <p:cNvPr id="4" name="Straight Arrow Connector 3"/>
          <p:cNvCxnSpPr>
            <a:stCxn id="3" idx="3"/>
          </p:cNvCxnSpPr>
          <p:nvPr/>
        </p:nvCxnSpPr>
        <p:spPr>
          <a:xfrm>
            <a:off x="1567543" y="1323075"/>
            <a:ext cx="442824" cy="8446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1148219" y="5428217"/>
            <a:ext cx="419323" cy="646331"/>
          </a:xfrm>
          <a:prstGeom prst="rect">
            <a:avLst/>
          </a:prstGeom>
          <a:noFill/>
        </p:spPr>
        <p:txBody>
          <a:bodyPr wrap="square" rtlCol="0">
            <a:spAutoFit/>
          </a:bodyPr>
          <a:lstStyle/>
          <a:p>
            <a:r>
              <a:rPr lang="en-US" sz="3600" b="1" dirty="0" smtClean="0">
                <a:solidFill>
                  <a:schemeClr val="accent6"/>
                </a:solidFill>
              </a:rPr>
              <a:t>2</a:t>
            </a:r>
            <a:endParaRPr lang="en-US" sz="3600" b="1" dirty="0">
              <a:solidFill>
                <a:schemeClr val="accent6"/>
              </a:solidFill>
            </a:endParaRPr>
          </a:p>
        </p:txBody>
      </p:sp>
      <p:cxnSp>
        <p:nvCxnSpPr>
          <p:cNvPr id="6" name="Straight Arrow Connector 5"/>
          <p:cNvCxnSpPr>
            <a:stCxn id="5" idx="3"/>
          </p:cNvCxnSpPr>
          <p:nvPr/>
        </p:nvCxnSpPr>
        <p:spPr>
          <a:xfrm>
            <a:off x="1567542" y="5751383"/>
            <a:ext cx="442824" cy="8446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4152677" y="5937669"/>
            <a:ext cx="419323" cy="646331"/>
          </a:xfrm>
          <a:prstGeom prst="rect">
            <a:avLst/>
          </a:prstGeom>
          <a:noFill/>
        </p:spPr>
        <p:txBody>
          <a:bodyPr wrap="square" rtlCol="0">
            <a:spAutoFit/>
          </a:bodyPr>
          <a:lstStyle/>
          <a:p>
            <a:r>
              <a:rPr lang="en-US" sz="3600" b="1" dirty="0" smtClean="0">
                <a:solidFill>
                  <a:schemeClr val="accent6"/>
                </a:solidFill>
              </a:rPr>
              <a:t>3</a:t>
            </a:r>
            <a:endParaRPr lang="en-US" sz="3600" b="1" dirty="0">
              <a:solidFill>
                <a:schemeClr val="accent6"/>
              </a:solidFill>
            </a:endParaRPr>
          </a:p>
        </p:txBody>
      </p:sp>
      <p:cxnSp>
        <p:nvCxnSpPr>
          <p:cNvPr id="8" name="Straight Arrow Connector 7"/>
          <p:cNvCxnSpPr>
            <a:stCxn id="7" idx="3"/>
          </p:cNvCxnSpPr>
          <p:nvPr/>
        </p:nvCxnSpPr>
        <p:spPr>
          <a:xfrm>
            <a:off x="4572000" y="6260835"/>
            <a:ext cx="442824" cy="8446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Oval 8"/>
          <p:cNvSpPr/>
          <p:nvPr/>
        </p:nvSpPr>
        <p:spPr>
          <a:xfrm>
            <a:off x="4983454" y="6260834"/>
            <a:ext cx="1103837" cy="323166"/>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7435904" y="6022136"/>
            <a:ext cx="1460123" cy="646331"/>
          </a:xfrm>
          <a:prstGeom prst="rect">
            <a:avLst/>
          </a:prstGeom>
        </p:spPr>
        <p:txBody>
          <a:bodyPr wrap="square">
            <a:spAutoFit/>
          </a:bodyPr>
          <a:lstStyle/>
          <a:p>
            <a:r>
              <a:rPr lang="en-US" dirty="0"/>
              <a:t>Hit OK, Next, Close etc.</a:t>
            </a:r>
          </a:p>
        </p:txBody>
      </p:sp>
    </p:spTree>
    <p:extLst>
      <p:ext uri="{BB962C8B-B14F-4D97-AF65-F5344CB8AC3E}">
        <p14:creationId xmlns:p14="http://schemas.microsoft.com/office/powerpoint/2010/main" val="2368778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set up the BU Directory </a:t>
            </a:r>
            <a:endParaRPr lang="en-US" dirty="0"/>
          </a:p>
        </p:txBody>
      </p:sp>
      <p:sp>
        <p:nvSpPr>
          <p:cNvPr id="3" name="Subtitle 2"/>
          <p:cNvSpPr>
            <a:spLocks noGrp="1"/>
          </p:cNvSpPr>
          <p:nvPr>
            <p:ph type="subTitle" idx="1"/>
          </p:nvPr>
        </p:nvSpPr>
        <p:spPr>
          <a:xfrm>
            <a:off x="914400" y="3581400"/>
            <a:ext cx="7391400" cy="1447800"/>
          </a:xfrm>
        </p:spPr>
        <p:txBody>
          <a:bodyPr>
            <a:normAutofit fontScale="92500" lnSpcReduction="20000"/>
          </a:bodyPr>
          <a:lstStyle/>
          <a:p>
            <a:r>
              <a:rPr lang="en-US" sz="2800" dirty="0" smtClean="0">
                <a:solidFill>
                  <a:schemeClr val="tx1"/>
                </a:solidFill>
              </a:rPr>
              <a:t>The following slides show you how you set up the </a:t>
            </a:r>
            <a:r>
              <a:rPr lang="en-US" sz="2800" dirty="0" err="1" smtClean="0">
                <a:solidFill>
                  <a:schemeClr val="tx1"/>
                </a:solidFill>
              </a:rPr>
              <a:t>ldap</a:t>
            </a:r>
            <a:r>
              <a:rPr lang="en-US" sz="2800" dirty="0" smtClean="0">
                <a:solidFill>
                  <a:schemeClr val="tx1"/>
                </a:solidFill>
              </a:rPr>
              <a:t> server, which will automatically look up the email address of anyone who is part of the BU community.</a:t>
            </a:r>
            <a:endParaRPr lang="en-US" sz="2800" dirty="0">
              <a:solidFill>
                <a:schemeClr val="tx1"/>
              </a:solidFill>
            </a:endParaRPr>
          </a:p>
        </p:txBody>
      </p:sp>
    </p:spTree>
    <p:extLst>
      <p:ext uri="{BB962C8B-B14F-4D97-AF65-F5344CB8AC3E}">
        <p14:creationId xmlns:p14="http://schemas.microsoft.com/office/powerpoint/2010/main" val="2642720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39" y="818571"/>
            <a:ext cx="8611035" cy="538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652188" y="2307263"/>
            <a:ext cx="620511" cy="349376"/>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5600592" y="1552672"/>
            <a:ext cx="419323" cy="646331"/>
          </a:xfrm>
          <a:prstGeom prst="rect">
            <a:avLst/>
          </a:prstGeom>
          <a:noFill/>
        </p:spPr>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cxnSp>
        <p:nvCxnSpPr>
          <p:cNvPr id="5" name="Straight Arrow Connector 4"/>
          <p:cNvCxnSpPr>
            <a:stCxn id="4" idx="2"/>
            <a:endCxn id="3" idx="0"/>
          </p:cNvCxnSpPr>
          <p:nvPr/>
        </p:nvCxnSpPr>
        <p:spPr>
          <a:xfrm>
            <a:off x="5810254" y="2061245"/>
            <a:ext cx="152190" cy="24601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1751219" y="1392558"/>
            <a:ext cx="419323" cy="646331"/>
          </a:xfrm>
          <a:prstGeom prst="rect">
            <a:avLst/>
          </a:prstGeom>
          <a:noFill/>
        </p:spPr>
        <p:txBody>
          <a:bodyPr wrap="square" rtlCol="0">
            <a:spAutoFit/>
          </a:bodyPr>
          <a:lstStyle/>
          <a:p>
            <a:r>
              <a:rPr lang="en-US" sz="3600" b="1" dirty="0" smtClean="0">
                <a:solidFill>
                  <a:schemeClr val="accent6"/>
                </a:solidFill>
              </a:rPr>
              <a:t>2</a:t>
            </a:r>
            <a:endParaRPr lang="en-US" sz="3600" b="1" dirty="0">
              <a:solidFill>
                <a:schemeClr val="accent6"/>
              </a:solidFill>
            </a:endParaRPr>
          </a:p>
        </p:txBody>
      </p:sp>
      <p:cxnSp>
        <p:nvCxnSpPr>
          <p:cNvPr id="7" name="Straight Arrow Connector 6"/>
          <p:cNvCxnSpPr/>
          <p:nvPr/>
        </p:nvCxnSpPr>
        <p:spPr>
          <a:xfrm>
            <a:off x="2025353" y="1939895"/>
            <a:ext cx="564512" cy="5420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0" name="Oval 9"/>
          <p:cNvSpPr/>
          <p:nvPr/>
        </p:nvSpPr>
        <p:spPr>
          <a:xfrm>
            <a:off x="2589865" y="2481951"/>
            <a:ext cx="620511" cy="349376"/>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p:cNvSpPr txBox="1"/>
          <p:nvPr/>
        </p:nvSpPr>
        <p:spPr>
          <a:xfrm>
            <a:off x="805912" y="433953"/>
            <a:ext cx="6230319" cy="369332"/>
          </a:xfrm>
          <a:prstGeom prst="rect">
            <a:avLst/>
          </a:prstGeom>
          <a:noFill/>
        </p:spPr>
        <p:txBody>
          <a:bodyPr wrap="square" rtlCol="0">
            <a:spAutoFit/>
          </a:bodyPr>
          <a:lstStyle/>
          <a:p>
            <a:pPr marL="285750" indent="-285750">
              <a:buFont typeface="Arial" pitchFamily="34" charset="0"/>
              <a:buChar char="•"/>
            </a:pPr>
            <a:r>
              <a:rPr lang="en-US" dirty="0"/>
              <a:t>go to File-&gt;Account </a:t>
            </a:r>
            <a:r>
              <a:rPr lang="en-US" dirty="0" smtClean="0"/>
              <a:t>Settings and click Address Books</a:t>
            </a:r>
            <a:endParaRPr lang="en-US" dirty="0"/>
          </a:p>
        </p:txBody>
      </p:sp>
    </p:spTree>
    <p:extLst>
      <p:ext uri="{BB962C8B-B14F-4D97-AF65-F5344CB8AC3E}">
        <p14:creationId xmlns:p14="http://schemas.microsoft.com/office/powerpoint/2010/main" val="3499343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60" y="575772"/>
            <a:ext cx="8902031" cy="556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660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Using Outlook</a:t>
            </a:r>
            <a:endParaRPr lang="en-US" dirty="0"/>
          </a:p>
        </p:txBody>
      </p:sp>
      <p:sp>
        <p:nvSpPr>
          <p:cNvPr id="3" name="Content Placeholder 2"/>
          <p:cNvSpPr>
            <a:spLocks noGrp="1"/>
          </p:cNvSpPr>
          <p:nvPr>
            <p:ph idx="1"/>
          </p:nvPr>
        </p:nvSpPr>
        <p:spPr/>
        <p:txBody>
          <a:bodyPr>
            <a:normAutofit/>
          </a:bodyPr>
          <a:lstStyle/>
          <a:p>
            <a:r>
              <a:rPr lang="en-US" dirty="0" smtClean="0"/>
              <a:t>Now</a:t>
            </a:r>
          </a:p>
          <a:p>
            <a:pPr lvl="1"/>
            <a:r>
              <a:rPr lang="en-US" sz="2400" dirty="0" smtClean="0"/>
              <a:t>Better formatting of HTML mail (with bullets, fonts, etc.)</a:t>
            </a:r>
          </a:p>
          <a:p>
            <a:pPr lvl="1"/>
            <a:r>
              <a:rPr lang="en-US" sz="2400" dirty="0" smtClean="0"/>
              <a:t>Great calendar, ability to send meeting requests that automatically enter your calendar</a:t>
            </a:r>
          </a:p>
          <a:p>
            <a:pPr lvl="1"/>
            <a:r>
              <a:rPr lang="en-US" sz="2400" dirty="0" smtClean="0"/>
              <a:t>Great task manager</a:t>
            </a:r>
          </a:p>
          <a:p>
            <a:r>
              <a:rPr lang="en-US" sz="2800" dirty="0" smtClean="0"/>
              <a:t>Once we move to the Exchange server in the Fall</a:t>
            </a:r>
          </a:p>
          <a:p>
            <a:pPr lvl="1"/>
            <a:r>
              <a:rPr lang="en-US" sz="2400" dirty="0" smtClean="0"/>
              <a:t>You’ll be able to see other people’s calendars (if they give you access)</a:t>
            </a:r>
          </a:p>
          <a:p>
            <a:pPr lvl="1"/>
            <a:r>
              <a:rPr lang="en-US" sz="2400" dirty="0" smtClean="0"/>
              <a:t>Ability to send Instant Messages (Chat)</a:t>
            </a:r>
          </a:p>
          <a:p>
            <a:pPr lvl="1"/>
            <a:r>
              <a:rPr lang="en-US" sz="2400" dirty="0" smtClean="0"/>
              <a:t>Much larger inbox! (4gb)</a:t>
            </a:r>
            <a:endParaRPr lang="en-US" sz="2400" dirty="0"/>
          </a:p>
        </p:txBody>
      </p:sp>
    </p:spTree>
    <p:extLst>
      <p:ext uri="{BB962C8B-B14F-4D97-AF65-F5344CB8AC3E}">
        <p14:creationId xmlns:p14="http://schemas.microsoft.com/office/powerpoint/2010/main" val="1903687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8" y="1110611"/>
            <a:ext cx="8682527" cy="542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10525" y="3500736"/>
            <a:ext cx="419323" cy="646331"/>
          </a:xfrm>
          <a:prstGeom prst="rect">
            <a:avLst/>
          </a:prstGeom>
          <a:noFill/>
        </p:spPr>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cxnSp>
        <p:nvCxnSpPr>
          <p:cNvPr id="5" name="Straight Arrow Connector 4"/>
          <p:cNvCxnSpPr>
            <a:stCxn id="4" idx="2"/>
          </p:cNvCxnSpPr>
          <p:nvPr/>
        </p:nvCxnSpPr>
        <p:spPr>
          <a:xfrm flipH="1">
            <a:off x="4832357" y="4147067"/>
            <a:ext cx="68783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6179983" y="4749833"/>
            <a:ext cx="419323" cy="646331"/>
          </a:xfrm>
          <a:prstGeom prst="rect">
            <a:avLst/>
          </a:prstGeom>
          <a:noFill/>
        </p:spPr>
        <p:txBody>
          <a:bodyPr wrap="square" rtlCol="0">
            <a:spAutoFit/>
          </a:bodyPr>
          <a:lstStyle/>
          <a:p>
            <a:r>
              <a:rPr lang="en-US" sz="3600" b="1" dirty="0" smtClean="0">
                <a:solidFill>
                  <a:schemeClr val="accent6"/>
                </a:solidFill>
              </a:rPr>
              <a:t>2</a:t>
            </a:r>
            <a:endParaRPr lang="en-US" sz="3600" b="1" dirty="0">
              <a:solidFill>
                <a:schemeClr val="accent6"/>
              </a:solidFill>
            </a:endParaRPr>
          </a:p>
        </p:txBody>
      </p:sp>
      <p:cxnSp>
        <p:nvCxnSpPr>
          <p:cNvPr id="7" name="Straight Arrow Connector 6"/>
          <p:cNvCxnSpPr/>
          <p:nvPr/>
        </p:nvCxnSpPr>
        <p:spPr>
          <a:xfrm flipH="1" flipV="1">
            <a:off x="5884752" y="5103714"/>
            <a:ext cx="434568" cy="214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Oval 7"/>
          <p:cNvSpPr/>
          <p:nvPr/>
        </p:nvSpPr>
        <p:spPr>
          <a:xfrm>
            <a:off x="5176272" y="4929026"/>
            <a:ext cx="620511" cy="349376"/>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p:cNvSpPr txBox="1"/>
          <p:nvPr/>
        </p:nvSpPr>
        <p:spPr>
          <a:xfrm>
            <a:off x="484632" y="384049"/>
            <a:ext cx="8354568" cy="646331"/>
          </a:xfrm>
          <a:prstGeom prst="rect">
            <a:avLst/>
          </a:prstGeom>
          <a:noFill/>
        </p:spPr>
        <p:txBody>
          <a:bodyPr wrap="square" rtlCol="0">
            <a:spAutoFit/>
          </a:bodyPr>
          <a:lstStyle/>
          <a:p>
            <a:r>
              <a:rPr lang="en-US" sz="3600" dirty="0" smtClean="0"/>
              <a:t>Type: ldap.bu.edu, then click More Settings</a:t>
            </a:r>
            <a:endParaRPr lang="en-US" sz="3600" dirty="0"/>
          </a:p>
        </p:txBody>
      </p:sp>
    </p:spTree>
    <p:extLst>
      <p:ext uri="{BB962C8B-B14F-4D97-AF65-F5344CB8AC3E}">
        <p14:creationId xmlns:p14="http://schemas.microsoft.com/office/powerpoint/2010/main" val="1890329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10" y="926988"/>
            <a:ext cx="8402387" cy="525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18925" y="2369339"/>
            <a:ext cx="419323" cy="646331"/>
          </a:xfrm>
          <a:prstGeom prst="rect">
            <a:avLst/>
          </a:prstGeom>
          <a:noFill/>
        </p:spPr>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cxnSp>
        <p:nvCxnSpPr>
          <p:cNvPr id="5" name="Straight Arrow Connector 4"/>
          <p:cNvCxnSpPr/>
          <p:nvPr/>
        </p:nvCxnSpPr>
        <p:spPr>
          <a:xfrm flipH="1">
            <a:off x="4076871" y="2645047"/>
            <a:ext cx="683664" cy="9491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6290641" y="3629607"/>
            <a:ext cx="433649" cy="646331"/>
          </a:xfrm>
          <a:prstGeom prst="rect">
            <a:avLst/>
          </a:prstGeom>
          <a:noFill/>
        </p:spPr>
        <p:txBody>
          <a:bodyPr wrap="square" rtlCol="0">
            <a:spAutoFit/>
          </a:bodyPr>
          <a:lstStyle/>
          <a:p>
            <a:r>
              <a:rPr lang="en-US" sz="3600" b="1" dirty="0" smtClean="0">
                <a:solidFill>
                  <a:schemeClr val="accent6"/>
                </a:solidFill>
              </a:rPr>
              <a:t>2</a:t>
            </a:r>
            <a:endParaRPr lang="en-US" sz="3600" b="1" dirty="0">
              <a:solidFill>
                <a:schemeClr val="accent6"/>
              </a:solidFill>
            </a:endParaRPr>
          </a:p>
        </p:txBody>
      </p:sp>
      <p:cxnSp>
        <p:nvCxnSpPr>
          <p:cNvPr id="7" name="Straight Arrow Connector 6"/>
          <p:cNvCxnSpPr/>
          <p:nvPr/>
        </p:nvCxnSpPr>
        <p:spPr>
          <a:xfrm flipH="1" flipV="1">
            <a:off x="5482074" y="3952773"/>
            <a:ext cx="748386" cy="7889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Oval 7"/>
          <p:cNvSpPr/>
          <p:nvPr/>
        </p:nvSpPr>
        <p:spPr>
          <a:xfrm>
            <a:off x="3398778" y="3741898"/>
            <a:ext cx="2043234" cy="422651"/>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5911780" y="4275938"/>
            <a:ext cx="419323" cy="646331"/>
          </a:xfrm>
          <a:prstGeom prst="rect">
            <a:avLst/>
          </a:prstGeom>
          <a:noFill/>
        </p:spPr>
        <p:txBody>
          <a:bodyPr wrap="square" rtlCol="0">
            <a:spAutoFit/>
          </a:bodyPr>
          <a:lstStyle/>
          <a:p>
            <a:r>
              <a:rPr lang="en-US" sz="3600" b="1" dirty="0" smtClean="0">
                <a:solidFill>
                  <a:schemeClr val="accent6"/>
                </a:solidFill>
              </a:rPr>
              <a:t>3</a:t>
            </a:r>
            <a:endParaRPr lang="en-US" sz="3600" b="1" dirty="0">
              <a:solidFill>
                <a:schemeClr val="accent6"/>
              </a:solidFill>
            </a:endParaRPr>
          </a:p>
        </p:txBody>
      </p:sp>
      <p:cxnSp>
        <p:nvCxnSpPr>
          <p:cNvPr id="15" name="Straight Arrow Connector 14"/>
          <p:cNvCxnSpPr/>
          <p:nvPr/>
        </p:nvCxnSpPr>
        <p:spPr>
          <a:xfrm flipH="1">
            <a:off x="5606703" y="4330517"/>
            <a:ext cx="268443" cy="24071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Oval 15"/>
          <p:cNvSpPr/>
          <p:nvPr/>
        </p:nvSpPr>
        <p:spPr>
          <a:xfrm>
            <a:off x="4927992" y="4396546"/>
            <a:ext cx="620511" cy="349376"/>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p:cNvSpPr txBox="1"/>
          <p:nvPr/>
        </p:nvSpPr>
        <p:spPr>
          <a:xfrm>
            <a:off x="669956" y="280657"/>
            <a:ext cx="6078156" cy="646331"/>
          </a:xfrm>
          <a:prstGeom prst="rect">
            <a:avLst/>
          </a:prstGeom>
          <a:noFill/>
        </p:spPr>
        <p:txBody>
          <a:bodyPr wrap="square" rtlCol="0">
            <a:spAutoFit/>
          </a:bodyPr>
          <a:lstStyle/>
          <a:p>
            <a:r>
              <a:rPr lang="en-US" sz="3600" dirty="0" smtClean="0"/>
              <a:t>O=Boston </a:t>
            </a:r>
            <a:r>
              <a:rPr lang="en-US" sz="3600" dirty="0" err="1" smtClean="0"/>
              <a:t>University,c</a:t>
            </a:r>
            <a:r>
              <a:rPr lang="en-US" sz="3600" dirty="0" smtClean="0"/>
              <a:t>=US</a:t>
            </a:r>
            <a:endParaRPr lang="en-US" sz="3600" dirty="0"/>
          </a:p>
        </p:txBody>
      </p:sp>
    </p:spTree>
    <p:extLst>
      <p:ext uri="{BB962C8B-B14F-4D97-AF65-F5344CB8AC3E}">
        <p14:creationId xmlns:p14="http://schemas.microsoft.com/office/powerpoint/2010/main" val="2220075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068" y="1077237"/>
            <a:ext cx="8029183" cy="1877437"/>
          </a:xfrm>
          <a:prstGeom prst="rect">
            <a:avLst/>
          </a:prstGeom>
          <a:noFill/>
        </p:spPr>
        <p:txBody>
          <a:bodyPr wrap="square" rtlCol="0">
            <a:spAutoFit/>
          </a:bodyPr>
          <a:lstStyle/>
          <a:p>
            <a:pPr marL="285750" indent="-285750">
              <a:buFont typeface="Arial" pitchFamily="34" charset="0"/>
              <a:buChar char="•"/>
            </a:pPr>
            <a:r>
              <a:rPr lang="en-US" sz="4000" dirty="0" smtClean="0"/>
              <a:t>Hit OK, Next, Close etc.</a:t>
            </a:r>
          </a:p>
          <a:p>
            <a:pPr marL="285750" indent="-285750">
              <a:buFont typeface="Arial" pitchFamily="34" charset="0"/>
              <a:buChar char="•"/>
            </a:pPr>
            <a:r>
              <a:rPr lang="en-US" sz="4000" b="1" dirty="0" smtClean="0"/>
              <a:t>Close Outlook completely</a:t>
            </a:r>
          </a:p>
          <a:p>
            <a:endParaRPr lang="en-US" dirty="0" smtClean="0"/>
          </a:p>
          <a:p>
            <a:endParaRPr lang="en-US" dirty="0"/>
          </a:p>
        </p:txBody>
      </p:sp>
    </p:spTree>
    <p:extLst>
      <p:ext uri="{BB962C8B-B14F-4D97-AF65-F5344CB8AC3E}">
        <p14:creationId xmlns:p14="http://schemas.microsoft.com/office/powerpoint/2010/main" val="119623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t>How to move your address book(s) to Outlook</a:t>
            </a:r>
            <a:endParaRPr lang="en-US" sz="2800" dirty="0"/>
          </a:p>
        </p:txBody>
      </p:sp>
      <p:sp>
        <p:nvSpPr>
          <p:cNvPr id="3" name="Subtitle 2"/>
          <p:cNvSpPr>
            <a:spLocks noGrp="1"/>
          </p:cNvSpPr>
          <p:nvPr>
            <p:ph type="subTitle" idx="1"/>
          </p:nvPr>
        </p:nvSpPr>
        <p:spPr>
          <a:xfrm>
            <a:off x="914400" y="3581400"/>
            <a:ext cx="7391400" cy="1447800"/>
          </a:xfrm>
        </p:spPr>
        <p:txBody>
          <a:bodyPr>
            <a:normAutofit fontScale="92500" lnSpcReduction="20000"/>
          </a:bodyPr>
          <a:lstStyle/>
          <a:p>
            <a:r>
              <a:rPr lang="en-US" sz="2800" dirty="0" smtClean="0"/>
              <a:t>The following slides will show you how to import a Thunderbird address book. You might have more than one to import- you can do this procedure multiple times.</a:t>
            </a:r>
            <a:endParaRPr lang="en-US" sz="2800" dirty="0"/>
          </a:p>
        </p:txBody>
      </p:sp>
    </p:spTree>
    <p:extLst>
      <p:ext uri="{BB962C8B-B14F-4D97-AF65-F5344CB8AC3E}">
        <p14:creationId xmlns:p14="http://schemas.microsoft.com/office/powerpoint/2010/main" val="3235644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import your Thunderbird address books, Part 1</a:t>
            </a:r>
            <a:endParaRPr lang="en-US" dirty="0"/>
          </a:p>
        </p:txBody>
      </p:sp>
      <p:sp>
        <p:nvSpPr>
          <p:cNvPr id="3" name="Content Placeholder 2"/>
          <p:cNvSpPr>
            <a:spLocks noGrp="1"/>
          </p:cNvSpPr>
          <p:nvPr>
            <p:ph idx="1"/>
          </p:nvPr>
        </p:nvSpPr>
        <p:spPr>
          <a:xfrm>
            <a:off x="457200" y="2102265"/>
            <a:ext cx="8229600" cy="4023898"/>
          </a:xfrm>
        </p:spPr>
        <p:txBody>
          <a:bodyPr/>
          <a:lstStyle/>
          <a:p>
            <a:r>
              <a:rPr lang="en-US" dirty="0" smtClean="0"/>
              <a:t>Open Thunderbird and go into address books</a:t>
            </a:r>
          </a:p>
          <a:p>
            <a:r>
              <a:rPr lang="en-US" dirty="0" smtClean="0"/>
              <a:t>Highlight one of the address books on the left</a:t>
            </a:r>
          </a:p>
          <a:p>
            <a:r>
              <a:rPr lang="en-US" dirty="0" smtClean="0"/>
              <a:t>Tools-&gt;Export, </a:t>
            </a:r>
          </a:p>
          <a:p>
            <a:r>
              <a:rPr lang="en-US" dirty="0" smtClean="0"/>
              <a:t>Name the file address1 and then change the “Save as type” to Comma Separated.</a:t>
            </a:r>
          </a:p>
          <a:p>
            <a:r>
              <a:rPr lang="en-US" dirty="0" smtClean="0"/>
              <a:t>Save the file to your Desktop</a:t>
            </a:r>
            <a:endParaRPr lang="en-US" dirty="0"/>
          </a:p>
        </p:txBody>
      </p:sp>
    </p:spTree>
    <p:extLst>
      <p:ext uri="{BB962C8B-B14F-4D97-AF65-F5344CB8AC3E}">
        <p14:creationId xmlns:p14="http://schemas.microsoft.com/office/powerpoint/2010/main" val="154409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751" y="283184"/>
            <a:ext cx="8045866" cy="879044"/>
          </a:xfrm>
        </p:spPr>
        <p:txBody>
          <a:bodyPr>
            <a:normAutofit/>
          </a:bodyPr>
          <a:lstStyle/>
          <a:p>
            <a:r>
              <a:rPr lang="en-US" dirty="0" smtClean="0"/>
              <a:t>Part 2</a:t>
            </a:r>
            <a:endParaRPr lang="en-US" dirty="0"/>
          </a:p>
        </p:txBody>
      </p:sp>
      <p:sp>
        <p:nvSpPr>
          <p:cNvPr id="3" name="Content Placeholder 2"/>
          <p:cNvSpPr>
            <a:spLocks noGrp="1"/>
          </p:cNvSpPr>
          <p:nvPr>
            <p:ph idx="1"/>
          </p:nvPr>
        </p:nvSpPr>
        <p:spPr>
          <a:xfrm>
            <a:off x="435836" y="1187865"/>
            <a:ext cx="5921745" cy="957130"/>
          </a:xfrm>
        </p:spPr>
        <p:txBody>
          <a:bodyPr>
            <a:noAutofit/>
          </a:bodyPr>
          <a:lstStyle/>
          <a:p>
            <a:r>
              <a:rPr lang="en-US" sz="2000" dirty="0" smtClean="0"/>
              <a:t>Open Outlook</a:t>
            </a:r>
          </a:p>
          <a:p>
            <a:r>
              <a:rPr lang="en-US" sz="2000" dirty="0" smtClean="0"/>
              <a:t>Go to File-&gt;Open-&gt;Import (as shown below)</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938" y="2134159"/>
            <a:ext cx="6947731" cy="434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478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78" y="410198"/>
            <a:ext cx="8800898" cy="550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5930782" y="2726108"/>
            <a:ext cx="1914257"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7909182" y="2402942"/>
            <a:ext cx="419323" cy="646331"/>
          </a:xfrm>
          <a:prstGeom prst="rect">
            <a:avLst/>
          </a:prstGeom>
          <a:noFill/>
        </p:spPr>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spTree>
    <p:extLst>
      <p:ext uri="{BB962C8B-B14F-4D97-AF65-F5344CB8AC3E}">
        <p14:creationId xmlns:p14="http://schemas.microsoft.com/office/powerpoint/2010/main" val="50071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8" y="1819275"/>
            <a:ext cx="42005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078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1804988"/>
            <a:ext cx="42100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72754" y="546931"/>
            <a:ext cx="3127761" cy="923330"/>
          </a:xfrm>
          <a:prstGeom prst="rect">
            <a:avLst/>
          </a:prstGeom>
          <a:noFill/>
        </p:spPr>
        <p:txBody>
          <a:bodyPr wrap="square" rtlCol="0">
            <a:spAutoFit/>
          </a:bodyPr>
          <a:lstStyle/>
          <a:p>
            <a:r>
              <a:rPr lang="en-US" dirty="0" smtClean="0"/>
              <a:t>Browse to the file on your desktop. It should be called address1.csv</a:t>
            </a:r>
            <a:endParaRPr lang="en-US" dirty="0"/>
          </a:p>
        </p:txBody>
      </p:sp>
      <p:cxnSp>
        <p:nvCxnSpPr>
          <p:cNvPr id="5" name="Straight Arrow Connector 4"/>
          <p:cNvCxnSpPr/>
          <p:nvPr/>
        </p:nvCxnSpPr>
        <p:spPr>
          <a:xfrm flipH="1">
            <a:off x="6434983" y="1256232"/>
            <a:ext cx="1170774" cy="108531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8069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8" y="1819275"/>
            <a:ext cx="42005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834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start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If you use Eudora…</a:t>
            </a:r>
          </a:p>
          <a:p>
            <a:pPr lvl="1"/>
            <a:r>
              <a:rPr lang="en-US" dirty="0" smtClean="0"/>
              <a:t>Open Eudora and go to Tools-&gt;Options </a:t>
            </a:r>
            <a:r>
              <a:rPr lang="en-US" smtClean="0"/>
              <a:t>-&gt;Checking Mail</a:t>
            </a:r>
            <a:endParaRPr lang="en-US" dirty="0" smtClean="0"/>
          </a:p>
          <a:p>
            <a:pPr lvl="1"/>
            <a:r>
              <a:rPr lang="en-US" dirty="0" smtClean="0"/>
              <a:t>Check the box that says Leave mail on the server</a:t>
            </a:r>
          </a:p>
          <a:p>
            <a:pPr lvl="1"/>
            <a:r>
              <a:rPr lang="en-US" dirty="0" smtClean="0"/>
              <a:t>Make sure there is no number set in the “for how many days” box. (i.e. never take mail off the server)</a:t>
            </a:r>
          </a:p>
          <a:p>
            <a:pPr marL="0" indent="0">
              <a:buNone/>
            </a:pPr>
            <a:r>
              <a:rPr lang="en-US" dirty="0" smtClean="0"/>
              <a:t>This won’t affect your Eudora, but it will keep Eudora from stealing all your mail from Outlook.</a:t>
            </a:r>
            <a:endParaRPr lang="en-US" dirty="0"/>
          </a:p>
        </p:txBody>
      </p:sp>
    </p:spTree>
    <p:extLst>
      <p:ext uri="{BB962C8B-B14F-4D97-AF65-F5344CB8AC3E}">
        <p14:creationId xmlns:p14="http://schemas.microsoft.com/office/powerpoint/2010/main" val="205532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8" y="1819275"/>
            <a:ext cx="42005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6434983" y="1256232"/>
            <a:ext cx="1170774" cy="108531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 name="Rounded Rectangle 3"/>
          <p:cNvSpPr/>
          <p:nvPr/>
        </p:nvSpPr>
        <p:spPr>
          <a:xfrm>
            <a:off x="5230025" y="2341548"/>
            <a:ext cx="1963643" cy="305207"/>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7399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888" y="1552575"/>
            <a:ext cx="4848225"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5836" y="512748"/>
            <a:ext cx="7930497" cy="923330"/>
          </a:xfrm>
          <a:prstGeom prst="rect">
            <a:avLst/>
          </a:prstGeom>
          <a:noFill/>
        </p:spPr>
        <p:txBody>
          <a:bodyPr wrap="square" rtlCol="0">
            <a:spAutoFit/>
          </a:bodyPr>
          <a:lstStyle/>
          <a:p>
            <a:r>
              <a:rPr lang="en-US" dirty="0" smtClean="0"/>
              <a:t>Go through the list on the right and make sure that for every field you tended to enter information into in Thunderbird, there is a matching set of field names.  (For example, “First Name” in Outlook is mapped from “First Name” in Thunderbird.)</a:t>
            </a:r>
            <a:endParaRPr lang="en-US" dirty="0"/>
          </a:p>
        </p:txBody>
      </p:sp>
    </p:spTree>
    <p:extLst>
      <p:ext uri="{BB962C8B-B14F-4D97-AF65-F5344CB8AC3E}">
        <p14:creationId xmlns:p14="http://schemas.microsoft.com/office/powerpoint/2010/main" val="1756531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888" y="1467115"/>
            <a:ext cx="4848225"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6015" y="290557"/>
            <a:ext cx="8212508" cy="646331"/>
          </a:xfrm>
          <a:prstGeom prst="rect">
            <a:avLst/>
          </a:prstGeom>
          <a:noFill/>
        </p:spPr>
        <p:txBody>
          <a:bodyPr wrap="square" rtlCol="0">
            <a:spAutoFit/>
          </a:bodyPr>
          <a:lstStyle/>
          <a:p>
            <a:r>
              <a:rPr lang="en-US" dirty="0" smtClean="0"/>
              <a:t>The most important fields to check are the email fields. Email Address should match to Primary Email, and Email 2 Address  should match Secondary Email.</a:t>
            </a:r>
            <a:endParaRPr lang="en-US" dirty="0"/>
          </a:p>
        </p:txBody>
      </p:sp>
      <p:cxnSp>
        <p:nvCxnSpPr>
          <p:cNvPr id="4" name="Straight Arrow Connector 3"/>
          <p:cNvCxnSpPr/>
          <p:nvPr/>
        </p:nvCxnSpPr>
        <p:spPr>
          <a:xfrm flipV="1">
            <a:off x="3238856" y="3281585"/>
            <a:ext cx="2538101" cy="45292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a:off x="3384135" y="3902581"/>
            <a:ext cx="138441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546931" y="5802594"/>
            <a:ext cx="7768127" cy="646331"/>
          </a:xfrm>
          <a:prstGeom prst="rect">
            <a:avLst/>
          </a:prstGeom>
          <a:noFill/>
        </p:spPr>
        <p:txBody>
          <a:bodyPr wrap="square" rtlCol="0">
            <a:spAutoFit/>
          </a:bodyPr>
          <a:lstStyle/>
          <a:p>
            <a:r>
              <a:rPr lang="en-US" dirty="0" smtClean="0"/>
              <a:t>Drag the fields from the left column and drop them in the appropriate row on the right.</a:t>
            </a:r>
            <a:endParaRPr lang="en-US" dirty="0"/>
          </a:p>
        </p:txBody>
      </p:sp>
    </p:spTree>
    <p:extLst>
      <p:ext uri="{BB962C8B-B14F-4D97-AF65-F5344CB8AC3E}">
        <p14:creationId xmlns:p14="http://schemas.microsoft.com/office/powerpoint/2010/main" val="357586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10" y="873300"/>
            <a:ext cx="7572153" cy="586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3837953"/>
            <a:ext cx="419323" cy="646331"/>
          </a:xfrm>
          <a:prstGeom prst="rect">
            <a:avLst/>
          </a:prstGeom>
          <a:noFill/>
        </p:spPr>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cxnSp>
        <p:nvCxnSpPr>
          <p:cNvPr id="4" name="Straight Arrow Connector 3"/>
          <p:cNvCxnSpPr>
            <a:stCxn id="3" idx="2"/>
          </p:cNvCxnSpPr>
          <p:nvPr/>
        </p:nvCxnSpPr>
        <p:spPr>
          <a:xfrm>
            <a:off x="209662" y="4484284"/>
            <a:ext cx="277448" cy="105339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2932582" y="121943"/>
            <a:ext cx="419323" cy="646331"/>
          </a:xfrm>
          <a:prstGeom prst="rect">
            <a:avLst/>
          </a:prstGeom>
          <a:noFill/>
        </p:spPr>
        <p:txBody>
          <a:bodyPr wrap="square" rtlCol="0">
            <a:spAutoFit/>
          </a:bodyPr>
          <a:lstStyle/>
          <a:p>
            <a:r>
              <a:rPr lang="en-US" sz="3600" b="1" dirty="0" smtClean="0">
                <a:solidFill>
                  <a:schemeClr val="accent6"/>
                </a:solidFill>
              </a:rPr>
              <a:t>2</a:t>
            </a:r>
            <a:endParaRPr lang="en-US" sz="3600" b="1" dirty="0">
              <a:solidFill>
                <a:schemeClr val="accent6"/>
              </a:solidFill>
            </a:endParaRPr>
          </a:p>
        </p:txBody>
      </p:sp>
      <p:cxnSp>
        <p:nvCxnSpPr>
          <p:cNvPr id="6" name="Straight Arrow Connector 5"/>
          <p:cNvCxnSpPr/>
          <p:nvPr/>
        </p:nvCxnSpPr>
        <p:spPr>
          <a:xfrm flipH="1">
            <a:off x="2657740" y="768274"/>
            <a:ext cx="393107" cy="13551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Oval 6"/>
          <p:cNvSpPr/>
          <p:nvPr/>
        </p:nvSpPr>
        <p:spPr>
          <a:xfrm>
            <a:off x="2037230" y="992485"/>
            <a:ext cx="509418" cy="284077"/>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1224037" y="428894"/>
            <a:ext cx="419323" cy="646331"/>
          </a:xfrm>
          <a:prstGeom prst="rect">
            <a:avLst/>
          </a:prstGeom>
          <a:noFill/>
        </p:spPr>
        <p:txBody>
          <a:bodyPr wrap="square" rtlCol="0">
            <a:spAutoFit/>
          </a:bodyPr>
          <a:lstStyle/>
          <a:p>
            <a:r>
              <a:rPr lang="en-US" sz="3600" b="1" dirty="0">
                <a:solidFill>
                  <a:schemeClr val="accent6"/>
                </a:solidFill>
              </a:rPr>
              <a:t>3</a:t>
            </a:r>
          </a:p>
        </p:txBody>
      </p:sp>
      <p:cxnSp>
        <p:nvCxnSpPr>
          <p:cNvPr id="18" name="Straight Arrow Connector 17"/>
          <p:cNvCxnSpPr/>
          <p:nvPr/>
        </p:nvCxnSpPr>
        <p:spPr>
          <a:xfrm flipH="1">
            <a:off x="949195" y="1075225"/>
            <a:ext cx="393107" cy="13551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9" name="Oval 18"/>
          <p:cNvSpPr/>
          <p:nvPr/>
        </p:nvSpPr>
        <p:spPr>
          <a:xfrm>
            <a:off x="371415" y="1075225"/>
            <a:ext cx="509418" cy="625387"/>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TextBox 22"/>
          <p:cNvSpPr txBox="1"/>
          <p:nvPr/>
        </p:nvSpPr>
        <p:spPr>
          <a:xfrm>
            <a:off x="527843" y="3123253"/>
            <a:ext cx="1247689" cy="1200329"/>
          </a:xfrm>
          <a:prstGeom prst="rect">
            <a:avLst/>
          </a:prstGeom>
          <a:noFill/>
        </p:spPr>
        <p:txBody>
          <a:bodyPr wrap="square" rtlCol="0">
            <a:spAutoFit/>
          </a:bodyPr>
          <a:lstStyle/>
          <a:p>
            <a:r>
              <a:rPr lang="en-US" dirty="0" smtClean="0"/>
              <a:t>Change view to business card view</a:t>
            </a:r>
            <a:endParaRPr lang="en-US" dirty="0"/>
          </a:p>
        </p:txBody>
      </p:sp>
      <p:sp>
        <p:nvSpPr>
          <p:cNvPr id="2" name="TextBox 1"/>
          <p:cNvSpPr txBox="1"/>
          <p:nvPr/>
        </p:nvSpPr>
        <p:spPr>
          <a:xfrm>
            <a:off x="3623417" y="189700"/>
            <a:ext cx="4435846" cy="646331"/>
          </a:xfrm>
          <a:prstGeom prst="rect">
            <a:avLst/>
          </a:prstGeom>
          <a:noFill/>
        </p:spPr>
        <p:txBody>
          <a:bodyPr wrap="square" rtlCol="0">
            <a:spAutoFit/>
          </a:bodyPr>
          <a:lstStyle/>
          <a:p>
            <a:r>
              <a:rPr lang="en-US" dirty="0" smtClean="0"/>
              <a:t>This is best way to look at your imported contacts.</a:t>
            </a:r>
            <a:endParaRPr lang="en-US" dirty="0"/>
          </a:p>
        </p:txBody>
      </p:sp>
    </p:spTree>
    <p:extLst>
      <p:ext uri="{BB962C8B-B14F-4D97-AF65-F5344CB8AC3E}">
        <p14:creationId xmlns:p14="http://schemas.microsoft.com/office/powerpoint/2010/main" val="1805679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57" y="1874956"/>
            <a:ext cx="57721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43484" y="504892"/>
            <a:ext cx="7592206" cy="461665"/>
          </a:xfrm>
          <a:prstGeom prst="rect">
            <a:avLst/>
          </a:prstGeom>
          <a:noFill/>
        </p:spPr>
        <p:txBody>
          <a:bodyPr wrap="square" rtlCol="0">
            <a:spAutoFit/>
          </a:bodyPr>
          <a:lstStyle/>
          <a:p>
            <a:r>
              <a:rPr lang="en-US" sz="2400" dirty="0" smtClean="0"/>
              <a:t>Make the BU Directory your primary search location</a:t>
            </a:r>
            <a:r>
              <a:rPr lang="en-US" dirty="0" smtClean="0"/>
              <a:t>.</a:t>
            </a:r>
            <a:endParaRPr lang="en-US" dirty="0"/>
          </a:p>
        </p:txBody>
      </p:sp>
      <p:grpSp>
        <p:nvGrpSpPr>
          <p:cNvPr id="5" name="Group 4"/>
          <p:cNvGrpSpPr/>
          <p:nvPr/>
        </p:nvGrpSpPr>
        <p:grpSpPr>
          <a:xfrm>
            <a:off x="744148" y="975820"/>
            <a:ext cx="7328262" cy="692511"/>
            <a:chOff x="744148" y="920404"/>
            <a:chExt cx="7328262" cy="692511"/>
          </a:xfrm>
        </p:grpSpPr>
        <p:sp>
          <p:nvSpPr>
            <p:cNvPr id="2" name="TextBox 1"/>
            <p:cNvSpPr txBox="1"/>
            <p:nvPr/>
          </p:nvSpPr>
          <p:spPr>
            <a:xfrm>
              <a:off x="744148" y="966584"/>
              <a:ext cx="7328262" cy="646331"/>
            </a:xfrm>
            <a:prstGeom prst="rect">
              <a:avLst/>
            </a:prstGeom>
            <a:noFill/>
          </p:spPr>
          <p:txBody>
            <a:bodyPr wrap="square" rtlCol="0">
              <a:spAutoFit/>
            </a:bodyPr>
            <a:lstStyle/>
            <a:p>
              <a:r>
                <a:rPr lang="en-US" dirty="0"/>
                <a:t>Do this in Home tab-&gt;Address Book, Tools-&gt;Options.  </a:t>
              </a:r>
            </a:p>
            <a:p>
              <a:r>
                <a:rPr lang="en-US" dirty="0" smtClean="0"/>
                <a:t>Change </a:t>
              </a:r>
              <a:r>
                <a:rPr lang="en-US" dirty="0"/>
                <a:t>the order so that </a:t>
              </a:r>
              <a:r>
                <a:rPr lang="en-US" dirty="0" err="1"/>
                <a:t>ldap</a:t>
              </a:r>
              <a:r>
                <a:rPr lang="en-US" dirty="0"/>
                <a:t> is on top, then </a:t>
              </a:r>
              <a:r>
                <a:rPr lang="en-US" dirty="0" smtClean="0"/>
                <a:t>Contacts. </a:t>
              </a:r>
              <a:endParaRPr lang="en-US" dirty="0"/>
            </a:p>
          </p:txBody>
        </p:sp>
        <p:sp>
          <p:nvSpPr>
            <p:cNvPr id="4" name="Rounded Rectangle 3"/>
            <p:cNvSpPr/>
            <p:nvPr/>
          </p:nvSpPr>
          <p:spPr>
            <a:xfrm>
              <a:off x="1736436" y="920404"/>
              <a:ext cx="4027055" cy="323165"/>
            </a:xfrm>
            <a:prstGeom prst="round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72084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use your address book…</a:t>
            </a:r>
            <a:endParaRPr lang="en-US" dirty="0"/>
          </a:p>
        </p:txBody>
      </p:sp>
      <p:sp>
        <p:nvSpPr>
          <p:cNvPr id="3" name="Content Placeholder 2"/>
          <p:cNvSpPr>
            <a:spLocks noGrp="1"/>
          </p:cNvSpPr>
          <p:nvPr>
            <p:ph idx="1"/>
          </p:nvPr>
        </p:nvSpPr>
        <p:spPr/>
        <p:txBody>
          <a:bodyPr/>
          <a:lstStyle/>
          <a:p>
            <a:r>
              <a:rPr lang="en-US" dirty="0" smtClean="0"/>
              <a:t>Start a new message</a:t>
            </a:r>
          </a:p>
          <a:p>
            <a:r>
              <a:rPr lang="en-US" dirty="0" smtClean="0"/>
              <a:t>Type somebody’s last name</a:t>
            </a:r>
          </a:p>
          <a:p>
            <a:r>
              <a:rPr lang="en-US" dirty="0" smtClean="0"/>
              <a:t>Tab to the next line and wait a few seconds to see if the name is found.</a:t>
            </a:r>
          </a:p>
          <a:p>
            <a:r>
              <a:rPr lang="en-US" dirty="0" smtClean="0"/>
              <a:t>If not, click on the check names button (see next slide).</a:t>
            </a:r>
          </a:p>
          <a:p>
            <a:r>
              <a:rPr lang="en-US" dirty="0" smtClean="0"/>
              <a:t>Note you can do the same for CC and BCC</a:t>
            </a:r>
            <a:endParaRPr lang="en-US" dirty="0"/>
          </a:p>
        </p:txBody>
      </p:sp>
    </p:spTree>
    <p:extLst>
      <p:ext uri="{BB962C8B-B14F-4D97-AF65-F5344CB8AC3E}">
        <p14:creationId xmlns:p14="http://schemas.microsoft.com/office/powerpoint/2010/main" val="3186898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86" y="208578"/>
            <a:ext cx="8964100" cy="560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1820458" y="1782693"/>
            <a:ext cx="943323" cy="261258"/>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 name="Straight Arrow Connector 4"/>
          <p:cNvCxnSpPr/>
          <p:nvPr/>
        </p:nvCxnSpPr>
        <p:spPr>
          <a:xfrm flipH="1" flipV="1">
            <a:off x="2613892" y="2043951"/>
            <a:ext cx="2230583" cy="138735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4091710" y="3398985"/>
            <a:ext cx="1874982" cy="1754326"/>
          </a:xfrm>
          <a:prstGeom prst="rect">
            <a:avLst/>
          </a:prstGeom>
          <a:noFill/>
        </p:spPr>
        <p:txBody>
          <a:bodyPr wrap="square" rtlCol="0">
            <a:spAutoFit/>
          </a:bodyPr>
          <a:lstStyle/>
          <a:p>
            <a:r>
              <a:rPr lang="en-US" dirty="0" smtClean="0"/>
              <a:t>If you see a red line underneath the name, BU can’t find the address. Click on Check Names.</a:t>
            </a:r>
            <a:endParaRPr lang="en-US" dirty="0"/>
          </a:p>
        </p:txBody>
      </p:sp>
      <p:cxnSp>
        <p:nvCxnSpPr>
          <p:cNvPr id="10" name="Straight Arrow Connector 9"/>
          <p:cNvCxnSpPr/>
          <p:nvPr/>
        </p:nvCxnSpPr>
        <p:spPr>
          <a:xfrm flipH="1" flipV="1">
            <a:off x="4692074" y="1681018"/>
            <a:ext cx="152401" cy="175029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219553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3" y="1259862"/>
            <a:ext cx="8810715" cy="550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3465" y="358923"/>
            <a:ext cx="7904860" cy="369332"/>
          </a:xfrm>
          <a:prstGeom prst="rect">
            <a:avLst/>
          </a:prstGeom>
          <a:noFill/>
        </p:spPr>
        <p:txBody>
          <a:bodyPr wrap="square" rtlCol="0">
            <a:spAutoFit/>
          </a:bodyPr>
          <a:lstStyle/>
          <a:p>
            <a:r>
              <a:rPr lang="en-US" dirty="0" smtClean="0"/>
              <a:t>How to create a signature, part 1.</a:t>
            </a:r>
            <a:endParaRPr lang="en-US" dirty="0"/>
          </a:p>
        </p:txBody>
      </p:sp>
    </p:spTree>
    <p:extLst>
      <p:ext uri="{BB962C8B-B14F-4D97-AF65-F5344CB8AC3E}">
        <p14:creationId xmlns:p14="http://schemas.microsoft.com/office/powerpoint/2010/main" val="3063513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94" y="1158240"/>
            <a:ext cx="8917576" cy="557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3465" y="358923"/>
            <a:ext cx="7904860" cy="369332"/>
          </a:xfrm>
          <a:prstGeom prst="rect">
            <a:avLst/>
          </a:prstGeom>
          <a:noFill/>
        </p:spPr>
        <p:txBody>
          <a:bodyPr wrap="square" rtlCol="0">
            <a:spAutoFit/>
          </a:bodyPr>
          <a:lstStyle/>
          <a:p>
            <a:r>
              <a:rPr lang="en-US" dirty="0" smtClean="0"/>
              <a:t>How to create a signature, part 2.</a:t>
            </a:r>
            <a:endParaRPr lang="en-US" dirty="0"/>
          </a:p>
        </p:txBody>
      </p:sp>
    </p:spTree>
    <p:extLst>
      <p:ext uri="{BB962C8B-B14F-4D97-AF65-F5344CB8AC3E}">
        <p14:creationId xmlns:p14="http://schemas.microsoft.com/office/powerpoint/2010/main" val="30846328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465" y="333286"/>
            <a:ext cx="7793765" cy="369332"/>
          </a:xfrm>
          <a:prstGeom prst="rect">
            <a:avLst/>
          </a:prstGeom>
          <a:noFill/>
        </p:spPr>
        <p:txBody>
          <a:bodyPr wrap="square" rtlCol="0">
            <a:spAutoFit/>
          </a:bodyPr>
          <a:lstStyle/>
          <a:p>
            <a:r>
              <a:rPr lang="en-US" dirty="0" smtClean="0"/>
              <a:t>How to attach a file.</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144" y="147782"/>
            <a:ext cx="6254471" cy="652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67709" y="2890982"/>
            <a:ext cx="2650836" cy="1616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555379" y="618836"/>
            <a:ext cx="808476" cy="277091"/>
          </a:xfrm>
          <a:prstGeom prst="round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81736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set up Outlook </a:t>
            </a:r>
            <a:endParaRPr lang="en-US" dirty="0"/>
          </a:p>
        </p:txBody>
      </p:sp>
      <p:sp>
        <p:nvSpPr>
          <p:cNvPr id="3" name="Subtitle 2"/>
          <p:cNvSpPr>
            <a:spLocks noGrp="1"/>
          </p:cNvSpPr>
          <p:nvPr>
            <p:ph type="subTitle" idx="1"/>
          </p:nvPr>
        </p:nvSpPr>
        <p:spPr>
          <a:xfrm>
            <a:off x="914400" y="3581400"/>
            <a:ext cx="7391400" cy="1447800"/>
          </a:xfrm>
        </p:spPr>
        <p:txBody>
          <a:bodyPr>
            <a:normAutofit/>
          </a:bodyPr>
          <a:lstStyle/>
          <a:p>
            <a:r>
              <a:rPr lang="en-US" sz="2800" b="1" dirty="0" smtClean="0">
                <a:solidFill>
                  <a:schemeClr val="tx1"/>
                </a:solidFill>
                <a:cs typeface="Aharoni" pitchFamily="2" charset="-79"/>
              </a:rPr>
              <a:t>The following slides show you how you set up Outlook to use the IMAP server. In the Fall, we will switch you to the new Exchange server.</a:t>
            </a:r>
            <a:endParaRPr lang="en-US" sz="2800" b="1" dirty="0">
              <a:solidFill>
                <a:schemeClr val="tx1"/>
              </a:solidFill>
              <a:cs typeface="Aharoni" pitchFamily="2" charset="-79"/>
            </a:endParaRPr>
          </a:p>
        </p:txBody>
      </p:sp>
    </p:spTree>
    <p:extLst>
      <p:ext uri="{BB962C8B-B14F-4D97-AF65-F5344CB8AC3E}">
        <p14:creationId xmlns:p14="http://schemas.microsoft.com/office/powerpoint/2010/main" val="721671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General Email Topics</a:t>
            </a:r>
            <a:endParaRPr lang="en-US" dirty="0"/>
          </a:p>
        </p:txBody>
      </p:sp>
      <p:sp>
        <p:nvSpPr>
          <p:cNvPr id="3" name="Subtitle 2"/>
          <p:cNvSpPr>
            <a:spLocks noGrp="1"/>
          </p:cNvSpPr>
          <p:nvPr>
            <p:ph type="subTitle" idx="1"/>
          </p:nvPr>
        </p:nvSpPr>
        <p:spPr>
          <a:xfrm>
            <a:off x="914400" y="3581400"/>
            <a:ext cx="7391400" cy="1447800"/>
          </a:xfrm>
        </p:spPr>
        <p:txBody>
          <a:bodyPr>
            <a:normAutofit fontScale="70000" lnSpcReduction="20000"/>
          </a:bodyPr>
          <a:lstStyle/>
          <a:p>
            <a:pPr algn="l"/>
            <a:r>
              <a:rPr lang="en-US" sz="2800" dirty="0" smtClean="0"/>
              <a:t>The following slides show you:</a:t>
            </a:r>
          </a:p>
          <a:p>
            <a:pPr marL="457200" indent="-457200" algn="l">
              <a:buFont typeface="Arial" pitchFamily="34" charset="0"/>
              <a:buChar char="•"/>
            </a:pPr>
            <a:r>
              <a:rPr lang="en-US" sz="2800" dirty="0" smtClean="0"/>
              <a:t>How to distinguish between the server mail and your local mail</a:t>
            </a:r>
          </a:p>
          <a:p>
            <a:pPr marL="457200" indent="-457200" algn="l">
              <a:buFont typeface="Arial" pitchFamily="34" charset="0"/>
              <a:buChar char="•"/>
            </a:pPr>
            <a:r>
              <a:rPr lang="en-US" sz="2800" dirty="0" smtClean="0"/>
              <a:t>How to set up your favorites folder links</a:t>
            </a:r>
          </a:p>
          <a:p>
            <a:pPr marL="457200" indent="-457200" algn="l">
              <a:buFont typeface="Arial" pitchFamily="34" charset="0"/>
              <a:buChar char="•"/>
            </a:pPr>
            <a:r>
              <a:rPr lang="en-US" sz="2800" dirty="0" smtClean="0"/>
              <a:t>How to sort by name, date, subject, </a:t>
            </a:r>
            <a:r>
              <a:rPr lang="en-US" sz="2800" dirty="0" err="1" smtClean="0"/>
              <a:t>etc</a:t>
            </a:r>
            <a:endParaRPr lang="en-US" sz="2800" dirty="0" smtClean="0"/>
          </a:p>
        </p:txBody>
      </p:sp>
    </p:spTree>
    <p:extLst>
      <p:ext uri="{BB962C8B-B14F-4D97-AF65-F5344CB8AC3E}">
        <p14:creationId xmlns:p14="http://schemas.microsoft.com/office/powerpoint/2010/main" val="1429659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82" y="195943"/>
            <a:ext cx="8886227" cy="620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66332" y="3553097"/>
            <a:ext cx="1401211" cy="1214846"/>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310243" y="6400801"/>
            <a:ext cx="1443445" cy="400110"/>
          </a:xfrm>
          <a:prstGeom prst="rect">
            <a:avLst/>
          </a:prstGeom>
          <a:noFill/>
        </p:spPr>
        <p:txBody>
          <a:bodyPr wrap="square" rtlCol="0">
            <a:spAutoFit/>
          </a:bodyPr>
          <a:lstStyle/>
          <a:p>
            <a:r>
              <a:rPr lang="en-US" sz="2000" b="1" dirty="0" smtClean="0">
                <a:solidFill>
                  <a:schemeClr val="accent6"/>
                </a:solidFill>
              </a:rPr>
              <a:t>Server Mail</a:t>
            </a:r>
            <a:endParaRPr lang="en-US" sz="2000" b="1" dirty="0">
              <a:solidFill>
                <a:schemeClr val="accent6"/>
              </a:solidFill>
            </a:endParaRPr>
          </a:p>
        </p:txBody>
      </p:sp>
      <p:cxnSp>
        <p:nvCxnSpPr>
          <p:cNvPr id="5" name="Straight Arrow Connector 4"/>
          <p:cNvCxnSpPr>
            <a:stCxn id="3" idx="0"/>
            <a:endCxn id="2" idx="2"/>
          </p:cNvCxnSpPr>
          <p:nvPr/>
        </p:nvCxnSpPr>
        <p:spPr>
          <a:xfrm flipH="1" flipV="1">
            <a:off x="866938" y="4767943"/>
            <a:ext cx="165028" cy="163285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Rounded Rectangle 7"/>
          <p:cNvSpPr/>
          <p:nvPr/>
        </p:nvSpPr>
        <p:spPr>
          <a:xfrm>
            <a:off x="166331" y="2177143"/>
            <a:ext cx="1401211" cy="1375954"/>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2484446" y="195943"/>
            <a:ext cx="1443445" cy="400110"/>
          </a:xfrm>
          <a:prstGeom prst="rect">
            <a:avLst/>
          </a:prstGeom>
          <a:noFill/>
        </p:spPr>
        <p:txBody>
          <a:bodyPr wrap="square" rtlCol="0">
            <a:spAutoFit/>
          </a:bodyPr>
          <a:lstStyle/>
          <a:p>
            <a:r>
              <a:rPr lang="en-US" sz="2000" b="1" dirty="0" smtClean="0">
                <a:solidFill>
                  <a:schemeClr val="accent6"/>
                </a:solidFill>
              </a:rPr>
              <a:t>Local Mail</a:t>
            </a:r>
            <a:endParaRPr lang="en-US" sz="2000" b="1" dirty="0">
              <a:solidFill>
                <a:schemeClr val="accent6"/>
              </a:solidFill>
            </a:endParaRPr>
          </a:p>
        </p:txBody>
      </p:sp>
      <p:cxnSp>
        <p:nvCxnSpPr>
          <p:cNvPr id="10" name="Straight Arrow Connector 9"/>
          <p:cNvCxnSpPr>
            <a:stCxn id="9" idx="1"/>
            <a:endCxn id="8" idx="0"/>
          </p:cNvCxnSpPr>
          <p:nvPr/>
        </p:nvCxnSpPr>
        <p:spPr>
          <a:xfrm flipH="1">
            <a:off x="866937" y="395998"/>
            <a:ext cx="1617509" cy="178114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02473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30" y="91440"/>
            <a:ext cx="8908817" cy="65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786909" y="2447636"/>
            <a:ext cx="2937163" cy="60960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p:cNvSpPr txBox="1"/>
          <p:nvPr/>
        </p:nvSpPr>
        <p:spPr>
          <a:xfrm>
            <a:off x="1524000" y="1422400"/>
            <a:ext cx="1893455"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1. How to add to favorites.</a:t>
            </a:r>
            <a:endParaRPr lang="en-US" dirty="0"/>
          </a:p>
        </p:txBody>
      </p:sp>
      <p:cxnSp>
        <p:nvCxnSpPr>
          <p:cNvPr id="6" name="Elbow Connector 5"/>
          <p:cNvCxnSpPr/>
          <p:nvPr/>
        </p:nvCxnSpPr>
        <p:spPr>
          <a:xfrm rot="5400000">
            <a:off x="1029854" y="3602182"/>
            <a:ext cx="2881746" cy="12700"/>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 name="Elbow Connector 7"/>
          <p:cNvCxnSpPr/>
          <p:nvPr/>
        </p:nvCxnSpPr>
        <p:spPr>
          <a:xfrm rot="10800000">
            <a:off x="1976583" y="5049405"/>
            <a:ext cx="487795" cy="12700"/>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sp>
        <p:nvSpPr>
          <p:cNvPr id="10" name="Right Brace 9"/>
          <p:cNvSpPr/>
          <p:nvPr/>
        </p:nvSpPr>
        <p:spPr>
          <a:xfrm>
            <a:off x="831275" y="1182255"/>
            <a:ext cx="785091" cy="12653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7416741" y="1422400"/>
            <a:ext cx="1588655" cy="28623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2. Outlook doesn’t show images automatically. Right click here if you want to see the images from a trusted source.</a:t>
            </a:r>
            <a:endParaRPr lang="en-US" dirty="0"/>
          </a:p>
        </p:txBody>
      </p:sp>
      <p:cxnSp>
        <p:nvCxnSpPr>
          <p:cNvPr id="13" name="Straight Arrow Connector 12"/>
          <p:cNvCxnSpPr/>
          <p:nvPr/>
        </p:nvCxnSpPr>
        <p:spPr>
          <a:xfrm flipH="1">
            <a:off x="6724072" y="2752436"/>
            <a:ext cx="609601"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458215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5" y="1"/>
            <a:ext cx="8966345" cy="672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1967346" y="868218"/>
            <a:ext cx="1533236" cy="65578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3583709" y="360218"/>
            <a:ext cx="2503055"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Right click here to sort email.</a:t>
            </a:r>
            <a:endParaRPr lang="en-US" dirty="0"/>
          </a:p>
        </p:txBody>
      </p:sp>
    </p:spTree>
    <p:extLst>
      <p:ext uri="{BB962C8B-B14F-4D97-AF65-F5344CB8AC3E}">
        <p14:creationId xmlns:p14="http://schemas.microsoft.com/office/powerpoint/2010/main" val="19534768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13" y="1222049"/>
            <a:ext cx="8843349" cy="552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3107" y="324740"/>
            <a:ext cx="7426295" cy="646331"/>
          </a:xfrm>
          <a:prstGeom prst="rect">
            <a:avLst/>
          </a:prstGeom>
          <a:noFill/>
        </p:spPr>
        <p:txBody>
          <a:bodyPr wrap="square" rtlCol="0">
            <a:spAutoFit/>
          </a:bodyPr>
          <a:lstStyle/>
          <a:p>
            <a:r>
              <a:rPr lang="en-US" dirty="0" smtClean="0"/>
              <a:t>How to mark email as Junk email. This will cause all future emails from this sender to skip your Inbox and go directly to Junk.</a:t>
            </a:r>
            <a:endParaRPr lang="en-US" dirty="0"/>
          </a:p>
        </p:txBody>
      </p:sp>
    </p:spTree>
    <p:extLst>
      <p:ext uri="{BB962C8B-B14F-4D97-AF65-F5344CB8AC3E}">
        <p14:creationId xmlns:p14="http://schemas.microsoft.com/office/powerpoint/2010/main" val="3019770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11" y="1183278"/>
            <a:ext cx="8821783" cy="5513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7469" y="358923"/>
            <a:ext cx="7776673" cy="369332"/>
          </a:xfrm>
          <a:prstGeom prst="rect">
            <a:avLst/>
          </a:prstGeom>
          <a:noFill/>
        </p:spPr>
        <p:txBody>
          <a:bodyPr wrap="square" rtlCol="0">
            <a:spAutoFit/>
          </a:bodyPr>
          <a:lstStyle/>
          <a:p>
            <a:r>
              <a:rPr lang="en-US" dirty="0" smtClean="0"/>
              <a:t>How to create a rule so that all future mail from a sender goes into one folder.</a:t>
            </a:r>
            <a:endParaRPr lang="en-US" dirty="0"/>
          </a:p>
        </p:txBody>
      </p:sp>
    </p:spTree>
    <p:extLst>
      <p:ext uri="{BB962C8B-B14F-4D97-AF65-F5344CB8AC3E}">
        <p14:creationId xmlns:p14="http://schemas.microsoft.com/office/powerpoint/2010/main" val="14201594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808" y="1837345"/>
            <a:ext cx="7246834" cy="3108543"/>
          </a:xfrm>
          <a:prstGeom prst="rect">
            <a:avLst/>
          </a:prstGeom>
          <a:noFill/>
        </p:spPr>
        <p:txBody>
          <a:bodyPr wrap="square" rtlCol="0">
            <a:spAutoFit/>
          </a:bodyPr>
          <a:lstStyle/>
          <a:p>
            <a:pPr marL="285750" indent="-285750">
              <a:buFont typeface="Arial" pitchFamily="34" charset="0"/>
              <a:buChar char="•"/>
            </a:pPr>
            <a:r>
              <a:rPr lang="en-US" sz="2800" dirty="0" smtClean="0"/>
              <a:t>How to start a new mail message</a:t>
            </a:r>
          </a:p>
          <a:p>
            <a:pPr marL="285750" indent="-285750">
              <a:buFont typeface="Arial" pitchFamily="34" charset="0"/>
              <a:buChar char="•"/>
            </a:pPr>
            <a:r>
              <a:rPr lang="en-US" sz="2800" dirty="0" smtClean="0"/>
              <a:t>How to find someone’s address</a:t>
            </a:r>
          </a:p>
          <a:p>
            <a:pPr marL="285750" indent="-285750">
              <a:buFont typeface="Arial" pitchFamily="34" charset="0"/>
              <a:buChar char="•"/>
            </a:pPr>
            <a:r>
              <a:rPr lang="en-US" sz="2800" dirty="0" smtClean="0"/>
              <a:t>How to add a CC or Bcc</a:t>
            </a:r>
          </a:p>
          <a:p>
            <a:pPr marL="285750" indent="-285750">
              <a:buFont typeface="Arial" pitchFamily="34" charset="0"/>
              <a:buChar char="•"/>
            </a:pPr>
            <a:r>
              <a:rPr lang="en-US" sz="2800" dirty="0" smtClean="0"/>
              <a:t>How to reply to a message</a:t>
            </a:r>
          </a:p>
          <a:p>
            <a:pPr marL="285750" indent="-285750">
              <a:buFont typeface="Arial" pitchFamily="34" charset="0"/>
              <a:buChar char="•"/>
            </a:pPr>
            <a:r>
              <a:rPr lang="en-US" sz="2800" dirty="0" smtClean="0"/>
              <a:t>How to send</a:t>
            </a:r>
          </a:p>
          <a:p>
            <a:pPr marL="285750" indent="-285750">
              <a:buFont typeface="Arial" pitchFamily="34" charset="0"/>
              <a:buChar char="•"/>
            </a:pPr>
            <a:r>
              <a:rPr lang="en-US" sz="2800" dirty="0" smtClean="0"/>
              <a:t>How to switch between plain text and HTML</a:t>
            </a:r>
          </a:p>
          <a:p>
            <a:pPr marL="285750" indent="-285750">
              <a:buFont typeface="Arial" pitchFamily="34" charset="0"/>
              <a:buChar char="•"/>
            </a:pPr>
            <a:r>
              <a:rPr lang="en-US" sz="2800" dirty="0" smtClean="0"/>
              <a:t>How to highlight and change font</a:t>
            </a:r>
            <a:endParaRPr lang="en-US" sz="2800" dirty="0"/>
          </a:p>
        </p:txBody>
      </p:sp>
      <p:sp>
        <p:nvSpPr>
          <p:cNvPr id="3" name="TextBox 2"/>
          <p:cNvSpPr txBox="1"/>
          <p:nvPr/>
        </p:nvSpPr>
        <p:spPr>
          <a:xfrm>
            <a:off x="803305" y="564022"/>
            <a:ext cx="5802594" cy="646331"/>
          </a:xfrm>
          <a:prstGeom prst="rect">
            <a:avLst/>
          </a:prstGeom>
          <a:noFill/>
        </p:spPr>
        <p:txBody>
          <a:bodyPr wrap="square" rtlCol="0">
            <a:spAutoFit/>
          </a:bodyPr>
          <a:lstStyle/>
          <a:p>
            <a:r>
              <a:rPr lang="en-US" sz="3600" dirty="0" smtClean="0"/>
              <a:t>Quick Demos:</a:t>
            </a:r>
            <a:endParaRPr lang="en-US" sz="3600" dirty="0"/>
          </a:p>
        </p:txBody>
      </p:sp>
    </p:spTree>
    <p:extLst>
      <p:ext uri="{BB962C8B-B14F-4D97-AF65-F5344CB8AC3E}">
        <p14:creationId xmlns:p14="http://schemas.microsoft.com/office/powerpoint/2010/main" val="25325676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45" y="219891"/>
            <a:ext cx="8823525" cy="635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105029" y="609097"/>
            <a:ext cx="509418" cy="614125"/>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494830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4" y="1070868"/>
            <a:ext cx="9054635" cy="565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41744" y="982766"/>
            <a:ext cx="932873" cy="1059679"/>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p:cNvSpPr txBox="1"/>
          <p:nvPr/>
        </p:nvSpPr>
        <p:spPr>
          <a:xfrm>
            <a:off x="1108364" y="240145"/>
            <a:ext cx="737985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1. Ways to search for email.  2. Click current folders or All Outlook Items.</a:t>
            </a:r>
            <a:endParaRPr lang="en-US" dirty="0"/>
          </a:p>
        </p:txBody>
      </p:sp>
      <p:cxnSp>
        <p:nvCxnSpPr>
          <p:cNvPr id="9" name="Straight Arrow Connector 8"/>
          <p:cNvCxnSpPr/>
          <p:nvPr/>
        </p:nvCxnSpPr>
        <p:spPr>
          <a:xfrm flipH="1">
            <a:off x="1274618" y="627827"/>
            <a:ext cx="2004291" cy="90312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flipH="1">
            <a:off x="3186545" y="609477"/>
            <a:ext cx="36946" cy="153335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9" name="TextBox 18"/>
          <p:cNvSpPr txBox="1"/>
          <p:nvPr/>
        </p:nvSpPr>
        <p:spPr>
          <a:xfrm>
            <a:off x="3407562" y="1819670"/>
            <a:ext cx="419323"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sp>
        <p:nvSpPr>
          <p:cNvPr id="20" name="TextBox 19"/>
          <p:cNvSpPr txBox="1"/>
          <p:nvPr/>
        </p:nvSpPr>
        <p:spPr>
          <a:xfrm>
            <a:off x="1357746" y="659600"/>
            <a:ext cx="419323"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600" b="1" dirty="0" smtClean="0">
                <a:solidFill>
                  <a:schemeClr val="accent6"/>
                </a:solidFill>
              </a:rPr>
              <a:t>2</a:t>
            </a:r>
            <a:endParaRPr lang="en-US" sz="3600" b="1" dirty="0">
              <a:solidFill>
                <a:schemeClr val="accent6"/>
              </a:solidFill>
            </a:endParaRPr>
          </a:p>
        </p:txBody>
      </p:sp>
    </p:spTree>
    <p:extLst>
      <p:ext uri="{BB962C8B-B14F-4D97-AF65-F5344CB8AC3E}">
        <p14:creationId xmlns:p14="http://schemas.microsoft.com/office/powerpoint/2010/main" val="17188930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2657475"/>
            <a:ext cx="37338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3305" y="546931"/>
            <a:ext cx="7178467" cy="646331"/>
          </a:xfrm>
          <a:prstGeom prst="rect">
            <a:avLst/>
          </a:prstGeom>
          <a:noFill/>
        </p:spPr>
        <p:txBody>
          <a:bodyPr wrap="square" rtlCol="0">
            <a:spAutoFit/>
          </a:bodyPr>
          <a:lstStyle/>
          <a:p>
            <a:r>
              <a:rPr lang="en-US" dirty="0" smtClean="0"/>
              <a:t>The first time you click on the Search bar, you may get this. Go ahead and download and install it.</a:t>
            </a:r>
            <a:endParaRPr lang="en-US" dirty="0"/>
          </a:p>
        </p:txBody>
      </p:sp>
    </p:spTree>
    <p:extLst>
      <p:ext uri="{BB962C8B-B14F-4D97-AF65-F5344CB8AC3E}">
        <p14:creationId xmlns:p14="http://schemas.microsoft.com/office/powerpoint/2010/main" val="2837325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1803"/>
          <a:stretch/>
        </p:blipFill>
        <p:spPr bwMode="auto">
          <a:xfrm>
            <a:off x="472440" y="523875"/>
            <a:ext cx="8199120"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72440" y="3048000"/>
            <a:ext cx="1051560" cy="457200"/>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3048000" y="4038600"/>
            <a:ext cx="1981200" cy="457200"/>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2656114" y="1642514"/>
            <a:ext cx="391886" cy="646331"/>
          </a:xfrm>
          <a:prstGeom prst="rect">
            <a:avLst/>
          </a:prstGeom>
          <a:noFill/>
        </p:spPr>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cxnSp>
        <p:nvCxnSpPr>
          <p:cNvPr id="9" name="Straight Arrow Connector 8"/>
          <p:cNvCxnSpPr>
            <a:endCxn id="3" idx="7"/>
          </p:cNvCxnSpPr>
          <p:nvPr/>
        </p:nvCxnSpPr>
        <p:spPr>
          <a:xfrm flipH="1">
            <a:off x="1370003" y="1965679"/>
            <a:ext cx="1286111" cy="114927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a:stCxn id="4" idx="2"/>
            <a:endCxn id="6" idx="1"/>
          </p:cNvCxnSpPr>
          <p:nvPr/>
        </p:nvCxnSpPr>
        <p:spPr>
          <a:xfrm>
            <a:off x="2852057" y="2288845"/>
            <a:ext cx="486083" cy="181671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4" name="TextBox 13"/>
          <p:cNvSpPr txBox="1"/>
          <p:nvPr/>
        </p:nvSpPr>
        <p:spPr>
          <a:xfrm>
            <a:off x="6374675" y="3459224"/>
            <a:ext cx="391886" cy="646331"/>
          </a:xfrm>
          <a:prstGeom prst="rect">
            <a:avLst/>
          </a:prstGeom>
          <a:noFill/>
        </p:spPr>
        <p:txBody>
          <a:bodyPr wrap="square" rtlCol="0">
            <a:spAutoFit/>
          </a:bodyPr>
          <a:lstStyle/>
          <a:p>
            <a:r>
              <a:rPr lang="en-US" sz="3600" b="1" dirty="0" smtClean="0">
                <a:solidFill>
                  <a:schemeClr val="accent6"/>
                </a:solidFill>
              </a:rPr>
              <a:t>2</a:t>
            </a:r>
            <a:endParaRPr lang="en-US" sz="3600" b="1" dirty="0">
              <a:solidFill>
                <a:schemeClr val="accent6"/>
              </a:solidFill>
            </a:endParaRPr>
          </a:p>
        </p:txBody>
      </p:sp>
      <p:sp>
        <p:nvSpPr>
          <p:cNvPr id="16" name="Oval 15"/>
          <p:cNvSpPr/>
          <p:nvPr/>
        </p:nvSpPr>
        <p:spPr>
          <a:xfrm>
            <a:off x="6075318" y="4622074"/>
            <a:ext cx="990600" cy="457200"/>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a:stCxn id="14" idx="2"/>
            <a:endCxn id="16" idx="0"/>
          </p:cNvCxnSpPr>
          <p:nvPr/>
        </p:nvCxnSpPr>
        <p:spPr>
          <a:xfrm>
            <a:off x="6570618" y="4105555"/>
            <a:ext cx="0" cy="51651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33497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48" y="1041101"/>
            <a:ext cx="8788005" cy="549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5477" y="260442"/>
            <a:ext cx="7323745" cy="369332"/>
          </a:xfrm>
          <a:prstGeom prst="rect">
            <a:avLst/>
          </a:prstGeom>
          <a:noFill/>
        </p:spPr>
        <p:txBody>
          <a:bodyPr wrap="square" rtlCol="0">
            <a:spAutoFit/>
          </a:bodyPr>
          <a:lstStyle/>
          <a:p>
            <a:r>
              <a:rPr lang="en-US" dirty="0" smtClean="0"/>
              <a:t>How to send a group email</a:t>
            </a:r>
            <a:endParaRPr lang="en-US" dirty="0"/>
          </a:p>
        </p:txBody>
      </p:sp>
      <p:sp>
        <p:nvSpPr>
          <p:cNvPr id="4" name="TextBox 3"/>
          <p:cNvSpPr txBox="1"/>
          <p:nvPr/>
        </p:nvSpPr>
        <p:spPr>
          <a:xfrm>
            <a:off x="0" y="3837953"/>
            <a:ext cx="419323" cy="646331"/>
          </a:xfrm>
          <a:prstGeom prst="rect">
            <a:avLst/>
          </a:prstGeom>
          <a:noFill/>
        </p:spPr>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cxnSp>
        <p:nvCxnSpPr>
          <p:cNvPr id="5" name="Straight Arrow Connector 4"/>
          <p:cNvCxnSpPr>
            <a:stCxn id="4" idx="2"/>
          </p:cNvCxnSpPr>
          <p:nvPr/>
        </p:nvCxnSpPr>
        <p:spPr>
          <a:xfrm>
            <a:off x="209662" y="4484284"/>
            <a:ext cx="277448" cy="105339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3688595" y="189700"/>
            <a:ext cx="419323" cy="646331"/>
          </a:xfrm>
          <a:prstGeom prst="rect">
            <a:avLst/>
          </a:prstGeom>
          <a:noFill/>
        </p:spPr>
        <p:txBody>
          <a:bodyPr wrap="square" rtlCol="0">
            <a:spAutoFit/>
          </a:bodyPr>
          <a:lstStyle/>
          <a:p>
            <a:r>
              <a:rPr lang="en-US" sz="3600" b="1" dirty="0" smtClean="0">
                <a:solidFill>
                  <a:schemeClr val="accent6"/>
                </a:solidFill>
              </a:rPr>
              <a:t>3</a:t>
            </a:r>
            <a:endParaRPr lang="en-US" sz="3600" b="1" dirty="0">
              <a:solidFill>
                <a:schemeClr val="accent6"/>
              </a:solidFill>
            </a:endParaRPr>
          </a:p>
        </p:txBody>
      </p:sp>
      <p:cxnSp>
        <p:nvCxnSpPr>
          <p:cNvPr id="7" name="Straight Arrow Connector 6"/>
          <p:cNvCxnSpPr/>
          <p:nvPr/>
        </p:nvCxnSpPr>
        <p:spPr>
          <a:xfrm>
            <a:off x="3898257" y="836031"/>
            <a:ext cx="0" cy="88167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Oval 7"/>
          <p:cNvSpPr/>
          <p:nvPr/>
        </p:nvSpPr>
        <p:spPr>
          <a:xfrm>
            <a:off x="3622475" y="1857276"/>
            <a:ext cx="637604" cy="464064"/>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1433698" y="566012"/>
            <a:ext cx="419323" cy="646331"/>
          </a:xfrm>
          <a:prstGeom prst="rect">
            <a:avLst/>
          </a:prstGeom>
          <a:noFill/>
        </p:spPr>
        <p:txBody>
          <a:bodyPr wrap="square" rtlCol="0">
            <a:spAutoFit/>
          </a:bodyPr>
          <a:lstStyle/>
          <a:p>
            <a:r>
              <a:rPr lang="en-US" sz="3600" b="1" dirty="0" smtClean="0">
                <a:solidFill>
                  <a:schemeClr val="accent6"/>
                </a:solidFill>
              </a:rPr>
              <a:t>2</a:t>
            </a:r>
            <a:endParaRPr lang="en-US" sz="3600" b="1" dirty="0">
              <a:solidFill>
                <a:schemeClr val="accent6"/>
              </a:solidFill>
            </a:endParaRPr>
          </a:p>
        </p:txBody>
      </p:sp>
      <p:cxnSp>
        <p:nvCxnSpPr>
          <p:cNvPr id="10" name="Straight Arrow Connector 9"/>
          <p:cNvCxnSpPr/>
          <p:nvPr/>
        </p:nvCxnSpPr>
        <p:spPr>
          <a:xfrm flipH="1">
            <a:off x="949195" y="1075225"/>
            <a:ext cx="393107" cy="13551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Oval 10"/>
          <p:cNvSpPr/>
          <p:nvPr/>
        </p:nvSpPr>
        <p:spPr>
          <a:xfrm>
            <a:off x="371415" y="1300132"/>
            <a:ext cx="509418" cy="625387"/>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330612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03" y="1187865"/>
            <a:ext cx="8929396" cy="558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2011" y="358923"/>
            <a:ext cx="8520157" cy="738664"/>
          </a:xfrm>
          <a:prstGeom prst="rect">
            <a:avLst/>
          </a:prstGeom>
          <a:noFill/>
        </p:spPr>
        <p:txBody>
          <a:bodyPr wrap="square" rtlCol="0">
            <a:spAutoFit/>
          </a:bodyPr>
          <a:lstStyle/>
          <a:p>
            <a:r>
              <a:rPr lang="en-US" dirty="0" smtClean="0"/>
              <a:t>Appointments vs. Meetings</a:t>
            </a:r>
          </a:p>
          <a:p>
            <a:r>
              <a:rPr lang="en-US" sz="1200" dirty="0" smtClean="0"/>
              <a:t>Appointments are for yourself only. Meetings are when you want to invite other people.</a:t>
            </a:r>
          </a:p>
          <a:p>
            <a:r>
              <a:rPr lang="en-US" sz="1200" dirty="0" smtClean="0"/>
              <a:t>This is how you invite someone to a Meeting:</a:t>
            </a:r>
            <a:endParaRPr lang="en-US" dirty="0"/>
          </a:p>
        </p:txBody>
      </p:sp>
      <p:sp>
        <p:nvSpPr>
          <p:cNvPr id="5" name="TextBox 4"/>
          <p:cNvSpPr txBox="1"/>
          <p:nvPr/>
        </p:nvSpPr>
        <p:spPr>
          <a:xfrm>
            <a:off x="282011" y="3700834"/>
            <a:ext cx="419323" cy="646331"/>
          </a:xfrm>
          <a:prstGeom prst="rect">
            <a:avLst/>
          </a:prstGeom>
          <a:noFill/>
        </p:spPr>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cxnSp>
        <p:nvCxnSpPr>
          <p:cNvPr id="6" name="Straight Arrow Connector 5"/>
          <p:cNvCxnSpPr>
            <a:stCxn id="5" idx="0"/>
          </p:cNvCxnSpPr>
          <p:nvPr/>
        </p:nvCxnSpPr>
        <p:spPr>
          <a:xfrm flipV="1">
            <a:off x="491673" y="2315910"/>
            <a:ext cx="296821" cy="138492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Oval 8"/>
          <p:cNvSpPr/>
          <p:nvPr/>
        </p:nvSpPr>
        <p:spPr>
          <a:xfrm>
            <a:off x="533785" y="1554545"/>
            <a:ext cx="509418" cy="625387"/>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031493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2" y="642797"/>
            <a:ext cx="9009890" cy="563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1293" y="273465"/>
            <a:ext cx="5759866" cy="369332"/>
          </a:xfrm>
          <a:prstGeom prst="rect">
            <a:avLst/>
          </a:prstGeom>
          <a:noFill/>
        </p:spPr>
        <p:txBody>
          <a:bodyPr wrap="square" rtlCol="0">
            <a:spAutoFit/>
          </a:bodyPr>
          <a:lstStyle/>
          <a:p>
            <a:r>
              <a:rPr lang="en-US" dirty="0" smtClean="0"/>
              <a:t>Flags and Tasks</a:t>
            </a:r>
            <a:endParaRPr lang="en-US" dirty="0"/>
          </a:p>
        </p:txBody>
      </p:sp>
      <p:sp>
        <p:nvSpPr>
          <p:cNvPr id="4" name="TextBox 3"/>
          <p:cNvSpPr txBox="1"/>
          <p:nvPr/>
        </p:nvSpPr>
        <p:spPr>
          <a:xfrm>
            <a:off x="2704455" y="3104878"/>
            <a:ext cx="419323" cy="646331"/>
          </a:xfrm>
          <a:prstGeom prst="rect">
            <a:avLst/>
          </a:prstGeom>
          <a:noFill/>
        </p:spPr>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cxnSp>
        <p:nvCxnSpPr>
          <p:cNvPr id="5" name="Straight Arrow Connector 4"/>
          <p:cNvCxnSpPr/>
          <p:nvPr/>
        </p:nvCxnSpPr>
        <p:spPr>
          <a:xfrm>
            <a:off x="3123778" y="3751209"/>
            <a:ext cx="277448" cy="105339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8033079" y="3477468"/>
            <a:ext cx="419323" cy="646331"/>
          </a:xfrm>
          <a:prstGeom prst="rect">
            <a:avLst/>
          </a:prstGeom>
          <a:noFill/>
        </p:spPr>
        <p:txBody>
          <a:bodyPr wrap="square" rtlCol="0">
            <a:spAutoFit/>
          </a:bodyPr>
          <a:lstStyle/>
          <a:p>
            <a:r>
              <a:rPr lang="en-US" sz="3600" b="1" dirty="0" smtClean="0">
                <a:solidFill>
                  <a:schemeClr val="accent6"/>
                </a:solidFill>
              </a:rPr>
              <a:t>2</a:t>
            </a:r>
            <a:endParaRPr lang="en-US" sz="3600" b="1" dirty="0">
              <a:solidFill>
                <a:schemeClr val="accent6"/>
              </a:solidFill>
            </a:endParaRPr>
          </a:p>
        </p:txBody>
      </p:sp>
      <p:cxnSp>
        <p:nvCxnSpPr>
          <p:cNvPr id="7" name="Straight Arrow Connector 6"/>
          <p:cNvCxnSpPr/>
          <p:nvPr/>
        </p:nvCxnSpPr>
        <p:spPr>
          <a:xfrm>
            <a:off x="8452402" y="4170348"/>
            <a:ext cx="341220" cy="44438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Oval 7"/>
          <p:cNvSpPr/>
          <p:nvPr/>
        </p:nvSpPr>
        <p:spPr>
          <a:xfrm>
            <a:off x="7114047" y="899649"/>
            <a:ext cx="509418" cy="625387"/>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98155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do an E-Mail </a:t>
            </a:r>
            <a:r>
              <a:rPr lang="en-US" dirty="0" smtClean="0"/>
              <a:t>Merge Step 1</a:t>
            </a:r>
            <a:endParaRPr lang="en-US" dirty="0"/>
          </a:p>
        </p:txBody>
      </p:sp>
      <p:sp>
        <p:nvSpPr>
          <p:cNvPr id="3" name="Content Placeholder 2"/>
          <p:cNvSpPr>
            <a:spLocks noGrp="1"/>
          </p:cNvSpPr>
          <p:nvPr>
            <p:ph idx="1"/>
          </p:nvPr>
        </p:nvSpPr>
        <p:spPr/>
        <p:txBody>
          <a:bodyPr/>
          <a:lstStyle/>
          <a:p>
            <a:pPr lvl="0"/>
            <a:r>
              <a:rPr lang="en-US" dirty="0"/>
              <a:t>Create your data file in Excel. </a:t>
            </a:r>
          </a:p>
          <a:p>
            <a:pPr lvl="1"/>
            <a:r>
              <a:rPr lang="en-US" dirty="0"/>
              <a:t>You need to use column headers in your Excel spreadsheet. The column headers will become the field names when you do the merge. </a:t>
            </a:r>
          </a:p>
          <a:p>
            <a:pPr lvl="1"/>
            <a:r>
              <a:rPr lang="en-US" dirty="0"/>
              <a:t>You should always use easy to identify names such as E-Mail for the column that has the e-mail addresses. </a:t>
            </a:r>
          </a:p>
          <a:p>
            <a:pPr lvl="1"/>
            <a:r>
              <a:rPr lang="en-US" dirty="0"/>
              <a:t>Save the Excel file.</a:t>
            </a:r>
          </a:p>
          <a:p>
            <a:endParaRPr lang="en-US" dirty="0"/>
          </a:p>
        </p:txBody>
      </p:sp>
    </p:spTree>
    <p:extLst>
      <p:ext uri="{BB962C8B-B14F-4D97-AF65-F5344CB8AC3E}">
        <p14:creationId xmlns:p14="http://schemas.microsoft.com/office/powerpoint/2010/main" val="36110175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do an E-Mail Merge Step 2, Part 1</a:t>
            </a:r>
            <a:endParaRPr lang="en-US" dirty="0"/>
          </a:p>
        </p:txBody>
      </p:sp>
      <p:sp>
        <p:nvSpPr>
          <p:cNvPr id="3" name="Content Placeholder 2"/>
          <p:cNvSpPr>
            <a:spLocks noGrp="1"/>
          </p:cNvSpPr>
          <p:nvPr>
            <p:ph idx="1"/>
          </p:nvPr>
        </p:nvSpPr>
        <p:spPr/>
        <p:txBody>
          <a:bodyPr/>
          <a:lstStyle/>
          <a:p>
            <a:pPr lvl="0"/>
            <a:r>
              <a:rPr lang="en-US" dirty="0"/>
              <a:t>Create your Main document in Word. </a:t>
            </a:r>
          </a:p>
          <a:p>
            <a:pPr lvl="1"/>
            <a:r>
              <a:rPr lang="en-US" dirty="0"/>
              <a:t>Open Word and click the Mailings Tab. </a:t>
            </a:r>
          </a:p>
          <a:p>
            <a:pPr lvl="2"/>
            <a:r>
              <a:rPr lang="en-US" dirty="0"/>
              <a:t>Click Start Mail Merge then select E-mail Messages</a:t>
            </a:r>
          </a:p>
          <a:p>
            <a:pPr lvl="2"/>
            <a:r>
              <a:rPr lang="en-US" dirty="0"/>
              <a:t>Click Select Recipients then select Use Existing List. Navigate to where you saved your Excel data file (from Step 1) and click Open. If the Select Table box opens, select the appropriate worksheet (Sheet1$ is the default, use that if you haven’t created additional worksheets). Make sure the First row of data contains column headers box is checked then click OK</a:t>
            </a:r>
          </a:p>
          <a:p>
            <a:endParaRPr lang="en-US" dirty="0"/>
          </a:p>
        </p:txBody>
      </p:sp>
    </p:spTree>
    <p:extLst>
      <p:ext uri="{BB962C8B-B14F-4D97-AF65-F5344CB8AC3E}">
        <p14:creationId xmlns:p14="http://schemas.microsoft.com/office/powerpoint/2010/main" val="12310580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do an E-Mail Merge Step 2, Part 2</a:t>
            </a:r>
            <a:endParaRPr lang="en-US" dirty="0"/>
          </a:p>
        </p:txBody>
      </p:sp>
      <p:sp>
        <p:nvSpPr>
          <p:cNvPr id="3" name="Content Placeholder 2"/>
          <p:cNvSpPr>
            <a:spLocks noGrp="1"/>
          </p:cNvSpPr>
          <p:nvPr>
            <p:ph idx="1"/>
          </p:nvPr>
        </p:nvSpPr>
        <p:spPr/>
        <p:txBody>
          <a:bodyPr/>
          <a:lstStyle/>
          <a:p>
            <a:pPr lvl="1"/>
            <a:r>
              <a:rPr lang="en-US" dirty="0"/>
              <a:t>Type the text of your e-mail message. You may include personalized data such a name if that data is included in your Excel spreadsheet.</a:t>
            </a:r>
          </a:p>
          <a:p>
            <a:pPr lvl="2"/>
            <a:r>
              <a:rPr lang="en-US" dirty="0"/>
              <a:t>To insert a field click Insert Merge Field and select the field you want from the drop-down list</a:t>
            </a:r>
          </a:p>
          <a:p>
            <a:pPr lvl="1"/>
            <a:r>
              <a:rPr lang="en-US" dirty="0"/>
              <a:t>When you are finished writing your message you may preview the results by clicking the Preview Results button.</a:t>
            </a:r>
          </a:p>
          <a:p>
            <a:endParaRPr lang="en-US" dirty="0"/>
          </a:p>
        </p:txBody>
      </p:sp>
    </p:spTree>
    <p:extLst>
      <p:ext uri="{BB962C8B-B14F-4D97-AF65-F5344CB8AC3E}">
        <p14:creationId xmlns:p14="http://schemas.microsoft.com/office/powerpoint/2010/main" val="38635515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do an E-Mail Merge Step 2, Part 3</a:t>
            </a:r>
            <a:endParaRPr lang="en-US" dirty="0"/>
          </a:p>
        </p:txBody>
      </p:sp>
      <p:sp>
        <p:nvSpPr>
          <p:cNvPr id="3" name="Content Placeholder 2"/>
          <p:cNvSpPr>
            <a:spLocks noGrp="1"/>
          </p:cNvSpPr>
          <p:nvPr>
            <p:ph idx="1"/>
          </p:nvPr>
        </p:nvSpPr>
        <p:spPr/>
        <p:txBody>
          <a:bodyPr>
            <a:normAutofit/>
          </a:bodyPr>
          <a:lstStyle/>
          <a:p>
            <a:pPr lvl="1"/>
            <a:r>
              <a:rPr lang="en-US" dirty="0"/>
              <a:t>When you are ready to do the merge click Finish &amp; Merge and select Send E-mail Messages. Note your document will be sent in the body of the e-mail so recipients do not need to have Word on their computer to see the e-mail message.</a:t>
            </a:r>
          </a:p>
          <a:p>
            <a:pPr lvl="1"/>
            <a:r>
              <a:rPr lang="en-US" dirty="0"/>
              <a:t>You will be prompted for a subject line, please type an appropriate subject. </a:t>
            </a:r>
            <a:r>
              <a:rPr lang="en-US" b="1" dirty="0"/>
              <a:t>IMPORTANT</a:t>
            </a:r>
            <a:r>
              <a:rPr lang="en-US" dirty="0"/>
              <a:t>: Your e-mail will be sent automatically as soon as you click the OK so make your happy with your message. If you are happy then click OK.</a:t>
            </a:r>
          </a:p>
          <a:p>
            <a:endParaRPr lang="en-US" dirty="0"/>
          </a:p>
        </p:txBody>
      </p:sp>
    </p:spTree>
    <p:extLst>
      <p:ext uri="{BB962C8B-B14F-4D97-AF65-F5344CB8AC3E}">
        <p14:creationId xmlns:p14="http://schemas.microsoft.com/office/powerpoint/2010/main" val="1741632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do an E-Mail Merge Step 2, Part 4</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a:t>You’re done. If you think you will want to use this Word merge document again then save. Otherwise you may close without saving.</a:t>
            </a:r>
          </a:p>
          <a:p>
            <a:endParaRPr lang="en-US" dirty="0"/>
          </a:p>
        </p:txBody>
      </p:sp>
    </p:spTree>
    <p:extLst>
      <p:ext uri="{BB962C8B-B14F-4D97-AF65-F5344CB8AC3E}">
        <p14:creationId xmlns:p14="http://schemas.microsoft.com/office/powerpoint/2010/main" val="283625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5773" y="210312"/>
            <a:ext cx="4397937" cy="44714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92" t="18000" r="23677" b="22686"/>
          <a:stretch/>
        </p:blipFill>
        <p:spPr bwMode="auto">
          <a:xfrm>
            <a:off x="329510" y="1281437"/>
            <a:ext cx="4050465" cy="284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5028" y="522869"/>
            <a:ext cx="3437517" cy="369332"/>
          </a:xfrm>
          <a:prstGeom prst="rect">
            <a:avLst/>
          </a:prstGeom>
          <a:noFill/>
        </p:spPr>
        <p:txBody>
          <a:bodyPr wrap="square" rtlCol="0">
            <a:spAutoFit/>
          </a:bodyPr>
          <a:lstStyle/>
          <a:p>
            <a:r>
              <a:rPr lang="en-US" dirty="0" smtClean="0"/>
              <a:t>If you see this, you are on ...Track A</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738" y="1281437"/>
            <a:ext cx="34290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78535" y="522869"/>
            <a:ext cx="3867405" cy="646331"/>
          </a:xfrm>
          <a:prstGeom prst="rect">
            <a:avLst/>
          </a:prstGeom>
          <a:noFill/>
        </p:spPr>
        <p:txBody>
          <a:bodyPr wrap="none" rtlCol="0">
            <a:spAutoFit/>
          </a:bodyPr>
          <a:lstStyle/>
          <a:p>
            <a:r>
              <a:rPr lang="en-US" dirty="0" smtClean="0"/>
              <a:t>More likely, you see this.</a:t>
            </a:r>
          </a:p>
          <a:p>
            <a:r>
              <a:rPr lang="en-US" dirty="0"/>
              <a:t> </a:t>
            </a:r>
            <a:r>
              <a:rPr lang="en-US" dirty="0" smtClean="0"/>
              <a:t>                                 So you’re on Track B</a:t>
            </a:r>
            <a:endParaRPr lang="en-US" dirty="0"/>
          </a:p>
        </p:txBody>
      </p:sp>
      <p:sp>
        <p:nvSpPr>
          <p:cNvPr id="7" name="Rounded Rectangle 6"/>
          <p:cNvSpPr/>
          <p:nvPr/>
        </p:nvSpPr>
        <p:spPr>
          <a:xfrm>
            <a:off x="4633170" y="182880"/>
            <a:ext cx="4397937" cy="44714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3931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111732"/>
            <a:ext cx="7591692" cy="5292878"/>
          </a:xfrm>
          <a:prstGeom prst="rect">
            <a:avLst/>
          </a:prstGeom>
        </p:spPr>
      </p:pic>
      <p:sp>
        <p:nvSpPr>
          <p:cNvPr id="4" name="TextBox 3"/>
          <p:cNvSpPr txBox="1"/>
          <p:nvPr/>
        </p:nvSpPr>
        <p:spPr>
          <a:xfrm>
            <a:off x="1905565" y="5628886"/>
            <a:ext cx="391886" cy="646331"/>
          </a:xfrm>
          <a:prstGeom prst="rect">
            <a:avLst/>
          </a:prstGeom>
          <a:noFill/>
        </p:spPr>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cxnSp>
        <p:nvCxnSpPr>
          <p:cNvPr id="5" name="Straight Arrow Connector 4"/>
          <p:cNvCxnSpPr/>
          <p:nvPr/>
        </p:nvCxnSpPr>
        <p:spPr>
          <a:xfrm flipH="1" flipV="1">
            <a:off x="1110342" y="5628886"/>
            <a:ext cx="918742" cy="32316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6784025" y="4365897"/>
            <a:ext cx="391886" cy="646331"/>
          </a:xfrm>
          <a:prstGeom prst="rect">
            <a:avLst/>
          </a:prstGeom>
          <a:noFill/>
        </p:spPr>
        <p:txBody>
          <a:bodyPr wrap="square" rtlCol="0">
            <a:spAutoFit/>
          </a:bodyPr>
          <a:lstStyle/>
          <a:p>
            <a:r>
              <a:rPr lang="en-US" sz="3600" b="1" dirty="0" smtClean="0">
                <a:solidFill>
                  <a:schemeClr val="accent6"/>
                </a:solidFill>
              </a:rPr>
              <a:t>2</a:t>
            </a:r>
            <a:endParaRPr lang="en-US" sz="3600" b="1" dirty="0">
              <a:solidFill>
                <a:schemeClr val="accent6"/>
              </a:solidFill>
            </a:endParaRPr>
          </a:p>
        </p:txBody>
      </p:sp>
      <p:cxnSp>
        <p:nvCxnSpPr>
          <p:cNvPr id="10" name="Straight Arrow Connector 9"/>
          <p:cNvCxnSpPr>
            <a:stCxn id="9" idx="2"/>
          </p:cNvCxnSpPr>
          <p:nvPr/>
        </p:nvCxnSpPr>
        <p:spPr>
          <a:xfrm flipH="1">
            <a:off x="6936379" y="5012228"/>
            <a:ext cx="43589" cy="76781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 name="TextBox 2"/>
          <p:cNvSpPr txBox="1"/>
          <p:nvPr/>
        </p:nvSpPr>
        <p:spPr>
          <a:xfrm>
            <a:off x="914400" y="539496"/>
            <a:ext cx="4910328" cy="369332"/>
          </a:xfrm>
          <a:prstGeom prst="rect">
            <a:avLst/>
          </a:prstGeom>
          <a:noFill/>
        </p:spPr>
        <p:txBody>
          <a:bodyPr wrap="square" rtlCol="0">
            <a:spAutoFit/>
          </a:bodyPr>
          <a:lstStyle/>
          <a:p>
            <a:r>
              <a:rPr lang="en-US" dirty="0" smtClean="0"/>
              <a:t>Track A</a:t>
            </a:r>
            <a:endParaRPr lang="en-US" dirty="0"/>
          </a:p>
        </p:txBody>
      </p:sp>
    </p:spTree>
    <p:extLst>
      <p:ext uri="{BB962C8B-B14F-4D97-AF65-F5344CB8AC3E}">
        <p14:creationId xmlns:p14="http://schemas.microsoft.com/office/powerpoint/2010/main" val="3629177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728" y="1114825"/>
            <a:ext cx="7512310" cy="5237534"/>
          </a:xfrm>
          <a:prstGeom prst="rect">
            <a:avLst/>
          </a:prstGeom>
        </p:spPr>
      </p:pic>
      <p:sp>
        <p:nvSpPr>
          <p:cNvPr id="3" name="TextBox 2"/>
          <p:cNvSpPr txBox="1"/>
          <p:nvPr/>
        </p:nvSpPr>
        <p:spPr>
          <a:xfrm>
            <a:off x="3505200" y="999156"/>
            <a:ext cx="391886" cy="646331"/>
          </a:xfrm>
          <a:prstGeom prst="rect">
            <a:avLst/>
          </a:prstGeom>
          <a:noFill/>
        </p:spPr>
        <p:txBody>
          <a:bodyPr wrap="square" rtlCol="0">
            <a:spAutoFit/>
          </a:bodyPr>
          <a:lstStyle/>
          <a:p>
            <a:r>
              <a:rPr lang="en-US" sz="3600" b="1" dirty="0" smtClean="0">
                <a:solidFill>
                  <a:schemeClr val="accent6"/>
                </a:solidFill>
              </a:rPr>
              <a:t>1</a:t>
            </a:r>
            <a:endParaRPr lang="en-US" sz="3600" b="1" dirty="0">
              <a:solidFill>
                <a:schemeClr val="accent6"/>
              </a:solidFill>
            </a:endParaRPr>
          </a:p>
        </p:txBody>
      </p:sp>
      <p:cxnSp>
        <p:nvCxnSpPr>
          <p:cNvPr id="4" name="Straight Arrow Connector 3"/>
          <p:cNvCxnSpPr/>
          <p:nvPr/>
        </p:nvCxnSpPr>
        <p:spPr>
          <a:xfrm flipH="1">
            <a:off x="2286000" y="1322321"/>
            <a:ext cx="1219201" cy="85395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7023463" y="4406883"/>
            <a:ext cx="391886" cy="646331"/>
          </a:xfrm>
          <a:prstGeom prst="rect">
            <a:avLst/>
          </a:prstGeom>
          <a:noFill/>
        </p:spPr>
        <p:txBody>
          <a:bodyPr wrap="square" rtlCol="0">
            <a:spAutoFit/>
          </a:bodyPr>
          <a:lstStyle/>
          <a:p>
            <a:r>
              <a:rPr lang="en-US" sz="3600" b="1" dirty="0" smtClean="0">
                <a:solidFill>
                  <a:schemeClr val="accent6"/>
                </a:solidFill>
              </a:rPr>
              <a:t>2</a:t>
            </a:r>
            <a:endParaRPr lang="en-US" sz="3600" b="1" dirty="0">
              <a:solidFill>
                <a:schemeClr val="accent6"/>
              </a:solidFill>
            </a:endParaRPr>
          </a:p>
        </p:txBody>
      </p:sp>
      <p:cxnSp>
        <p:nvCxnSpPr>
          <p:cNvPr id="7" name="Straight Arrow Connector 6"/>
          <p:cNvCxnSpPr>
            <a:stCxn id="6" idx="2"/>
          </p:cNvCxnSpPr>
          <p:nvPr/>
        </p:nvCxnSpPr>
        <p:spPr>
          <a:xfrm>
            <a:off x="7219406" y="5053214"/>
            <a:ext cx="0" cy="82611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914400" y="539496"/>
            <a:ext cx="4910328" cy="369332"/>
          </a:xfrm>
          <a:prstGeom prst="rect">
            <a:avLst/>
          </a:prstGeom>
          <a:noFill/>
        </p:spPr>
        <p:txBody>
          <a:bodyPr wrap="square" rtlCol="0">
            <a:spAutoFit/>
          </a:bodyPr>
          <a:lstStyle/>
          <a:p>
            <a:r>
              <a:rPr lang="en-US" dirty="0" smtClean="0"/>
              <a:t>Track A</a:t>
            </a:r>
            <a:endParaRPr lang="en-US" dirty="0"/>
          </a:p>
        </p:txBody>
      </p:sp>
    </p:spTree>
    <p:extLst>
      <p:ext uri="{BB962C8B-B14F-4D97-AF65-F5344CB8AC3E}">
        <p14:creationId xmlns:p14="http://schemas.microsoft.com/office/powerpoint/2010/main" val="464029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455" y="284108"/>
            <a:ext cx="8485818" cy="6341359"/>
            <a:chOff x="282402" y="284108"/>
            <a:chExt cx="8485818" cy="6341359"/>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402" y="284108"/>
              <a:ext cx="5881716" cy="470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274" y="2636795"/>
              <a:ext cx="4860946" cy="398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6337747" y="297325"/>
            <a:ext cx="2671249" cy="830997"/>
          </a:xfrm>
          <a:prstGeom prst="rect">
            <a:avLst/>
          </a:prstGeom>
          <a:noFill/>
        </p:spPr>
        <p:txBody>
          <a:bodyPr wrap="square" rtlCol="0">
            <a:spAutoFit/>
          </a:bodyPr>
          <a:lstStyle/>
          <a:p>
            <a:r>
              <a:rPr lang="en-US" sz="4800" dirty="0" smtClean="0"/>
              <a:t>Track B</a:t>
            </a:r>
            <a:endParaRPr lang="en-US" sz="4800" dirty="0"/>
          </a:p>
        </p:txBody>
      </p:sp>
      <p:sp>
        <p:nvSpPr>
          <p:cNvPr id="12" name="Oval 11"/>
          <p:cNvSpPr/>
          <p:nvPr/>
        </p:nvSpPr>
        <p:spPr>
          <a:xfrm>
            <a:off x="5196689" y="3612333"/>
            <a:ext cx="543208" cy="4255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986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829</TotalTime>
  <Words>1375</Words>
  <Application>Microsoft Office PowerPoint</Application>
  <PresentationFormat>On-screen Show (4:3)</PresentationFormat>
  <Paragraphs>149</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Using Outlook 2010</vt:lpstr>
      <vt:lpstr>Benefits of Using Outlook</vt:lpstr>
      <vt:lpstr>Before we start</vt:lpstr>
      <vt:lpstr>How to set up Outlook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set up the BU Directory </vt:lpstr>
      <vt:lpstr>PowerPoint Presentation</vt:lpstr>
      <vt:lpstr>PowerPoint Presentation</vt:lpstr>
      <vt:lpstr>PowerPoint Presentation</vt:lpstr>
      <vt:lpstr>PowerPoint Presentation</vt:lpstr>
      <vt:lpstr>PowerPoint Presentation</vt:lpstr>
      <vt:lpstr>How to move your address book(s) to Outlook</vt:lpstr>
      <vt:lpstr>To import your Thunderbird address books, Part 1</vt:lpstr>
      <vt:lpstr>Part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use your address book…</vt:lpstr>
      <vt:lpstr>PowerPoint Presentation</vt:lpstr>
      <vt:lpstr>PowerPoint Presentation</vt:lpstr>
      <vt:lpstr>PowerPoint Presentation</vt:lpstr>
      <vt:lpstr>PowerPoint Presentation</vt:lpstr>
      <vt:lpstr>General Email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do an E-Mail Merge Step 1</vt:lpstr>
      <vt:lpstr>How to do an E-Mail Merge Step 2, Part 1</vt:lpstr>
      <vt:lpstr>How to do an E-Mail Merge Step 2, Part 2</vt:lpstr>
      <vt:lpstr>How to do an E-Mail Merge Step 2, Part 3</vt:lpstr>
      <vt:lpstr>How to do an E-Mail Merge Step 2, Part 4</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set up Outlook </dc:title>
  <dc:creator>Amori, Deborah Joan</dc:creator>
  <cp:lastModifiedBy>Amori, Deborah Joan</cp:lastModifiedBy>
  <cp:revision>83</cp:revision>
  <dcterms:created xsi:type="dcterms:W3CDTF">2011-05-11T13:06:15Z</dcterms:created>
  <dcterms:modified xsi:type="dcterms:W3CDTF">2011-08-03T16:01:43Z</dcterms:modified>
</cp:coreProperties>
</file>