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2" r:id="rId2"/>
    <p:sldId id="263" r:id="rId3"/>
    <p:sldId id="273" r:id="rId4"/>
    <p:sldId id="274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81"/>
  </p:normalViewPr>
  <p:slideViewPr>
    <p:cSldViewPr snapToGrid="0" snapToObjects="1">
      <p:cViewPr varScale="1">
        <p:scale>
          <a:sx n="109" d="100"/>
          <a:sy n="109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F5D8D-256C-8040-8285-8E97E9A5BD1F}" type="datetimeFigureOut">
              <a:rPr lang="en-US" smtClean="0"/>
              <a:t>7/24/19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9A5D8-59CB-F04F-BFC0-93E3DF398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5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ED126-4264-BF4B-A224-FDFC74061D39}" type="datetimeFigureOut">
              <a:rPr lang="en-US" smtClean="0"/>
              <a:t>7/24/19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ABEC9-DACB-A841-8656-0C288E1A1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8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E75AF5-A37E-47BB-B909-D7BEE7ED4DD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Figure 1.1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199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93F13-235E-4B29-9A24-DE3D7557D15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Figure 1.2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295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CB1F-E0AD-F146-AF7D-03CB609B7C5A}" type="datetimeFigureOut">
              <a:rPr lang="en-US" smtClean="0"/>
              <a:t>7/24/19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6BFA-7BB7-8945-A60A-2E12E3649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9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CB1F-E0AD-F146-AF7D-03CB609B7C5A}" type="datetimeFigureOut">
              <a:rPr lang="en-US" smtClean="0"/>
              <a:t>7/24/19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6BFA-7BB7-8945-A60A-2E12E3649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CB1F-E0AD-F146-AF7D-03CB609B7C5A}" type="datetimeFigureOut">
              <a:rPr lang="en-US" smtClean="0"/>
              <a:t>7/24/19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6BFA-7BB7-8945-A60A-2E12E3649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CB1F-E0AD-F146-AF7D-03CB609B7C5A}" type="datetimeFigureOut">
              <a:rPr lang="en-US" smtClean="0"/>
              <a:t>7/24/19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6BFA-7BB7-8945-A60A-2E12E3649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9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CB1F-E0AD-F146-AF7D-03CB609B7C5A}" type="datetimeFigureOut">
              <a:rPr lang="en-US" smtClean="0"/>
              <a:t>7/24/19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6BFA-7BB7-8945-A60A-2E12E3649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7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CB1F-E0AD-F146-AF7D-03CB609B7C5A}" type="datetimeFigureOut">
              <a:rPr lang="en-US" smtClean="0"/>
              <a:t>7/24/19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6BFA-7BB7-8945-A60A-2E12E3649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6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CB1F-E0AD-F146-AF7D-03CB609B7C5A}" type="datetimeFigureOut">
              <a:rPr lang="en-US" smtClean="0"/>
              <a:t>7/24/19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6BFA-7BB7-8945-A60A-2E12E3649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32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CB1F-E0AD-F146-AF7D-03CB609B7C5A}" type="datetimeFigureOut">
              <a:rPr lang="en-US" smtClean="0"/>
              <a:t>7/24/19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6BFA-7BB7-8945-A60A-2E12E3649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83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CB1F-E0AD-F146-AF7D-03CB609B7C5A}" type="datetimeFigureOut">
              <a:rPr lang="en-US" smtClean="0"/>
              <a:t>7/24/19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6BFA-7BB7-8945-A60A-2E12E3649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29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CB1F-E0AD-F146-AF7D-03CB609B7C5A}" type="datetimeFigureOut">
              <a:rPr lang="en-US" smtClean="0"/>
              <a:t>7/24/19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6BFA-7BB7-8945-A60A-2E12E3649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39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CB1F-E0AD-F146-AF7D-03CB609B7C5A}" type="datetimeFigureOut">
              <a:rPr lang="en-US" smtClean="0"/>
              <a:t>7/24/19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6BFA-7BB7-8945-A60A-2E12E3649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CCB1F-E0AD-F146-AF7D-03CB609B7C5A}" type="datetimeFigureOut">
              <a:rPr lang="en-US" smtClean="0"/>
              <a:t>7/24/19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E6BFA-7BB7-8945-A60A-2E12E3649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7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E332F5-376F-EC47-80CE-93E4E0557041}"/>
              </a:ext>
            </a:extLst>
          </p:cNvPr>
          <p:cNvSpPr txBox="1"/>
          <p:nvPr/>
        </p:nvSpPr>
        <p:spPr>
          <a:xfrm>
            <a:off x="5414963" y="1213008"/>
            <a:ext cx="656144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6600" dirty="0"/>
              <a:t>Chapter 1:</a:t>
            </a:r>
          </a:p>
          <a:p>
            <a:pPr algn="ctr"/>
            <a:endParaRPr lang="en-US" altLang="en-US" sz="5400" dirty="0"/>
          </a:p>
          <a:p>
            <a:pPr algn="ctr"/>
            <a:r>
              <a:rPr lang="en-US" altLang="en-US" sz="5400" dirty="0"/>
              <a:t>Economic Activity in Context</a:t>
            </a:r>
            <a:endParaRPr lang="en-US" sz="5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C45316-AEA8-8F45-923A-736DD84E2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5275385" cy="687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09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646" y="607435"/>
            <a:ext cx="5653084" cy="625056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-2598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Table 1.1 A Potential List of Final Goals</a:t>
            </a:r>
          </a:p>
        </p:txBody>
      </p:sp>
    </p:spTree>
    <p:extLst>
      <p:ext uri="{BB962C8B-B14F-4D97-AF65-F5344CB8AC3E}">
        <p14:creationId xmlns:p14="http://schemas.microsoft.com/office/powerpoint/2010/main" val="143487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743199" y="1151731"/>
            <a:ext cx="6978869" cy="5448766"/>
            <a:chOff x="2743200" y="895350"/>
            <a:chExt cx="6705600" cy="5176838"/>
          </a:xfrm>
        </p:grpSpPr>
        <p:grpSp>
          <p:nvGrpSpPr>
            <p:cNvPr id="5123" name="Group 3"/>
            <p:cNvGrpSpPr>
              <a:grpSpLocks noChangeAspect="1"/>
            </p:cNvGrpSpPr>
            <p:nvPr/>
          </p:nvGrpSpPr>
          <p:grpSpPr bwMode="auto">
            <a:xfrm>
              <a:off x="2743200" y="895350"/>
              <a:ext cx="6705600" cy="5176838"/>
              <a:chOff x="768" y="564"/>
              <a:chExt cx="4224" cy="3261"/>
            </a:xfrm>
          </p:grpSpPr>
          <p:sp>
            <p:nvSpPr>
              <p:cNvPr id="5122" name="AutoShape 2"/>
              <p:cNvSpPr>
                <a:spLocks noChangeAspect="1" noChangeArrowheads="1" noTextEdit="1"/>
              </p:cNvSpPr>
              <p:nvPr/>
            </p:nvSpPr>
            <p:spPr bwMode="auto">
              <a:xfrm>
                <a:off x="768" y="576"/>
                <a:ext cx="4224" cy="3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24" name="Line 4"/>
              <p:cNvSpPr>
                <a:spLocks noChangeShapeType="1"/>
              </p:cNvSpPr>
              <p:nvPr/>
            </p:nvSpPr>
            <p:spPr bwMode="auto">
              <a:xfrm flipH="1">
                <a:off x="1859" y="3566"/>
                <a:ext cx="1982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25" name="Freeform 5"/>
              <p:cNvSpPr>
                <a:spLocks/>
              </p:cNvSpPr>
              <p:nvPr/>
            </p:nvSpPr>
            <p:spPr bwMode="auto">
              <a:xfrm>
                <a:off x="3823" y="3530"/>
                <a:ext cx="110" cy="68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5"/>
                  </a:cxn>
                  <a:cxn ang="0">
                    <a:pos x="24" y="8"/>
                  </a:cxn>
                  <a:cxn ang="0">
                    <a:pos x="12" y="11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4" y="8"/>
                  </a:cxn>
                </a:cxnLst>
                <a:rect l="0" t="0" r="r" b="b"/>
                <a:pathLst>
                  <a:path w="24" h="15">
                    <a:moveTo>
                      <a:pt x="4" y="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6" y="6"/>
                      <a:pt x="20" y="7"/>
                      <a:pt x="24" y="8"/>
                    </a:cubicBezTo>
                    <a:cubicBezTo>
                      <a:pt x="20" y="9"/>
                      <a:pt x="16" y="10"/>
                      <a:pt x="12" y="11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31" name="Rectangle 11"/>
              <p:cNvSpPr>
                <a:spLocks noChangeArrowheads="1"/>
              </p:cNvSpPr>
              <p:nvPr/>
            </p:nvSpPr>
            <p:spPr bwMode="auto">
              <a:xfrm>
                <a:off x="2667" y="564"/>
                <a:ext cx="442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1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Flows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32" name="Rectangle 12"/>
              <p:cNvSpPr>
                <a:spLocks noChangeArrowheads="1"/>
              </p:cNvSpPr>
              <p:nvPr/>
            </p:nvSpPr>
            <p:spPr bwMode="auto">
              <a:xfrm>
                <a:off x="1260" y="564"/>
                <a:ext cx="424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1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Stock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33" name="Rectangle 13"/>
              <p:cNvSpPr>
                <a:spLocks noChangeArrowheads="1"/>
              </p:cNvSpPr>
              <p:nvPr/>
            </p:nvSpPr>
            <p:spPr bwMode="auto">
              <a:xfrm>
                <a:off x="4121" y="564"/>
                <a:ext cx="424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1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Stock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34" name="Rectangle 14"/>
              <p:cNvSpPr>
                <a:spLocks noChangeArrowheads="1"/>
              </p:cNvSpPr>
              <p:nvPr/>
            </p:nvSpPr>
            <p:spPr bwMode="auto">
              <a:xfrm>
                <a:off x="2544" y="1104"/>
                <a:ext cx="696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1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Additions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37" name="Rectangle 17"/>
              <p:cNvSpPr>
                <a:spLocks noChangeArrowheads="1"/>
              </p:cNvSpPr>
              <p:nvPr/>
            </p:nvSpPr>
            <p:spPr bwMode="auto">
              <a:xfrm>
                <a:off x="2686" y="3621"/>
                <a:ext cx="370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1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Time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38" name="Rectangle 18"/>
              <p:cNvSpPr>
                <a:spLocks noChangeArrowheads="1"/>
              </p:cNvSpPr>
              <p:nvPr/>
            </p:nvSpPr>
            <p:spPr bwMode="auto">
              <a:xfrm>
                <a:off x="2419" y="2976"/>
                <a:ext cx="941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1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Subtractions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44" name="Rectangle 24"/>
              <p:cNvSpPr>
                <a:spLocks noChangeArrowheads="1"/>
              </p:cNvSpPr>
              <p:nvPr/>
            </p:nvSpPr>
            <p:spPr bwMode="auto">
              <a:xfrm>
                <a:off x="1227" y="1950"/>
                <a:ext cx="395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1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Initial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45" name="Rectangle 25"/>
              <p:cNvSpPr>
                <a:spLocks noChangeArrowheads="1"/>
              </p:cNvSpPr>
              <p:nvPr/>
            </p:nvSpPr>
            <p:spPr bwMode="auto">
              <a:xfrm>
                <a:off x="1213" y="2152"/>
                <a:ext cx="424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1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Stock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46" name="Rectangle 26"/>
              <p:cNvSpPr>
                <a:spLocks noChangeArrowheads="1"/>
              </p:cNvSpPr>
              <p:nvPr/>
            </p:nvSpPr>
            <p:spPr bwMode="auto">
              <a:xfrm>
                <a:off x="4158" y="1950"/>
                <a:ext cx="348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1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Next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47" name="Rectangle 27"/>
              <p:cNvSpPr>
                <a:spLocks noChangeArrowheads="1"/>
              </p:cNvSpPr>
              <p:nvPr/>
            </p:nvSpPr>
            <p:spPr bwMode="auto">
              <a:xfrm>
                <a:off x="4121" y="2152"/>
                <a:ext cx="424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1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Stock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7345363" y="2771776"/>
              <a:ext cx="2097088" cy="12223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3717925" y="1497014"/>
              <a:ext cx="4529138" cy="3814763"/>
            </a:xfrm>
            <a:custGeom>
              <a:avLst/>
              <a:gdLst/>
              <a:ahLst/>
              <a:cxnLst>
                <a:cxn ang="0">
                  <a:pos x="622" y="147"/>
                </a:cxn>
                <a:cxn ang="0">
                  <a:pos x="326" y="0"/>
                </a:cxn>
                <a:cxn ang="0">
                  <a:pos x="0" y="262"/>
                </a:cxn>
                <a:cxn ang="0">
                  <a:pos x="326" y="524"/>
                </a:cxn>
                <a:cxn ang="0">
                  <a:pos x="621" y="374"/>
                </a:cxn>
              </a:cxnLst>
              <a:rect l="0" t="0" r="r" b="b"/>
              <a:pathLst>
                <a:path w="622" h="524">
                  <a:moveTo>
                    <a:pt x="622" y="147"/>
                  </a:moveTo>
                  <a:cubicBezTo>
                    <a:pt x="571" y="57"/>
                    <a:pt x="458" y="0"/>
                    <a:pt x="326" y="0"/>
                  </a:cubicBezTo>
                  <a:cubicBezTo>
                    <a:pt x="146" y="0"/>
                    <a:pt x="0" y="117"/>
                    <a:pt x="0" y="262"/>
                  </a:cubicBezTo>
                  <a:cubicBezTo>
                    <a:pt x="0" y="407"/>
                    <a:pt x="146" y="524"/>
                    <a:pt x="326" y="524"/>
                  </a:cubicBezTo>
                  <a:cubicBezTo>
                    <a:pt x="456" y="524"/>
                    <a:pt x="568" y="463"/>
                    <a:pt x="621" y="374"/>
                  </a:cubicBezTo>
                </a:path>
              </a:pathLst>
            </a:custGeom>
            <a:noFill/>
            <a:ln w="290513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2743200" y="2771776"/>
              <a:ext cx="2097088" cy="12223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auto">
            <a:xfrm>
              <a:off x="7927975" y="2268538"/>
              <a:ext cx="457200" cy="503238"/>
            </a:xfrm>
            <a:custGeom>
              <a:avLst/>
              <a:gdLst/>
              <a:ahLst/>
              <a:cxnLst>
                <a:cxn ang="0">
                  <a:pos x="288" y="317"/>
                </a:cxn>
                <a:cxn ang="0">
                  <a:pos x="0" y="193"/>
                </a:cxn>
                <a:cxn ang="0">
                  <a:pos x="288" y="0"/>
                </a:cxn>
                <a:cxn ang="0">
                  <a:pos x="288" y="317"/>
                </a:cxn>
              </a:cxnLst>
              <a:rect l="0" t="0" r="r" b="b"/>
              <a:pathLst>
                <a:path w="288" h="317">
                  <a:moveTo>
                    <a:pt x="288" y="317"/>
                  </a:moveTo>
                  <a:lnTo>
                    <a:pt x="0" y="193"/>
                  </a:lnTo>
                  <a:lnTo>
                    <a:pt x="288" y="0"/>
                  </a:lnTo>
                  <a:lnTo>
                    <a:pt x="288" y="31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7927975" y="3994151"/>
              <a:ext cx="457200" cy="503238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0" y="133"/>
                </a:cxn>
                <a:cxn ang="0">
                  <a:pos x="288" y="317"/>
                </a:cxn>
                <a:cxn ang="0">
                  <a:pos x="288" y="0"/>
                </a:cxn>
              </a:cxnLst>
              <a:rect l="0" t="0" r="r" b="b"/>
              <a:pathLst>
                <a:path w="288" h="317">
                  <a:moveTo>
                    <a:pt x="288" y="0"/>
                  </a:moveTo>
                  <a:lnTo>
                    <a:pt x="0" y="133"/>
                  </a:lnTo>
                  <a:lnTo>
                    <a:pt x="288" y="317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8126414" y="2468564"/>
              <a:ext cx="182563" cy="182563"/>
            </a:xfrm>
            <a:custGeom>
              <a:avLst/>
              <a:gdLst/>
              <a:ahLst/>
              <a:cxnLst>
                <a:cxn ang="0">
                  <a:pos x="37" y="83"/>
                </a:cxn>
                <a:cxn ang="0">
                  <a:pos x="51" y="83"/>
                </a:cxn>
                <a:cxn ang="0">
                  <a:pos x="51" y="46"/>
                </a:cxn>
                <a:cxn ang="0">
                  <a:pos x="83" y="46"/>
                </a:cxn>
                <a:cxn ang="0">
                  <a:pos x="83" y="37"/>
                </a:cxn>
                <a:cxn ang="0">
                  <a:pos x="51" y="37"/>
                </a:cxn>
                <a:cxn ang="0">
                  <a:pos x="51" y="0"/>
                </a:cxn>
                <a:cxn ang="0">
                  <a:pos x="37" y="0"/>
                </a:cxn>
                <a:cxn ang="0">
                  <a:pos x="37" y="37"/>
                </a:cxn>
                <a:cxn ang="0">
                  <a:pos x="0" y="37"/>
                </a:cxn>
                <a:cxn ang="0">
                  <a:pos x="0" y="46"/>
                </a:cxn>
                <a:cxn ang="0">
                  <a:pos x="37" y="46"/>
                </a:cxn>
                <a:cxn ang="0">
                  <a:pos x="37" y="83"/>
                </a:cxn>
                <a:cxn ang="0">
                  <a:pos x="37" y="83"/>
                </a:cxn>
              </a:cxnLst>
              <a:rect l="0" t="0" r="r" b="b"/>
              <a:pathLst>
                <a:path w="83" h="83">
                  <a:moveTo>
                    <a:pt x="37" y="83"/>
                  </a:moveTo>
                  <a:lnTo>
                    <a:pt x="51" y="83"/>
                  </a:lnTo>
                  <a:lnTo>
                    <a:pt x="51" y="46"/>
                  </a:lnTo>
                  <a:lnTo>
                    <a:pt x="83" y="46"/>
                  </a:lnTo>
                  <a:lnTo>
                    <a:pt x="83" y="37"/>
                  </a:lnTo>
                  <a:lnTo>
                    <a:pt x="51" y="37"/>
                  </a:lnTo>
                  <a:lnTo>
                    <a:pt x="51" y="0"/>
                  </a:lnTo>
                  <a:lnTo>
                    <a:pt x="37" y="0"/>
                  </a:lnTo>
                  <a:lnTo>
                    <a:pt x="37" y="37"/>
                  </a:lnTo>
                  <a:lnTo>
                    <a:pt x="0" y="37"/>
                  </a:lnTo>
                  <a:lnTo>
                    <a:pt x="0" y="46"/>
                  </a:lnTo>
                  <a:lnTo>
                    <a:pt x="37" y="46"/>
                  </a:lnTo>
                  <a:lnTo>
                    <a:pt x="37" y="83"/>
                  </a:lnTo>
                  <a:lnTo>
                    <a:pt x="37" y="83"/>
                  </a:lnTo>
                  <a:close/>
                </a:path>
              </a:pathLst>
            </a:custGeom>
            <a:solidFill>
              <a:srgbClr val="000000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8126414" y="4214813"/>
              <a:ext cx="182563" cy="26988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41" y="14"/>
                </a:cxn>
                <a:cxn ang="0">
                  <a:pos x="41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41" h="14">
                  <a:moveTo>
                    <a:pt x="0" y="14"/>
                  </a:moveTo>
                  <a:lnTo>
                    <a:pt x="41" y="14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24"/>
            <p:cNvSpPr>
              <a:spLocks noChangeArrowheads="1"/>
            </p:cNvSpPr>
            <p:nvPr/>
          </p:nvSpPr>
          <p:spPr bwMode="auto">
            <a:xfrm>
              <a:off x="3451226" y="2971801"/>
              <a:ext cx="626775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Initial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25"/>
            <p:cNvSpPr>
              <a:spLocks noChangeArrowheads="1"/>
            </p:cNvSpPr>
            <p:nvPr/>
          </p:nvSpPr>
          <p:spPr bwMode="auto">
            <a:xfrm>
              <a:off x="3429001" y="3292476"/>
              <a:ext cx="673261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Stock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8104188" y="2971801"/>
              <a:ext cx="553037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Next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27"/>
            <p:cNvSpPr>
              <a:spLocks noChangeArrowheads="1"/>
            </p:cNvSpPr>
            <p:nvPr/>
          </p:nvSpPr>
          <p:spPr bwMode="auto">
            <a:xfrm>
              <a:off x="8045451" y="3292476"/>
              <a:ext cx="673261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Stock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991718" y="47516"/>
            <a:ext cx="79934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+mj-lt"/>
              </a:rPr>
              <a:t>Figure 1.1 The General Stock-Flow Diagram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7861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9" name="Group 3"/>
          <p:cNvGrpSpPr>
            <a:grpSpLocks noChangeAspect="1"/>
          </p:cNvGrpSpPr>
          <p:nvPr/>
        </p:nvGrpSpPr>
        <p:grpSpPr bwMode="auto">
          <a:xfrm>
            <a:off x="2286000" y="1738313"/>
            <a:ext cx="7772400" cy="3214688"/>
            <a:chOff x="480" y="1095"/>
            <a:chExt cx="4896" cy="2025"/>
          </a:xfrm>
        </p:grpSpPr>
        <p:sp>
          <p:nvSpPr>
            <p:cNvPr id="29698" name="AutoShape 2"/>
            <p:cNvSpPr>
              <a:spLocks noChangeAspect="1" noChangeArrowheads="1" noTextEdit="1"/>
            </p:cNvSpPr>
            <p:nvPr/>
          </p:nvSpPr>
          <p:spPr bwMode="auto">
            <a:xfrm>
              <a:off x="480" y="1104"/>
              <a:ext cx="4896" cy="2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0" name="Freeform 4"/>
            <p:cNvSpPr>
              <a:spLocks/>
            </p:cNvSpPr>
            <p:nvPr/>
          </p:nvSpPr>
          <p:spPr bwMode="auto">
            <a:xfrm>
              <a:off x="1606" y="1615"/>
              <a:ext cx="2336" cy="396"/>
            </a:xfrm>
            <a:custGeom>
              <a:avLst/>
              <a:gdLst/>
              <a:ahLst/>
              <a:cxnLst>
                <a:cxn ang="0">
                  <a:pos x="439" y="8"/>
                </a:cxn>
                <a:cxn ang="0">
                  <a:pos x="448" y="0"/>
                </a:cxn>
                <a:cxn ang="0">
                  <a:pos x="0" y="0"/>
                </a:cxn>
                <a:cxn ang="0">
                  <a:pos x="8" y="8"/>
                </a:cxn>
                <a:cxn ang="0">
                  <a:pos x="12" y="76"/>
                </a:cxn>
                <a:cxn ang="0">
                  <a:pos x="435" y="76"/>
                </a:cxn>
                <a:cxn ang="0">
                  <a:pos x="439" y="8"/>
                </a:cxn>
              </a:cxnLst>
              <a:rect l="0" t="0" r="r" b="b"/>
              <a:pathLst>
                <a:path w="448" h="76">
                  <a:moveTo>
                    <a:pt x="439" y="8"/>
                  </a:moveTo>
                  <a:cubicBezTo>
                    <a:pt x="439" y="4"/>
                    <a:pt x="443" y="0"/>
                    <a:pt x="4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8" y="4"/>
                    <a:pt x="8" y="8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435" y="76"/>
                    <a:pt x="435" y="76"/>
                    <a:pt x="435" y="76"/>
                  </a:cubicBezTo>
                  <a:lnTo>
                    <a:pt x="439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1" name="Freeform 5"/>
            <p:cNvSpPr>
              <a:spLocks/>
            </p:cNvSpPr>
            <p:nvPr/>
          </p:nvSpPr>
          <p:spPr bwMode="auto">
            <a:xfrm>
              <a:off x="1669" y="2011"/>
              <a:ext cx="2205" cy="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60"/>
                </a:cxn>
                <a:cxn ang="0">
                  <a:pos x="16" y="72"/>
                </a:cxn>
                <a:cxn ang="0">
                  <a:pos x="408" y="72"/>
                </a:cxn>
                <a:cxn ang="0">
                  <a:pos x="420" y="60"/>
                </a:cxn>
                <a:cxn ang="0">
                  <a:pos x="423" y="0"/>
                </a:cxn>
                <a:cxn ang="0">
                  <a:pos x="0" y="0"/>
                </a:cxn>
              </a:cxnLst>
              <a:rect l="0" t="0" r="r" b="b"/>
              <a:pathLst>
                <a:path w="423" h="72">
                  <a:moveTo>
                    <a:pt x="0" y="0"/>
                  </a:moveTo>
                  <a:cubicBezTo>
                    <a:pt x="3" y="60"/>
                    <a:pt x="3" y="60"/>
                    <a:pt x="3" y="60"/>
                  </a:cubicBezTo>
                  <a:cubicBezTo>
                    <a:pt x="3" y="64"/>
                    <a:pt x="11" y="72"/>
                    <a:pt x="16" y="72"/>
                  </a:cubicBezTo>
                  <a:cubicBezTo>
                    <a:pt x="408" y="72"/>
                    <a:pt x="408" y="72"/>
                    <a:pt x="408" y="72"/>
                  </a:cubicBezTo>
                  <a:cubicBezTo>
                    <a:pt x="412" y="72"/>
                    <a:pt x="420" y="64"/>
                    <a:pt x="420" y="60"/>
                  </a:cubicBezTo>
                  <a:cubicBezTo>
                    <a:pt x="423" y="0"/>
                    <a:pt x="423" y="0"/>
                    <a:pt x="4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2" name="Freeform 6"/>
            <p:cNvSpPr>
              <a:spLocks/>
            </p:cNvSpPr>
            <p:nvPr/>
          </p:nvSpPr>
          <p:spPr bwMode="auto">
            <a:xfrm>
              <a:off x="1439" y="1615"/>
              <a:ext cx="2670" cy="1001"/>
            </a:xfrm>
            <a:custGeom>
              <a:avLst/>
              <a:gdLst/>
              <a:ahLst/>
              <a:cxnLst>
                <a:cxn ang="0">
                  <a:pos x="512" y="192"/>
                </a:cxn>
                <a:cxn ang="0">
                  <a:pos x="0" y="192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32" y="0"/>
                </a:cxn>
                <a:cxn ang="0">
                  <a:pos x="40" y="8"/>
                </a:cxn>
                <a:cxn ang="0">
                  <a:pos x="47" y="136"/>
                </a:cxn>
                <a:cxn ang="0">
                  <a:pos x="60" y="148"/>
                </a:cxn>
                <a:cxn ang="0">
                  <a:pos x="452" y="148"/>
                </a:cxn>
                <a:cxn ang="0">
                  <a:pos x="464" y="136"/>
                </a:cxn>
                <a:cxn ang="0">
                  <a:pos x="471" y="8"/>
                </a:cxn>
                <a:cxn ang="0">
                  <a:pos x="480" y="0"/>
                </a:cxn>
                <a:cxn ang="0">
                  <a:pos x="504" y="0"/>
                </a:cxn>
                <a:cxn ang="0">
                  <a:pos x="512" y="8"/>
                </a:cxn>
                <a:cxn ang="0">
                  <a:pos x="512" y="192"/>
                </a:cxn>
              </a:cxnLst>
              <a:rect l="0" t="0" r="r" b="b"/>
              <a:pathLst>
                <a:path w="512" h="192">
                  <a:moveTo>
                    <a:pt x="512" y="192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6" y="0"/>
                    <a:pt x="40" y="4"/>
                    <a:pt x="40" y="8"/>
                  </a:cubicBezTo>
                  <a:cubicBezTo>
                    <a:pt x="47" y="136"/>
                    <a:pt x="47" y="136"/>
                    <a:pt x="47" y="136"/>
                  </a:cubicBezTo>
                  <a:cubicBezTo>
                    <a:pt x="47" y="140"/>
                    <a:pt x="55" y="148"/>
                    <a:pt x="60" y="148"/>
                  </a:cubicBezTo>
                  <a:cubicBezTo>
                    <a:pt x="452" y="148"/>
                    <a:pt x="452" y="148"/>
                    <a:pt x="452" y="148"/>
                  </a:cubicBezTo>
                  <a:cubicBezTo>
                    <a:pt x="456" y="148"/>
                    <a:pt x="464" y="140"/>
                    <a:pt x="464" y="136"/>
                  </a:cubicBezTo>
                  <a:cubicBezTo>
                    <a:pt x="471" y="8"/>
                    <a:pt x="471" y="8"/>
                    <a:pt x="471" y="8"/>
                  </a:cubicBezTo>
                  <a:cubicBezTo>
                    <a:pt x="471" y="4"/>
                    <a:pt x="475" y="0"/>
                    <a:pt x="480" y="0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508" y="0"/>
                    <a:pt x="512" y="4"/>
                    <a:pt x="512" y="8"/>
                  </a:cubicBezTo>
                  <a:lnTo>
                    <a:pt x="512" y="19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3" name="Line 7"/>
            <p:cNvSpPr>
              <a:spLocks noChangeShapeType="1"/>
            </p:cNvSpPr>
            <p:nvPr/>
          </p:nvSpPr>
          <p:spPr bwMode="auto">
            <a:xfrm>
              <a:off x="1606" y="1615"/>
              <a:ext cx="2336" cy="1"/>
            </a:xfrm>
            <a:prstGeom prst="line">
              <a:avLst/>
            </a:pr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485" y="1095"/>
              <a:ext cx="763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Additions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485" y="1323"/>
              <a:ext cx="83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or Inflows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10" name="Rectangle 14"/>
            <p:cNvSpPr>
              <a:spLocks noChangeArrowheads="1"/>
            </p:cNvSpPr>
            <p:nvPr/>
          </p:nvSpPr>
          <p:spPr bwMode="auto">
            <a:xfrm>
              <a:off x="4333" y="2658"/>
              <a:ext cx="1031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Subtractions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11" name="Rectangle 15"/>
            <p:cNvSpPr>
              <a:spLocks noChangeArrowheads="1"/>
            </p:cNvSpPr>
            <p:nvPr/>
          </p:nvSpPr>
          <p:spPr bwMode="auto">
            <a:xfrm>
              <a:off x="4333" y="2887"/>
              <a:ext cx="9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or Outflows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12" name="Rectangle 16"/>
            <p:cNvSpPr>
              <a:spLocks noChangeArrowheads="1"/>
            </p:cNvSpPr>
            <p:nvPr/>
          </p:nvSpPr>
          <p:spPr bwMode="auto">
            <a:xfrm>
              <a:off x="2531" y="2064"/>
              <a:ext cx="464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Stock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Bent Arrow 17"/>
          <p:cNvSpPr/>
          <p:nvPr/>
        </p:nvSpPr>
        <p:spPr>
          <a:xfrm rot="5400000">
            <a:off x="3657600" y="1828800"/>
            <a:ext cx="1219200" cy="1219200"/>
          </a:xfrm>
          <a:prstGeom prst="ben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Bent Arrow 18"/>
          <p:cNvSpPr/>
          <p:nvPr/>
        </p:nvSpPr>
        <p:spPr>
          <a:xfrm>
            <a:off x="7162800" y="3657600"/>
            <a:ext cx="1219200" cy="1219200"/>
          </a:xfrm>
          <a:prstGeom prst="ben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scene3d>
            <a:camera prst="orthographicFront">
              <a:rot lat="0" lon="10799977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98258" y="77568"/>
            <a:ext cx="65478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+mj-lt"/>
              </a:rPr>
              <a:t>Figure 1.2 “Bathtub”-Style Diagram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0648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109" y="469723"/>
            <a:ext cx="7957625" cy="596821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968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Figure 1.3 Society’s Production-Possibilities Frontier</a:t>
            </a:r>
          </a:p>
        </p:txBody>
      </p:sp>
    </p:spTree>
    <p:extLst>
      <p:ext uri="{BB962C8B-B14F-4D97-AF65-F5344CB8AC3E}">
        <p14:creationId xmlns:p14="http://schemas.microsoft.com/office/powerpoint/2010/main" val="1471102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465" y="570770"/>
            <a:ext cx="8234289" cy="617571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2313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Figure 1.4 An Expanded Production-Possibilities Frontier</a:t>
            </a:r>
          </a:p>
        </p:txBody>
      </p:sp>
    </p:spTree>
    <p:extLst>
      <p:ext uri="{BB962C8B-B14F-4D97-AF65-F5344CB8AC3E}">
        <p14:creationId xmlns:p14="http://schemas.microsoft.com/office/powerpoint/2010/main" val="1206148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64" y="858130"/>
            <a:ext cx="7999827" cy="59998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Figure 1.5 Society’s Choice between Current Production and Future Resource Availability</a:t>
            </a:r>
          </a:p>
        </p:txBody>
      </p:sp>
    </p:spTree>
    <p:extLst>
      <p:ext uri="{BB962C8B-B14F-4D97-AF65-F5344CB8AC3E}">
        <p14:creationId xmlns:p14="http://schemas.microsoft.com/office/powerpoint/2010/main" val="1631392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151" y="893299"/>
            <a:ext cx="7952935" cy="59647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Figure 1.6 Potential Future Production-Possibilities Frontiers</a:t>
            </a:r>
          </a:p>
        </p:txBody>
      </p:sp>
    </p:spTree>
    <p:extLst>
      <p:ext uri="{BB962C8B-B14F-4D97-AF65-F5344CB8AC3E}">
        <p14:creationId xmlns:p14="http://schemas.microsoft.com/office/powerpoint/2010/main" val="1895219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83</Words>
  <Application>Microsoft Macintosh PowerPoint</Application>
  <PresentationFormat>Widescreen</PresentationFormat>
  <Paragraphs>33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Table 1.1 A Potential List of Final Goals</vt:lpstr>
      <vt:lpstr>PowerPoint Presentation</vt:lpstr>
      <vt:lpstr>PowerPoint Presentation</vt:lpstr>
      <vt:lpstr>Figure 1.3 Society’s Production-Possibilities Frontier</vt:lpstr>
      <vt:lpstr>Figure 1.4 An Expanded Production-Possibilities Frontier</vt:lpstr>
      <vt:lpstr>Figure 1.5 Society’s Choice between Current Production and Future Resource Availability</vt:lpstr>
      <vt:lpstr>Figure 1.6 Potential Future Production-Possibilities Frontiers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hannahjoy803@gmail.com</dc:creator>
  <cp:lastModifiedBy>GDAE_Student02</cp:lastModifiedBy>
  <cp:revision>13</cp:revision>
  <dcterms:created xsi:type="dcterms:W3CDTF">2018-09-26T20:48:35Z</dcterms:created>
  <dcterms:modified xsi:type="dcterms:W3CDTF">2019-07-24T15:39:38Z</dcterms:modified>
</cp:coreProperties>
</file>