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22"/>
  </p:notesMasterIdLst>
  <p:handoutMasterIdLst>
    <p:handoutMasterId r:id="rId23"/>
  </p:handoutMasterIdLst>
  <p:sldIdLst>
    <p:sldId id="256" r:id="rId2"/>
    <p:sldId id="397" r:id="rId3"/>
    <p:sldId id="383" r:id="rId4"/>
    <p:sldId id="384" r:id="rId5"/>
    <p:sldId id="398" r:id="rId6"/>
    <p:sldId id="399" r:id="rId7"/>
    <p:sldId id="385" r:id="rId8"/>
    <p:sldId id="386" r:id="rId9"/>
    <p:sldId id="387" r:id="rId10"/>
    <p:sldId id="388" r:id="rId11"/>
    <p:sldId id="389" r:id="rId12"/>
    <p:sldId id="390" r:id="rId13"/>
    <p:sldId id="392" r:id="rId14"/>
    <p:sldId id="393" r:id="rId15"/>
    <p:sldId id="394" r:id="rId16"/>
    <p:sldId id="395" r:id="rId17"/>
    <p:sldId id="396" r:id="rId18"/>
    <p:sldId id="401" r:id="rId19"/>
    <p:sldId id="359" r:id="rId20"/>
    <p:sldId id="308" r:id="rId21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B1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17" autoAdjust="0"/>
    <p:restoredTop sz="94660"/>
  </p:normalViewPr>
  <p:slideViewPr>
    <p:cSldViewPr>
      <p:cViewPr>
        <p:scale>
          <a:sx n="66" d="100"/>
          <a:sy n="66" d="100"/>
        </p:scale>
        <p:origin x="-1200" y="-8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77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8" tIns="48324" rIns="96648" bIns="48324" numCol="1" anchor="t" anchorCtr="0" compatLnSpc="1">
            <a:prstTxWarp prst="textNoShape">
              <a:avLst/>
            </a:prstTxWarp>
          </a:bodyPr>
          <a:lstStyle>
            <a:lvl1pPr defTabSz="965914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1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8" tIns="48324" rIns="96648" bIns="48324" numCol="1" anchor="t" anchorCtr="0" compatLnSpc="1">
            <a:prstTxWarp prst="textNoShape">
              <a:avLst/>
            </a:prstTxWarp>
          </a:bodyPr>
          <a:lstStyle>
            <a:lvl1pPr algn="r" defTabSz="965914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118601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8" tIns="48324" rIns="96648" bIns="48324" numCol="1" anchor="b" anchorCtr="0" compatLnSpc="1">
            <a:prstTxWarp prst="textNoShape">
              <a:avLst/>
            </a:prstTxWarp>
          </a:bodyPr>
          <a:lstStyle>
            <a:lvl1pPr defTabSz="965914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18601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8" tIns="48324" rIns="96648" bIns="48324" numCol="1" anchor="b" anchorCtr="0" compatLnSpc="1">
            <a:prstTxWarp prst="textNoShape">
              <a:avLst/>
            </a:prstTxWarp>
          </a:bodyPr>
          <a:lstStyle>
            <a:lvl1pPr algn="r" defTabSz="965914">
              <a:defRPr sz="1300"/>
            </a:lvl1pPr>
          </a:lstStyle>
          <a:p>
            <a:pPr>
              <a:defRPr/>
            </a:pPr>
            <a:fld id="{6AE137D8-F935-4AAF-8A78-F377FC949C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8059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8" tIns="48324" rIns="96648" bIns="48324" numCol="1" anchor="t" anchorCtr="0" compatLnSpc="1">
            <a:prstTxWarp prst="textNoShape">
              <a:avLst/>
            </a:prstTxWarp>
          </a:bodyPr>
          <a:lstStyle>
            <a:lvl1pPr defTabSz="965914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1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8" tIns="48324" rIns="96648" bIns="48324" numCol="1" anchor="t" anchorCtr="0" compatLnSpc="1">
            <a:prstTxWarp prst="textNoShape">
              <a:avLst/>
            </a:prstTxWarp>
          </a:bodyPr>
          <a:lstStyle>
            <a:lvl1pPr algn="r" defTabSz="965914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19138"/>
            <a:ext cx="4802188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9"/>
            <a:ext cx="5853112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8" tIns="48324" rIns="96648" bIns="483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118601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8" tIns="48324" rIns="96648" bIns="48324" numCol="1" anchor="b" anchorCtr="0" compatLnSpc="1">
            <a:prstTxWarp prst="textNoShape">
              <a:avLst/>
            </a:prstTxWarp>
          </a:bodyPr>
          <a:lstStyle>
            <a:lvl1pPr defTabSz="965914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18601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8" tIns="48324" rIns="96648" bIns="48324" numCol="1" anchor="b" anchorCtr="0" compatLnSpc="1">
            <a:prstTxWarp prst="textNoShape">
              <a:avLst/>
            </a:prstTxWarp>
          </a:bodyPr>
          <a:lstStyle>
            <a:lvl1pPr algn="r" defTabSz="965914">
              <a:defRPr sz="1300"/>
            </a:lvl1pPr>
          </a:lstStyle>
          <a:p>
            <a:pPr>
              <a:defRPr/>
            </a:pPr>
            <a:fld id="{C8086DB6-8D7C-4F01-907E-8FC96DAF28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6078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84DA2D-8C8F-41F4-902B-FA7E1C4F18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09AF11-927B-46C2-A287-1ABB32A89E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558BB4-58E3-4864-A299-AFFCD6E751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EBBA2B-DFD9-4EC8-8425-EEDB61F62C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5D211E-7534-4282-8B3E-0E6D8332BB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C66775-0656-4EC8-854C-A13B51025C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9E19B1-B61E-48F4-B8DE-77881E8F82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C9C100-FFC0-4183-AA32-1D17599CE6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526BE9-2627-422A-AA4C-D0409FE589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F94137-2817-46F0-8AB2-7CBF827931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64ADB5-E7FA-4414-910B-37FC903F01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3FD6565-EF2F-4D6D-8322-95F2F1CC43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ower2u.org/peer-run-crisis-alternatives.html" TargetMode="External"/><Relationship Id="rId2" Type="http://schemas.openxmlformats.org/officeDocument/2006/relationships/hyperlink" Target="http://www.hhs.state.ne.us/Behavioral_Health/BHcommission/8-Jun-22-09/F-Johnson-DrJeanCampbell-Study-ConsumerOperatedServices.pdf" TargetMode="Externa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dsdirectory.org/" TargetMode="External"/><Relationship Id="rId2" Type="http://schemas.openxmlformats.org/officeDocument/2006/relationships/hyperlink" Target="http://www.mhselfhelp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drrk.bu.edu/" TargetMode="External"/><Relationship Id="rId5" Type="http://schemas.openxmlformats.org/officeDocument/2006/relationships/hyperlink" Target="http://www.tucollaborative.org/" TargetMode="External"/><Relationship Id="rId4" Type="http://schemas.openxmlformats.org/officeDocument/2006/relationships/hyperlink" Target="http://www.mhrecovery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smtClean="0"/>
              <a:t/>
            </a:r>
            <a:br>
              <a:rPr lang="en-US" sz="4000" smtClean="0"/>
            </a:br>
            <a:endParaRPr lang="en-US" sz="3600" i="1" smtClean="0">
              <a:solidFill>
                <a:schemeClr val="hlink"/>
              </a:solidFill>
            </a:endParaRP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2590800"/>
            <a:ext cx="8534400" cy="2971800"/>
          </a:xfrm>
        </p:spPr>
        <p:txBody>
          <a:bodyPr rtlCol="0">
            <a:noAutofit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Joseph Rogers, Executive Director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National Mental Health Consumers’                 Self-Help Clearinghouse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1211 Chestnut St., 11th Floor Philadelphia, PA 19107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800-553-4539, ext. 3844</a:t>
            </a:r>
            <a:r>
              <a:rPr lang="en-US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…jrogers@mhasp.org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en-US" i="1" dirty="0" smtClean="0">
              <a:solidFill>
                <a:schemeClr val="hlink"/>
              </a:solidFill>
              <a:latin typeface="Arial Rounded MT Bold" pitchFamily="34" charset="0"/>
            </a:endParaRPr>
          </a:p>
        </p:txBody>
      </p:sp>
      <p:sp>
        <p:nvSpPr>
          <p:cNvPr id="3076" name="WordArt 5"/>
          <p:cNvSpPr>
            <a:spLocks noChangeArrowheads="1" noChangeShapeType="1" noTextEdit="1"/>
          </p:cNvSpPr>
          <p:nvPr/>
        </p:nvSpPr>
        <p:spPr bwMode="auto">
          <a:xfrm>
            <a:off x="1828800" y="228600"/>
            <a:ext cx="5943600" cy="34290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endParaRPr lang="en-US" sz="3600" kern="1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2400" y="0"/>
            <a:ext cx="883920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54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The Power of </a:t>
            </a:r>
            <a:r>
              <a:rPr lang="en-US" sz="5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Peers: </a:t>
            </a:r>
          </a:p>
          <a:p>
            <a:pPr algn="ctr">
              <a:defRPr/>
            </a:pPr>
            <a:r>
              <a:rPr lang="en-US" sz="5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The Effectiveness of Peer-Delivered Services</a:t>
            </a:r>
            <a:endParaRPr lang="en-US" sz="54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81200" y="5638800"/>
            <a:ext cx="6629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92D050"/>
                </a:solidFill>
              </a:rPr>
              <a:t>Alternatives 2011</a:t>
            </a:r>
          </a:p>
          <a:p>
            <a:pPr algn="ctr"/>
            <a:r>
              <a:rPr lang="en-US" sz="3200" b="1" dirty="0" smtClean="0">
                <a:solidFill>
                  <a:srgbClr val="92D050"/>
                </a:solidFill>
              </a:rPr>
              <a:t>Orlando . . . Oct. 26-30, 2011</a:t>
            </a:r>
            <a:endParaRPr lang="en-US" sz="3200" b="1" dirty="0">
              <a:solidFill>
                <a:srgbClr val="92D050"/>
              </a:solidFill>
            </a:endParaRPr>
          </a:p>
        </p:txBody>
      </p:sp>
      <p:pic>
        <p:nvPicPr>
          <p:cNvPr id="8" name="Picture 7" descr="CH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334000"/>
            <a:ext cx="1752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9E19B1-B61E-48F4-B8DE-77881E8F82B8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52400" y="1905000"/>
            <a:ext cx="8763000" cy="36576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Summarized from Boston University Center for Psychiatric Rehabilitation http://drrk.bu.edu/research-syntheses/psychiatric-disabilities/peer-delivered-services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Developed with NIDRR grant  H133A050006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14600" y="304800"/>
            <a:ext cx="6400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latin typeface="Broadway" pitchFamily="82" charset="0"/>
              </a:rPr>
              <a:t>A Glimpse at 20 Years of Research</a:t>
            </a:r>
            <a:endParaRPr lang="en-US" sz="4800" dirty="0">
              <a:latin typeface="Broadway" pitchFamily="82" charset="0"/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748064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44817" y="5715000"/>
            <a:ext cx="2799184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9E19B1-B61E-48F4-B8DE-77881E8F82B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304801" y="228601"/>
            <a:ext cx="5562600" cy="17907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Bernard MT Condensed" pitchFamily="18" charset="0"/>
                <a:ea typeface="+mj-ea"/>
                <a:cs typeface="+mj-cs"/>
              </a:rPr>
              <a:t>Purpose of the Review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28601" y="1295400"/>
            <a:ext cx="4495800" cy="3124200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Dramatic growth in peer-delivered services in recent years: 7500 peer programs or groups identified in a 2006 survey.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4" descr="C:\Users\joanrapp\AppData\Local\Microsoft\Windows\Temporary Internet Files\Content.IE5\C2QNAACR\MC900058872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533400"/>
            <a:ext cx="4495800" cy="3907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28600" y="4343401"/>
            <a:ext cx="7772400" cy="2113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lvl="0" indent="-27432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The review searched for an evidence base for peer-delivered services to give direction to program developers, decision makers, advocates and funders.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9E19B1-B61E-48F4-B8DE-77881E8F82B8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57200" y="228600"/>
            <a:ext cx="8229600" cy="1295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Bernard MT Condensed" pitchFamily="18" charset="0"/>
                <a:ea typeface="+mj-ea"/>
                <a:cs typeface="+mj-cs"/>
              </a:rPr>
              <a:t>Types of Peer-Delivered Services </a:t>
            </a:r>
            <a:b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Bernard MT Condensed" pitchFamily="18" charset="0"/>
                <a:ea typeface="+mj-ea"/>
                <a:cs typeface="+mj-cs"/>
              </a:rPr>
            </a:b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Bernard MT Condensed" pitchFamily="18" charset="0"/>
                <a:ea typeface="+mj-ea"/>
                <a:cs typeface="+mj-cs"/>
              </a:rPr>
              <a:t>Included in the Research Summary (1) 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105400" y="1981200"/>
            <a:ext cx="3886200" cy="4572000"/>
          </a:xfrm>
          <a:prstGeom prst="rect">
            <a:avLst/>
          </a:prstGeom>
        </p:spPr>
        <p:txBody>
          <a:bodyPr rtlCol="0">
            <a:normAutofit fontScale="925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3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Peer-run programs</a:t>
            </a:r>
            <a:r>
              <a:rPr kumimoji="0" lang="en-US" sz="38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</a:p>
          <a:p>
            <a:pPr marL="731520" lvl="1" indent="-27432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kumimoji="0" lang="en-US" sz="3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drop-in centers </a:t>
            </a:r>
          </a:p>
          <a:p>
            <a:pPr marL="731520" lvl="1" indent="-27432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kumimoji="0" lang="en-US" sz="3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peer learning/ advocacy centers</a:t>
            </a:r>
          </a:p>
          <a:p>
            <a:pPr marL="731520" lvl="1" indent="-27432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kumimoji="0" lang="en-US" sz="3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crisis housing</a:t>
            </a:r>
          </a:p>
          <a:p>
            <a:pPr marL="274320" marR="0" lvl="0" indent="-27432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3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pic>
        <p:nvPicPr>
          <p:cNvPr id="5" name="Picture 4" descr="Peer_Respite_Ctr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1371600"/>
            <a:ext cx="4876800" cy="365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1000" y="5029200"/>
            <a:ext cx="5029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</a:rPr>
              <a:t>Peer Support and Wellness Center</a:t>
            </a:r>
          </a:p>
          <a:p>
            <a:pPr algn="ctr"/>
            <a:r>
              <a:rPr lang="en-US" sz="2800" b="1" dirty="0" smtClean="0">
                <a:solidFill>
                  <a:srgbClr val="FFFF00"/>
                </a:solidFill>
              </a:rPr>
              <a:t>Decatur, GA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9E19B1-B61E-48F4-B8DE-77881E8F82B8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28600" y="1447800"/>
            <a:ext cx="4572000" cy="2723823"/>
          </a:xfrm>
          <a:prstGeom prst="rect">
            <a:avLst/>
          </a:prstGeom>
        </p:spPr>
        <p:txBody>
          <a:bodyPr>
            <a:spAutoFit/>
          </a:bodyPr>
          <a:lstStyle/>
          <a:p>
            <a:pPr marL="274320" lvl="0" indent="-27432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3600" b="1" dirty="0" smtClean="0">
                <a:latin typeface="+mn-lt"/>
              </a:rPr>
              <a:t>Peer-run groups, e.g.:</a:t>
            </a:r>
          </a:p>
          <a:p>
            <a:pPr marL="731520" lvl="1" indent="-27432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3600" dirty="0" smtClean="0">
                <a:latin typeface="+mn-lt"/>
              </a:rPr>
              <a:t>Double Trouble</a:t>
            </a:r>
          </a:p>
          <a:p>
            <a:pPr marL="731520" lvl="1" indent="-27432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3600" dirty="0" smtClean="0">
                <a:latin typeface="+mn-lt"/>
              </a:rPr>
              <a:t>Grow</a:t>
            </a:r>
          </a:p>
          <a:p>
            <a:pPr marL="731520" lvl="1" indent="-27432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3600" dirty="0" smtClean="0">
                <a:latin typeface="+mn-lt"/>
              </a:rPr>
              <a:t>Recovery</a:t>
            </a:r>
          </a:p>
          <a:p>
            <a:pPr marL="274320" lvl="0" indent="-27432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685800" y="228600"/>
            <a:ext cx="7772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3600" dirty="0" smtClean="0">
                <a:latin typeface="Bernard MT Condensed" pitchFamily="18" charset="0"/>
              </a:rPr>
              <a:t>Types of Peer-Delivered Services </a:t>
            </a:r>
            <a:br>
              <a:rPr lang="en-US" sz="3600" dirty="0" smtClean="0">
                <a:latin typeface="Bernard MT Condensed" pitchFamily="18" charset="0"/>
              </a:rPr>
            </a:br>
            <a:r>
              <a:rPr lang="en-US" sz="3600" dirty="0" smtClean="0">
                <a:latin typeface="Bernard MT Condensed" pitchFamily="18" charset="0"/>
              </a:rPr>
              <a:t>Included in the Research Summary (2) </a:t>
            </a:r>
          </a:p>
        </p:txBody>
      </p:sp>
      <p:pic>
        <p:nvPicPr>
          <p:cNvPr id="1043" name="Picture 19" descr="C:\Documents and Settings\srogers\Local Settings\Temporary Internet Files\Content.IE5\5408V4D2\MC900231222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98730" y="2057400"/>
            <a:ext cx="5782071" cy="40386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9E19B1-B61E-48F4-B8DE-77881E8F82B8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28600" y="1295400"/>
            <a:ext cx="4800600" cy="46905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3600" b="1" dirty="0" smtClean="0">
                <a:latin typeface="+mn-lt"/>
              </a:rPr>
              <a:t>Peer specialists </a:t>
            </a:r>
            <a:r>
              <a:rPr lang="en-US" sz="3600" dirty="0" smtClean="0">
                <a:latin typeface="+mn-lt"/>
              </a:rPr>
              <a:t>working with individuals, offering support, referrals, crisis, linking or other services</a:t>
            </a:r>
          </a:p>
          <a:p>
            <a:pPr marL="731520" lvl="1" indent="-27432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3600" dirty="0" smtClean="0">
                <a:latin typeface="+mn-lt"/>
              </a:rPr>
              <a:t>may be in peer-run programs or non-peer-run programs</a:t>
            </a:r>
            <a:endParaRPr lang="en-US" sz="3600" dirty="0">
              <a:latin typeface="+mn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66800" y="0"/>
            <a:ext cx="7391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3600" dirty="0" smtClean="0">
                <a:latin typeface="Bernard MT Condensed" pitchFamily="18" charset="0"/>
              </a:rPr>
              <a:t>Types of Peer-Delivered Services </a:t>
            </a:r>
            <a:br>
              <a:rPr lang="en-US" sz="3600" dirty="0" smtClean="0">
                <a:latin typeface="Bernard MT Condensed" pitchFamily="18" charset="0"/>
              </a:rPr>
            </a:br>
            <a:r>
              <a:rPr lang="en-US" sz="3600" dirty="0" smtClean="0">
                <a:latin typeface="Bernard MT Condensed" pitchFamily="18" charset="0"/>
              </a:rPr>
              <a:t>Included in the Research Summary (3) </a:t>
            </a:r>
          </a:p>
        </p:txBody>
      </p:sp>
      <p:pic>
        <p:nvPicPr>
          <p:cNvPr id="5" name="Picture 4" descr="gina08 007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1263650"/>
            <a:ext cx="3657600" cy="559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181600" y="6019800"/>
            <a:ext cx="358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Gi</a:t>
            </a:r>
            <a:r>
              <a:rPr lang="en-US" sz="2800" b="1" dirty="0" smtClean="0"/>
              <a:t>na Calhoun, CPS</a:t>
            </a:r>
            <a:endParaRPr lang="en-US" sz="2800" b="1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9E19B1-B61E-48F4-B8DE-77881E8F82B8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381000" y="228600"/>
            <a:ext cx="8153400" cy="914400"/>
          </a:xfrm>
          <a:prstGeom prst="rect">
            <a:avLst/>
          </a:prstGeom>
        </p:spPr>
        <p:txBody>
          <a:bodyPr rtlCol="0">
            <a:normAutofit fontScale="3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1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howcard Gothic" pitchFamily="82" charset="0"/>
                <a:ea typeface="+mj-ea"/>
                <a:cs typeface="+mj-cs"/>
              </a:rPr>
              <a:t>Importance of Research</a:t>
            </a:r>
            <a:br>
              <a:rPr kumimoji="0" lang="en-US" sz="1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howcard Gothic" pitchFamily="82" charset="0"/>
                <a:ea typeface="+mj-ea"/>
                <a:cs typeface="+mj-cs"/>
              </a:rPr>
            </a:br>
            <a:r>
              <a:rPr kumimoji="0" lang="en-US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n-US" sz="3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962400" y="990600"/>
            <a:ext cx="4953000" cy="55626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 Assure continuous quality improvement among </a:t>
            </a:r>
            <a:r>
              <a:rPr lang="en-US" sz="3200" b="1" dirty="0" smtClean="0">
                <a:latin typeface="+mn-lt"/>
              </a:rPr>
              <a:t>peer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-delivered services</a:t>
            </a:r>
          </a:p>
          <a:p>
            <a:pPr marL="274320" marR="0" lvl="0" indent="-27432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  Educate and inform decisions made by and about peer-delivered services</a:t>
            </a:r>
          </a:p>
          <a:p>
            <a:pPr marL="274320" marR="0" lvl="0" indent="-27432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 Help convince mental health professionals and funding agencies about the value of peer services.</a:t>
            </a:r>
          </a:p>
          <a:p>
            <a:pPr marL="274320" marR="0" lvl="0" indent="-27432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56" name="Picture 8" descr="C:\Documents and Settings\srogers\Local Settings\Temporary Internet Files\Content.IE5\54FBFJP1\MP900337345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990600"/>
            <a:ext cx="3750564" cy="525780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9E19B1-B61E-48F4-B8DE-77881E8F82B8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04800" y="1676400"/>
            <a:ext cx="4343400" cy="49530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 Research that compares the results of two or more groups.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 Research that compares one group of peers’ functioning at points in time (“before and after” the peer- run service)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Brush Script MT" pitchFamily="66" charset="0"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304800"/>
            <a:ext cx="83058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auto">
              <a:spcAft>
                <a:spcPts val="0"/>
              </a:spcAft>
              <a:defRPr/>
            </a:pPr>
            <a:r>
              <a:rPr lang="en-US" sz="3600" dirty="0" smtClean="0">
                <a:latin typeface="Broadway" pitchFamily="82" charset="0"/>
              </a:rPr>
              <a:t>Types of Research Available on </a:t>
            </a:r>
            <a:br>
              <a:rPr lang="en-US" sz="3600" dirty="0" smtClean="0">
                <a:latin typeface="Broadway" pitchFamily="82" charset="0"/>
              </a:rPr>
            </a:br>
            <a:r>
              <a:rPr lang="en-US" sz="3600" dirty="0" smtClean="0">
                <a:latin typeface="Broadway" pitchFamily="82" charset="0"/>
              </a:rPr>
              <a:t>Peer-Delivered  Services (1)</a:t>
            </a:r>
            <a:r>
              <a:rPr lang="en-US" sz="1000" dirty="0" smtClean="0"/>
              <a:t/>
            </a:r>
            <a:br>
              <a:rPr lang="en-US" sz="1000" dirty="0" smtClean="0"/>
            </a:br>
            <a:endParaRPr lang="en-US" sz="1000" dirty="0"/>
          </a:p>
        </p:txBody>
      </p:sp>
      <p:pic>
        <p:nvPicPr>
          <p:cNvPr id="1028" name="Picture 4" descr="C:\Documents and Settings\srogers\Local Settings\Temporary Internet Files\Content.IE5\5408V4D2\MC900157109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0153" y="1828800"/>
            <a:ext cx="4790618" cy="3962400"/>
          </a:xfrm>
          <a:prstGeom prst="rect">
            <a:avLst/>
          </a:prstGeom>
          <a:noFill/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9E19B1-B61E-48F4-B8DE-77881E8F82B8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52400" y="228600"/>
            <a:ext cx="8763000" cy="1371600"/>
          </a:xfrm>
          <a:prstGeom prst="rect">
            <a:avLst/>
          </a:prstGeom>
        </p:spPr>
        <p:txBody>
          <a:bodyPr/>
          <a:lstStyle/>
          <a:p>
            <a:pPr lvl="0" algn="ctr">
              <a:defRPr/>
            </a:pPr>
            <a:r>
              <a:rPr lang="en-US" sz="3600" dirty="0" smtClean="0">
                <a:latin typeface="Broadway" pitchFamily="82" charset="0"/>
              </a:rPr>
              <a:t>Types of Research Available on </a:t>
            </a:r>
            <a:br>
              <a:rPr lang="en-US" sz="3600" dirty="0" smtClean="0">
                <a:latin typeface="Broadway" pitchFamily="82" charset="0"/>
              </a:rPr>
            </a:br>
            <a:r>
              <a:rPr lang="en-US" sz="3600" dirty="0" smtClean="0">
                <a:latin typeface="Broadway" pitchFamily="82" charset="0"/>
              </a:rPr>
              <a:t>Peer-Delivered  Services (2)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28601" y="1524000"/>
            <a:ext cx="4038599" cy="3352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 Research that uses questionnaires, phone calls or focus groups to determine satisfaction with services or opinions about services.</a:t>
            </a:r>
          </a:p>
        </p:txBody>
      </p:sp>
      <p:pic>
        <p:nvPicPr>
          <p:cNvPr id="5" name="Picture 4" descr="C:\Users\joanrapp\AppData\Local\Microsoft\Windows\Temporary Internet Files\Content.IE5\B37BY9CO\MP90043868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7200" y="1447800"/>
            <a:ext cx="46863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52400" y="4648200"/>
            <a:ext cx="8610600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3200" b="1" dirty="0" smtClean="0">
                <a:latin typeface="+mn-lt"/>
              </a:rPr>
              <a:t>4. Program evaluation: looking at results when peer-run groups/programs were added to a larger health care system.</a:t>
            </a: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9E19B1-B61E-48F4-B8DE-77881E8F82B8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381001" y="228601"/>
            <a:ext cx="8382000" cy="1295400"/>
          </a:xfrm>
          <a:prstGeom prst="rect">
            <a:avLst/>
          </a:prstGeom>
        </p:spPr>
        <p:txBody>
          <a:bodyPr/>
          <a:lstStyle/>
          <a:p>
            <a:pPr lvl="0" algn="ctr">
              <a:defRPr/>
            </a:pPr>
            <a:r>
              <a:rPr lang="en-US" sz="3600" dirty="0" smtClean="0">
                <a:latin typeface="Broadway" pitchFamily="82" charset="0"/>
              </a:rPr>
              <a:t>Limitations of Peer Studies (1)</a:t>
            </a:r>
            <a:r>
              <a:rPr lang="en-US" sz="4400" dirty="0" smtClean="0"/>
              <a:t/>
            </a:r>
            <a:br>
              <a:rPr lang="en-US" sz="4400" dirty="0" smtClean="0"/>
            </a:br>
            <a:endParaRPr lang="en-US" sz="4000" dirty="0" smtClean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0" y="381000"/>
            <a:ext cx="4343400" cy="50292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Some of the studies are fairly small and results are difficult to generalize.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The largest study (COSP Multisite Research Initiative)</a:t>
            </a:r>
          </a:p>
        </p:txBody>
      </p:sp>
      <p:pic>
        <p:nvPicPr>
          <p:cNvPr id="2064" name="Picture 16" descr="C:\Documents and Settings\srogers\Local Settings\Temporary Internet Files\Content.IE5\5408V4D2\MP900442409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371600"/>
            <a:ext cx="4353406" cy="32004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81000" y="4800600"/>
            <a:ext cx="838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has not yet published all its results. (Some findings were published in 2009. See Slide 33 for URL.)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9E19B1-B61E-48F4-B8DE-77881E8F82B8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228600"/>
            <a:ext cx="7820025" cy="16002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roadway" pitchFamily="82" charset="0"/>
                <a:ea typeface="+mj-ea"/>
                <a:cs typeface="+mj-cs"/>
              </a:rPr>
              <a:t>Limitations of Peer Studies (2)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04801" y="1066800"/>
            <a:ext cx="5105399" cy="5638800"/>
          </a:xfrm>
          <a:prstGeom prst="rect">
            <a:avLst/>
          </a:prstGeom>
        </p:spPr>
        <p:txBody>
          <a:bodyPr rtlCol="0">
            <a:normAutofit fontScale="77500" lnSpcReduction="2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3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Some of the results are conflicting, e.g., peer run-programs improve social functioning vs. do not improve social functioning.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3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Some of the studies were not very rigorous (no random selection, no control group etc.).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3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The definition of peer-run or peer-delivered programs varies across the country.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082" name="Picture 10" descr="C:\Documents and Settings\srogers\Local Settings\Temporary Internet Files\Content.IE5\5FAV3SF9\MC900281002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838200"/>
            <a:ext cx="3429000" cy="5741234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9E19B1-B61E-48F4-B8DE-77881E8F82B8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228600" y="304800"/>
            <a:ext cx="8686800" cy="17145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roadway" pitchFamily="82" charset="0"/>
                <a:ea typeface="+mj-ea"/>
                <a:cs typeface="+mj-cs"/>
              </a:rPr>
              <a:t>What Studies Were Included?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04801" y="1524001"/>
            <a:ext cx="4114799" cy="4198938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Brush Script MT" pitchFamily="66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126 articles were initially included.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Brush Script MT" pitchFamily="66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48 of these made it through the screening for quality and meaning.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4" descr="C:\Program Files\Microsoft Office\MEDIA\CAGCAT10\j0300840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0" y="2057400"/>
            <a:ext cx="5084035" cy="42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9E19B1-B61E-48F4-B8DE-77881E8F82B8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095375" y="304801"/>
            <a:ext cx="6964363" cy="17145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roadway" pitchFamily="82" charset="0"/>
                <a:ea typeface="+mj-ea"/>
                <a:cs typeface="+mj-cs"/>
              </a:rPr>
              <a:t>Conclusions (1)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81001" y="1066800"/>
            <a:ext cx="4267199" cy="4656138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Several authors concluded that peer-delivered services resulted in similar out-comes to those of professionally delivered services. 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Question: Should peers be expected to outperform professionals?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2" descr="C:\Users\joanrapp\AppData\Local\Microsoft\Windows\Temporary Internet Files\Content.IE5\4MI5MSDL\MM900234700[1]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43350" y="1143000"/>
            <a:ext cx="520065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9E19B1-B61E-48F4-B8DE-77881E8F82B8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914400" y="381000"/>
            <a:ext cx="6964363" cy="13716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roadway" pitchFamily="82" charset="0"/>
                <a:ea typeface="+mj-ea"/>
                <a:cs typeface="+mj-cs"/>
              </a:rPr>
              <a:t>Conclusions (2)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038600" y="1143000"/>
            <a:ext cx="4953000" cy="5486400"/>
          </a:xfrm>
          <a:prstGeom prst="rect">
            <a:avLst/>
          </a:prstGeom>
        </p:spPr>
        <p:txBody>
          <a:bodyPr rtlCol="0">
            <a:normAutofit fontScale="92500" lnSpcReduction="2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Several studies suggested that peer- delivered services that are added to traditional services did not change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outcomes, but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…</a:t>
            </a:r>
          </a:p>
          <a:p>
            <a:pPr marL="274320" marR="0" lvl="0" indent="-27432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There was some evidence that peers provided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distinctive skills and experiences  that may be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helpful in </a:t>
            </a: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engagement and retention.</a:t>
            </a:r>
          </a:p>
          <a:p>
            <a:pPr marL="274320" marR="0" lvl="0" indent="-27432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42" name="Picture 18" descr="C:\Program Files\Microsoft Office\MEDIA\CAGCAT10\j0285444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752600"/>
            <a:ext cx="3731901" cy="3733800"/>
          </a:xfrm>
          <a:prstGeom prst="rect">
            <a:avLst/>
          </a:prstGeom>
          <a:noFill/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9E19B1-B61E-48F4-B8DE-77881E8F82B8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095375" y="152401"/>
            <a:ext cx="6964363" cy="1866900"/>
          </a:xfrm>
          <a:prstGeom prst="rect">
            <a:avLst/>
          </a:prstGeom>
        </p:spPr>
        <p:txBody>
          <a:bodyPr/>
          <a:lstStyle/>
          <a:p>
            <a:pPr lvl="0" algn="ctr">
              <a:defRPr/>
            </a:pPr>
            <a:r>
              <a:rPr lang="en-US" sz="4400" dirty="0" smtClean="0">
                <a:latin typeface="Broadway" pitchFamily="82" charset="0"/>
              </a:rPr>
              <a:t>Conclusions (3)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81000" y="4876800"/>
            <a:ext cx="8458200" cy="1752600"/>
          </a:xfrm>
          <a:prstGeom prst="rect">
            <a:avLst/>
          </a:prstGeom>
        </p:spPr>
        <p:txBody>
          <a:bodyPr rtlCol="0">
            <a:normAutofit fontScale="85000" lnSpcReduction="1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3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There was some evidence that peer-delivered services provided in a group context can improve outcomes if members </a:t>
            </a:r>
            <a:r>
              <a:rPr kumimoji="0" lang="en-US" sz="35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attend regularly </a:t>
            </a:r>
            <a:r>
              <a:rPr kumimoji="0" lang="en-US" sz="3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and for a </a:t>
            </a:r>
            <a:r>
              <a:rPr kumimoji="0" lang="en-US" sz="35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long enough time</a:t>
            </a:r>
            <a:r>
              <a:rPr kumimoji="0" lang="en-US" sz="3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.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Picture 3" descr="C:\Documents and Settings\srogers\Local Settings\Temporary Internet Files\Content.IE5\9DBQJDLS\MP900439467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838200"/>
            <a:ext cx="6096000" cy="3976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9E19B1-B61E-48F4-B8DE-77881E8F82B8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095375" y="228601"/>
            <a:ext cx="6964363" cy="1066799"/>
          </a:xfrm>
          <a:prstGeom prst="rect">
            <a:avLst/>
          </a:prstGeom>
        </p:spPr>
        <p:txBody>
          <a:bodyPr/>
          <a:lstStyle/>
          <a:p>
            <a:pPr lvl="0" algn="ctr">
              <a:defRPr/>
            </a:pPr>
            <a:r>
              <a:rPr lang="en-US" sz="4400" dirty="0" smtClean="0">
                <a:solidFill>
                  <a:srgbClr val="92D050"/>
                </a:solidFill>
                <a:latin typeface="Broadway" pitchFamily="82" charset="0"/>
              </a:rPr>
              <a:t>Conclusions (4)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267200" y="1066801"/>
            <a:ext cx="4648200" cy="4656138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Results from s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ome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of the peer-delivered group services,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such as Vet-to-Vet,  suggested that those who used the program regularly had better outcomes, e.g., both in empowerment and functioning.</a:t>
            </a:r>
          </a:p>
        </p:txBody>
      </p:sp>
      <p:pic>
        <p:nvPicPr>
          <p:cNvPr id="5" name="Picture 3" descr="C:\Users\joanrapp\AppData\Local\Microsoft\Windows\Temporary Internet Files\Content.IE5\A02M48KG\MC900054744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9" y="1143000"/>
            <a:ext cx="4266083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52400" y="4648200"/>
            <a:ext cx="4343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92D050"/>
                </a:solidFill>
              </a:rPr>
              <a:t>Vet-to-Vet http://vet2vetusa.org/</a:t>
            </a:r>
            <a:endParaRPr lang="en-US" sz="3200" b="1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9E19B1-B61E-48F4-B8DE-77881E8F82B8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152400"/>
            <a:ext cx="8229600" cy="1506538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Broadway" pitchFamily="82" charset="0"/>
                <a:ea typeface="+mj-ea"/>
                <a:cs typeface="+mj-cs"/>
              </a:rPr>
              <a:t>Questions for Discussion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" y="1219200"/>
            <a:ext cx="6477000" cy="5334000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Is it important for peer-delivered services to have a strong research base? Why or why not?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What might some of the barriers be to having good research on peer-delivered services?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What suggestions do you have to increase and improve the research base for these services?</a:t>
            </a:r>
          </a:p>
          <a:p>
            <a:pPr marL="274320" marR="0" lvl="0" indent="-27432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Brush Script MT" pitchFamily="66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50" name="Picture 2" descr="C:\Documents and Settings\srogers\Local Settings\Temporary Internet Files\Content.IE5\9DBQJDLS\MC900441498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1752600"/>
            <a:ext cx="3657143" cy="3657143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9E19B1-B61E-48F4-B8DE-77881E8F82B8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304800" y="228600"/>
            <a:ext cx="8229600" cy="114300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</p:spPr>
        <p:txBody>
          <a:bodyPr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“Powers-that-be” realize that recovery-oriented, peer-run services are key to recovery</a:t>
            </a:r>
          </a:p>
        </p:txBody>
      </p:sp>
      <p:sp>
        <p:nvSpPr>
          <p:cNvPr id="4" name="Slide Number Placeholder 5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13B1784-E2DD-4CC6-A9A0-F10C31CF2DE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Picture 5" descr="kpower"/>
          <p:cNvPicPr>
            <a:picLocks noChangeAspect="1" noChangeArrowheads="1"/>
          </p:cNvPicPr>
          <p:nvPr/>
        </p:nvPicPr>
        <p:blipFill>
          <a:blip r:embed="rId2" cstate="print"/>
          <a:srcRect r="2649" b="23958"/>
          <a:stretch>
            <a:fillRect/>
          </a:stretch>
        </p:blipFill>
        <p:spPr bwMode="auto">
          <a:xfrm>
            <a:off x="6553200" y="4191000"/>
            <a:ext cx="195580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362200" y="5715000"/>
            <a:ext cx="41148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b="1" i="1">
                <a:latin typeface="Tahoma" pitchFamily="34" charset="0"/>
              </a:rPr>
              <a:t>SAMHSA Administrator Pamela S. Hyde (top); CMHS Director A. Kathryn Power (bottom)</a:t>
            </a:r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228600" y="1524000"/>
            <a:ext cx="61722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Berlin Sans FB Demi" pitchFamily="34" charset="0"/>
              </a:rPr>
              <a:t>SAMHSA recognizes </a:t>
            </a:r>
            <a:r>
              <a:rPr lang="en-US" sz="2400" b="1" i="1" u="sng" dirty="0">
                <a:latin typeface="Berlin Sans FB Demi" pitchFamily="34" charset="0"/>
              </a:rPr>
              <a:t>Peer Support</a:t>
            </a:r>
            <a:r>
              <a:rPr lang="en-US" sz="2400" dirty="0">
                <a:latin typeface="Berlin Sans FB Demi" pitchFamily="34" charset="0"/>
              </a:rPr>
              <a:t> as one of the </a:t>
            </a:r>
            <a:r>
              <a:rPr lang="en-US" sz="2400" i="1" dirty="0">
                <a:latin typeface="Berlin Sans FB Demi" pitchFamily="34" charset="0"/>
              </a:rPr>
              <a:t>10 fundamental components of recovery</a:t>
            </a:r>
            <a:r>
              <a:rPr lang="en-US" sz="2400" dirty="0">
                <a:latin typeface="Berlin Sans FB Demi" pitchFamily="34" charset="0"/>
              </a:rPr>
              <a:t>. The </a:t>
            </a:r>
            <a:r>
              <a:rPr lang="en-US" sz="2400" dirty="0" smtClean="0">
                <a:latin typeface="Berlin Sans FB Demi" pitchFamily="34" charset="0"/>
              </a:rPr>
              <a:t>10 are</a:t>
            </a:r>
            <a:r>
              <a:rPr lang="en-US" sz="2400" dirty="0">
                <a:latin typeface="Berlin Sans FB Demi" pitchFamily="34" charset="0"/>
              </a:rPr>
              <a:t>:</a:t>
            </a:r>
          </a:p>
        </p:txBody>
      </p:sp>
      <p:sp>
        <p:nvSpPr>
          <p:cNvPr id="8" name="Text Box 13"/>
          <p:cNvSpPr txBox="1">
            <a:spLocks noChangeArrowheads="1"/>
          </p:cNvSpPr>
          <p:nvPr/>
        </p:nvSpPr>
        <p:spPr bwMode="auto">
          <a:xfrm>
            <a:off x="228600" y="2895600"/>
            <a:ext cx="289560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sz="2400" i="1" dirty="0">
                <a:latin typeface="Berlin Sans FB Demi" pitchFamily="34" charset="0"/>
              </a:rPr>
              <a:t>Self-Direction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400" i="1" dirty="0">
                <a:latin typeface="Berlin Sans FB Demi" pitchFamily="34" charset="0"/>
              </a:rPr>
              <a:t>Individualized and Person-Centered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400" i="1" dirty="0">
                <a:latin typeface="Berlin Sans FB Demi" pitchFamily="34" charset="0"/>
              </a:rPr>
              <a:t>Empowerment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400" i="1" dirty="0">
                <a:latin typeface="Berlin Sans FB Demi" pitchFamily="34" charset="0"/>
              </a:rPr>
              <a:t>Holistic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400" i="1" dirty="0">
                <a:latin typeface="Berlin Sans FB Demi" pitchFamily="34" charset="0"/>
              </a:rPr>
              <a:t>Non-Linear</a:t>
            </a:r>
          </a:p>
        </p:txBody>
      </p:sp>
      <p:sp>
        <p:nvSpPr>
          <p:cNvPr id="9" name="Text Box 14"/>
          <p:cNvSpPr txBox="1">
            <a:spLocks noChangeArrowheads="1"/>
          </p:cNvSpPr>
          <p:nvPr/>
        </p:nvSpPr>
        <p:spPr bwMode="auto">
          <a:xfrm>
            <a:off x="3505200" y="2819400"/>
            <a:ext cx="2667000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sz="2400" i="1" dirty="0">
                <a:latin typeface="Berlin Sans FB Demi" pitchFamily="34" charset="0"/>
              </a:rPr>
              <a:t>Strengths-Based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400" i="1" dirty="0">
                <a:latin typeface="Berlin Sans FB Demi" pitchFamily="34" charset="0"/>
              </a:rPr>
              <a:t>Peer Support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400" i="1" dirty="0">
                <a:latin typeface="Berlin Sans FB Demi" pitchFamily="34" charset="0"/>
              </a:rPr>
              <a:t>Respect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400" i="1" dirty="0">
                <a:latin typeface="Berlin Sans FB Demi" pitchFamily="34" charset="0"/>
              </a:rPr>
              <a:t>Responsibility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400" i="1" dirty="0">
                <a:latin typeface="Berlin Sans FB Demi" pitchFamily="34" charset="0"/>
              </a:rPr>
              <a:t>Hope</a:t>
            </a:r>
          </a:p>
        </p:txBody>
      </p:sp>
      <p:pic>
        <p:nvPicPr>
          <p:cNvPr id="10" name="Picture 15" descr="adminHydePhoto_l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53200" y="1447800"/>
            <a:ext cx="1852613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9E19B1-B61E-48F4-B8DE-77881E8F82B8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143000"/>
            <a:ext cx="8229600" cy="53340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“Federal Multi-site Study Finds Consumer-Operated Service Programs Are Evidence-Based Practices”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  <a:hlinkClick r:id="rId2"/>
              </a:rPr>
              <a:t>http://www.hhs.state.ne.us/Behavioral_Health/BHcommission/8-Jun-22-09/F-Johnson-DrJeanCampbell-Study-ConsumerOperatedServices.pdf</a:t>
            </a: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“Peer-run Crisis Alternatives”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  <a:hlinkClick r:id="rId3"/>
              </a:rPr>
              <a:t>http://www.power2u.org/peer-run-crisis-alternatives.html</a:t>
            </a: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81200" y="228600"/>
            <a:ext cx="4876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6600" dirty="0" smtClean="0">
                <a:latin typeface="Bauhaus 93" pitchFamily="82" charset="0"/>
              </a:rPr>
              <a:t>Resources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295400"/>
            <a:ext cx="8686800" cy="4830763"/>
          </a:xfrm>
        </p:spPr>
        <p:txBody>
          <a:bodyPr rtlCol="0">
            <a:noAutofit/>
          </a:bodyPr>
          <a:lstStyle/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National Mental Health Consumers’ Self-Help Clearinghouse: </a:t>
            </a:r>
            <a:r>
              <a:rPr lang="en-US" sz="2400" b="1" dirty="0" smtClean="0">
                <a:latin typeface="Arial" pitchFamily="34" charset="0"/>
                <a:cs typeface="Arial" pitchFamily="34" charset="0"/>
                <a:hlinkClick r:id="rId2"/>
              </a:rPr>
              <a:t>http://www.mhselfhelp.org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Consumer-driven Services Directory: </a:t>
            </a:r>
            <a:r>
              <a:rPr lang="en-US" sz="2400" b="1" dirty="0" smtClean="0">
                <a:latin typeface="Arial" pitchFamily="34" charset="0"/>
                <a:cs typeface="Arial" pitchFamily="34" charset="0"/>
                <a:hlinkClick r:id="rId3"/>
              </a:rPr>
              <a:t>http://www.cdsdirectory.org/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Institute for Recovery and Community Integration: </a:t>
            </a:r>
            <a:r>
              <a:rPr lang="en-US" sz="2400" b="1" dirty="0" smtClean="0">
                <a:latin typeface="Arial" pitchFamily="34" charset="0"/>
                <a:cs typeface="Arial" pitchFamily="34" charset="0"/>
                <a:hlinkClick r:id="rId4"/>
              </a:rPr>
              <a:t>http://www.mhrecovery.org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Temple University Collaborative (formerly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UPenn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Collaborative) on Community Integration: </a:t>
            </a:r>
            <a:r>
              <a:rPr lang="en-US" sz="2400" b="1" dirty="0" smtClean="0">
                <a:latin typeface="Arial" pitchFamily="34" charset="0"/>
                <a:cs typeface="Arial" pitchFamily="34" charset="0"/>
                <a:hlinkClick r:id="rId5"/>
              </a:rPr>
              <a:t>http://www.tucollaborative.org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Boston University Center for Psychiatric Rehabilitation Disability Research Right to Know </a:t>
            </a:r>
            <a:r>
              <a:rPr lang="en-US" sz="2400" b="1" dirty="0" smtClean="0">
                <a:latin typeface="Arial" pitchFamily="34" charset="0"/>
                <a:cs typeface="Arial" pitchFamily="34" charset="0"/>
                <a:hlinkClick r:id="rId6"/>
              </a:rPr>
              <a:t>http://drrk.bu.edu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lvl="1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43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E95422-EB04-4DB1-9A6E-5DE42EAC1294}" type="slidenum">
              <a:rPr lang="en-US"/>
              <a:pPr>
                <a:defRPr/>
              </a:pPr>
              <a:t>20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209800" y="304800"/>
            <a:ext cx="4343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6600" dirty="0" smtClean="0">
                <a:latin typeface="Bauhaus 93" pitchFamily="82" charset="0"/>
              </a:rPr>
              <a:t>Resources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2495</TotalTime>
  <Words>817</Words>
  <Application>Microsoft Office PowerPoint</Application>
  <PresentationFormat>On-screen Show (4:3)</PresentationFormat>
  <Paragraphs>112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Mental Health Association of SEPA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Making Recovery Happen: What Works, What Doesn’t</dc:title>
  <dc:creator>srogers</dc:creator>
  <cp:lastModifiedBy>Rapp, Joan C</cp:lastModifiedBy>
  <cp:revision>421</cp:revision>
  <dcterms:created xsi:type="dcterms:W3CDTF">2007-05-06T15:55:44Z</dcterms:created>
  <dcterms:modified xsi:type="dcterms:W3CDTF">2012-01-24T15:23:52Z</dcterms:modified>
</cp:coreProperties>
</file>