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72" r:id="rId4"/>
    <p:sldId id="271" r:id="rId5"/>
    <p:sldId id="282" r:id="rId6"/>
    <p:sldId id="278" r:id="rId7"/>
    <p:sldId id="283" r:id="rId8"/>
    <p:sldId id="284" r:id="rId9"/>
    <p:sldId id="273" r:id="rId10"/>
    <p:sldId id="279" r:id="rId11"/>
    <p:sldId id="285" r:id="rId12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486" autoAdjust="0"/>
  </p:normalViewPr>
  <p:slideViewPr>
    <p:cSldViewPr>
      <p:cViewPr>
        <p:scale>
          <a:sx n="90" d="100"/>
          <a:sy n="90" d="100"/>
        </p:scale>
        <p:origin x="-2244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B6378-F518-4685-A8D1-A61741F9051C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CB98E-1C40-43AE-8989-9680E0647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63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318E7E-A512-499F-9A71-A99EAA6BD3F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8CB2C-9637-4A06-AB4B-DFB36ADD5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81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4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8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first impression – DO NOT</a:t>
            </a: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underestimate its importance!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sz="8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summary </a:t>
            </a: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your professional, personal experiences and skills relevant to the position you are seeking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reflection of your education, accomplishments, volunteer and community activities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Resumes and CV's are designed to assist in getting the interview, not the</a:t>
            </a:r>
            <a:r>
              <a:rPr lang="en-US" sz="8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residency spot or job</a:t>
            </a: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You have to do that on</a:t>
            </a:r>
            <a:r>
              <a:rPr lang="en-US" sz="8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your own</a:t>
            </a:r>
            <a:endParaRPr lang="en-US" sz="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8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 smtClean="0"/>
              <a:t>Build</a:t>
            </a:r>
            <a:r>
              <a:rPr lang="en-US" sz="900" baseline="0" dirty="0" smtClean="0"/>
              <a:t> your Case</a:t>
            </a:r>
          </a:p>
          <a:p>
            <a:r>
              <a:rPr lang="en-US" sz="900" baseline="0" dirty="0" smtClean="0"/>
              <a:t>- Know were you are headed.  Don’t include superfluous info. 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accomplishments career-specific? Are transferable skills emphasized?  Is unnecessary material eliminated? </a:t>
            </a:r>
          </a:p>
          <a:p>
            <a:endParaRPr lang="en-US" sz="900" dirty="0" smtClean="0"/>
          </a:p>
          <a:p>
            <a:r>
              <a:rPr lang="en-US" sz="900" dirty="0" smtClean="0"/>
              <a:t>Edit Well</a:t>
            </a:r>
            <a:r>
              <a:rPr lang="en-US" sz="900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en-US" sz="900" baseline="0" dirty="0" smtClean="0"/>
              <a:t>Cannot stress enough! Double and triple check your resume. Have multiple people look at it. Don’t need to have the summer job you had when you were 17.</a:t>
            </a:r>
          </a:p>
          <a:p>
            <a:pPr marL="171450" indent="-171450">
              <a:buFontTx/>
              <a:buChar char="-"/>
            </a:pPr>
            <a:r>
              <a:rPr lang="en-US" sz="900" baseline="0" dirty="0" smtClean="0"/>
              <a:t>If it doesn’t have to do with dentistry – leave it out. No hobbies (okay if it comes up in interview)</a:t>
            </a:r>
          </a:p>
          <a:p>
            <a:pPr marL="171450" indent="-171450">
              <a:buFontTx/>
              <a:buChar char="-"/>
            </a:pPr>
            <a:endParaRPr lang="en-US" sz="900" baseline="0" dirty="0" smtClean="0"/>
          </a:p>
          <a:p>
            <a:pPr marL="0" indent="0">
              <a:buFontTx/>
              <a:buNone/>
            </a:pPr>
            <a:r>
              <a:rPr lang="en-US" sz="900" baseline="0" dirty="0" smtClean="0"/>
              <a:t>Focus on </a:t>
            </a:r>
            <a:r>
              <a:rPr lang="en-US" sz="900" baseline="0" dirty="0" smtClean="0"/>
              <a:t>Distinction</a:t>
            </a:r>
            <a:endParaRPr lang="en-US" sz="900" baseline="0" dirty="0" smtClean="0"/>
          </a:p>
          <a:p>
            <a:pPr marL="171450" indent="-171450">
              <a:buFontTx/>
              <a:buChar char="-"/>
            </a:pPr>
            <a:r>
              <a:rPr lang="en-US" sz="900" baseline="0" dirty="0" smtClean="0"/>
              <a:t>some case resumes get looked at in 15-30 seconds so important to have a results focused resume</a:t>
            </a:r>
          </a:p>
          <a:p>
            <a:pPr marL="171450" indent="-171450">
              <a:buFontTx/>
              <a:buChar char="-"/>
            </a:pPr>
            <a:endParaRPr lang="en-US" sz="900" baseline="0" dirty="0" smtClean="0"/>
          </a:p>
          <a:p>
            <a:pPr marL="0" indent="0">
              <a:buFontTx/>
              <a:buNone/>
            </a:pPr>
            <a:r>
              <a:rPr lang="en-US" sz="900" baseline="0" dirty="0" smtClean="0"/>
              <a:t>Tell Your Story</a:t>
            </a:r>
          </a:p>
          <a:p>
            <a:pPr marL="171450" indent="-171450">
              <a:buFontTx/>
              <a:buChar char="-"/>
            </a:pPr>
            <a:r>
              <a:rPr lang="en-US" sz="900" baseline="0" dirty="0" smtClean="0"/>
              <a:t>What did you do that made a difference? Highlight the Circumstance, Action and Results that speak to achievement and value-added.  Best predictor of your future promise is past performance evidence by results. Use action words. PUT ACHIEVEMENT INTO PERSPECTIVE</a:t>
            </a:r>
          </a:p>
          <a:p>
            <a:pPr marL="171450" indent="-171450">
              <a:buFontTx/>
              <a:buChar char="-"/>
            </a:pPr>
            <a:r>
              <a:rPr 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 style resume: Usually recited a list of job responsibilities or duties—basically a job description. This information tells a potential employer what you were doing, but not </a:t>
            </a:r>
            <a:r>
              <a:rPr lang="en-US" sz="9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well </a:t>
            </a:r>
            <a:r>
              <a:rPr 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did it.</a:t>
            </a:r>
            <a:br>
              <a:rPr 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Today's resume: Lists accomplishments or achievements</a:t>
            </a:r>
            <a:r>
              <a:rPr lang="en-US" sz="9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</a:t>
            </a:r>
            <a:r>
              <a:rPr 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aka your track record</a:t>
            </a:r>
            <a:r>
              <a:rPr lang="en-US" sz="9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</a:t>
            </a:r>
            <a:r>
              <a:rPr 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tell the reader how you made real contributions for the employer.</a:t>
            </a:r>
          </a:p>
          <a:p>
            <a:pPr marL="171450" indent="-171450">
              <a:buFontTx/>
              <a:buChar char="-"/>
            </a:pPr>
            <a:r>
              <a:rPr 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number</a:t>
            </a:r>
            <a:r>
              <a:rPr lang="en-US" sz="9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to back up your achievement ( fundraising $$, increase membership) </a:t>
            </a:r>
            <a:endParaRPr lang="en-US" sz="9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endParaRPr lang="en-US" sz="900" baseline="0" dirty="0" smtClean="0"/>
          </a:p>
          <a:p>
            <a:pPr marL="0" indent="0">
              <a:buFontTx/>
              <a:buNone/>
            </a:pPr>
            <a:r>
              <a:rPr lang="en-US" sz="900" baseline="0" dirty="0" smtClean="0"/>
              <a:t>Be E-</a:t>
            </a:r>
            <a:r>
              <a:rPr lang="en-US" sz="900" baseline="0" dirty="0" err="1" smtClean="0"/>
              <a:t>ffective</a:t>
            </a:r>
            <a:endParaRPr lang="en-US" sz="900" baseline="0" dirty="0" smtClean="0"/>
          </a:p>
          <a:p>
            <a:pPr marL="0" indent="0">
              <a:buFontTx/>
              <a:buNone/>
            </a:pPr>
            <a:r>
              <a:rPr lang="en-US" sz="900" baseline="0" dirty="0" smtClean="0"/>
              <a:t>- Internet changes everything. </a:t>
            </a:r>
            <a:r>
              <a:rPr lang="en-US" sz="900" baseline="0" dirty="0" err="1" smtClean="0"/>
              <a:t>Linkedin</a:t>
            </a:r>
            <a:r>
              <a:rPr lang="en-US" sz="900" baseline="0" dirty="0" smtClean="0"/>
              <a:t>. Save copy of your resume in PDF format for email and in plain text or HTML for online submissions</a:t>
            </a:r>
            <a:endParaRPr lang="en-US" sz="10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00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45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Brainstorming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- Write down every position you’ve had, organizations to which you’ve belonged, leadership positions, special projects, research, honors, awards, </a:t>
            </a:r>
            <a:r>
              <a:rPr lang="en-US" baseline="0" dirty="0" err="1" smtClean="0"/>
              <a:t>etc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 lot won’t end up on resume but better to keep a running list and use what you need.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Clarify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What kind of dentist do you want to be? General? Specialist? Reflect on what you like to do, possible career paths that interest you, Identify skill set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Put Yourself in their shoes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Think about what a program director or office manager would look for in a resident or associate.  Highlight the skills and qualifications that might be required to be successful.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Organize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 Now take that list and organize it into categories. Aim is to highlight and present your skills and experiences in a way that bolsters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38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33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3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88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85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CB2C-9637-4A06-AB4B-DFB36ADD5C9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35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C93B519-4F3A-45A5-B082-42D2C4ABC27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8EBEE8C-5C9B-4336-8DCD-7374E7B5B558}" type="datetimeFigureOut">
              <a:rPr lang="en-US" smtClean="0"/>
              <a:t>12/1/2014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543800" cy="3736975"/>
          </a:xfrm>
        </p:spPr>
        <p:txBody>
          <a:bodyPr/>
          <a:lstStyle/>
          <a:p>
            <a:pPr algn="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6000" dirty="0"/>
              <a:t/>
            </a:r>
            <a:br>
              <a:rPr lang="en-US" sz="6000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6000" dirty="0"/>
              <a:t/>
            </a:r>
            <a:br>
              <a:rPr lang="en-US" sz="6000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areers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entistry</a:t>
            </a:r>
            <a:r>
              <a:rPr lang="en-US" sz="8000" dirty="0"/>
              <a:t/>
            </a:r>
            <a:br>
              <a:rPr lang="en-US" sz="8000" dirty="0"/>
            </a:b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4000" dirty="0" smtClean="0"/>
              <a:t>Resume Workshop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3200" i="1" dirty="0" smtClean="0"/>
              <a:t>For 3</a:t>
            </a:r>
            <a:r>
              <a:rPr lang="en-US" sz="3200" i="1" baseline="30000" dirty="0" smtClean="0"/>
              <a:t>rd</a:t>
            </a:r>
            <a:r>
              <a:rPr lang="en-US" sz="3200" i="1" dirty="0" smtClean="0"/>
              <a:t> Year Students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038600"/>
            <a:ext cx="7223760" cy="16002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sz="2300" dirty="0" smtClean="0">
                <a:solidFill>
                  <a:schemeClr val="tx1"/>
                </a:solidFill>
              </a:rPr>
              <a:t>Erica Manczuk, Ed.M.</a:t>
            </a:r>
            <a:endParaRPr lang="en-US" sz="2300" dirty="0">
              <a:solidFill>
                <a:schemeClr val="tx1"/>
              </a:solidFill>
            </a:endParaRPr>
          </a:p>
          <a:p>
            <a:pPr algn="r"/>
            <a:r>
              <a:rPr lang="en-US" sz="2300" dirty="0" smtClean="0">
                <a:solidFill>
                  <a:schemeClr val="tx1"/>
                </a:solidFill>
              </a:rPr>
              <a:t>Associate Director, Student Affairs</a:t>
            </a:r>
            <a:endParaRPr lang="en-US" sz="2300" dirty="0">
              <a:solidFill>
                <a:schemeClr val="tx1"/>
              </a:solidFill>
            </a:endParaRPr>
          </a:p>
          <a:p>
            <a:pPr algn="r"/>
            <a:r>
              <a:rPr lang="en-US" sz="2300" dirty="0" smtClean="0">
                <a:solidFill>
                  <a:schemeClr val="tx1"/>
                </a:solidFill>
              </a:rPr>
              <a:t>Boston University Henry M. Goldman School of Dental Medicine</a:t>
            </a:r>
            <a:endParaRPr lang="en-US" sz="2300" dirty="0">
              <a:solidFill>
                <a:schemeClr val="tx1"/>
              </a:solidFill>
            </a:endParaRPr>
          </a:p>
          <a:p>
            <a:pPr algn="r"/>
            <a:endParaRPr lang="en-US" sz="2300" dirty="0" smtClean="0">
              <a:solidFill>
                <a:schemeClr val="tx1"/>
              </a:solidFill>
            </a:endParaRPr>
          </a:p>
          <a:p>
            <a:pPr algn="r"/>
            <a:r>
              <a:rPr lang="en-US" sz="2300" dirty="0" smtClean="0">
                <a:solidFill>
                  <a:schemeClr val="tx1"/>
                </a:solidFill>
              </a:rPr>
              <a:t>December 1, 2014</a:t>
            </a:r>
            <a:endParaRPr lang="en-US" sz="2300" dirty="0">
              <a:solidFill>
                <a:schemeClr val="tx1"/>
              </a:solidFill>
            </a:endParaRPr>
          </a:p>
          <a:p>
            <a:pPr algn="r"/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28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a Resume?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</a:t>
            </a:r>
            <a:r>
              <a:rPr lang="en-US" sz="2800" dirty="0"/>
              <a:t>first </a:t>
            </a:r>
            <a:r>
              <a:rPr lang="en-US" sz="2800" dirty="0" smtClean="0"/>
              <a:t>impression</a:t>
            </a:r>
          </a:p>
          <a:p>
            <a:pPr marL="114300" indent="0">
              <a:buNone/>
            </a:pPr>
            <a:endParaRPr lang="en-US" sz="2800" dirty="0"/>
          </a:p>
          <a:p>
            <a:r>
              <a:rPr lang="en-US" sz="2800" dirty="0"/>
              <a:t>A </a:t>
            </a:r>
            <a:r>
              <a:rPr lang="en-US" sz="2800" dirty="0" smtClean="0"/>
              <a:t>summary</a:t>
            </a:r>
          </a:p>
          <a:p>
            <a:pPr marL="114300" indent="0">
              <a:buNone/>
            </a:pPr>
            <a:endParaRPr lang="en-US" sz="2800" dirty="0"/>
          </a:p>
          <a:p>
            <a:r>
              <a:rPr lang="en-US" sz="2800" dirty="0" smtClean="0"/>
              <a:t>A reflection</a:t>
            </a:r>
          </a:p>
          <a:p>
            <a:pPr marL="114300" indent="0">
              <a:buNone/>
            </a:pPr>
            <a:endParaRPr lang="en-US" sz="2800" dirty="0" smtClean="0"/>
          </a:p>
          <a:p>
            <a:r>
              <a:rPr lang="en-US" sz="2800" dirty="0" smtClean="0"/>
              <a:t>A “foot in the door”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722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Crafting Your Best Resume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your case</a:t>
            </a:r>
          </a:p>
          <a:p>
            <a:endParaRPr lang="en-US" dirty="0"/>
          </a:p>
          <a:p>
            <a:r>
              <a:rPr lang="en-US" dirty="0" smtClean="0"/>
              <a:t>Edit well</a:t>
            </a:r>
          </a:p>
          <a:p>
            <a:endParaRPr lang="en-US" dirty="0"/>
          </a:p>
          <a:p>
            <a:r>
              <a:rPr lang="en-US" dirty="0" smtClean="0"/>
              <a:t>Focus on Distinction</a:t>
            </a:r>
          </a:p>
          <a:p>
            <a:endParaRPr lang="en-US" dirty="0"/>
          </a:p>
          <a:p>
            <a:r>
              <a:rPr lang="en-US" dirty="0" smtClean="0"/>
              <a:t>Tell Your Story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Be E-</a:t>
            </a:r>
            <a:r>
              <a:rPr lang="en-US" dirty="0" err="1" smtClean="0"/>
              <a:t>ffective</a:t>
            </a:r>
            <a:endParaRPr lang="en-US" dirty="0"/>
          </a:p>
          <a:p>
            <a:endParaRPr lang="en-US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6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Full name should be bolded and centered at the top of the page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Include:	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Current mailing address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Contact number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Professional e-mail address (if checked regularly)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000" dirty="0"/>
              <a:t>Do </a:t>
            </a:r>
            <a:r>
              <a:rPr lang="en-US" sz="2000" u="sng" dirty="0"/>
              <a:t>not</a:t>
            </a:r>
            <a:r>
              <a:rPr lang="en-US" sz="2000" dirty="0"/>
              <a:t> include: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Date of Birth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Marital status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Social Insurance Number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Picture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89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brainstorming!</a:t>
            </a:r>
          </a:p>
          <a:p>
            <a:endParaRPr lang="en-US" dirty="0"/>
          </a:p>
          <a:p>
            <a:r>
              <a:rPr lang="en-US" dirty="0" smtClean="0"/>
              <a:t>Clarify career goals and objectives</a:t>
            </a:r>
          </a:p>
          <a:p>
            <a:endParaRPr lang="en-US" dirty="0"/>
          </a:p>
          <a:p>
            <a:r>
              <a:rPr lang="en-US" dirty="0" smtClean="0"/>
              <a:t>Put yourself in their shoes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669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Chronological Format</a:t>
            </a:r>
          </a:p>
          <a:p>
            <a:pPr lvl="1"/>
            <a:r>
              <a:rPr lang="en-US" dirty="0" smtClean="0"/>
              <a:t>Objective (optional)</a:t>
            </a:r>
          </a:p>
          <a:p>
            <a:pPr lvl="1"/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Honors/Awards </a:t>
            </a:r>
          </a:p>
          <a:p>
            <a:pPr lvl="1"/>
            <a:r>
              <a:rPr lang="en-US" dirty="0" smtClean="0"/>
              <a:t>Professional Experience</a:t>
            </a:r>
          </a:p>
          <a:p>
            <a:pPr lvl="1"/>
            <a:r>
              <a:rPr lang="en-US" dirty="0"/>
              <a:t>Teaching </a:t>
            </a:r>
            <a:r>
              <a:rPr lang="en-US" dirty="0" smtClean="0"/>
              <a:t>Experience</a:t>
            </a:r>
          </a:p>
          <a:p>
            <a:pPr lvl="1"/>
            <a:r>
              <a:rPr lang="en-US" dirty="0" smtClean="0"/>
              <a:t>Research Experience</a:t>
            </a:r>
          </a:p>
          <a:p>
            <a:pPr lvl="1"/>
            <a:r>
              <a:rPr lang="en-US" dirty="0" smtClean="0"/>
              <a:t>Community Outreach/Service/Volunteer Work</a:t>
            </a:r>
          </a:p>
          <a:p>
            <a:pPr lvl="1"/>
            <a:r>
              <a:rPr lang="en-US" dirty="0" smtClean="0"/>
              <a:t>Professional Memberships</a:t>
            </a:r>
          </a:p>
          <a:p>
            <a:pPr lvl="1"/>
            <a:r>
              <a:rPr lang="en-US" dirty="0" smtClean="0"/>
              <a:t>Professional Meetings </a:t>
            </a:r>
          </a:p>
        </p:txBody>
      </p:sp>
    </p:spTree>
    <p:extLst>
      <p:ext uri="{BB962C8B-B14F-4D97-AF65-F5344CB8AC3E}">
        <p14:creationId xmlns:p14="http://schemas.microsoft.com/office/powerpoint/2010/main" val="148042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active words and include words that pack a verbal punch</a:t>
            </a:r>
          </a:p>
          <a:p>
            <a:pPr marL="114300" indent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336994"/>
              </p:ext>
            </p:extLst>
          </p:nvPr>
        </p:nvGraphicFramePr>
        <p:xfrm>
          <a:off x="381000" y="2286000"/>
          <a:ext cx="7848600" cy="320040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569720"/>
                <a:gridCol w="1569720"/>
                <a:gridCol w="1569720"/>
                <a:gridCol w="1569720"/>
                <a:gridCol w="1569720"/>
              </a:tblGrid>
              <a:tr h="400050">
                <a:tc>
                  <a:txBody>
                    <a:bodyPr/>
                    <a:lstStyle/>
                    <a:p>
                      <a:r>
                        <a:rPr lang="en-US" dirty="0" smtClean="0"/>
                        <a:t>Assist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Accomplished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Conducted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Contributed</a:t>
                      </a:r>
                      <a:endParaRPr lang="en-US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dirty="0" smtClean="0"/>
                        <a:t>Coordinated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Enhance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Evaluate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Facilitate</a:t>
                      </a:r>
                      <a:endParaRPr lang="en-US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dirty="0" smtClean="0"/>
                        <a:t>Gained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Gathered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Implemented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Improved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Lobbied</a:t>
                      </a:r>
                      <a:endParaRPr lang="en-US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dirty="0" smtClean="0"/>
                        <a:t>Maintained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Observed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Obtained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Organized</a:t>
                      </a:r>
                      <a:endParaRPr lang="en-US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Prepared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Promoted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Provided</a:t>
                      </a:r>
                      <a:endParaRPr lang="en-US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dirty="0" smtClean="0"/>
                        <a:t>Published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Quantified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Received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Represented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Reorganized</a:t>
                      </a:r>
                      <a:endParaRPr lang="en-US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dirty="0" smtClean="0"/>
                        <a:t>Revised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Selected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Strengthened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Supervised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Taught</a:t>
                      </a:r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Utilized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Validated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Wrote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606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Common Mistakes                     Tips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24000"/>
            <a:ext cx="3657600" cy="4602163"/>
          </a:xfrm>
        </p:spPr>
        <p:txBody>
          <a:bodyPr/>
          <a:lstStyle/>
          <a:p>
            <a:r>
              <a:rPr lang="en-US" dirty="0" smtClean="0"/>
              <a:t>Poor spelling or grammar</a:t>
            </a:r>
          </a:p>
          <a:p>
            <a:endParaRPr lang="en-US" dirty="0"/>
          </a:p>
          <a:p>
            <a:r>
              <a:rPr lang="en-US" dirty="0" smtClean="0"/>
              <a:t>Overstating your experience</a:t>
            </a:r>
          </a:p>
          <a:p>
            <a:endParaRPr lang="en-US" dirty="0" smtClean="0"/>
          </a:p>
          <a:p>
            <a:r>
              <a:rPr lang="en-US" dirty="0" smtClean="0"/>
              <a:t>TMI</a:t>
            </a:r>
          </a:p>
          <a:p>
            <a:endParaRPr lang="en-US" dirty="0" smtClean="0"/>
          </a:p>
          <a:p>
            <a:r>
              <a:rPr lang="en-US" dirty="0" smtClean="0"/>
              <a:t>Generic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1524000"/>
            <a:ext cx="3657600" cy="4602163"/>
          </a:xfrm>
        </p:spPr>
        <p:txBody>
          <a:bodyPr>
            <a:normAutofit/>
          </a:bodyPr>
          <a:lstStyle/>
          <a:p>
            <a:r>
              <a:rPr lang="en-US" dirty="0" smtClean="0"/>
              <a:t>1 to 2 pages MAX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10 </a:t>
            </a:r>
            <a:r>
              <a:rPr lang="en-US" dirty="0" err="1" smtClean="0"/>
              <a:t>pt</a:t>
            </a:r>
            <a:r>
              <a:rPr lang="en-US" dirty="0" smtClean="0"/>
              <a:t> to 14 </a:t>
            </a:r>
            <a:r>
              <a:rPr lang="en-US" dirty="0" err="1" smtClean="0"/>
              <a:t>pt</a:t>
            </a:r>
            <a:r>
              <a:rPr lang="en-US" dirty="0" smtClean="0"/>
              <a:t>, non-decorative font</a:t>
            </a:r>
            <a:endParaRPr lang="en-US" dirty="0"/>
          </a:p>
          <a:p>
            <a:endParaRPr lang="en-US" dirty="0"/>
          </a:p>
          <a:p>
            <a:r>
              <a:rPr lang="en-US" dirty="0"/>
              <a:t>Narrow margins</a:t>
            </a:r>
          </a:p>
          <a:p>
            <a:endParaRPr lang="en-US" dirty="0"/>
          </a:p>
          <a:p>
            <a:r>
              <a:rPr lang="en-US" dirty="0" smtClean="0"/>
              <a:t>No graphics or shading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172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" y="76200"/>
            <a:ext cx="7940040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/>
              <a:t>Joseph Smith </a:t>
            </a:r>
            <a:endParaRPr lang="en-US" sz="800" dirty="0"/>
          </a:p>
          <a:p>
            <a:pPr algn="ctr"/>
            <a:r>
              <a:rPr lang="en-US" sz="800" dirty="0" smtClean="0"/>
              <a:t>1234 Sesame Street, </a:t>
            </a:r>
            <a:r>
              <a:rPr lang="en-US" sz="800" dirty="0" err="1" smtClean="0"/>
              <a:t>Anytown</a:t>
            </a:r>
            <a:r>
              <a:rPr lang="en-US" sz="800" dirty="0" smtClean="0"/>
              <a:t>, MA, 01111</a:t>
            </a:r>
            <a:r>
              <a:rPr lang="en-US" sz="800" dirty="0"/>
              <a:t> </a:t>
            </a:r>
            <a:r>
              <a:rPr lang="en-US" sz="800" dirty="0" smtClean="0"/>
              <a:t> |   jsmith@gmail.com    |   555-555-0123</a:t>
            </a:r>
            <a:r>
              <a:rPr lang="en-US" sz="800" b="1" dirty="0"/>
              <a:t> </a:t>
            </a:r>
            <a:endParaRPr lang="en-US" sz="800" dirty="0"/>
          </a:p>
          <a:p>
            <a:endParaRPr lang="en-US" sz="800" b="1" u="sng" dirty="0" smtClean="0"/>
          </a:p>
          <a:p>
            <a:r>
              <a:rPr lang="en-US" sz="800" b="1" u="sng" dirty="0" smtClean="0"/>
              <a:t>Education</a:t>
            </a:r>
            <a:endParaRPr lang="en-US" sz="800" dirty="0"/>
          </a:p>
          <a:p>
            <a:r>
              <a:rPr lang="en-US" sz="800" b="1" dirty="0"/>
              <a:t>Boston University </a:t>
            </a:r>
            <a:r>
              <a:rPr lang="en-US" sz="800" b="1" dirty="0" smtClean="0"/>
              <a:t>Henry M. Goldman School </a:t>
            </a:r>
            <a:r>
              <a:rPr lang="en-US" sz="800" b="1" dirty="0"/>
              <a:t>of Dental </a:t>
            </a:r>
            <a:r>
              <a:rPr lang="en-US" sz="800" b="1" dirty="0" smtClean="0"/>
              <a:t>Medicine</a:t>
            </a:r>
            <a:r>
              <a:rPr lang="en-US" sz="800" dirty="0" smtClean="0"/>
              <a:t>, Boston</a:t>
            </a:r>
            <a:r>
              <a:rPr lang="en-US" sz="800" dirty="0"/>
              <a:t>, </a:t>
            </a:r>
            <a:r>
              <a:rPr lang="en-US" sz="800" dirty="0" smtClean="0"/>
              <a:t>MA</a:t>
            </a:r>
            <a:r>
              <a:rPr lang="en-US" sz="800" dirty="0"/>
              <a:t>		            </a:t>
            </a:r>
            <a:r>
              <a:rPr lang="en-US" sz="800" dirty="0" smtClean="0"/>
              <a:t>		 </a:t>
            </a:r>
            <a:r>
              <a:rPr lang="en-US" sz="800" dirty="0"/>
              <a:t>August </a:t>
            </a:r>
            <a:r>
              <a:rPr lang="en-US" sz="800" dirty="0" smtClean="0"/>
              <a:t>2012 </a:t>
            </a:r>
            <a:r>
              <a:rPr lang="en-US" sz="800" dirty="0"/>
              <a:t>– Present  </a:t>
            </a:r>
          </a:p>
          <a:p>
            <a:r>
              <a:rPr lang="en-US" sz="800" dirty="0"/>
              <a:t>Doctor of Dental Medicine (D.M.D</a:t>
            </a:r>
            <a:r>
              <a:rPr lang="en-US" sz="800" dirty="0" smtClean="0"/>
              <a:t>.); Anticipated Date of Graduation – May 2016</a:t>
            </a:r>
            <a:endParaRPr lang="en-US" sz="800" dirty="0"/>
          </a:p>
          <a:p>
            <a:r>
              <a:rPr lang="en-US" sz="800" b="1" dirty="0"/>
              <a:t> </a:t>
            </a:r>
            <a:endParaRPr lang="en-US" sz="800" dirty="0"/>
          </a:p>
          <a:p>
            <a:r>
              <a:rPr lang="en-US" sz="800" b="1" dirty="0"/>
              <a:t>University of </a:t>
            </a:r>
            <a:r>
              <a:rPr lang="en-US" sz="800" b="1" dirty="0" smtClean="0"/>
              <a:t>Florida</a:t>
            </a:r>
            <a:r>
              <a:rPr lang="en-US" sz="800" dirty="0" smtClean="0"/>
              <a:t>, </a:t>
            </a:r>
            <a:r>
              <a:rPr lang="en-US" sz="800" dirty="0"/>
              <a:t>G</a:t>
            </a:r>
            <a:r>
              <a:rPr lang="en-US" sz="800" dirty="0" smtClean="0"/>
              <a:t>ainesville</a:t>
            </a:r>
            <a:r>
              <a:rPr lang="en-US" sz="800" dirty="0"/>
              <a:t>, </a:t>
            </a:r>
            <a:r>
              <a:rPr lang="en-US" sz="800" dirty="0" smtClean="0"/>
              <a:t>FL </a:t>
            </a:r>
            <a:r>
              <a:rPr lang="en-US" sz="800" dirty="0"/>
              <a:t>				                   </a:t>
            </a:r>
            <a:r>
              <a:rPr lang="en-US" sz="800" dirty="0" smtClean="0"/>
              <a:t>		 </a:t>
            </a:r>
            <a:r>
              <a:rPr lang="en-US" sz="800" dirty="0"/>
              <a:t>August </a:t>
            </a:r>
            <a:r>
              <a:rPr lang="en-US" sz="800" dirty="0" smtClean="0"/>
              <a:t>2008– </a:t>
            </a:r>
            <a:r>
              <a:rPr lang="en-US" sz="800" dirty="0"/>
              <a:t>May </a:t>
            </a:r>
            <a:r>
              <a:rPr lang="en-US" sz="800" dirty="0" smtClean="0"/>
              <a:t>2012</a:t>
            </a:r>
            <a:endParaRPr lang="en-US" sz="800" dirty="0"/>
          </a:p>
          <a:p>
            <a:r>
              <a:rPr lang="en-US" sz="800" dirty="0"/>
              <a:t>Bachelor of Sciences (B.S.) in Nutritional Sciences</a:t>
            </a:r>
          </a:p>
          <a:p>
            <a:r>
              <a:rPr lang="en-US" sz="800" dirty="0"/>
              <a:t> </a:t>
            </a:r>
          </a:p>
          <a:p>
            <a:r>
              <a:rPr lang="en-US" sz="800" b="1" u="sng" dirty="0"/>
              <a:t>Professional </a:t>
            </a:r>
            <a:r>
              <a:rPr lang="en-US" sz="800" b="1" u="sng" dirty="0" smtClean="0"/>
              <a:t>Experience</a:t>
            </a:r>
            <a:endParaRPr lang="en-US" sz="800" dirty="0" smtClean="0"/>
          </a:p>
          <a:p>
            <a:r>
              <a:rPr lang="en-US" sz="800" b="1" dirty="0" smtClean="0"/>
              <a:t>Boston Healthcare for the Homeless, </a:t>
            </a:r>
            <a:r>
              <a:rPr lang="en-US" sz="800" dirty="0" smtClean="0"/>
              <a:t>Boston, MA	                      				October 2015 – December 2015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 smtClean="0"/>
              <a:t>Will complete a 10 week externship providing dental care to Boston’s homeless population in a face-paced, dynamic environment; Will perform extractions</a:t>
            </a:r>
            <a:r>
              <a:rPr lang="en-US" sz="800" dirty="0"/>
              <a:t>, cleanings and denture </a:t>
            </a:r>
            <a:r>
              <a:rPr lang="en-US" sz="800" dirty="0" smtClean="0"/>
              <a:t>fabrications</a:t>
            </a:r>
            <a:endParaRPr lang="en-US" sz="800" dirty="0"/>
          </a:p>
          <a:p>
            <a:r>
              <a:rPr lang="en-US" sz="800" dirty="0"/>
              <a:t> </a:t>
            </a:r>
          </a:p>
          <a:p>
            <a:r>
              <a:rPr lang="en-US" sz="800" b="1" dirty="0" smtClean="0"/>
              <a:t>Pediatric </a:t>
            </a:r>
            <a:r>
              <a:rPr lang="en-US" sz="800" b="1" dirty="0"/>
              <a:t>Dental Associates of </a:t>
            </a:r>
            <a:r>
              <a:rPr lang="en-US" sz="800" b="1" dirty="0" smtClean="0"/>
              <a:t>Brookline</a:t>
            </a:r>
            <a:r>
              <a:rPr lang="en-US" sz="800" dirty="0" smtClean="0"/>
              <a:t>, Brookline</a:t>
            </a:r>
            <a:r>
              <a:rPr lang="en-US" sz="800" dirty="0"/>
              <a:t>, MA	  </a:t>
            </a:r>
            <a:r>
              <a:rPr lang="en-US" sz="800" dirty="0" smtClean="0"/>
              <a:t>				March </a:t>
            </a:r>
            <a:r>
              <a:rPr lang="en-US" sz="800" dirty="0"/>
              <a:t>2014 – Present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 smtClean="0"/>
              <a:t>Shadowed Dr. John Jones in his private pediatric dental practiced and in clinical hospital setting at Franciscan Children’s Hospital; Assisted with </a:t>
            </a:r>
            <a:r>
              <a:rPr lang="en-US" sz="800" dirty="0"/>
              <a:t>4-quadrant dentistry in an the Operating Room setting for special needs </a:t>
            </a:r>
            <a:r>
              <a:rPr lang="en-US" sz="800" dirty="0" smtClean="0"/>
              <a:t>patients, specifically </a:t>
            </a:r>
            <a:r>
              <a:rPr lang="en-US" sz="800" dirty="0"/>
              <a:t>those with Down Syndrome and </a:t>
            </a:r>
            <a:r>
              <a:rPr lang="en-US" sz="800" dirty="0" smtClean="0"/>
              <a:t>Autism,; provided applicable </a:t>
            </a:r>
            <a:r>
              <a:rPr lang="en-US" sz="800" dirty="0"/>
              <a:t>literature to ensure evidence-based practice of </a:t>
            </a:r>
            <a:r>
              <a:rPr lang="en-US" sz="800" dirty="0" smtClean="0"/>
              <a:t>dentistry; Reviewed </a:t>
            </a:r>
            <a:r>
              <a:rPr lang="en-US" sz="800" dirty="0"/>
              <a:t>medical history, discussed possible treatment alternatives and potential complications.</a:t>
            </a:r>
          </a:p>
          <a:p>
            <a:r>
              <a:rPr lang="en-US" sz="800" dirty="0"/>
              <a:t> </a:t>
            </a:r>
          </a:p>
          <a:p>
            <a:r>
              <a:rPr lang="en-US" sz="800" b="1" dirty="0"/>
              <a:t>Pediatric Dental Associates of </a:t>
            </a:r>
            <a:r>
              <a:rPr lang="en-US" sz="800" b="1" dirty="0" smtClean="0"/>
              <a:t>Brookline</a:t>
            </a:r>
            <a:r>
              <a:rPr lang="en-US" sz="800" dirty="0" smtClean="0"/>
              <a:t>, Brookline</a:t>
            </a:r>
            <a:r>
              <a:rPr lang="en-US" sz="800" dirty="0"/>
              <a:t>, </a:t>
            </a:r>
            <a:r>
              <a:rPr lang="en-US" sz="800" dirty="0" smtClean="0"/>
              <a:t>MA</a:t>
            </a:r>
            <a:r>
              <a:rPr lang="en-US" sz="800" dirty="0"/>
              <a:t>	                    </a:t>
            </a:r>
            <a:r>
              <a:rPr lang="en-US" sz="800" dirty="0" smtClean="0"/>
              <a:t>				May </a:t>
            </a:r>
            <a:r>
              <a:rPr lang="en-US" sz="800" dirty="0"/>
              <a:t>2012 – August 2012</a:t>
            </a:r>
          </a:p>
          <a:p>
            <a:r>
              <a:rPr lang="en-US" sz="800" i="1" dirty="0"/>
              <a:t>Applied Professional Experience (APEX)</a:t>
            </a:r>
            <a:endParaRPr lang="en-US" sz="8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/>
              <a:t>Worked hands on in a fast-paced pediatric office as a dental </a:t>
            </a:r>
            <a:r>
              <a:rPr lang="en-US" sz="800" dirty="0" smtClean="0"/>
              <a:t>assistant.; Weekly </a:t>
            </a:r>
            <a:r>
              <a:rPr lang="en-US" sz="800" dirty="0"/>
              <a:t>literature reviews pertaining to all aspects of dentistry with </a:t>
            </a:r>
            <a:r>
              <a:rPr lang="en-US" sz="800" dirty="0" smtClean="0"/>
              <a:t>preceptor.; Participated </a:t>
            </a:r>
            <a:r>
              <a:rPr lang="en-US" sz="800" dirty="0"/>
              <a:t>in radiographic analysis, treatment plan creation and behavior management techniques.</a:t>
            </a:r>
          </a:p>
          <a:p>
            <a:r>
              <a:rPr lang="en-US" sz="800" b="1" dirty="0"/>
              <a:t> </a:t>
            </a:r>
            <a:endParaRPr lang="en-US" sz="800" dirty="0"/>
          </a:p>
          <a:p>
            <a:r>
              <a:rPr lang="en-US" sz="800" b="1" u="sng" dirty="0"/>
              <a:t>Leadership</a:t>
            </a:r>
            <a:endParaRPr lang="en-US" sz="800" dirty="0"/>
          </a:p>
          <a:p>
            <a:r>
              <a:rPr lang="en-US" sz="800" b="1" dirty="0"/>
              <a:t>Boston </a:t>
            </a:r>
            <a:r>
              <a:rPr lang="en-US" sz="800" b="1" dirty="0" smtClean="0"/>
              <a:t>University</a:t>
            </a:r>
            <a:r>
              <a:rPr lang="en-US" sz="800" b="1" dirty="0"/>
              <a:t> </a:t>
            </a:r>
            <a:r>
              <a:rPr lang="en-US" sz="800" b="1" dirty="0" smtClean="0"/>
              <a:t>Henry M. Goldman School of Dental Medicine</a:t>
            </a:r>
            <a:r>
              <a:rPr lang="en-US" sz="800" dirty="0" smtClean="0"/>
              <a:t>, Boston, MA</a:t>
            </a:r>
            <a:r>
              <a:rPr lang="en-US" sz="800" dirty="0"/>
              <a:t>		                 </a:t>
            </a:r>
            <a:r>
              <a:rPr lang="en-US" sz="800" dirty="0" smtClean="0"/>
              <a:t>		August </a:t>
            </a:r>
            <a:r>
              <a:rPr lang="en-US" sz="800" dirty="0"/>
              <a:t>2014 – April 2015 </a:t>
            </a:r>
          </a:p>
          <a:p>
            <a:r>
              <a:rPr lang="en-US" sz="800" i="1" dirty="0"/>
              <a:t>Department of General Dentistry</a:t>
            </a:r>
            <a:r>
              <a:rPr lang="en-US" sz="800" dirty="0"/>
              <a:t>: Pre-Clinical Removable Prosthodontics Teaching Assistant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/>
              <a:t>Assisted students in taking preliminary and final impressions for complete </a:t>
            </a:r>
            <a:r>
              <a:rPr lang="en-US" sz="800" dirty="0" smtClean="0"/>
              <a:t>dentures., Demonstrated </a:t>
            </a:r>
            <a:r>
              <a:rPr lang="en-US" sz="800" dirty="0"/>
              <a:t>how to take </a:t>
            </a:r>
            <a:r>
              <a:rPr lang="en-US" sz="800" dirty="0" err="1"/>
              <a:t>intermaxillary</a:t>
            </a:r>
            <a:r>
              <a:rPr lang="en-US" sz="800" dirty="0"/>
              <a:t> records using record </a:t>
            </a:r>
            <a:r>
              <a:rPr lang="en-US" sz="800" dirty="0" smtClean="0"/>
              <a:t>bases.; Provided </a:t>
            </a:r>
            <a:r>
              <a:rPr lang="en-US" sz="800" dirty="0"/>
              <a:t>methods in waxing up monoplane and anatomical tooth set-up for complete </a:t>
            </a:r>
            <a:r>
              <a:rPr lang="en-US" sz="800" dirty="0" smtClean="0"/>
              <a:t>dentures; Aided </a:t>
            </a:r>
            <a:r>
              <a:rPr lang="en-US" sz="800" dirty="0"/>
              <a:t>students in survey and design for cast partial </a:t>
            </a:r>
            <a:r>
              <a:rPr lang="en-US" sz="800" dirty="0" smtClean="0"/>
              <a:t>dentures; Helped </a:t>
            </a:r>
            <a:r>
              <a:rPr lang="en-US" sz="800" dirty="0"/>
              <a:t>students retro-fit existing complete lower denture to a root-retained over denture.</a:t>
            </a:r>
          </a:p>
          <a:p>
            <a:r>
              <a:rPr lang="en-US" sz="800" dirty="0"/>
              <a:t>  </a:t>
            </a:r>
            <a:r>
              <a:rPr lang="en-US" sz="800" b="1" dirty="0"/>
              <a:t> </a:t>
            </a:r>
            <a:endParaRPr lang="en-US" sz="800" dirty="0"/>
          </a:p>
          <a:p>
            <a:r>
              <a:rPr lang="en-US" sz="800" b="1" dirty="0"/>
              <a:t>Boston University School of Dental </a:t>
            </a:r>
            <a:r>
              <a:rPr lang="en-US" sz="800" b="1" dirty="0" smtClean="0"/>
              <a:t>Medicine, </a:t>
            </a:r>
            <a:r>
              <a:rPr lang="en-US" sz="800" dirty="0" smtClean="0"/>
              <a:t>Boston, MA 			</a:t>
            </a:r>
          </a:p>
          <a:p>
            <a:r>
              <a:rPr lang="en-US" sz="800" i="1" dirty="0" smtClean="0"/>
              <a:t>American </a:t>
            </a:r>
            <a:r>
              <a:rPr lang="en-US" sz="800" i="1" dirty="0"/>
              <a:t>Student Dental Association Fundraising Committee</a:t>
            </a:r>
            <a:r>
              <a:rPr lang="en-US" sz="800" dirty="0"/>
              <a:t>: Vice </a:t>
            </a:r>
            <a:r>
              <a:rPr lang="en-US" sz="800" dirty="0" smtClean="0"/>
              <a:t>Chair				April </a:t>
            </a:r>
            <a:r>
              <a:rPr lang="en-US" sz="800" dirty="0"/>
              <a:t>2013 – March 2014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 smtClean="0"/>
              <a:t>Coordinate </a:t>
            </a:r>
            <a:r>
              <a:rPr lang="en-US" sz="800" dirty="0"/>
              <a:t>clothing and apparel sale to students, faculty and </a:t>
            </a:r>
            <a:r>
              <a:rPr lang="en-US" sz="800" dirty="0" smtClean="0"/>
              <a:t>staff; Liaison </a:t>
            </a:r>
            <a:r>
              <a:rPr lang="en-US" sz="800" dirty="0"/>
              <a:t>between the fundraising committee and the Dean of </a:t>
            </a:r>
            <a:r>
              <a:rPr lang="en-US" sz="800" dirty="0" smtClean="0"/>
              <a:t>Students.; Organize </a:t>
            </a:r>
            <a:r>
              <a:rPr lang="en-US" sz="800" dirty="0"/>
              <a:t>donors and helped run 4</a:t>
            </a:r>
            <a:r>
              <a:rPr lang="en-US" sz="800" baseline="30000" dirty="0"/>
              <a:t>th</a:t>
            </a:r>
            <a:r>
              <a:rPr lang="en-US" sz="800" dirty="0"/>
              <a:t> Annual ASDA Golf Tournament.</a:t>
            </a:r>
          </a:p>
          <a:p>
            <a:r>
              <a:rPr lang="en-US" sz="800" b="1" dirty="0"/>
              <a:t> </a:t>
            </a:r>
            <a:r>
              <a:rPr lang="en-US" sz="800" i="1" dirty="0" smtClean="0"/>
              <a:t>Special </a:t>
            </a:r>
            <a:r>
              <a:rPr lang="en-US" sz="800" i="1" dirty="0"/>
              <a:t>Olympics – Special Smiles</a:t>
            </a:r>
            <a:r>
              <a:rPr lang="en-US" sz="800" dirty="0"/>
              <a:t>: Team </a:t>
            </a:r>
            <a:r>
              <a:rPr lang="en-US" sz="800" dirty="0" smtClean="0"/>
              <a:t>Leader					June </a:t>
            </a:r>
            <a:r>
              <a:rPr lang="en-US" sz="800" dirty="0"/>
              <a:t>2012 – Present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 smtClean="0"/>
              <a:t>Organize </a:t>
            </a:r>
            <a:r>
              <a:rPr lang="en-US" sz="800" dirty="0"/>
              <a:t>both teams and events/games for special </a:t>
            </a:r>
            <a:r>
              <a:rPr lang="en-US" sz="800" dirty="0" smtClean="0"/>
              <a:t>Olympics; Worked </a:t>
            </a:r>
            <a:r>
              <a:rPr lang="en-US" sz="800" dirty="0"/>
              <a:t>closely between the event organizers and athletes</a:t>
            </a:r>
            <a:r>
              <a:rPr lang="en-US" sz="800" dirty="0" smtClean="0"/>
              <a:t>.</a:t>
            </a:r>
            <a:endParaRPr lang="en-US" sz="800" dirty="0"/>
          </a:p>
          <a:p>
            <a:r>
              <a:rPr lang="en-US" sz="800" b="1" dirty="0"/>
              <a:t> </a:t>
            </a:r>
            <a:endParaRPr lang="en-US" sz="800" dirty="0"/>
          </a:p>
          <a:p>
            <a:r>
              <a:rPr lang="en-US" sz="800" b="1" u="sng" dirty="0"/>
              <a:t>Research</a:t>
            </a:r>
            <a:endParaRPr lang="en-US" sz="800" dirty="0"/>
          </a:p>
          <a:p>
            <a:r>
              <a:rPr lang="en-US" sz="800" b="1" dirty="0"/>
              <a:t>Boston University </a:t>
            </a:r>
            <a:r>
              <a:rPr lang="en-US" sz="800" b="1" dirty="0" smtClean="0"/>
              <a:t>Henry M. Goldman School </a:t>
            </a:r>
            <a:r>
              <a:rPr lang="en-US" sz="800" b="1" dirty="0"/>
              <a:t>of Dental </a:t>
            </a:r>
            <a:r>
              <a:rPr lang="en-US" sz="800" b="1" dirty="0" smtClean="0"/>
              <a:t>Medicine, </a:t>
            </a:r>
            <a:r>
              <a:rPr lang="en-US" sz="800" dirty="0" smtClean="0"/>
              <a:t>Boston, MA 				May </a:t>
            </a:r>
            <a:r>
              <a:rPr lang="en-US" sz="800" dirty="0"/>
              <a:t>2012 – September 2012 </a:t>
            </a:r>
          </a:p>
          <a:p>
            <a:r>
              <a:rPr lang="en-US" sz="800" i="1" dirty="0"/>
              <a:t>Department of Oral Biology and Periodontology</a:t>
            </a:r>
            <a:r>
              <a:rPr lang="en-US" sz="800" dirty="0"/>
              <a:t>: Pre-doctoral Researcher/Lab Member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/>
              <a:t>Performed independent research relating to salivary protein analysis and oral </a:t>
            </a:r>
            <a:r>
              <a:rPr lang="en-US" sz="800" dirty="0" smtClean="0"/>
              <a:t>microbiology in the lab of Dr. Oscar D. Grouch; Executed </a:t>
            </a:r>
            <a:r>
              <a:rPr lang="en-US" sz="800" dirty="0"/>
              <a:t>multiple statistical analyses comparing optimal living conditions for a variety of oral microorganisms. </a:t>
            </a:r>
            <a:r>
              <a:rPr lang="en-US" sz="800" dirty="0" smtClean="0"/>
              <a:t>; Presented </a:t>
            </a:r>
            <a:r>
              <a:rPr lang="en-US" sz="800" dirty="0"/>
              <a:t>laboratory findings to small panel and to fellow students at Science Day.</a:t>
            </a:r>
          </a:p>
          <a:p>
            <a:r>
              <a:rPr lang="en-US" sz="800" b="1" dirty="0"/>
              <a:t> </a:t>
            </a:r>
            <a:endParaRPr lang="en-US" sz="800" dirty="0"/>
          </a:p>
          <a:p>
            <a:r>
              <a:rPr lang="en-US" sz="800" b="1" u="sng" dirty="0" smtClean="0"/>
              <a:t>Professional </a:t>
            </a:r>
            <a:r>
              <a:rPr lang="en-US" sz="800" b="1" u="sng" dirty="0"/>
              <a:t>Meetings and Conferences</a:t>
            </a:r>
            <a:endParaRPr lang="en-US" sz="800" dirty="0"/>
          </a:p>
          <a:p>
            <a:r>
              <a:rPr lang="en-US" sz="800" dirty="0"/>
              <a:t>Yankee Dental </a:t>
            </a:r>
            <a:r>
              <a:rPr lang="en-US" sz="800" dirty="0" smtClean="0"/>
              <a:t>Conference 						2013 to present</a:t>
            </a:r>
          </a:p>
          <a:p>
            <a:r>
              <a:rPr lang="en-US" sz="800" dirty="0" smtClean="0"/>
              <a:t>American </a:t>
            </a:r>
            <a:r>
              <a:rPr lang="en-US" sz="800" dirty="0"/>
              <a:t>Academy of Pediatric Dentistry Annual </a:t>
            </a:r>
            <a:r>
              <a:rPr lang="en-US" sz="800" dirty="0" smtClean="0"/>
              <a:t>Session					June 2012</a:t>
            </a:r>
          </a:p>
          <a:p>
            <a:r>
              <a:rPr lang="en-US" sz="800" dirty="0" smtClean="0"/>
              <a:t>American Student Dental Association National Leadership Conference				November 2013</a:t>
            </a:r>
            <a:endParaRPr lang="en-US" sz="800" dirty="0"/>
          </a:p>
          <a:p>
            <a:r>
              <a:rPr lang="en-US" sz="800" b="1" dirty="0"/>
              <a:t> </a:t>
            </a:r>
            <a:endParaRPr lang="en-US" sz="800" dirty="0"/>
          </a:p>
          <a:p>
            <a:r>
              <a:rPr lang="en-US" sz="800" b="1" u="sng" dirty="0"/>
              <a:t>Professional Memberships</a:t>
            </a:r>
            <a:endParaRPr lang="en-US" sz="800" dirty="0"/>
          </a:p>
          <a:p>
            <a:r>
              <a:rPr lang="en-US" sz="800" dirty="0"/>
              <a:t>American Association for Dental Research (AADR)</a:t>
            </a:r>
          </a:p>
          <a:p>
            <a:r>
              <a:rPr lang="en-US" sz="800" dirty="0"/>
              <a:t>American Dental Association (ADA)</a:t>
            </a:r>
          </a:p>
          <a:p>
            <a:r>
              <a:rPr lang="en-US" sz="800" dirty="0"/>
              <a:t>American Student Dental Association (ASDA)</a:t>
            </a:r>
          </a:p>
          <a:p>
            <a:r>
              <a:rPr lang="en-US" sz="800" dirty="0" smtClean="0"/>
              <a:t>Massachusetts </a:t>
            </a:r>
            <a:r>
              <a:rPr lang="en-US" sz="800" dirty="0"/>
              <a:t>Dental Society (MDS)</a:t>
            </a:r>
          </a:p>
          <a:p>
            <a:r>
              <a:rPr lang="en-US" sz="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8537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7848600" cy="4495800"/>
          </a:xfrm>
        </p:spPr>
        <p:txBody>
          <a:bodyPr/>
          <a:lstStyle/>
          <a:p>
            <a:pPr marL="1325880" lvl="4" indent="0">
              <a:buNone/>
            </a:pPr>
            <a:r>
              <a:rPr lang="en-US" sz="2400" dirty="0" smtClean="0">
                <a:latin typeface="+mj-lt"/>
              </a:rPr>
              <a:t>Career </a:t>
            </a:r>
            <a:r>
              <a:rPr lang="en-US" sz="2400" dirty="0" smtClean="0">
                <a:latin typeface="+mj-lt"/>
              </a:rPr>
              <a:t>Resources Center</a:t>
            </a:r>
          </a:p>
          <a:p>
            <a:pPr marL="1325880" lvl="4" indent="0">
              <a:buNone/>
            </a:pPr>
            <a:r>
              <a:rPr lang="en-US" sz="2400" dirty="0" smtClean="0">
                <a:latin typeface="+mj-lt"/>
              </a:rPr>
              <a:t>Student </a:t>
            </a:r>
            <a:r>
              <a:rPr lang="en-US" sz="2400" dirty="0" smtClean="0">
                <a:latin typeface="+mj-lt"/>
              </a:rPr>
              <a:t>Affairs</a:t>
            </a:r>
          </a:p>
          <a:p>
            <a:pPr marL="1325880" lvl="4" indent="0">
              <a:buNone/>
            </a:pPr>
            <a:r>
              <a:rPr lang="en-US" sz="2400" dirty="0" smtClean="0">
                <a:latin typeface="+mj-lt"/>
              </a:rPr>
              <a:t>G-305</a:t>
            </a:r>
            <a:endParaRPr lang="en-US" sz="2400" dirty="0" smtClean="0">
              <a:latin typeface="+mj-lt"/>
            </a:endParaRPr>
          </a:p>
          <a:p>
            <a:pPr marL="1325880" lvl="4" indent="0">
              <a:buNone/>
            </a:pPr>
            <a:r>
              <a:rPr lang="en-US" sz="2400" dirty="0" smtClean="0">
                <a:latin typeface="+mj-lt"/>
              </a:rPr>
              <a:t>gsdmcr@bu.edu</a:t>
            </a:r>
            <a:endParaRPr lang="en-US" sz="2400" b="1" dirty="0">
              <a:latin typeface="+mj-lt"/>
            </a:endParaRPr>
          </a:p>
          <a:p>
            <a:pPr marL="1325880" lvl="4" indent="0">
              <a:buNone/>
            </a:pPr>
            <a:endParaRPr lang="en-US" sz="2000" b="1" dirty="0" smtClean="0">
              <a:latin typeface="+mj-lt"/>
            </a:endParaRPr>
          </a:p>
          <a:p>
            <a:pPr marL="1325880" lvl="4" indent="0">
              <a:buNone/>
            </a:pPr>
            <a:r>
              <a:rPr lang="en-US" sz="2000" b="1" dirty="0" smtClean="0">
                <a:latin typeface="+mj-lt"/>
              </a:rPr>
              <a:t>http</a:t>
            </a:r>
            <a:r>
              <a:rPr lang="en-US" sz="2000" b="1" dirty="0">
                <a:latin typeface="+mj-lt"/>
              </a:rPr>
              <a:t>://</a:t>
            </a:r>
            <a:r>
              <a:rPr lang="en-US" sz="2000" b="1" dirty="0" smtClean="0">
                <a:latin typeface="+mj-lt"/>
              </a:rPr>
              <a:t>www.bu.edu/dental/students/careers</a:t>
            </a:r>
            <a:r>
              <a:rPr lang="en-US" sz="2000" b="1" dirty="0" smtClean="0">
                <a:latin typeface="+mj-lt"/>
              </a:rPr>
              <a:t>/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32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22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</TotalTime>
  <Words>634</Words>
  <Application>Microsoft Office PowerPoint</Application>
  <PresentationFormat>On-screen Show (4:3)</PresentationFormat>
  <Paragraphs>211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Adjacency</vt:lpstr>
      <vt:lpstr>             Careers In Dentistry   Resume Workshop For 3rd Year Students </vt:lpstr>
      <vt:lpstr>What is a Resume?</vt:lpstr>
      <vt:lpstr>Crafting Your Best Resume</vt:lpstr>
      <vt:lpstr>Personal Information</vt:lpstr>
      <vt:lpstr>Getting Started</vt:lpstr>
      <vt:lpstr>Headings</vt:lpstr>
      <vt:lpstr>Writing It</vt:lpstr>
      <vt:lpstr>Common Mistakes                     Tips</vt:lpstr>
      <vt:lpstr>PowerPoint Presentation</vt:lpstr>
      <vt:lpstr>Contact Information</vt:lpstr>
      <vt:lpstr>Questions?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Resume &amp; Cover Letter Workshop</dc:title>
  <dc:creator>epinone1</dc:creator>
  <cp:lastModifiedBy>Manczuk, Erica M</cp:lastModifiedBy>
  <cp:revision>52</cp:revision>
  <cp:lastPrinted>2013-01-28T17:25:40Z</cp:lastPrinted>
  <dcterms:created xsi:type="dcterms:W3CDTF">2013-01-24T15:29:01Z</dcterms:created>
  <dcterms:modified xsi:type="dcterms:W3CDTF">2014-12-01T16:33:11Z</dcterms:modified>
</cp:coreProperties>
</file>