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"/>
      </a:defRPr>
    </a:lvl1pPr>
    <a:lvl2pPr algn="ctr" defTabSz="584200">
      <a:defRPr sz="3600">
        <a:latin typeface="+mn-lt"/>
        <a:ea typeface="+mn-ea"/>
        <a:cs typeface="+mn-cs"/>
        <a:sym typeface="Helvetica Neue"/>
      </a:defRPr>
    </a:lvl2pPr>
    <a:lvl3pPr algn="ctr" defTabSz="584200">
      <a:defRPr sz="3600">
        <a:latin typeface="+mn-lt"/>
        <a:ea typeface="+mn-ea"/>
        <a:cs typeface="+mn-cs"/>
        <a:sym typeface="Helvetica Neue"/>
      </a:defRPr>
    </a:lvl3pPr>
    <a:lvl4pPr algn="ctr" defTabSz="584200">
      <a:defRPr sz="3600">
        <a:latin typeface="+mn-lt"/>
        <a:ea typeface="+mn-ea"/>
        <a:cs typeface="+mn-cs"/>
        <a:sym typeface="Helvetica Neue"/>
      </a:defRPr>
    </a:lvl4pPr>
    <a:lvl5pPr algn="ctr" defTabSz="584200">
      <a:defRPr sz="3600">
        <a:latin typeface="+mn-lt"/>
        <a:ea typeface="+mn-ea"/>
        <a:cs typeface="+mn-cs"/>
        <a:sym typeface="Helvetica Neue"/>
      </a:defRPr>
    </a:lvl5pPr>
    <a:lvl6pPr algn="ctr" defTabSz="584200">
      <a:defRPr sz="3600">
        <a:latin typeface="+mn-lt"/>
        <a:ea typeface="+mn-ea"/>
        <a:cs typeface="+mn-cs"/>
        <a:sym typeface="Helvetica Neue"/>
      </a:defRPr>
    </a:lvl6pPr>
    <a:lvl7pPr algn="ctr" defTabSz="584200">
      <a:defRPr sz="3600">
        <a:latin typeface="+mn-lt"/>
        <a:ea typeface="+mn-ea"/>
        <a:cs typeface="+mn-cs"/>
        <a:sym typeface="Helvetica Neue"/>
      </a:defRPr>
    </a:lvl7pPr>
    <a:lvl8pPr algn="ctr" defTabSz="584200">
      <a:defRPr sz="3600">
        <a:latin typeface="+mn-lt"/>
        <a:ea typeface="+mn-ea"/>
        <a:cs typeface="+mn-cs"/>
        <a:sym typeface="Helvetica Neue"/>
      </a:defRPr>
    </a:lvl8pPr>
    <a:lvl9pPr algn="ctr" defTabSz="584200">
      <a:defRPr sz="3600"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9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Gill Sans"/>
              </a:rPr>
              <a:t>Arrival Year</a:t>
            </a:r>
          </a:p>
        </c:rich>
      </c:tx>
      <c:layout>
        <c:manualLayout>
          <c:xMode val="edge"/>
          <c:yMode val="edge"/>
          <c:x val="0.25821499999999997"/>
          <c:y val="5.0000000000000001E-3"/>
          <c:w val="0.48357"/>
          <c:h val="0.179605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3886399999999999"/>
          <c:y val="0.17960599999999999"/>
          <c:w val="0.86113600000000001"/>
          <c:h val="0.591137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2E578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1"/>
            <c:bubble3D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invertIfNegative val="1"/>
            <c:bubble3D val="0"/>
            <c:spPr>
              <a:solidFill>
                <a:srgbClr val="E7A13D"/>
              </a:solidFill>
              <a:ln w="12700" cap="flat">
                <a:noFill/>
                <a:miter lim="400000"/>
              </a:ln>
              <a:effectLst/>
            </c:spPr>
          </c:dPt>
          <c:cat>
            <c:strLit>
              <c:ptCount val="3"/>
              <c:pt idx="0">
                <c:v>2011</c:v>
              </c:pt>
              <c:pt idx="1">
                <c:v>2012</c:v>
              </c:pt>
              <c:pt idx="2">
                <c:v>2013</c:v>
              </c:pt>
            </c:strLit>
          </c:cat>
          <c:val>
            <c:numLit>
              <c:formatCode>General</c:formatCode>
              <c:ptCount val="3"/>
              <c:pt idx="0">
                <c:v>696</c:v>
              </c:pt>
              <c:pt idx="1">
                <c:v>821</c:v>
              </c:pt>
              <c:pt idx="2">
                <c:v>752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40"/>
        <c:axId val="577092992"/>
        <c:axId val="577101152"/>
      </c:barChart>
      <c:catAx>
        <c:axId val="57709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endParaRPr lang="en-US"/>
          </a:p>
        </c:txPr>
        <c:crossAx val="577101152"/>
        <c:crosses val="autoZero"/>
        <c:auto val="1"/>
        <c:lblAlgn val="ctr"/>
        <c:lblOffset val="100"/>
        <c:noMultiLvlLbl val="1"/>
      </c:catAx>
      <c:valAx>
        <c:axId val="577101152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endParaRPr lang="en-US"/>
          </a:p>
        </c:txPr>
        <c:crossAx val="577092992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966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r>
              <a:rPr lang="en-US" sz="1966" b="0" i="0" u="none" strike="noStrike">
                <a:solidFill>
                  <a:srgbClr val="000000"/>
                </a:solidFill>
                <a:effectLst/>
                <a:latin typeface="Gill Sans"/>
              </a:rPr>
              <a:t>Age</a:t>
            </a:r>
          </a:p>
        </c:rich>
      </c:tx>
      <c:layout>
        <c:manualLayout>
          <c:xMode val="edge"/>
          <c:yMode val="edge"/>
          <c:x val="0.51264511496059029"/>
          <c:y val="8.5536908638813615E-3"/>
          <c:w val="0.15431600000000001"/>
          <c:h val="0.14925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851261486630882"/>
          <c:y val="0.15281271703927229"/>
          <c:w val="0.82736600000000005"/>
          <c:h val="0.556826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6D7472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6D747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1"/>
            <c:bubble3D val="0"/>
            <c:spPr>
              <a:solidFill>
                <a:srgbClr val="980605"/>
              </a:solidFill>
              <a:ln w="12700" cap="flat">
                <a:noFill/>
                <a:miter lim="400000"/>
              </a:ln>
              <a:effectLst/>
            </c:spPr>
          </c:dPt>
          <c:cat>
            <c:strLit>
              <c:ptCount val="2"/>
              <c:pt idx="0">
                <c:v>9-12</c:v>
              </c:pt>
              <c:pt idx="1">
                <c:v>13-26</c:v>
              </c:pt>
            </c:strLit>
          </c:cat>
          <c:val>
            <c:numLit>
              <c:formatCode>General</c:formatCode>
              <c:ptCount val="2"/>
              <c:pt idx="0">
                <c:v>431</c:v>
              </c:pt>
              <c:pt idx="1">
                <c:v>1865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40"/>
        <c:axId val="846861520"/>
        <c:axId val="846863152"/>
      </c:barChart>
      <c:catAx>
        <c:axId val="84686152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1600" b="0" i="0" u="none" strike="noStrike">
                    <a:solidFill>
                      <a:srgbClr val="000000"/>
                    </a:solidFill>
                    <a:effectLst/>
                    <a:latin typeface="Gill Sans"/>
                  </a:defRPr>
                </a:pPr>
                <a:r>
                  <a:rPr lang="en-US" sz="1600" b="0" i="0" u="none" strike="noStrike">
                    <a:solidFill>
                      <a:srgbClr val="000000"/>
                    </a:solidFill>
                    <a:effectLst/>
                    <a:latin typeface="Gill Sans"/>
                  </a:rPr>
                  <a:t>Years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endParaRPr lang="en-US"/>
          </a:p>
        </c:txPr>
        <c:crossAx val="846863152"/>
        <c:crosses val="autoZero"/>
        <c:auto val="1"/>
        <c:lblAlgn val="ctr"/>
        <c:lblOffset val="100"/>
        <c:noMultiLvlLbl val="1"/>
      </c:catAx>
      <c:valAx>
        <c:axId val="846863152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111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endParaRPr lang="en-US"/>
          </a:p>
        </c:txPr>
        <c:crossAx val="846861520"/>
        <c:crosses val="autoZero"/>
        <c:crossBetween val="between"/>
        <c:majorUnit val="500"/>
        <c:minorUnit val="2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Gill Sans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Gill Sans"/>
              </a:rPr>
              <a:t>Region</a:t>
            </a:r>
          </a:p>
        </c:rich>
      </c:tx>
      <c:layout>
        <c:manualLayout>
          <c:xMode val="edge"/>
          <c:yMode val="edge"/>
          <c:x val="0.45068900000000001"/>
          <c:y val="5.0000000000000001E-3"/>
          <c:w val="9.8621500000000001E-2"/>
          <c:h val="0.17920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9205"/>
          <c:y val="0.179205"/>
          <c:w val="0.64158899999999996"/>
          <c:h val="0.6415889999999999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2E578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rgbClr val="5D9648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E7A13D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BC2D3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rgbClr val="6F3D79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rgbClr val="7D807F"/>
              </a:soli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  <c:spPr>
              <a:solidFill>
                <a:srgbClr val="41699B"/>
              </a:solidFill>
              <a:ln w="12700" cap="flat">
                <a:noFill/>
                <a:miter lim="400000"/>
              </a:ln>
              <a:effectLst/>
            </c:spPr>
          </c:dPt>
          <c:dPt>
            <c:idx val="7"/>
            <c:bubble3D val="0"/>
            <c:spPr>
              <a:solidFill>
                <a:srgbClr val="6EA45A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516581535865397E-2"/>
                  <c:y val="5.0577220252704301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427883268614305E-2"/>
                  <c:y val="-2.3726112072003418E-2"/>
                </c:manualLayout>
              </c:layout>
              <c:tx>
                <c:rich>
                  <a:bodyPr/>
                  <a:lstStyle/>
                  <a:p>
                    <a:pPr lvl="0">
                      <a:defRPr sz="1600" b="0" i="0" u="none" strike="noStrike">
                        <a:solidFill>
                          <a:srgbClr val="000000"/>
                        </a:solidFill>
                        <a:effectLst/>
                        <a:latin typeface="Gill Sans"/>
                      </a:defRPr>
                    </a:pPr>
                    <a:r>
                      <a:rPr lang="en-US" dirty="0" smtClean="0"/>
                      <a:t>East Asia and </a:t>
                    </a:r>
                    <a:r>
                      <a:rPr lang="en-US" dirty="0" err="1" smtClean="0"/>
                      <a:t>Pacfiic</a:t>
                    </a:r>
                    <a:endParaRPr lang="en-US" dirty="0" smtClean="0"/>
                  </a:p>
                  <a:p>
                    <a:pPr lvl="0">
                      <a:defRPr sz="1600" b="0" i="0" u="none" strike="noStrike">
                        <a:solidFill>
                          <a:srgbClr val="000000"/>
                        </a:solidFill>
                        <a:effectLst/>
                        <a:latin typeface="Gill Sans"/>
                      </a:defRPr>
                    </a:pPr>
                    <a:fld id="{0CFC976E-C25A-40B3-897A-97F3A2F5AE21}" type="VALUE">
                      <a:rPr lang="en-US" smtClean="0"/>
                      <a:pPr lvl="0">
                        <a:defRPr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49A73C33-0502-4895-A5F9-1DBDFB738F5F}" type="PERCENTAGE">
                      <a:rPr lang="en-US" baseline="0"/>
                      <a:pPr lvl="0">
                        <a:defRPr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#,##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numFmt formatCode="#,##0%" sourceLinked="0"/>
              <c:spPr/>
              <c:txPr>
                <a:bodyPr/>
                <a:lstStyle/>
                <a:p>
                  <a:pPr lvl="0">
                    <a:defRPr sz="1600" b="0" i="0" u="none" strike="noStrike">
                      <a:solidFill>
                        <a:srgbClr val="000000"/>
                      </a:solidFill>
                      <a:effectLst/>
                      <a:latin typeface="Gill San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0" i="0" u="none" strike="noStrike">
                    <a:solidFill>
                      <a:srgbClr val="000000"/>
                    </a:solidFill>
                    <a:effectLst/>
                    <a:latin typeface="Gill San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Iraq</c:v>
                </c:pt>
                <c:pt idx="1">
                  <c:v>Near East</c:v>
                </c:pt>
                <c:pt idx="2">
                  <c:v>Somalia</c:v>
                </c:pt>
                <c:pt idx="3">
                  <c:v>Sub-Saharan Africa (excluding Somalia)</c:v>
                </c:pt>
                <c:pt idx="4">
                  <c:v>Bhutan</c:v>
                </c:pt>
                <c:pt idx="5">
                  <c:v>South and Central Asia (excluding Bhutan)</c:v>
                </c:pt>
                <c:pt idx="6">
                  <c:v>East Asia and Pacific</c:v>
                </c:pt>
                <c:pt idx="7">
                  <c:v>Europe, Eurasia, and Western Hemisphere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481</c:v>
                </c:pt>
                <c:pt idx="1">
                  <c:v>24</c:v>
                </c:pt>
                <c:pt idx="2">
                  <c:v>255</c:v>
                </c:pt>
                <c:pt idx="3">
                  <c:v>571</c:v>
                </c:pt>
                <c:pt idx="4">
                  <c:v>538</c:v>
                </c:pt>
                <c:pt idx="5">
                  <c:v>29</c:v>
                </c:pt>
                <c:pt idx="6">
                  <c:v>214</c:v>
                </c:pt>
                <c:pt idx="7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24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841500"/>
            <a:ext cx="10464800" cy="629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28953"/>
            <a:ext cx="11099800" cy="2990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vaccines/who/teens/for-hcp-tipsheet-hpv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omali.net/?p=4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200">
                <a:latin typeface="Gill Sans"/>
                <a:ea typeface="Gill Sans"/>
                <a:cs typeface="Gill Sans"/>
                <a:sym typeface="Gill Sans"/>
              </a:rPr>
              <a:t>Giving It Our Best Shot?</a:t>
            </a:r>
            <a:endParaRPr sz="1600"/>
          </a:p>
          <a:p>
            <a:pPr lvl="0">
              <a:defRPr sz="1800"/>
            </a:pPr>
            <a:r>
              <a:rPr sz="3900">
                <a:latin typeface="Gill Sans"/>
                <a:ea typeface="Gill Sans"/>
                <a:cs typeface="Gill Sans"/>
                <a:sym typeface="Gill Sans"/>
              </a:rPr>
              <a:t>HPV and HBV Immunization Among Refugees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65532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341523">
              <a:lnSpc>
                <a:spcPct val="90000"/>
              </a:lnSpc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Rachel Stein Berman, MD, MPH</a:t>
            </a:r>
            <a:endParaRPr sz="2500"/>
          </a:p>
          <a:p>
            <a:pPr lvl="0" defTabSz="341523">
              <a:lnSpc>
                <a:spcPct val="90000"/>
              </a:lnSpc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24 March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Analyses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 </a:t>
            </a: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Basic means and standard deviations for continuous variables</a:t>
            </a:r>
          </a:p>
          <a:p>
            <a:pPr lvl="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Basic frequencies for categorical variables</a:t>
            </a:r>
          </a:p>
          <a:p>
            <a:pPr lvl="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Bivariate analyses (t-test and chi-square) to inform logistic regression to assess associations between vaccine receipt and predictor variables</a:t>
            </a:r>
          </a:p>
          <a:p>
            <a:pPr lvl="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Chi-square analyses to compare immunization rates among refugees to US adolescents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Results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2269 refugees 9-26 years old resettled in MA 2011-2013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Predominant nationalities: Iraqi (25%), Bhutanese (24%), Somali (11%)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Mean age: 18 years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46% female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Mean number of vaccines: 9.3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Chart 73"/>
          <p:cNvGraphicFramePr/>
          <p:nvPr>
            <p:extLst>
              <p:ext uri="{D42A27DB-BD31-4B8C-83A1-F6EECF244321}">
                <p14:modId xmlns:p14="http://schemas.microsoft.com/office/powerpoint/2010/main" val="4031669792"/>
              </p:ext>
            </p:extLst>
          </p:nvPr>
        </p:nvGraphicFramePr>
        <p:xfrm>
          <a:off x="1167395" y="1864488"/>
          <a:ext cx="2445743" cy="296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4" name="Chart 74"/>
          <p:cNvGraphicFramePr/>
          <p:nvPr>
            <p:extLst>
              <p:ext uri="{D42A27DB-BD31-4B8C-83A1-F6EECF244321}">
                <p14:modId xmlns:p14="http://schemas.microsoft.com/office/powerpoint/2010/main" val="2952887658"/>
              </p:ext>
            </p:extLst>
          </p:nvPr>
        </p:nvGraphicFramePr>
        <p:xfrm>
          <a:off x="9118110" y="2019995"/>
          <a:ext cx="2545568" cy="357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Chart 75"/>
          <p:cNvGraphicFramePr/>
          <p:nvPr>
            <p:extLst>
              <p:ext uri="{D42A27DB-BD31-4B8C-83A1-F6EECF244321}">
                <p14:modId xmlns:p14="http://schemas.microsoft.com/office/powerpoint/2010/main" val="3608460152"/>
              </p:ext>
            </p:extLst>
          </p:nvPr>
        </p:nvGraphicFramePr>
        <p:xfrm>
          <a:off x="2678706" y="2670372"/>
          <a:ext cx="7735743" cy="692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Shape 76"/>
          <p:cNvSpPr>
            <a:spLocks noGrp="1"/>
          </p:cNvSpPr>
          <p:nvPr>
            <p:ph type="title" idx="4294967295"/>
          </p:nvPr>
        </p:nvSpPr>
        <p:spPr>
          <a:xfrm>
            <a:off x="952500" y="93505"/>
            <a:ext cx="11099800" cy="22484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>
                <a:latin typeface="Gill Sans"/>
                <a:ea typeface="Gill Sans"/>
                <a:cs typeface="Gill Sans"/>
                <a:sym typeface="Gill Sans"/>
              </a:rPr>
              <a:t>Results</a:t>
            </a:r>
          </a:p>
          <a:p>
            <a:pPr lvl="0"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Refugee Characteristics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>
                <a:latin typeface="Gill Sans"/>
                <a:ea typeface="Gill Sans"/>
                <a:cs typeface="Gill Sans"/>
                <a:sym typeface="Gill Sans"/>
              </a:rPr>
              <a:t>Results</a:t>
            </a:r>
          </a:p>
          <a:p>
            <a:pPr lvl="0">
              <a:defRPr sz="1800"/>
            </a:pPr>
            <a:r>
              <a:rPr sz="3300">
                <a:latin typeface="Gill Sans"/>
                <a:ea typeface="Gill Sans"/>
                <a:cs typeface="Gill Sans"/>
                <a:sym typeface="Gill Sans"/>
              </a:rPr>
              <a:t>Refugee vs US Adolescents Receiving One Dose of HPV Vaccine</a:t>
            </a:r>
          </a:p>
        </p:txBody>
      </p:sp>
      <p:graphicFrame>
        <p:nvGraphicFramePr>
          <p:cNvPr id="79" name="Table 79"/>
          <p:cNvGraphicFramePr/>
          <p:nvPr/>
        </p:nvGraphicFramePr>
        <p:xfrm>
          <a:off x="3151731" y="3879155"/>
          <a:ext cx="6914000" cy="278430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81867"/>
                <a:gridCol w="1848743"/>
                <a:gridCol w="1826606"/>
                <a:gridCol w="1856784"/>
              </a:tblGrid>
              <a:tr h="7397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RHAP (2011-2013)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US (2013)(reference)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3469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379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8296 (45%)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2.5 (2.1-3.0)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68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182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4991 (57%)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1.6 (1.2-2.1)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6513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197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3305 (35%)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3.9 (3.1-5.0)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>
                <a:latin typeface="Gill Sans"/>
                <a:ea typeface="Gill Sans"/>
                <a:cs typeface="Gill Sans"/>
                <a:sym typeface="Gill Sans"/>
              </a:rPr>
              <a:t>Results</a:t>
            </a:r>
          </a:p>
          <a:p>
            <a:pPr lvl="0">
              <a:defRPr sz="1800"/>
            </a:pPr>
            <a:r>
              <a:rPr sz="3300">
                <a:latin typeface="Gill Sans"/>
                <a:ea typeface="Gill Sans"/>
                <a:cs typeface="Gill Sans"/>
                <a:sym typeface="Gill Sans"/>
              </a:rPr>
              <a:t>Refugee vs US Adolescents Receiving One Dose of HPV Vaccine</a:t>
            </a:r>
          </a:p>
        </p:txBody>
      </p:sp>
      <p:graphicFrame>
        <p:nvGraphicFramePr>
          <p:cNvPr id="82" name="Table 82"/>
          <p:cNvGraphicFramePr/>
          <p:nvPr/>
        </p:nvGraphicFramePr>
        <p:xfrm>
          <a:off x="3829954" y="2952055"/>
          <a:ext cx="5344888" cy="272650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12719"/>
                <a:gridCol w="1266198"/>
                <a:gridCol w="1470835"/>
                <a:gridCol w="1495136"/>
              </a:tblGrid>
              <a:tr h="546100">
                <a:tc gridSpan="4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2011</a:t>
                      </a:r>
                    </a:p>
                  </a:txBody>
                  <a:tcPr marL="0" marR="0" marT="0" marB="0" horzOverflow="overflow">
                    <a:lnL/>
                    <a:lnR/>
                    <a:lnT/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RHAP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US (reference)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40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105 (60%)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6978 (30%)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3.5 (2.6-4.8)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57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Females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 (64%)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5281 (54%)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1.6 (1.0-2.4)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8255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 (56%)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11,305 (21%)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13.9 (9.1-21.2)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3"/>
          <p:cNvGraphicFramePr/>
          <p:nvPr/>
        </p:nvGraphicFramePr>
        <p:xfrm>
          <a:off x="793773" y="6114355"/>
          <a:ext cx="5103043" cy="272650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62370"/>
                <a:gridCol w="1208905"/>
                <a:gridCol w="1404283"/>
                <a:gridCol w="1427485"/>
              </a:tblGrid>
              <a:tr h="546100">
                <a:tc gridSpan="4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2012</a:t>
                      </a:r>
                    </a:p>
                  </a:txBody>
                  <a:tcPr marL="0" marR="0" marT="0" marB="0" horzOverflow="overflow">
                    <a:lnL/>
                    <a:lnR/>
                    <a:lnT/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RHAP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US (reference)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40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141 (72%)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6982 (36%)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4.4 (3.2-6.0)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57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Females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 (72%)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4873 (54%)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2.2 (1.4-3.5)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8255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74 (71%)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2109 (21%)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9.4 (6.1-14.4)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4"/>
          <p:cNvGraphicFramePr/>
          <p:nvPr/>
        </p:nvGraphicFramePr>
        <p:xfrm>
          <a:off x="7067573" y="6114355"/>
          <a:ext cx="5219178" cy="255882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86548"/>
                <a:gridCol w="1236417"/>
                <a:gridCol w="1436242"/>
                <a:gridCol w="1459971"/>
              </a:tblGrid>
              <a:tr h="546100">
                <a:tc gridSpan="4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2013</a:t>
                      </a:r>
                    </a:p>
                  </a:txBody>
                  <a:tcPr marL="0" marR="0" marT="0" marB="0" horzOverflow="overflow">
                    <a:lnL/>
                    <a:lnR/>
                    <a:lnT/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RHAP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US (reference)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40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133 (72%)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8296 (45%)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3.1 (2.2-4.2)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57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Females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 (69%)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4991 (57%)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1.7 (1.1-2.7)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82558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74 (74%)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3305 (35%)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5.4 (3.4-8.4)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952500" y="93505"/>
            <a:ext cx="11099800" cy="1624824"/>
          </a:xfrm>
          <a:prstGeom prst="rect">
            <a:avLst/>
          </a:prstGeom>
        </p:spPr>
        <p:txBody>
          <a:bodyPr anchor="t"/>
          <a:lstStyle/>
          <a:p>
            <a:pPr lvl="0" defTabSz="554990">
              <a:defRPr sz="1800"/>
            </a:pPr>
            <a:r>
              <a:rPr sz="68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 sz="1600"/>
          </a:p>
          <a:p>
            <a:pPr lvl="0" defTabSz="554990">
              <a:defRPr sz="1800"/>
            </a:pPr>
            <a:r>
              <a:rPr sz="3000">
                <a:latin typeface="Gill Sans"/>
                <a:ea typeface="Gill Sans"/>
                <a:cs typeface="Gill Sans"/>
                <a:sym typeface="Gill Sans"/>
              </a:rPr>
              <a:t>Factors Associated with HPV and HBV Immunization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2167976" y="1802065"/>
          <a:ext cx="8697249" cy="786259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84271"/>
                <a:gridCol w="2507836"/>
                <a:gridCol w="2005141"/>
              </a:tblGrid>
              <a:tr h="3460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HPV  AOR (95% CI)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HBV  AOR (95% CI)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5381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9-12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13-26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0.74 (0.60-0.93)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0.69 (0.37-0.63)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385381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Arrival year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2012-2013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1.6 (1.3-1.9)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0.87 (0.70-1.1)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385381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Region (crude)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Iraq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0.94 (0.73-1.2)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0.69 (0.54-0.89)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Near East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0.24 (0.093-0.60)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0.34 (0.15-0.78)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Somalia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0.61 (0.45-0.83)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0.47 (0.35-0.64)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Sub-Saharan Africa, excluding Somalia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Bhutan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0.75 (0.59-0.97)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1.0 (0.77–1.3)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South and Central Asia, excluding Bhutan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0.42 (0.20-0.90)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0.68 (0.31-1.5)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East Asia and Pacific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0.74 (0.54-1.0)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0.92 (0.65-1.3)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Europe and Eurasia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0.18 (0.10-0.33)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0.48 (0.28-0.81)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Western Hemisphere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0.56 (0.36-0.87)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1.2 (0.71-1.9)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385381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HBV surface antigen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Positive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N/A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0.13 (0.07-0.24)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385381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HBV surface antibody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2641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Positive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N/A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0.42 (0.34-0.52)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 defTabSz="519937">
              <a:defRPr sz="6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6300"/>
              <a:t>Contrary to Our Expectations</a:t>
            </a:r>
          </a:p>
        </p:txBody>
      </p:sp>
      <p:pic>
        <p:nvPicPr>
          <p:cNvPr id="90" name="image9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7891" y="3872229"/>
            <a:ext cx="3819222" cy="374904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894519" y="3084830"/>
            <a:ext cx="7275781" cy="532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889000" lvl="0" indent="-889000" algn="l">
              <a:spcBef>
                <a:spcPts val="4200"/>
              </a:spcBef>
              <a:buSzPct val="75000"/>
              <a:buFont typeface="Gill Sans"/>
              <a:buChar char="•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Refugee adolescents had higher rates of HPV immunization than US adolescents</a:t>
            </a:r>
          </a:p>
          <a:p>
            <a:pPr marL="889000" lvl="0" indent="-889000" algn="l">
              <a:spcBef>
                <a:spcPts val="4200"/>
              </a:spcBef>
              <a:buSzPct val="75000"/>
              <a:buFont typeface="Gill Sans"/>
              <a:buChar char="•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Refugee males and females had equal rates of HPV immunization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89000" lvl="0" indent="-889000" algn="l">
              <a:spcBef>
                <a:spcPts val="4200"/>
              </a:spcBef>
              <a:buSzPct val="75000"/>
              <a:buFont typeface="Gill Sans"/>
              <a:buChar char="•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Younger refugees had higher rates of HPV immunization than older refugees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Proposed Explanation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863600" y="3039492"/>
            <a:ext cx="5435154" cy="6286503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Clinician recommendation</a:t>
            </a:r>
          </a:p>
          <a:p>
            <a:pPr marL="889000" lvl="0" indent="-88900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Normative</a:t>
            </a:r>
          </a:p>
          <a:p>
            <a:pPr marL="889000" lvl="0" indent="-88900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Standardized immunization protocol </a:t>
            </a:r>
          </a:p>
        </p:txBody>
      </p:sp>
      <p:pic>
        <p:nvPicPr>
          <p:cNvPr id="95" name="image10.jpeg" descr="You are the Key.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110" y="4369101"/>
            <a:ext cx="4356790" cy="3627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Next Steps</a:t>
            </a:r>
          </a:p>
        </p:txBody>
      </p:sp>
      <p:pic>
        <p:nvPicPr>
          <p:cNvPr id="98" name="image11.jpeg" descr="Image result for st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2925" y="639762"/>
            <a:ext cx="2619375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2.jpeg" descr="http://myitforum.com/myitforumwp/wp-content/uploads/2013/04/Focus-Grou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499" y="3856382"/>
            <a:ext cx="4903307" cy="3677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3.gif" descr="https://s-media-cache-ak0.pinimg.com/originals/d4/cc/e9/d4cce9c73976ad881ff7b4e2891016f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9733" y="3856382"/>
            <a:ext cx="3849070" cy="3849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Limitations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Massachusetts only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Unable to determine vaccine series completion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Secondary analysis of existing dataset</a:t>
            </a:r>
          </a:p>
        </p:txBody>
      </p:sp>
      <p:pic>
        <p:nvPicPr>
          <p:cNvPr id="104" name="image14.jpeg" descr="http://www.suitsbysuits.com/assets/htmlimages/SuitsbySuits/Massachusett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5585" y="2155382"/>
            <a:ext cx="5265945" cy="3159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Feedback Requested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7200" lvl="0" indent="-45720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More interesting ways to interpret my results</a:t>
            </a:r>
          </a:p>
          <a:p>
            <a:pPr lvl="0"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What to focus on in the discussion section of a paper</a:t>
            </a:r>
          </a:p>
        </p:txBody>
      </p:sp>
      <p:pic>
        <p:nvPicPr>
          <p:cNvPr id="37" name="image1.jpg" descr="http://glwach.amedd.army.mil/feedback/images/feedba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7261" y="5082263"/>
            <a:ext cx="3930277" cy="4068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Conclusions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Refugee adolescents resettled in MA have significantly higher rates of HPV vaccine series initiation than the general US adolescent population</a:t>
            </a:r>
          </a:p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Still relatively low rates compared to Healthy People 2020 goal and compared to rates of HBV immunization</a:t>
            </a:r>
          </a:p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May be explained by standardized clinical protocols and RHAP campaign to encourage HPV immunization in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Acknowledgements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4294967295"/>
          </p:nvPr>
        </p:nvSpPr>
        <p:spPr>
          <a:xfrm>
            <a:off x="952500" y="3039492"/>
            <a:ext cx="11099800" cy="6286503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Paul Geltman, MD, MPH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Laura Smock, MPH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Jennifer Cochran, MPH</a:t>
            </a:r>
          </a:p>
          <a:p>
            <a:pPr marL="889000" lvl="0" indent="-889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Megan Bair-Merritt, MD, MSCE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References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Geltman PL, Cochran J. A private-sector preferred provider network model for public health screening of newly resettled refugees. American Journal of Public Health. 2005;95(2):196-199.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Hwang E and Cheung R.Global Epidemiology of Hepatitis B Virus (HBV) Infection. The North American Journal of Medicine and Science. 2011; 4(1):7-13.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World Health Organization. Hepatitis B. 2013. Available at: http://www.who.int/mediacentre/factsheets/fs204/en/. Accessed February 26, 2015.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Elam-Evans LD et al. National, Regional, State, and Selected Local Area Vaccination Coverage Among Adolescents Aged 13-17 Years – United States, 2013. Morbidity and Mortality Weekly Report. 2014; 63(29):625-633.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Gelman A et al. Racial Disparities in Human Papillomavirus Vaccination: Does Access Matter? Journal of Adolescent Health. 2013; 53(6):756-762.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Perkins R et al. Why Do Low-Income Parents Choose Human Papillomavirus Vaccination for Their Daughters? The Journal of Pediatrics. 2010; 157(4):617-622.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Brewer NT and Fazekas KI. Predictors of HPV Vaccine Acceptability. Preventive Medicine. 2007; 45 (2-3):107-114.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Pierre-Joseph N et al. Knowledge, Attitudes, and Beliefs Regarding HPV Vaccination: Ethnic and Cultural Differences Between African-American and Haitian Immigrant Women. Women’s Health Issues. 2012; 22(6):e571-e579.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Nguyen G, Chen B, Chan M. Pap Testing, Awareness, and Acceptability of a Human Papillomavirus (HPV) Vaccine Among Chinese American Women. Journal of Immigrant and Minority Health. 2012; 14(5):803-808.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 Kepka D et al. Low Human Papillomavirus (HPV) Vaccine Knowledge Among Latino Parents in Utah. Journal of Immigrant and Minority Health. 2015; 17(1):125-131.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 Do et al. HPV Vaccine Knowledge and Beliefs Among Cambodian American Parents and Community Leaders. Asian Pacific Journal of Cancer Prevention. 2009; 10(3):339-344.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 Garcini LM et al. Awareness and Knowledge of Human Papillomavirus (HPV) Among Ethnically Diverse Women Varying in Generation Status. Journal of Immigrant and Minority Health. 2015; 17(1):29-36.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 Perkins R et al. Missed Opportunities for HPV Vaccination in Adolescent Girls: A Qualitative Study. Pediatrics. 2014; 134(3):e666-e674.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 Centers for Disease Control and Prevention. Tips and Time-Savers for Talking with Parents About HPV Vaccine. 2013. Available at: </a:t>
            </a:r>
            <a:r>
              <a:rPr sz="1500">
                <a:latin typeface="Gill Sans"/>
                <a:ea typeface="Gill Sans"/>
                <a:cs typeface="Gill Sans"/>
                <a:sym typeface="Gill Sans"/>
                <a:hlinkClick r:id="rId2"/>
              </a:rPr>
              <a:t>http://www.cdc.gov/vaccines/who/teens/for-hcp-tipsheet-hpv.html</a:t>
            </a: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. Accessed March 12, 2015.</a:t>
            </a:r>
          </a:p>
          <a:p>
            <a:pPr marL="382593" lvl="0" indent="-190569" defTabSz="384047">
              <a:lnSpc>
                <a:spcPct val="90000"/>
              </a:lnSpc>
              <a:spcBef>
                <a:spcPts val="0"/>
              </a:spcBef>
              <a:buSzPct val="100000"/>
              <a:buFont typeface="Gill Sans"/>
              <a:buAutoNum type="arabicPeriod"/>
              <a:tabLst>
                <a:tab pos="393700" algn="l"/>
              </a:tabLst>
              <a:defRPr sz="1800"/>
            </a:pPr>
            <a:r>
              <a:rPr sz="15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Weiser T et al. Perspectives in Quality: Designing the WHO Surgical Safety Checklist. International Journal for Quality in Health Care. 2010; 22(5):365-370.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952500" y="245905"/>
            <a:ext cx="11099800" cy="224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>
                <a:latin typeface="Gill Sans"/>
                <a:ea typeface="Gill Sans"/>
                <a:cs typeface="Gill Sans"/>
                <a:sym typeface="Gill Sans"/>
              </a:rPr>
              <a:t>Results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Refugee Characteristics</a:t>
            </a:r>
          </a:p>
        </p:txBody>
      </p:sp>
      <p:graphicFrame>
        <p:nvGraphicFramePr>
          <p:cNvPr id="116" name="Table 116"/>
          <p:cNvGraphicFramePr/>
          <p:nvPr/>
        </p:nvGraphicFramePr>
        <p:xfrm>
          <a:off x="3657600" y="2825643"/>
          <a:ext cx="5689600" cy="653538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06900"/>
                <a:gridCol w="1282700"/>
              </a:tblGrid>
              <a:tr h="429814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 (%)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9-12 years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431 (19%)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9814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Arrival year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696 (11%)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2012-2013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1573 (69%)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29814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Gender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Female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1040 (46%)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29814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b="1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Region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Iraq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481 (21%)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Somalia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255 (11%)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Sub-Saharan Africa, excluding Somalia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571 (25%)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Bhutan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538 (24%)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ED5"/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South and Central Asia, excluding Bhutan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 (1.3%)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East Asia and Pacific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214 (9.4%)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6589"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Europe, Eurasia, and Western Hemisphere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228600">
                        <a:defRPr sz="1800" b="0" i="0"/>
                      </a:pPr>
                      <a:r>
                        <a:rPr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160 (6.9%)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 idx="4294967295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>
                <a:latin typeface="Gill Sans"/>
                <a:ea typeface="Gill Sans"/>
                <a:cs typeface="Gill Sans"/>
                <a:sym typeface="Gill Sans"/>
              </a:rPr>
              <a:t>Results</a:t>
            </a:r>
          </a:p>
          <a:p>
            <a:pPr lvl="0">
              <a:defRPr sz="1800"/>
            </a:pPr>
            <a:r>
              <a:rPr sz="3300">
                <a:latin typeface="Gill Sans"/>
                <a:ea typeface="Gill Sans"/>
                <a:cs typeface="Gill Sans"/>
                <a:sym typeface="Gill Sans"/>
              </a:rPr>
              <a:t>Refugee vs MA Adolescents Receiving One Dose of HPV Vaccine</a:t>
            </a:r>
          </a:p>
        </p:txBody>
      </p:sp>
      <p:graphicFrame>
        <p:nvGraphicFramePr>
          <p:cNvPr id="119" name="Table 119"/>
          <p:cNvGraphicFramePr/>
          <p:nvPr/>
        </p:nvGraphicFramePr>
        <p:xfrm>
          <a:off x="3238177" y="4089400"/>
          <a:ext cx="7751044" cy="21999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57607"/>
                <a:gridCol w="1831387"/>
                <a:gridCol w="2204442"/>
                <a:gridCol w="1857607"/>
              </a:tblGrid>
              <a:tr h="4268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RHAP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MA(reference)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379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66% (2010)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6805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Females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182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62% (2013)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6513"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Males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197 (68%)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/>
                      </a:pPr>
                      <a:r>
                        <a:rPr sz="2200">
                          <a:uFill>
                            <a:solidFill/>
                          </a:u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53% (2013)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228600">
                        <a:defRPr sz="1800" b="0" i="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485" y="1189012"/>
            <a:ext cx="11729830" cy="737557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641069" y="8703780"/>
            <a:ext cx="413689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28600">
              <a:def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ill Sans"/>
                <a:ea typeface="Gill Sans"/>
                <a:cs typeface="Gill Sans"/>
                <a:sym typeface="Gill Sans"/>
                <a:hlinkClick r:id="rId3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http://newsomali.net/?p=480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952500" y="444498"/>
            <a:ext cx="11099800" cy="1442967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HPV and HBV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52500" y="1860868"/>
            <a:ext cx="5109220" cy="43702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 indent="0">
              <a:lnSpc>
                <a:spcPct val="90000"/>
              </a:lnSpc>
              <a:buSzTx/>
              <a:buNone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Burden of disease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Font typeface="Gill Sans"/>
              <a:defRPr sz="1800"/>
            </a:pPr>
            <a:r>
              <a:rPr sz="3000" dirty="0">
                <a:latin typeface="Gill Sans"/>
                <a:ea typeface="Gill Sans"/>
                <a:cs typeface="Gill Sans"/>
                <a:sym typeface="Gill Sans"/>
              </a:rPr>
              <a:t>400K of 500K new cases of cervical cancer</a:t>
            </a: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Font typeface="Gill Sans"/>
              <a:defRPr sz="1800"/>
            </a:pPr>
            <a:r>
              <a:rPr sz="3000" dirty="0">
                <a:latin typeface="Gill Sans"/>
                <a:ea typeface="Gill Sans"/>
                <a:cs typeface="Gill Sans"/>
                <a:sym typeface="Gill Sans"/>
              </a:rPr>
              <a:t>45% of global population lives in regions highly endemic for HBV (8% prevalence), with &gt;60% lifetime risk of infection</a:t>
            </a:r>
          </a:p>
        </p:txBody>
      </p:sp>
      <p:sp>
        <p:nvSpPr>
          <p:cNvPr id="44" name="Shape 44"/>
          <p:cNvSpPr/>
          <p:nvPr/>
        </p:nvSpPr>
        <p:spPr>
          <a:xfrm>
            <a:off x="6943080" y="1874423"/>
            <a:ext cx="5109220" cy="4370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spcBef>
                <a:spcPts val="4200"/>
              </a:spcBef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Immunization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lvl="0" indent="-457200" algn="l">
              <a:spcBef>
                <a:spcPts val="1800"/>
              </a:spcBef>
              <a:buSzPct val="75000"/>
              <a:buFont typeface="Gill Sans"/>
              <a:buChar char="•"/>
              <a:defRPr sz="1800"/>
            </a:pPr>
            <a:r>
              <a:rPr sz="3000" dirty="0">
                <a:latin typeface="Gill Sans"/>
                <a:ea typeface="Gill Sans"/>
                <a:cs typeface="Gill Sans"/>
                <a:sym typeface="Gill Sans"/>
              </a:rPr>
              <a:t>93% of adolescents completed HBV vaccine series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lvl="0" indent="-457200" algn="l">
              <a:spcBef>
                <a:spcPts val="1800"/>
              </a:spcBef>
              <a:buSzPct val="75000"/>
              <a:buFont typeface="Gill Sans"/>
              <a:buChar char="•"/>
              <a:defRPr sz="1800"/>
            </a:pPr>
            <a:r>
              <a:rPr sz="3000" dirty="0">
                <a:latin typeface="Gill Sans"/>
                <a:ea typeface="Gill Sans"/>
                <a:cs typeface="Gill Sans"/>
                <a:sym typeface="Gill Sans"/>
              </a:rPr>
              <a:t>57% of female adolescents completed HPV vaccine series </a:t>
            </a:r>
          </a:p>
        </p:txBody>
      </p:sp>
      <p:sp>
        <p:nvSpPr>
          <p:cNvPr id="45" name="Shape 45"/>
          <p:cNvSpPr/>
          <p:nvPr/>
        </p:nvSpPr>
        <p:spPr>
          <a:xfrm>
            <a:off x="4558183" y="5804691"/>
            <a:ext cx="3888434" cy="100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566673">
              <a:spcBef>
                <a:spcPts val="4000"/>
              </a:spcBef>
              <a:defRPr sz="6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6200"/>
              <a:t>BOTH</a:t>
            </a:r>
          </a:p>
        </p:txBody>
      </p:sp>
      <p:pic>
        <p:nvPicPr>
          <p:cNvPr id="46" name="image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5421" y="6834050"/>
            <a:ext cx="2022118" cy="128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4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215" y="6781717"/>
            <a:ext cx="2399294" cy="147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5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6225" y="6592106"/>
            <a:ext cx="1846469" cy="1858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  <p:bldP spid="44" grpId="6" build="p" bldLvl="5" animBg="1" advAuto="0"/>
      <p:bldP spid="45" grpId="2" animBg="1" advAuto="0"/>
      <p:bldP spid="46" grpId="3" animBg="1" advAuto="0"/>
      <p:bldP spid="47" grpId="4" animBg="1" advAuto="0"/>
      <p:bldP spid="48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Disparities</a:t>
            </a:r>
          </a:p>
        </p:txBody>
      </p:sp>
      <p:pic>
        <p:nvPicPr>
          <p:cNvPr id="52" name="image6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963" y="2818072"/>
            <a:ext cx="6030876" cy="5870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Objectives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78000" lvl="0" indent="-1778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To analyze rates of HPV and HBV immunization among refugees resettled in MA and to compare these rates to those of the general US population</a:t>
            </a:r>
          </a:p>
          <a:p>
            <a:pPr marL="1778000" lvl="0" indent="-1778000">
              <a:buFont typeface="Gill Sans"/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To examine sociodemographic factors associated with HPV and HBV immunization among refugees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Hypotheses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0" indent="-457200">
              <a:buSzPct val="100000"/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Older refugees, females, and refugees resettled later in our study period would have higher rates of HPV immunization</a:t>
            </a:r>
          </a:p>
          <a:p>
            <a:pPr marL="457200" lvl="0" indent="-457200">
              <a:buSzPct val="100000"/>
              <a:buFont typeface="Gill Sans"/>
              <a:defRPr sz="1800"/>
            </a:pPr>
            <a:r>
              <a:rPr sz="3600" dirty="0">
                <a:latin typeface="Gill Sans"/>
                <a:ea typeface="Gill Sans"/>
                <a:cs typeface="Gill Sans"/>
                <a:sym typeface="Gill Sans"/>
              </a:rPr>
              <a:t>Refugees would have lower rates of HPV immunization than the general US population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6500"/>
              <a:t>Study Design, Setting, and Sample</a:t>
            </a:r>
          </a:p>
        </p:txBody>
      </p:sp>
      <p:pic>
        <p:nvPicPr>
          <p:cNvPr id="61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432" y="2905294"/>
            <a:ext cx="7045936" cy="178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8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5182" y="5359801"/>
            <a:ext cx="3094499" cy="3149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000"/>
              <a:t>Measures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54990" anchor="t"/>
          <a:lstStyle/>
          <a:p>
            <a:pPr marL="457200" lvl="0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3100" dirty="0">
                <a:latin typeface="Gill Sans"/>
                <a:ea typeface="Gill Sans"/>
                <a:cs typeface="Gill Sans"/>
                <a:sym typeface="Gill Sans"/>
              </a:rPr>
              <a:t>Predictor variables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Year of arrival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Age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Nationality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Gender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Race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Acute or chronic medical condition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HBV surface antigen and antibody status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Total number of vaccines</a:t>
            </a:r>
          </a:p>
          <a:p>
            <a:pPr marL="457200" lvl="0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3100" dirty="0">
                <a:latin typeface="Gill Sans"/>
                <a:ea typeface="Gill Sans"/>
                <a:cs typeface="Gill Sans"/>
                <a:sym typeface="Gill Sans"/>
              </a:rPr>
              <a:t>Covariates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RHAP clinic site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Date of RHAP clinic visit</a:t>
            </a:r>
          </a:p>
          <a:p>
            <a:pPr marL="457200" lvl="1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endParaRPr sz="2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defTabSz="514094">
              <a:lnSpc>
                <a:spcPct val="90000"/>
              </a:lnSpc>
              <a:spcBef>
                <a:spcPts val="3600"/>
              </a:spcBef>
              <a:buFont typeface="Gill Sans"/>
              <a:defRPr sz="1800"/>
            </a:pPr>
            <a:r>
              <a:rPr sz="3100" dirty="0">
                <a:latin typeface="Gill Sans"/>
                <a:ea typeface="Gill Sans"/>
                <a:cs typeface="Gill Sans"/>
                <a:sym typeface="Gill Sans"/>
              </a:rPr>
              <a:t>Primary outcomes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Receipt of one dose of HPV vaccine</a:t>
            </a:r>
          </a:p>
          <a:p>
            <a:pPr marL="901700" lvl="2" indent="-457200" defTabSz="514094">
              <a:lnSpc>
                <a:spcPct val="90000"/>
              </a:lnSpc>
              <a:spcBef>
                <a:spcPts val="1500"/>
              </a:spcBef>
              <a:buFont typeface="Gill Sans"/>
              <a:defRPr sz="1800"/>
            </a:pPr>
            <a:r>
              <a:rPr sz="2800" dirty="0">
                <a:latin typeface="Gill Sans"/>
                <a:ea typeface="Gill Sans"/>
                <a:cs typeface="Gill Sans"/>
                <a:sym typeface="Gill Sans"/>
              </a:rPr>
              <a:t>Receipt of two doses of HBV vaccine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1453</Words>
  <Application>Microsoft Office PowerPoint</Application>
  <PresentationFormat>Custom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Gill Sans</vt:lpstr>
      <vt:lpstr>Gill Sans SemiBold</vt:lpstr>
      <vt:lpstr>Helvetica</vt:lpstr>
      <vt:lpstr>Helvetica Light</vt:lpstr>
      <vt:lpstr>Helvetica Neue</vt:lpstr>
      <vt:lpstr>Default</vt:lpstr>
      <vt:lpstr>Giving It Our Best Shot? HPV and HBV Immunization Among Refugees</vt:lpstr>
      <vt:lpstr>Feedback Requested</vt:lpstr>
      <vt:lpstr>PowerPoint Presentation</vt:lpstr>
      <vt:lpstr>HPV and HBV</vt:lpstr>
      <vt:lpstr>Disparities</vt:lpstr>
      <vt:lpstr>Objectives</vt:lpstr>
      <vt:lpstr>Hypotheses</vt:lpstr>
      <vt:lpstr>Study Design, Setting, and Sample</vt:lpstr>
      <vt:lpstr>Measures</vt:lpstr>
      <vt:lpstr>Analyses</vt:lpstr>
      <vt:lpstr>Results</vt:lpstr>
      <vt:lpstr>Results Refugee Characteristics</vt:lpstr>
      <vt:lpstr>Results Refugee vs US Adolescents Receiving One Dose of HPV Vaccine</vt:lpstr>
      <vt:lpstr>Results Refugee vs US Adolescents Receiving One Dose of HPV Vaccine</vt:lpstr>
      <vt:lpstr>Results Factors Associated with HPV and HBV Immunization</vt:lpstr>
      <vt:lpstr>Contrary to Our Expectations</vt:lpstr>
      <vt:lpstr>Proposed Explanation</vt:lpstr>
      <vt:lpstr>Next Steps</vt:lpstr>
      <vt:lpstr>Limitations</vt:lpstr>
      <vt:lpstr>Conclusions</vt:lpstr>
      <vt:lpstr>Acknowledgements</vt:lpstr>
      <vt:lpstr>References</vt:lpstr>
      <vt:lpstr>PowerPoint Presentation</vt:lpstr>
      <vt:lpstr>Results Refugee vs MA Adolescents Receiving One Dose of HPV Vaccine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It Our Best Shot? HPV and HBV Immunization Among Refugees</dc:title>
  <cp:lastModifiedBy>Rabbi Yonah Berman</cp:lastModifiedBy>
  <cp:revision>3</cp:revision>
  <dcterms:modified xsi:type="dcterms:W3CDTF">2015-03-24T05:52:16Z</dcterms:modified>
</cp:coreProperties>
</file>