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022" r:id="rId1"/>
  </p:sldMasterIdLst>
  <p:notesMasterIdLst>
    <p:notesMasterId r:id="rId24"/>
  </p:notesMasterIdLst>
  <p:sldIdLst>
    <p:sldId id="271" r:id="rId2"/>
    <p:sldId id="273" r:id="rId3"/>
    <p:sldId id="274" r:id="rId4"/>
    <p:sldId id="275" r:id="rId5"/>
    <p:sldId id="276" r:id="rId6"/>
    <p:sldId id="277" r:id="rId7"/>
    <p:sldId id="278" r:id="rId8"/>
    <p:sldId id="280" r:id="rId9"/>
    <p:sldId id="281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2" r:id="rId19"/>
    <p:sldId id="293" r:id="rId20"/>
    <p:sldId id="291" r:id="rId21"/>
    <p:sldId id="294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42" autoAdjust="0"/>
    <p:restoredTop sz="94687" autoAdjust="0"/>
  </p:normalViewPr>
  <p:slideViewPr>
    <p:cSldViewPr snapToGrid="0" snapToObjects="1">
      <p:cViewPr>
        <p:scale>
          <a:sx n="94" d="100"/>
          <a:sy n="94" d="100"/>
        </p:scale>
        <p:origin x="-68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Access</c:v>
                </c:pt>
                <c:pt idx="1">
                  <c:v>Did not access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3383808"/>
        <c:axId val="43074112"/>
        <c:axId val="0"/>
      </c:bar3DChart>
      <c:catAx>
        <c:axId val="43383808"/>
        <c:scaling>
          <c:orientation val="minMax"/>
        </c:scaling>
        <c:delete val="0"/>
        <c:axPos val="b"/>
        <c:majorTickMark val="none"/>
        <c:minorTickMark val="none"/>
        <c:tickLblPos val="nextTo"/>
        <c:crossAx val="43074112"/>
        <c:crosses val="autoZero"/>
        <c:auto val="1"/>
        <c:lblAlgn val="ctr"/>
        <c:lblOffset val="100"/>
        <c:noMultiLvlLbl val="0"/>
      </c:catAx>
      <c:valAx>
        <c:axId val="430741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43383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Number of students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Number of students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Number of students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Number of students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43378688"/>
        <c:axId val="43076416"/>
        <c:axId val="0"/>
      </c:bar3DChart>
      <c:catAx>
        <c:axId val="43378688"/>
        <c:scaling>
          <c:orientation val="minMax"/>
        </c:scaling>
        <c:delete val="1"/>
        <c:axPos val="b"/>
        <c:majorTickMark val="none"/>
        <c:minorTickMark val="none"/>
        <c:tickLblPos val="nextTo"/>
        <c:crossAx val="43076416"/>
        <c:crosses val="autoZero"/>
        <c:auto val="1"/>
        <c:lblAlgn val="ctr"/>
        <c:lblOffset val="100"/>
        <c:noMultiLvlLbl val="0"/>
      </c:catAx>
      <c:valAx>
        <c:axId val="430764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433786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3380224"/>
        <c:axId val="43078720"/>
        <c:axId val="0"/>
      </c:bar3DChart>
      <c:catAx>
        <c:axId val="43380224"/>
        <c:scaling>
          <c:orientation val="minMax"/>
        </c:scaling>
        <c:delete val="0"/>
        <c:axPos val="b"/>
        <c:majorTickMark val="none"/>
        <c:minorTickMark val="none"/>
        <c:tickLblPos val="nextTo"/>
        <c:crossAx val="43078720"/>
        <c:crosses val="autoZero"/>
        <c:auto val="1"/>
        <c:lblAlgn val="ctr"/>
        <c:lblOffset val="100"/>
        <c:noMultiLvlLbl val="0"/>
      </c:catAx>
      <c:valAx>
        <c:axId val="430787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433802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3381248"/>
        <c:axId val="43081024"/>
        <c:axId val="0"/>
      </c:bar3DChart>
      <c:catAx>
        <c:axId val="43381248"/>
        <c:scaling>
          <c:orientation val="minMax"/>
        </c:scaling>
        <c:delete val="0"/>
        <c:axPos val="b"/>
        <c:majorTickMark val="out"/>
        <c:minorTickMark val="none"/>
        <c:tickLblPos val="nextTo"/>
        <c:crossAx val="43081024"/>
        <c:crosses val="autoZero"/>
        <c:auto val="1"/>
        <c:lblAlgn val="ctr"/>
        <c:lblOffset val="100"/>
        <c:noMultiLvlLbl val="0"/>
      </c:catAx>
      <c:valAx>
        <c:axId val="43081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381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4126720"/>
        <c:axId val="47916736"/>
        <c:axId val="0"/>
      </c:bar3DChart>
      <c:catAx>
        <c:axId val="44126720"/>
        <c:scaling>
          <c:orientation val="minMax"/>
        </c:scaling>
        <c:delete val="0"/>
        <c:axPos val="b"/>
        <c:majorTickMark val="out"/>
        <c:minorTickMark val="none"/>
        <c:tickLblPos val="nextTo"/>
        <c:crossAx val="47916736"/>
        <c:crosses val="autoZero"/>
        <c:auto val="1"/>
        <c:lblAlgn val="ctr"/>
        <c:lblOffset val="100"/>
        <c:noMultiLvlLbl val="0"/>
      </c:catAx>
      <c:valAx>
        <c:axId val="47916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41267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 Agree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4128768"/>
        <c:axId val="47919040"/>
        <c:axId val="0"/>
      </c:bar3DChart>
      <c:catAx>
        <c:axId val="44128768"/>
        <c:scaling>
          <c:orientation val="minMax"/>
        </c:scaling>
        <c:delete val="0"/>
        <c:axPos val="b"/>
        <c:majorTickMark val="out"/>
        <c:minorTickMark val="none"/>
        <c:tickLblPos val="nextTo"/>
        <c:crossAx val="47919040"/>
        <c:crosses val="autoZero"/>
        <c:auto val="1"/>
        <c:lblAlgn val="ctr"/>
        <c:lblOffset val="100"/>
        <c:noMultiLvlLbl val="0"/>
      </c:catAx>
      <c:valAx>
        <c:axId val="47919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41287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explosion val="25"/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1CED95-DBDB-4506-A52D-09C78EB01FBE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F8A4855-147B-4EE5-9EA6-6E33151F73C6}">
      <dgm:prSet phldrT="[Text]"/>
      <dgm:spPr/>
      <dgm:t>
        <a:bodyPr/>
        <a:lstStyle/>
        <a:p>
          <a:r>
            <a:rPr lang="en-US" dirty="0" smtClean="0"/>
            <a:t>CSILE</a:t>
          </a:r>
          <a:endParaRPr lang="en-US" dirty="0"/>
        </a:p>
      </dgm:t>
    </dgm:pt>
    <dgm:pt modelId="{24D28F76-18CD-47E9-AE41-501A8E4ABAAC}" type="parTrans" cxnId="{9EFBFF31-BE71-40B9-A8A4-886D6ECB154F}">
      <dgm:prSet/>
      <dgm:spPr/>
      <dgm:t>
        <a:bodyPr/>
        <a:lstStyle/>
        <a:p>
          <a:endParaRPr lang="en-US"/>
        </a:p>
      </dgm:t>
    </dgm:pt>
    <dgm:pt modelId="{4620A44E-F31D-4CFA-9FE5-BAA790D2EE4E}" type="sibTrans" cxnId="{9EFBFF31-BE71-40B9-A8A4-886D6ECB154F}">
      <dgm:prSet/>
      <dgm:spPr/>
      <dgm:t>
        <a:bodyPr/>
        <a:lstStyle/>
        <a:p>
          <a:endParaRPr lang="en-US"/>
        </a:p>
      </dgm:t>
    </dgm:pt>
    <dgm:pt modelId="{FEAF1CAE-3F5F-49C2-BCED-39A9EF2F6E37}">
      <dgm:prSet phldrT="[Text]"/>
      <dgm:spPr/>
      <dgm:t>
        <a:bodyPr/>
        <a:lstStyle/>
        <a:p>
          <a:r>
            <a:rPr lang="en-US" dirty="0" smtClean="0"/>
            <a:t>Intentional Learning</a:t>
          </a:r>
          <a:endParaRPr lang="en-US" dirty="0"/>
        </a:p>
      </dgm:t>
    </dgm:pt>
    <dgm:pt modelId="{B39B3C12-880E-4124-9131-58A48AFB9583}" type="parTrans" cxnId="{7142754E-0939-421C-85D0-9E00163A6D03}">
      <dgm:prSet/>
      <dgm:spPr/>
      <dgm:t>
        <a:bodyPr/>
        <a:lstStyle/>
        <a:p>
          <a:endParaRPr lang="en-US"/>
        </a:p>
      </dgm:t>
    </dgm:pt>
    <dgm:pt modelId="{F0E6BFC9-9742-4EC1-9594-B9E66C921A2E}" type="sibTrans" cxnId="{7142754E-0939-421C-85D0-9E00163A6D03}">
      <dgm:prSet/>
      <dgm:spPr/>
      <dgm:t>
        <a:bodyPr/>
        <a:lstStyle/>
        <a:p>
          <a:endParaRPr lang="en-US"/>
        </a:p>
      </dgm:t>
    </dgm:pt>
    <dgm:pt modelId="{81E15384-7C19-472A-9609-7A5BFD4A26B7}">
      <dgm:prSet phldrT="[Text]"/>
      <dgm:spPr/>
      <dgm:t>
        <a:bodyPr/>
        <a:lstStyle/>
        <a:p>
          <a:r>
            <a:rPr lang="en-US" dirty="0" smtClean="0"/>
            <a:t>The process of expertise</a:t>
          </a:r>
          <a:endParaRPr lang="en-US" dirty="0"/>
        </a:p>
      </dgm:t>
    </dgm:pt>
    <dgm:pt modelId="{A86FD0D1-90BE-42C1-B0FB-2A6578132289}" type="parTrans" cxnId="{941DEA44-C03B-4BF2-A163-78584A2D9C57}">
      <dgm:prSet/>
      <dgm:spPr/>
      <dgm:t>
        <a:bodyPr/>
        <a:lstStyle/>
        <a:p>
          <a:endParaRPr lang="en-US"/>
        </a:p>
      </dgm:t>
    </dgm:pt>
    <dgm:pt modelId="{5E435AAE-A74E-4016-AD9D-EA501EC84903}" type="sibTrans" cxnId="{941DEA44-C03B-4BF2-A163-78584A2D9C57}">
      <dgm:prSet/>
      <dgm:spPr/>
      <dgm:t>
        <a:bodyPr/>
        <a:lstStyle/>
        <a:p>
          <a:endParaRPr lang="en-US"/>
        </a:p>
      </dgm:t>
    </dgm:pt>
    <dgm:pt modelId="{6419132F-1C28-406F-9511-DF506ED3F4C2}">
      <dgm:prSet phldrT="[Text]"/>
      <dgm:spPr/>
      <dgm:t>
        <a:bodyPr/>
        <a:lstStyle/>
        <a:p>
          <a:r>
            <a:rPr lang="en-US" dirty="0" smtClean="0"/>
            <a:t>Restructuring schools as knowledge-building communities</a:t>
          </a:r>
          <a:endParaRPr lang="en-US" dirty="0"/>
        </a:p>
      </dgm:t>
    </dgm:pt>
    <dgm:pt modelId="{F2CB49C9-FE47-41F8-B6C6-BF20D7553354}" type="parTrans" cxnId="{1B559000-F892-49AD-A02E-6FE6910EF876}">
      <dgm:prSet/>
      <dgm:spPr/>
      <dgm:t>
        <a:bodyPr/>
        <a:lstStyle/>
        <a:p>
          <a:endParaRPr lang="en-US"/>
        </a:p>
      </dgm:t>
    </dgm:pt>
    <dgm:pt modelId="{3953FBD4-43F9-4445-A313-10BF7178FFFE}" type="sibTrans" cxnId="{1B559000-F892-49AD-A02E-6FE6910EF876}">
      <dgm:prSet/>
      <dgm:spPr/>
      <dgm:t>
        <a:bodyPr/>
        <a:lstStyle/>
        <a:p>
          <a:endParaRPr lang="en-US"/>
        </a:p>
      </dgm:t>
    </dgm:pt>
    <dgm:pt modelId="{2060FBCD-9790-4CB0-8438-9FFC5ACEF252}" type="pres">
      <dgm:prSet presAssocID="{601CED95-DBDB-4506-A52D-09C78EB01FB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56A0D0-A1D1-4AEC-B32D-3F25A2D7896D}" type="pres">
      <dgm:prSet presAssocID="{DF8A4855-147B-4EE5-9EA6-6E33151F73C6}" presName="centerShape" presStyleLbl="node0" presStyleIdx="0" presStyleCnt="1"/>
      <dgm:spPr/>
      <dgm:t>
        <a:bodyPr/>
        <a:lstStyle/>
        <a:p>
          <a:endParaRPr lang="en-US"/>
        </a:p>
      </dgm:t>
    </dgm:pt>
    <dgm:pt modelId="{D167A743-2DBF-4B7B-92E1-916ECBFD8F11}" type="pres">
      <dgm:prSet presAssocID="{B39B3C12-880E-4124-9131-58A48AFB9583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06C62E63-80CD-457E-B08B-06D0C531B621}" type="pres">
      <dgm:prSet presAssocID="{FEAF1CAE-3F5F-49C2-BCED-39A9EF2F6E3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3BFCB-59AB-4B04-8AB2-5A8C48D98973}" type="pres">
      <dgm:prSet presAssocID="{A86FD0D1-90BE-42C1-B0FB-2A6578132289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93BEEBC4-6B5D-47E3-9EFF-1ED323FA8C2D}" type="pres">
      <dgm:prSet presAssocID="{81E15384-7C19-472A-9609-7A5BFD4A26B7}" presName="node" presStyleLbl="node1" presStyleIdx="1" presStyleCnt="3" custRadScaleRad="115531" custRadScaleInc="-3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D0D1C1-C76E-4CA6-B068-E796D4DA2467}" type="pres">
      <dgm:prSet presAssocID="{F2CB49C9-FE47-41F8-B6C6-BF20D7553354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8FBD26D3-B25B-4CEB-A558-9AFF78CF6DA7}" type="pres">
      <dgm:prSet presAssocID="{6419132F-1C28-406F-9511-DF506ED3F4C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6A0460-F532-48BF-A4F8-14DFFBC3BDD5}" type="presOf" srcId="{B39B3C12-880E-4124-9131-58A48AFB9583}" destId="{D167A743-2DBF-4B7B-92E1-916ECBFD8F11}" srcOrd="0" destOrd="0" presId="urn:microsoft.com/office/officeart/2005/8/layout/radial4"/>
    <dgm:cxn modelId="{941DEA44-C03B-4BF2-A163-78584A2D9C57}" srcId="{DF8A4855-147B-4EE5-9EA6-6E33151F73C6}" destId="{81E15384-7C19-472A-9609-7A5BFD4A26B7}" srcOrd="1" destOrd="0" parTransId="{A86FD0D1-90BE-42C1-B0FB-2A6578132289}" sibTransId="{5E435AAE-A74E-4016-AD9D-EA501EC84903}"/>
    <dgm:cxn modelId="{1B559000-F892-49AD-A02E-6FE6910EF876}" srcId="{DF8A4855-147B-4EE5-9EA6-6E33151F73C6}" destId="{6419132F-1C28-406F-9511-DF506ED3F4C2}" srcOrd="2" destOrd="0" parTransId="{F2CB49C9-FE47-41F8-B6C6-BF20D7553354}" sibTransId="{3953FBD4-43F9-4445-A313-10BF7178FFFE}"/>
    <dgm:cxn modelId="{9EFBFF31-BE71-40B9-A8A4-886D6ECB154F}" srcId="{601CED95-DBDB-4506-A52D-09C78EB01FBE}" destId="{DF8A4855-147B-4EE5-9EA6-6E33151F73C6}" srcOrd="0" destOrd="0" parTransId="{24D28F76-18CD-47E9-AE41-501A8E4ABAAC}" sibTransId="{4620A44E-F31D-4CFA-9FE5-BAA790D2EE4E}"/>
    <dgm:cxn modelId="{7142754E-0939-421C-85D0-9E00163A6D03}" srcId="{DF8A4855-147B-4EE5-9EA6-6E33151F73C6}" destId="{FEAF1CAE-3F5F-49C2-BCED-39A9EF2F6E37}" srcOrd="0" destOrd="0" parTransId="{B39B3C12-880E-4124-9131-58A48AFB9583}" sibTransId="{F0E6BFC9-9742-4EC1-9594-B9E66C921A2E}"/>
    <dgm:cxn modelId="{CB282785-71AD-4802-92C5-07C6EEB290B4}" type="presOf" srcId="{F2CB49C9-FE47-41F8-B6C6-BF20D7553354}" destId="{E7D0D1C1-C76E-4CA6-B068-E796D4DA2467}" srcOrd="0" destOrd="0" presId="urn:microsoft.com/office/officeart/2005/8/layout/radial4"/>
    <dgm:cxn modelId="{2D5F344B-948B-402B-A818-115AF7A651CD}" type="presOf" srcId="{6419132F-1C28-406F-9511-DF506ED3F4C2}" destId="{8FBD26D3-B25B-4CEB-A558-9AFF78CF6DA7}" srcOrd="0" destOrd="0" presId="urn:microsoft.com/office/officeart/2005/8/layout/radial4"/>
    <dgm:cxn modelId="{269C3889-8E98-4FB3-BDD1-C61DD20B1A6B}" type="presOf" srcId="{FEAF1CAE-3F5F-49C2-BCED-39A9EF2F6E37}" destId="{06C62E63-80CD-457E-B08B-06D0C531B621}" srcOrd="0" destOrd="0" presId="urn:microsoft.com/office/officeart/2005/8/layout/radial4"/>
    <dgm:cxn modelId="{9CBACD79-527B-4D45-8555-E33956663EF1}" type="presOf" srcId="{601CED95-DBDB-4506-A52D-09C78EB01FBE}" destId="{2060FBCD-9790-4CB0-8438-9FFC5ACEF252}" srcOrd="0" destOrd="0" presId="urn:microsoft.com/office/officeart/2005/8/layout/radial4"/>
    <dgm:cxn modelId="{90B90FDD-7343-4C73-9412-20551C6F509C}" type="presOf" srcId="{A86FD0D1-90BE-42C1-B0FB-2A6578132289}" destId="{A183BFCB-59AB-4B04-8AB2-5A8C48D98973}" srcOrd="0" destOrd="0" presId="urn:microsoft.com/office/officeart/2005/8/layout/radial4"/>
    <dgm:cxn modelId="{966B2013-6AB4-4437-9054-334A9E8527B0}" type="presOf" srcId="{81E15384-7C19-472A-9609-7A5BFD4A26B7}" destId="{93BEEBC4-6B5D-47E3-9EFF-1ED323FA8C2D}" srcOrd="0" destOrd="0" presId="urn:microsoft.com/office/officeart/2005/8/layout/radial4"/>
    <dgm:cxn modelId="{18FEC88D-3BC6-441C-94F1-BB5273214A56}" type="presOf" srcId="{DF8A4855-147B-4EE5-9EA6-6E33151F73C6}" destId="{BE56A0D0-A1D1-4AEC-B32D-3F25A2D7896D}" srcOrd="0" destOrd="0" presId="urn:microsoft.com/office/officeart/2005/8/layout/radial4"/>
    <dgm:cxn modelId="{AA1DAABC-2F25-4BD7-ACAB-745E84C570B7}" type="presParOf" srcId="{2060FBCD-9790-4CB0-8438-9FFC5ACEF252}" destId="{BE56A0D0-A1D1-4AEC-B32D-3F25A2D7896D}" srcOrd="0" destOrd="0" presId="urn:microsoft.com/office/officeart/2005/8/layout/radial4"/>
    <dgm:cxn modelId="{7473E3AA-F02C-4BB8-A6A0-7E545B4B0326}" type="presParOf" srcId="{2060FBCD-9790-4CB0-8438-9FFC5ACEF252}" destId="{D167A743-2DBF-4B7B-92E1-916ECBFD8F11}" srcOrd="1" destOrd="0" presId="urn:microsoft.com/office/officeart/2005/8/layout/radial4"/>
    <dgm:cxn modelId="{91381499-CC5E-4962-9B54-9D86722CBE1D}" type="presParOf" srcId="{2060FBCD-9790-4CB0-8438-9FFC5ACEF252}" destId="{06C62E63-80CD-457E-B08B-06D0C531B621}" srcOrd="2" destOrd="0" presId="urn:microsoft.com/office/officeart/2005/8/layout/radial4"/>
    <dgm:cxn modelId="{3AE38DB7-A0DF-4647-83AF-D95C180B4E9B}" type="presParOf" srcId="{2060FBCD-9790-4CB0-8438-9FFC5ACEF252}" destId="{A183BFCB-59AB-4B04-8AB2-5A8C48D98973}" srcOrd="3" destOrd="0" presId="urn:microsoft.com/office/officeart/2005/8/layout/radial4"/>
    <dgm:cxn modelId="{B265C871-3366-48F8-AFF0-675DB71530F7}" type="presParOf" srcId="{2060FBCD-9790-4CB0-8438-9FFC5ACEF252}" destId="{93BEEBC4-6B5D-47E3-9EFF-1ED323FA8C2D}" srcOrd="4" destOrd="0" presId="urn:microsoft.com/office/officeart/2005/8/layout/radial4"/>
    <dgm:cxn modelId="{FE92FD9B-B0A7-48D4-B941-47FE6142D6D7}" type="presParOf" srcId="{2060FBCD-9790-4CB0-8438-9FFC5ACEF252}" destId="{E7D0D1C1-C76E-4CA6-B068-E796D4DA2467}" srcOrd="5" destOrd="0" presId="urn:microsoft.com/office/officeart/2005/8/layout/radial4"/>
    <dgm:cxn modelId="{E601B627-E6DB-4FE5-99AA-F01E7DD3C942}" type="presParOf" srcId="{2060FBCD-9790-4CB0-8438-9FFC5ACEF252}" destId="{8FBD26D3-B25B-4CEB-A558-9AFF78CF6DA7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95C884-83A7-4919-B3CC-D0D08CB7B92D}" type="doc">
      <dgm:prSet loTypeId="urn:microsoft.com/office/officeart/2005/8/layout/hList6" loCatId="list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6FEAB8D-9751-4DC4-A87F-18B3462CEE57}">
      <dgm:prSet phldrT="[Text]"/>
      <dgm:spPr/>
      <dgm:t>
        <a:bodyPr/>
        <a:lstStyle/>
        <a:p>
          <a:r>
            <a:rPr lang="en-US" dirty="0" smtClean="0"/>
            <a:t>Focus on problems and depth of understanding</a:t>
          </a:r>
          <a:endParaRPr lang="en-US" dirty="0"/>
        </a:p>
      </dgm:t>
    </dgm:pt>
    <dgm:pt modelId="{B06FA70E-461D-4F10-9927-7776755BDE9C}" type="parTrans" cxnId="{B2394057-3B20-449A-A5D5-DA8AB1748F3B}">
      <dgm:prSet/>
      <dgm:spPr/>
      <dgm:t>
        <a:bodyPr/>
        <a:lstStyle/>
        <a:p>
          <a:endParaRPr lang="en-US"/>
        </a:p>
      </dgm:t>
    </dgm:pt>
    <dgm:pt modelId="{EEEDC061-1DD5-4572-A409-D2DCC06232B8}" type="sibTrans" cxnId="{B2394057-3B20-449A-A5D5-DA8AB1748F3B}">
      <dgm:prSet/>
      <dgm:spPr/>
      <dgm:t>
        <a:bodyPr/>
        <a:lstStyle/>
        <a:p>
          <a:endParaRPr lang="en-US"/>
        </a:p>
      </dgm:t>
    </dgm:pt>
    <dgm:pt modelId="{EB261097-7E26-4C32-A353-C9C89F0EA5D4}">
      <dgm:prSet phldrT="[Text]"/>
      <dgm:spPr/>
      <dgm:t>
        <a:bodyPr/>
        <a:lstStyle/>
        <a:p>
          <a:r>
            <a:rPr lang="en-US" smtClean="0"/>
            <a:t>Decentralized, open knowledge environments for collective understanding</a:t>
          </a:r>
          <a:endParaRPr lang="en-US" dirty="0"/>
        </a:p>
      </dgm:t>
    </dgm:pt>
    <dgm:pt modelId="{82992317-7264-44C6-B508-1C9D1CFE6694}" type="parTrans" cxnId="{E66BF7FC-1C0D-4FD2-9E6E-8A3D127430F2}">
      <dgm:prSet/>
      <dgm:spPr/>
      <dgm:t>
        <a:bodyPr/>
        <a:lstStyle/>
        <a:p>
          <a:endParaRPr lang="en-US"/>
        </a:p>
      </dgm:t>
    </dgm:pt>
    <dgm:pt modelId="{0417C7FD-0794-488C-B004-DC3C31E87CDC}" type="sibTrans" cxnId="{E66BF7FC-1C0D-4FD2-9E6E-8A3D127430F2}">
      <dgm:prSet/>
      <dgm:spPr/>
      <dgm:t>
        <a:bodyPr/>
        <a:lstStyle/>
        <a:p>
          <a:endParaRPr lang="en-US"/>
        </a:p>
      </dgm:t>
    </dgm:pt>
    <dgm:pt modelId="{870B8547-DAFF-4B2E-A8DD-9C89A0490E0A}">
      <dgm:prSet phldrT="[Text]"/>
      <dgm:spPr/>
      <dgm:t>
        <a:bodyPr/>
        <a:lstStyle/>
        <a:p>
          <a:r>
            <a:rPr lang="en-US" dirty="0" smtClean="0"/>
            <a:t>Productive interaction within broadly conceived knowledge-building communities </a:t>
          </a:r>
          <a:endParaRPr lang="en-US" dirty="0"/>
        </a:p>
      </dgm:t>
    </dgm:pt>
    <dgm:pt modelId="{F018E08F-87CF-4929-AB0A-3F26B305DF07}" type="parTrans" cxnId="{E9A9BDA6-B35B-4D79-B85D-07E9374B17FD}">
      <dgm:prSet/>
      <dgm:spPr/>
      <dgm:t>
        <a:bodyPr/>
        <a:lstStyle/>
        <a:p>
          <a:endParaRPr lang="en-US"/>
        </a:p>
      </dgm:t>
    </dgm:pt>
    <dgm:pt modelId="{3955ED61-6718-4DF6-86E8-F2CAE1857F07}" type="sibTrans" cxnId="{E9A9BDA6-B35B-4D79-B85D-07E9374B17FD}">
      <dgm:prSet/>
      <dgm:spPr/>
      <dgm:t>
        <a:bodyPr/>
        <a:lstStyle/>
        <a:p>
          <a:endParaRPr lang="en-US"/>
        </a:p>
      </dgm:t>
    </dgm:pt>
    <dgm:pt modelId="{B249598A-6FB8-4A59-9DA5-A25E2862746D}" type="pres">
      <dgm:prSet presAssocID="{A895C884-83A7-4919-B3CC-D0D08CB7B92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2DFE36-EDB5-4A4A-BE09-8350E23DF550}" type="pres">
      <dgm:prSet presAssocID="{F6FEAB8D-9751-4DC4-A87F-18B3462CEE5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BA00F-107F-401C-B1F9-621BE520D57F}" type="pres">
      <dgm:prSet presAssocID="{EEEDC061-1DD5-4572-A409-D2DCC06232B8}" presName="sibTrans" presStyleCnt="0"/>
      <dgm:spPr/>
    </dgm:pt>
    <dgm:pt modelId="{F38EDAE3-C54D-48A5-938C-ABDC2C2431B5}" type="pres">
      <dgm:prSet presAssocID="{EB261097-7E26-4C32-A353-C9C89F0EA5D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CA0421-1AA5-40B4-8E4A-42D6A0F73C89}" type="pres">
      <dgm:prSet presAssocID="{0417C7FD-0794-488C-B004-DC3C31E87CDC}" presName="sibTrans" presStyleCnt="0"/>
      <dgm:spPr/>
    </dgm:pt>
    <dgm:pt modelId="{7F846FFB-1A74-43C1-87CB-3AFBC2B5760B}" type="pres">
      <dgm:prSet presAssocID="{870B8547-DAFF-4B2E-A8DD-9C89A0490E0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622DDE-84D4-45CD-A643-FBDA3A63B55D}" type="presOf" srcId="{EB261097-7E26-4C32-A353-C9C89F0EA5D4}" destId="{F38EDAE3-C54D-48A5-938C-ABDC2C2431B5}" srcOrd="0" destOrd="0" presId="urn:microsoft.com/office/officeart/2005/8/layout/hList6"/>
    <dgm:cxn modelId="{78134EFB-EDA6-46F9-85D1-4B24CDC72BA1}" type="presOf" srcId="{F6FEAB8D-9751-4DC4-A87F-18B3462CEE57}" destId="{762DFE36-EDB5-4A4A-BE09-8350E23DF550}" srcOrd="0" destOrd="0" presId="urn:microsoft.com/office/officeart/2005/8/layout/hList6"/>
    <dgm:cxn modelId="{E9A9BDA6-B35B-4D79-B85D-07E9374B17FD}" srcId="{A895C884-83A7-4919-B3CC-D0D08CB7B92D}" destId="{870B8547-DAFF-4B2E-A8DD-9C89A0490E0A}" srcOrd="2" destOrd="0" parTransId="{F018E08F-87CF-4929-AB0A-3F26B305DF07}" sibTransId="{3955ED61-6718-4DF6-86E8-F2CAE1857F07}"/>
    <dgm:cxn modelId="{F6616E23-1781-4130-9AB5-8685E00AC22F}" type="presOf" srcId="{870B8547-DAFF-4B2E-A8DD-9C89A0490E0A}" destId="{7F846FFB-1A74-43C1-87CB-3AFBC2B5760B}" srcOrd="0" destOrd="0" presId="urn:microsoft.com/office/officeart/2005/8/layout/hList6"/>
    <dgm:cxn modelId="{B3A70AE7-4520-4261-A65E-6C351A4B4068}" type="presOf" srcId="{A895C884-83A7-4919-B3CC-D0D08CB7B92D}" destId="{B249598A-6FB8-4A59-9DA5-A25E2862746D}" srcOrd="0" destOrd="0" presId="urn:microsoft.com/office/officeart/2005/8/layout/hList6"/>
    <dgm:cxn modelId="{B2394057-3B20-449A-A5D5-DA8AB1748F3B}" srcId="{A895C884-83A7-4919-B3CC-D0D08CB7B92D}" destId="{F6FEAB8D-9751-4DC4-A87F-18B3462CEE57}" srcOrd="0" destOrd="0" parTransId="{B06FA70E-461D-4F10-9927-7776755BDE9C}" sibTransId="{EEEDC061-1DD5-4572-A409-D2DCC06232B8}"/>
    <dgm:cxn modelId="{E66BF7FC-1C0D-4FD2-9E6E-8A3D127430F2}" srcId="{A895C884-83A7-4919-B3CC-D0D08CB7B92D}" destId="{EB261097-7E26-4C32-A353-C9C89F0EA5D4}" srcOrd="1" destOrd="0" parTransId="{82992317-7264-44C6-B508-1C9D1CFE6694}" sibTransId="{0417C7FD-0794-488C-B004-DC3C31E87CDC}"/>
    <dgm:cxn modelId="{F38ADE27-2D94-4092-9269-6757A24D133B}" type="presParOf" srcId="{B249598A-6FB8-4A59-9DA5-A25E2862746D}" destId="{762DFE36-EDB5-4A4A-BE09-8350E23DF550}" srcOrd="0" destOrd="0" presId="urn:microsoft.com/office/officeart/2005/8/layout/hList6"/>
    <dgm:cxn modelId="{BD0D942F-951E-46C7-B4F6-4F977EA78CFA}" type="presParOf" srcId="{B249598A-6FB8-4A59-9DA5-A25E2862746D}" destId="{19FBA00F-107F-401C-B1F9-621BE520D57F}" srcOrd="1" destOrd="0" presId="urn:microsoft.com/office/officeart/2005/8/layout/hList6"/>
    <dgm:cxn modelId="{A33EC25A-EC8F-4D2B-A2AA-F0C824839DF8}" type="presParOf" srcId="{B249598A-6FB8-4A59-9DA5-A25E2862746D}" destId="{F38EDAE3-C54D-48A5-938C-ABDC2C2431B5}" srcOrd="2" destOrd="0" presId="urn:microsoft.com/office/officeart/2005/8/layout/hList6"/>
    <dgm:cxn modelId="{379DFF57-7DD0-466C-A2B1-ED49DB0BA2F6}" type="presParOf" srcId="{B249598A-6FB8-4A59-9DA5-A25E2862746D}" destId="{2ECA0421-1AA5-40B4-8E4A-42D6A0F73C89}" srcOrd="3" destOrd="0" presId="urn:microsoft.com/office/officeart/2005/8/layout/hList6"/>
    <dgm:cxn modelId="{44328EBA-FF7D-4D9B-AFA8-986E9FAC9BDF}" type="presParOf" srcId="{B249598A-6FB8-4A59-9DA5-A25E2862746D}" destId="{7F846FFB-1A74-43C1-87CB-3AFBC2B5760B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56A0D0-A1D1-4AEC-B32D-3F25A2D7896D}">
      <dsp:nvSpPr>
        <dsp:cNvPr id="0" name=""/>
        <dsp:cNvSpPr/>
      </dsp:nvSpPr>
      <dsp:spPr>
        <a:xfrm>
          <a:off x="1978481" y="1953245"/>
          <a:ext cx="1463534" cy="146353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CSILE</a:t>
          </a:r>
          <a:endParaRPr lang="en-US" sz="2700" kern="1200" dirty="0"/>
        </a:p>
      </dsp:txBody>
      <dsp:txXfrm>
        <a:off x="2192811" y="2167575"/>
        <a:ext cx="1034874" cy="1034874"/>
      </dsp:txXfrm>
    </dsp:sp>
    <dsp:sp modelId="{D167A743-2DBF-4B7B-92E1-916ECBFD8F11}">
      <dsp:nvSpPr>
        <dsp:cNvPr id="0" name=""/>
        <dsp:cNvSpPr/>
      </dsp:nvSpPr>
      <dsp:spPr>
        <a:xfrm rot="12900000">
          <a:off x="848118" y="1634399"/>
          <a:ext cx="1319091" cy="41710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62E63-80CD-457E-B08B-06D0C531B621}">
      <dsp:nvSpPr>
        <dsp:cNvPr id="0" name=""/>
        <dsp:cNvSpPr/>
      </dsp:nvSpPr>
      <dsp:spPr>
        <a:xfrm>
          <a:off x="272216" y="908510"/>
          <a:ext cx="1390357" cy="11122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Intentional Learning</a:t>
          </a:r>
          <a:endParaRPr lang="en-US" sz="1500" kern="1200" dirty="0"/>
        </a:p>
      </dsp:txBody>
      <dsp:txXfrm>
        <a:off x="304794" y="941088"/>
        <a:ext cx="1325201" cy="1047130"/>
      </dsp:txXfrm>
    </dsp:sp>
    <dsp:sp modelId="{A183BFCB-59AB-4B04-8AB2-5A8C48D98973}">
      <dsp:nvSpPr>
        <dsp:cNvPr id="0" name=""/>
        <dsp:cNvSpPr/>
      </dsp:nvSpPr>
      <dsp:spPr>
        <a:xfrm rot="16187281">
          <a:off x="2044677" y="1007722"/>
          <a:ext cx="1320275" cy="41710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6198687"/>
            <a:satOff val="9275"/>
            <a:lumOff val="-10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EEBC4-6B5D-47E3-9EFF-1ED323FA8C2D}">
      <dsp:nvSpPr>
        <dsp:cNvPr id="0" name=""/>
        <dsp:cNvSpPr/>
      </dsp:nvSpPr>
      <dsp:spPr>
        <a:xfrm>
          <a:off x="2007193" y="0"/>
          <a:ext cx="1390357" cy="1112286"/>
        </a:xfrm>
        <a:prstGeom prst="roundRect">
          <a:avLst>
            <a:gd name="adj" fmla="val 10000"/>
          </a:avLst>
        </a:prstGeom>
        <a:solidFill>
          <a:schemeClr val="accent5">
            <a:hueOff val="-6198687"/>
            <a:satOff val="9275"/>
            <a:lumOff val="-1039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The process of expertise</a:t>
          </a:r>
          <a:endParaRPr lang="en-US" sz="1500" kern="1200" dirty="0"/>
        </a:p>
      </dsp:txBody>
      <dsp:txXfrm>
        <a:off x="2039771" y="32578"/>
        <a:ext cx="1325201" cy="1047130"/>
      </dsp:txXfrm>
    </dsp:sp>
    <dsp:sp modelId="{E7D0D1C1-C76E-4CA6-B068-E796D4DA2467}">
      <dsp:nvSpPr>
        <dsp:cNvPr id="0" name=""/>
        <dsp:cNvSpPr/>
      </dsp:nvSpPr>
      <dsp:spPr>
        <a:xfrm rot="19500000">
          <a:off x="3253288" y="1634399"/>
          <a:ext cx="1319091" cy="41710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12397374"/>
            <a:satOff val="18550"/>
            <a:lumOff val="-207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D26D3-B25B-4CEB-A558-9AFF78CF6DA7}">
      <dsp:nvSpPr>
        <dsp:cNvPr id="0" name=""/>
        <dsp:cNvSpPr/>
      </dsp:nvSpPr>
      <dsp:spPr>
        <a:xfrm>
          <a:off x="3757923" y="908510"/>
          <a:ext cx="1390357" cy="1112286"/>
        </a:xfrm>
        <a:prstGeom prst="roundRect">
          <a:avLst>
            <a:gd name="adj" fmla="val 10000"/>
          </a:avLst>
        </a:prstGeom>
        <a:solidFill>
          <a:schemeClr val="accent5">
            <a:hueOff val="-12397374"/>
            <a:satOff val="18550"/>
            <a:lumOff val="-2078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Restructuring schools as knowledge-building communities</a:t>
          </a:r>
          <a:endParaRPr lang="en-US" sz="1500" kern="1200" dirty="0"/>
        </a:p>
      </dsp:txBody>
      <dsp:txXfrm>
        <a:off x="3790501" y="941088"/>
        <a:ext cx="1325201" cy="1047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DFE36-EDB5-4A4A-BE09-8350E23DF550}">
      <dsp:nvSpPr>
        <dsp:cNvPr id="0" name=""/>
        <dsp:cNvSpPr/>
      </dsp:nvSpPr>
      <dsp:spPr>
        <a:xfrm rot="16200000">
          <a:off x="-781067" y="781931"/>
          <a:ext cx="3808368" cy="2244505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218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Focus on problems and depth of understanding</a:t>
          </a:r>
          <a:endParaRPr lang="en-US" sz="2300" kern="1200" dirty="0"/>
        </a:p>
      </dsp:txBody>
      <dsp:txXfrm rot="5400000">
        <a:off x="864" y="761674"/>
        <a:ext cx="2244505" cy="2285020"/>
      </dsp:txXfrm>
    </dsp:sp>
    <dsp:sp modelId="{F38EDAE3-C54D-48A5-938C-ABDC2C2431B5}">
      <dsp:nvSpPr>
        <dsp:cNvPr id="0" name=""/>
        <dsp:cNvSpPr/>
      </dsp:nvSpPr>
      <dsp:spPr>
        <a:xfrm rot="16200000">
          <a:off x="1631775" y="781931"/>
          <a:ext cx="3808368" cy="2244505"/>
        </a:xfrm>
        <a:prstGeom prst="flowChartManualOperation">
          <a:avLst/>
        </a:prstGeom>
        <a:solidFill>
          <a:schemeClr val="accent5">
            <a:hueOff val="-6198687"/>
            <a:satOff val="9275"/>
            <a:lumOff val="-10392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218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Decentralized, open knowledge environments for collective understanding</a:t>
          </a:r>
          <a:endParaRPr lang="en-US" sz="2300" kern="1200" dirty="0"/>
        </a:p>
      </dsp:txBody>
      <dsp:txXfrm rot="5400000">
        <a:off x="2413706" y="761674"/>
        <a:ext cx="2244505" cy="2285020"/>
      </dsp:txXfrm>
    </dsp:sp>
    <dsp:sp modelId="{7F846FFB-1A74-43C1-87CB-3AFBC2B5760B}">
      <dsp:nvSpPr>
        <dsp:cNvPr id="0" name=""/>
        <dsp:cNvSpPr/>
      </dsp:nvSpPr>
      <dsp:spPr>
        <a:xfrm rot="16200000">
          <a:off x="4044618" y="781931"/>
          <a:ext cx="3808368" cy="2244505"/>
        </a:xfrm>
        <a:prstGeom prst="flowChartManualOperation">
          <a:avLst/>
        </a:prstGeom>
        <a:solidFill>
          <a:schemeClr val="accent5">
            <a:hueOff val="-12397374"/>
            <a:satOff val="18550"/>
            <a:lumOff val="-20783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218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Productive interaction within broadly conceived knowledge-building communities </a:t>
          </a:r>
          <a:endParaRPr lang="en-US" sz="2300" kern="1200" dirty="0"/>
        </a:p>
      </dsp:txBody>
      <dsp:txXfrm rot="5400000">
        <a:off x="4826549" y="761674"/>
        <a:ext cx="2244505" cy="2285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5F569-EABE-1B4F-AEE8-C3FDC7501C60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3776A-8F58-0E40-B47D-841614D564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69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8C38E25-9CB8-5B4C-90D1-3C6DD5330553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9718878-140C-EE44-BC42-44E5E350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3" r:id="rId1"/>
    <p:sldLayoutId id="2147485024" r:id="rId2"/>
    <p:sldLayoutId id="2147485025" r:id="rId3"/>
    <p:sldLayoutId id="2147485026" r:id="rId4"/>
    <p:sldLayoutId id="2147485027" r:id="rId5"/>
    <p:sldLayoutId id="2147485028" r:id="rId6"/>
    <p:sldLayoutId id="2147485029" r:id="rId7"/>
    <p:sldLayoutId id="2147485030" r:id="rId8"/>
    <p:sldLayoutId id="2147485031" r:id="rId9"/>
    <p:sldLayoutId id="2147485032" r:id="rId10"/>
    <p:sldLayoutId id="214748503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wsp.edu/education/lwilson/curric/newtaxonomy.htm" TargetMode="External"/><Relationship Id="rId2" Type="http://schemas.openxmlformats.org/officeDocument/2006/relationships/hyperlink" Target="http://ikit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en.wikipedia.org/wiki/Knowledge_buildin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mt.bu.edu/kb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search.ebscohost.com/login.aspx?direct=true&amp;db=psyh&amp;AN=2006-07157-007&amp;site=ehost-live&amp;scope=sit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eisara@bu.edu" TargetMode="External"/><Relationship Id="rId2" Type="http://schemas.openxmlformats.org/officeDocument/2006/relationships/hyperlink" Target="mailto:whittier@b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600" cap="none" dirty="0" smtClean="0"/>
              <a:t>Storing Student Projects in a Web-searchable Database to Facilitate Progressive Knowledge Building</a:t>
            </a:r>
            <a:endParaRPr lang="en-US" sz="2600" cap="none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200" dirty="0" smtClean="0"/>
              <a:t>David B Whittier</a:t>
            </a:r>
          </a:p>
          <a:p>
            <a:r>
              <a:rPr lang="en-US" sz="1200" dirty="0" smtClean="0"/>
              <a:t>Eisara Supavai</a:t>
            </a:r>
          </a:p>
          <a:p>
            <a:endParaRPr lang="en-US" sz="1200" dirty="0" smtClean="0"/>
          </a:p>
          <a:p>
            <a:r>
              <a:rPr lang="en-US" sz="1400" dirty="0" smtClean="0"/>
              <a:t>Educational Media &amp; Technology</a:t>
            </a:r>
          </a:p>
          <a:p>
            <a:r>
              <a:rPr lang="en-US" sz="1400" dirty="0" smtClean="0"/>
              <a:t>School of Education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5255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Pedagogical framework</a:t>
            </a:r>
          </a:p>
          <a:p>
            <a:pPr lvl="1"/>
            <a:r>
              <a:rPr lang="en-US" dirty="0" smtClean="0"/>
              <a:t>Knowledge Building Communities (KBC)</a:t>
            </a:r>
          </a:p>
          <a:p>
            <a:r>
              <a:rPr lang="en-US" dirty="0" smtClean="0"/>
              <a:t>EM&amp;T KBC demo</a:t>
            </a:r>
          </a:p>
          <a:p>
            <a:r>
              <a:rPr lang="en-US" dirty="0" smtClean="0"/>
              <a:t>Student survey</a:t>
            </a:r>
          </a:p>
          <a:p>
            <a:r>
              <a:rPr lang="en-US" dirty="0" smtClean="0"/>
              <a:t>Questions </a:t>
            </a:r>
            <a:r>
              <a:rPr lang="en-US" dirty="0" smtClean="0"/>
              <a:t>&amp; </a:t>
            </a:r>
            <a:r>
              <a:rPr lang="en-US" dirty="0" smtClean="0"/>
              <a:t>answers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525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Computer Support for </a:t>
            </a:r>
            <a:br>
              <a:rPr lang="en-US" sz="3000" dirty="0" smtClean="0"/>
            </a:br>
            <a:r>
              <a:rPr lang="en-US" sz="3000" dirty="0" smtClean="0"/>
              <a:t>Knowledge-Building Communities (KBC)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Scardamalia’s</a:t>
            </a:r>
            <a:r>
              <a:rPr lang="en-US" dirty="0"/>
              <a:t> and </a:t>
            </a:r>
            <a:r>
              <a:rPr lang="en-US" dirty="0" err="1"/>
              <a:t>Bereiter’s</a:t>
            </a:r>
            <a:r>
              <a:rPr lang="en-US" dirty="0"/>
              <a:t> (1994) premise:</a:t>
            </a:r>
          </a:p>
          <a:p>
            <a:pPr lvl="1"/>
            <a:r>
              <a:rPr lang="en-US" dirty="0"/>
              <a:t>Schools need to be restructured as “communities in which the construction of knowledge is supported as a collective goal, and the role of educational technology should be to replace classroom discourse patterns with those having more immediate and natural extensions to knowledge building communities outside school </a:t>
            </a:r>
            <a:r>
              <a:rPr lang="en-US" dirty="0" smtClean="0"/>
              <a:t>walls”.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7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Building Discourse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classroom needs to foster transformational thought, on the part of both students and teachers, and the best way to do this is to replace classroom-bred discourse patterns with . . .  patterns whereby ideas are conceived, responded to, re-framed, and set in historical context </a:t>
            </a:r>
            <a:r>
              <a:rPr lang="en-US" dirty="0" smtClean="0"/>
              <a:t>(p</a:t>
            </a:r>
            <a:r>
              <a:rPr lang="en-US" dirty="0"/>
              <a:t>. 266).</a:t>
            </a:r>
          </a:p>
        </p:txBody>
      </p:sp>
    </p:spTree>
    <p:extLst>
      <p:ext uri="{BB962C8B-B14F-4D97-AF65-F5344CB8AC3E}">
        <p14:creationId xmlns:p14="http://schemas.microsoft.com/office/powerpoint/2010/main" val="2663747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Computer Supported Intentional Learning Environments (CSILE)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14768"/>
            <a:ext cx="8229600" cy="56223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dirty="0"/>
              <a:t>The represented </a:t>
            </a:r>
            <a:r>
              <a:rPr lang="en-US" dirty="0" smtClean="0"/>
              <a:t>ideas come </a:t>
            </a:r>
            <a:r>
              <a:rPr lang="en-US" dirty="0"/>
              <a:t>from </a:t>
            </a:r>
            <a:r>
              <a:rPr lang="en-US" dirty="0" smtClean="0"/>
              <a:t>three lines </a:t>
            </a:r>
            <a:r>
              <a:rPr lang="en-US" dirty="0"/>
              <a:t>of research and </a:t>
            </a:r>
            <a:r>
              <a:rPr lang="en-US" dirty="0" smtClean="0"/>
              <a:t>thought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21865016"/>
              </p:ext>
            </p:extLst>
          </p:nvPr>
        </p:nvGraphicFramePr>
        <p:xfrm>
          <a:off x="1968843" y="2084173"/>
          <a:ext cx="5420498" cy="3418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3131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Scardamalia</a:t>
            </a:r>
            <a:r>
              <a:rPr lang="en-US" dirty="0" smtClean="0"/>
              <a:t> &amp; </a:t>
            </a:r>
            <a:r>
              <a:rPr lang="en-US" dirty="0" err="1" smtClean="0"/>
              <a:t>Bereiter</a:t>
            </a:r>
            <a:r>
              <a:rPr lang="en-US" dirty="0" smtClean="0"/>
              <a:t> ask: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schools, with either didactic or child-centered philosophy, limit knowledge-building potential? </a:t>
            </a:r>
            <a:r>
              <a:rPr lang="en-US" dirty="0" smtClean="0"/>
              <a:t>(p. 268</a:t>
            </a:r>
            <a:r>
              <a:rPr lang="en-US" dirty="0"/>
              <a:t>).</a:t>
            </a:r>
          </a:p>
          <a:p>
            <a:r>
              <a:rPr lang="en-US" dirty="0"/>
              <a:t>“For the most part, educational technology has accommodated itself to the conventional schizophrenia in which didactic instruction and child-centered instruction compete for control of the educational mind” (p. 268).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963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Redesigning schools to support knowledge building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on </a:t>
            </a:r>
            <a:r>
              <a:rPr lang="en-US" i="1" dirty="0" smtClean="0"/>
              <a:t>progressive </a:t>
            </a:r>
            <a:r>
              <a:rPr lang="en-US" dirty="0" smtClean="0"/>
              <a:t>problem solving: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The learned disciplines show promise for the redesign of schools” . . . when conceiving of expertise as a “process of progressive problem solving and advancement beyond present limits of competence” (p. 269).</a:t>
            </a:r>
          </a:p>
          <a:p>
            <a:r>
              <a:rPr lang="en-US" dirty="0"/>
              <a:t>This system has many imperfections but , as with Democracy  . . . “the major challenge is to explain how science works so well, given the imperfections” (p. 271).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566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6142795" y="1670729"/>
            <a:ext cx="2544005" cy="462297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knowledge building community?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5685594" cy="4718304"/>
          </a:xfrm>
        </p:spPr>
        <p:txBody>
          <a:bodyPr>
            <a:normAutofit/>
          </a:bodyPr>
          <a:lstStyle/>
          <a:p>
            <a:r>
              <a:rPr lang="en-US" sz="2400" dirty="0"/>
              <a:t>“Discipline-based journals . . . harness an enormous amount of energy and get it working toward collective advance in knowledge, and so they surely hold a key to what makes knowledge-building communities work” (p. 271)</a:t>
            </a:r>
          </a:p>
          <a:p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256918" y="3262184"/>
            <a:ext cx="2315757" cy="30315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"It has not escaped our notice that the specific pairing we have postulated immediately suggests a possible copying mechanism for the genetic material</a:t>
            </a:r>
            <a:r>
              <a:rPr lang="en-US" sz="16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.“ (Watson &amp; Crick, Nature magazine, April 2, 1953)</a:t>
            </a:r>
            <a:endParaRPr lang="en-US" sz="16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15" name="Picture 2" descr="http://www.geni.com/blog/wp-content/uploads/2011/01/d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918" y="1802534"/>
            <a:ext cx="2315757" cy="12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199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categories of knowledge-building discourse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877856619"/>
              </p:ext>
            </p:extLst>
          </p:nvPr>
        </p:nvGraphicFramePr>
        <p:xfrm>
          <a:off x="992366" y="1996580"/>
          <a:ext cx="7071919" cy="3808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7282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How can the design of technology resources reframe classroom discourse to support knowledge building?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creating a community database at the center of classroom discourse.</a:t>
            </a:r>
          </a:p>
          <a:p>
            <a:r>
              <a:rPr lang="en-US" dirty="0"/>
              <a:t>By allowing decentralized, open knowledge building, with a focus on collective </a:t>
            </a:r>
            <a:r>
              <a:rPr lang="en-US" dirty="0" smtClean="0"/>
              <a:t>knowledge.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02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dirty="0" smtClean="0">
              <a:hlinkClick r:id="rId2"/>
            </a:endParaRPr>
          </a:p>
          <a:p>
            <a:pPr>
              <a:lnSpc>
                <a:spcPct val="90000"/>
              </a:lnSpc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475300"/>
              </p:ext>
            </p:extLst>
          </p:nvPr>
        </p:nvGraphicFramePr>
        <p:xfrm>
          <a:off x="568411" y="1600200"/>
          <a:ext cx="7208108" cy="2334608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574700"/>
                <a:gridCol w="6633408"/>
              </a:tblGrid>
              <a:tr h="4312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CSILE Web Resources</a:t>
                      </a:r>
                      <a:endParaRPr lang="en-US" dirty="0"/>
                    </a:p>
                  </a:txBody>
                  <a:tcPr/>
                </a:tc>
              </a:tr>
              <a:tr h="4312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hlinkClick r:id="rId2"/>
                        </a:rPr>
                        <a:t>Institute for Knowledge Innovation and Technology at the University</a:t>
                      </a:r>
                      <a:r>
                        <a:rPr lang="en-US" baseline="0" dirty="0" smtClean="0">
                          <a:hlinkClick r:id="rId2"/>
                        </a:rPr>
                        <a:t> of Toronto</a:t>
                      </a:r>
                      <a:endParaRPr lang="en-US" dirty="0" smtClean="0"/>
                    </a:p>
                  </a:txBody>
                  <a:tcPr/>
                </a:tc>
              </a:tr>
              <a:tr h="4312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dirty="0" smtClean="0"/>
                        <a:t>Beyond Bloom’s Taxonomy - 	</a:t>
                      </a:r>
                    </a:p>
                    <a:p>
                      <a:pPr marL="914400" lvl="2" indent="0">
                        <a:lnSpc>
                          <a:spcPct val="90000"/>
                        </a:lnSpc>
                        <a:buFont typeface="Arial" pitchFamily="34" charset="0"/>
                        <a:buNone/>
                      </a:pPr>
                      <a:r>
                        <a:rPr lang="en-US" dirty="0" smtClean="0">
                          <a:hlinkClick r:id="rId3"/>
                        </a:rPr>
                        <a:t>http://www.uwsp.edu/education/lwilson/curric/newtaxonomy.htm</a:t>
                      </a:r>
                      <a:endParaRPr lang="en-US" dirty="0" smtClean="0"/>
                    </a:p>
                  </a:txBody>
                  <a:tcPr/>
                </a:tc>
              </a:tr>
              <a:tr h="43121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hlinkClick r:id="rId4"/>
                        </a:rPr>
                        <a:t>knowledge building in Wikipedia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2" name="Picture 4" descr="C:\Users\Eisara\Documents\SED\KBC\WWW\Images\Icon\page.png">
            <a:hlinkClick r:id="rId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88" y="2129308"/>
            <a:ext cx="189814" cy="1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Eisara\Documents\SED\KBC\WWW\Images\Icon\page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88" y="3586766"/>
            <a:ext cx="189814" cy="1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Eisara\Documents\SED\KBC\WWW\Images\Icon\pag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086" y="3039349"/>
            <a:ext cx="189814" cy="1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Eisara\Documents\SED\KBC\WWW\Images\Icon\page.png">
            <a:hlinkClick r:id="rId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53" y="2737775"/>
            <a:ext cx="189814" cy="1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04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EM&amp;T </a:t>
            </a:r>
            <a:r>
              <a:rPr lang="en-US" sz="3200" dirty="0"/>
              <a:t>KBC (Educational Media &amp; Technology Knowledge Building Community)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</a:t>
            </a:r>
            <a:r>
              <a:rPr lang="en-US" dirty="0"/>
              <a:t>a web-based educational software that supports progressive knowledge building in a course. </a:t>
            </a:r>
            <a:endParaRPr lang="en-US" dirty="0" smtClean="0"/>
          </a:p>
          <a:p>
            <a:r>
              <a:rPr lang="en-US" dirty="0" smtClean="0"/>
              <a:t>Provides </a:t>
            </a:r>
            <a:r>
              <a:rPr lang="en-US" dirty="0"/>
              <a:t>a web-searchable database of previous student </a:t>
            </a:r>
            <a:r>
              <a:rPr lang="en-US" dirty="0" smtClean="0"/>
              <a:t>projects which become models or sources for new students’ progressive improvement.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Available at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emt.bu.edu/kbc</a:t>
            </a:r>
            <a:r>
              <a:rPr lang="en-US" dirty="0" smtClean="0"/>
              <a:t>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7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01486"/>
          </a:xfrm>
        </p:spPr>
        <p:txBody>
          <a:bodyPr/>
          <a:lstStyle/>
          <a:p>
            <a:r>
              <a:rPr lang="en-US" dirty="0" smtClean="0"/>
              <a:t>Number of students who accessed EM&amp;T KBC in Fall 2010 (N = 13)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165167827"/>
              </p:ext>
            </p:extLst>
          </p:nvPr>
        </p:nvGraphicFramePr>
        <p:xfrm>
          <a:off x="2144486" y="2634341"/>
          <a:ext cx="5040085" cy="3370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07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Survey: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9600"/>
          </a:xfrm>
        </p:spPr>
        <p:txBody>
          <a:bodyPr/>
          <a:lstStyle/>
          <a:p>
            <a:r>
              <a:rPr lang="en-US" dirty="0" smtClean="0"/>
              <a:t>Registration process was easy and efficient.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056332679"/>
              </p:ext>
            </p:extLst>
          </p:nvPr>
        </p:nvGraphicFramePr>
        <p:xfrm>
          <a:off x="1524000" y="222431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3871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Survey: Usability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33400"/>
          </a:xfrm>
        </p:spPr>
        <p:txBody>
          <a:bodyPr/>
          <a:lstStyle/>
          <a:p>
            <a:r>
              <a:rPr lang="en-US" dirty="0"/>
              <a:t>Navigating the EM&amp;T KBC database was </a:t>
            </a:r>
            <a:r>
              <a:rPr lang="en-US" dirty="0" smtClean="0"/>
              <a:t>easy. 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196437726"/>
              </p:ext>
            </p:extLst>
          </p:nvPr>
        </p:nvGraphicFramePr>
        <p:xfrm>
          <a:off x="1317171" y="21336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5642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 Survey: 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51857"/>
          </a:xfrm>
        </p:spPr>
        <p:txBody>
          <a:bodyPr>
            <a:normAutofit/>
          </a:bodyPr>
          <a:lstStyle/>
          <a:p>
            <a:r>
              <a:rPr lang="en-US" sz="2000" dirty="0"/>
              <a:t>Reviewing previous Postman’s Challenge assignments in the EM&amp;T KBC database helped me to better understand the assignment.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78027332"/>
              </p:ext>
            </p:extLst>
          </p:nvPr>
        </p:nvGraphicFramePr>
        <p:xfrm>
          <a:off x="979714" y="2492827"/>
          <a:ext cx="6847116" cy="3233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7531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 Survey: 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59971"/>
          </a:xfrm>
        </p:spPr>
        <p:txBody>
          <a:bodyPr>
            <a:normAutofit/>
          </a:bodyPr>
          <a:lstStyle/>
          <a:p>
            <a:r>
              <a:rPr lang="en-US" sz="2000" dirty="0"/>
              <a:t>EM&amp;T KBC </a:t>
            </a:r>
            <a:r>
              <a:rPr lang="en-US" sz="2000" dirty="0" smtClean="0"/>
              <a:t>helps </a:t>
            </a:r>
            <a:r>
              <a:rPr lang="en-US" sz="2000" dirty="0"/>
              <a:t>you see the relevance of Postman’s Challenge to practical classroom </a:t>
            </a:r>
            <a:r>
              <a:rPr lang="en-US" sz="2000" dirty="0" smtClean="0"/>
              <a:t>settings.</a:t>
            </a:r>
            <a:endParaRPr lang="en-US" sz="20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011559283"/>
              </p:ext>
            </p:extLst>
          </p:nvPr>
        </p:nvGraphicFramePr>
        <p:xfrm>
          <a:off x="1524000" y="2623457"/>
          <a:ext cx="5649686" cy="3704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8575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Survey: 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77686"/>
          </a:xfrm>
        </p:spPr>
        <p:txBody>
          <a:bodyPr>
            <a:normAutofit/>
          </a:bodyPr>
          <a:lstStyle/>
          <a:p>
            <a:r>
              <a:rPr lang="en-US" sz="1800" dirty="0"/>
              <a:t>Using the EM&amp;T KBC database for Postman’s Challenge helped me to better understand the concept of using databases in support of knowledge building communities.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492678587"/>
              </p:ext>
            </p:extLst>
          </p:nvPr>
        </p:nvGraphicFramePr>
        <p:xfrm>
          <a:off x="1316053" y="2555194"/>
          <a:ext cx="6031804" cy="3428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3030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94657"/>
          </a:xfrm>
        </p:spPr>
        <p:txBody>
          <a:bodyPr>
            <a:normAutofit/>
          </a:bodyPr>
          <a:lstStyle/>
          <a:p>
            <a:r>
              <a:rPr lang="en-US" sz="2000" dirty="0"/>
              <a:t>Utilizing the EM&amp;T KBC would improve education for appropriate </a:t>
            </a:r>
            <a:r>
              <a:rPr lang="en-US" sz="2000" dirty="0" smtClean="0"/>
              <a:t>assignments. </a:t>
            </a:r>
            <a:endParaRPr lang="en-US" sz="20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808246737"/>
              </p:ext>
            </p:extLst>
          </p:nvPr>
        </p:nvGraphicFramePr>
        <p:xfrm>
          <a:off x="1099457" y="2579914"/>
          <a:ext cx="6727371" cy="3730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0652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72886"/>
          </a:xfrm>
        </p:spPr>
        <p:txBody>
          <a:bodyPr>
            <a:normAutofit/>
          </a:bodyPr>
          <a:lstStyle/>
          <a:p>
            <a:r>
              <a:rPr lang="en-US" sz="2000" dirty="0"/>
              <a:t>Would you recommend other students to access EM&amp;T KBC if they have to complete the Postman’s Challenge project?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650475735"/>
              </p:ext>
            </p:extLst>
          </p:nvPr>
        </p:nvGraphicFramePr>
        <p:xfrm>
          <a:off x="1534885" y="2710539"/>
          <a:ext cx="5627915" cy="3124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4468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Bloom</a:t>
            </a:r>
            <a:r>
              <a:rPr lang="en-US" sz="1800" dirty="0"/>
              <a:t>, B. S.,. (1981). </a:t>
            </a:r>
            <a:r>
              <a:rPr lang="en-US" sz="1800" i="1" dirty="0"/>
              <a:t>Taxonomy of educational objectives : The classification of educational goals ; handbook 1 cognitive domain</a:t>
            </a:r>
            <a:r>
              <a:rPr lang="en-US" sz="1800" dirty="0"/>
              <a:t>. New York: Longman. </a:t>
            </a:r>
            <a:endParaRPr lang="en-US" sz="1800" dirty="0" smtClean="0"/>
          </a:p>
          <a:p>
            <a:r>
              <a:rPr lang="en-US" sz="1800" dirty="0"/>
              <a:t>Postman, N. (1992). </a:t>
            </a:r>
            <a:r>
              <a:rPr lang="en-US" sz="1800" i="1" dirty="0" err="1"/>
              <a:t>Technopoly</a:t>
            </a:r>
            <a:r>
              <a:rPr lang="en-US" sz="1800" i="1" dirty="0"/>
              <a:t> : The surrender of culture to technology</a:t>
            </a:r>
            <a:r>
              <a:rPr lang="en-US" sz="1800" dirty="0"/>
              <a:t>. New York: Knopf. </a:t>
            </a:r>
            <a:endParaRPr lang="en-US" sz="1800" dirty="0" smtClean="0"/>
          </a:p>
          <a:p>
            <a:r>
              <a:rPr lang="en-US" sz="1800" dirty="0" err="1" smtClean="0"/>
              <a:t>Scardamalia</a:t>
            </a:r>
            <a:r>
              <a:rPr lang="en-US" sz="1800" dirty="0" smtClean="0"/>
              <a:t>, M., &amp; </a:t>
            </a:r>
            <a:r>
              <a:rPr lang="en-US" sz="1800" dirty="0" err="1" smtClean="0"/>
              <a:t>Bereiter</a:t>
            </a:r>
            <a:r>
              <a:rPr lang="en-US" sz="1800" dirty="0" smtClean="0"/>
              <a:t>, C., (1994).  Computer support for knowledge-building communities.  </a:t>
            </a:r>
            <a:r>
              <a:rPr lang="en-US" sz="1800" i="1" dirty="0" smtClean="0"/>
              <a:t>The Journal of the Learning Sciences, </a:t>
            </a:r>
            <a:r>
              <a:rPr lang="en-US" sz="1800" dirty="0" smtClean="0"/>
              <a:t>1994 </a:t>
            </a:r>
            <a:r>
              <a:rPr lang="en-US" sz="1800" i="1" dirty="0" smtClean="0"/>
              <a:t>3</a:t>
            </a:r>
            <a:r>
              <a:rPr lang="en-US" sz="1800" dirty="0" smtClean="0"/>
              <a:t>(3), 265-283.</a:t>
            </a:r>
          </a:p>
          <a:p>
            <a:r>
              <a:rPr lang="en-US" sz="1800" dirty="0" err="1" smtClean="0"/>
              <a:t>Scardamalia</a:t>
            </a:r>
            <a:r>
              <a:rPr lang="en-US" sz="1800" dirty="0"/>
              <a:t>, M., &amp; </a:t>
            </a:r>
            <a:r>
              <a:rPr lang="en-US" sz="1800" dirty="0" err="1"/>
              <a:t>Bereiter</a:t>
            </a:r>
            <a:r>
              <a:rPr lang="en-US" sz="1800" dirty="0"/>
              <a:t>, C. (2006). Knowledge building: Theory, pedagogy, and technology. In R. K. Sawyer, &amp; R. K. Sawyer (Eds.), </a:t>
            </a:r>
            <a:r>
              <a:rPr lang="en-US" sz="1800" i="1" dirty="0"/>
              <a:t>The</a:t>
            </a:r>
            <a:r>
              <a:rPr lang="en-US" sz="1800" i="1" dirty="0" smtClean="0"/>
              <a:t> </a:t>
            </a:r>
            <a:r>
              <a:rPr lang="en-US" sz="1800" i="1" dirty="0"/>
              <a:t>C</a:t>
            </a:r>
            <a:r>
              <a:rPr lang="en-US" sz="1800" i="1" dirty="0" smtClean="0"/>
              <a:t>ambridge </a:t>
            </a:r>
            <a:r>
              <a:rPr lang="en-US" sz="1800" i="1" dirty="0"/>
              <a:t>handbook of: The learning sciences.</a:t>
            </a:r>
            <a:r>
              <a:rPr lang="en-US" sz="1800" dirty="0"/>
              <a:t> (pp. 97-115). New York, NY US: Cambridge University Press. Retrieved from </a:t>
            </a:r>
            <a:r>
              <a:rPr lang="en-US" sz="1800" u="sng" dirty="0">
                <a:hlinkClick r:id="rId2"/>
              </a:rPr>
              <a:t>http://</a:t>
            </a:r>
            <a:r>
              <a:rPr lang="en-US" sz="1800" u="sng" dirty="0" smtClean="0">
                <a:hlinkClick r:id="rId2"/>
              </a:rPr>
              <a:t>search.ebscohost.com/login.aspx?direct=true&amp;db=psyh&amp;AN=2006-07157-007&amp;site=ehost-live&amp;scope=site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2525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Questions\Comments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</a:p>
          <a:p>
            <a:pPr lvl="1"/>
            <a:r>
              <a:rPr lang="en-US" dirty="0" smtClean="0"/>
              <a:t>David B Whittier: 	</a:t>
            </a:r>
            <a:r>
              <a:rPr lang="en-US" dirty="0" smtClean="0">
                <a:hlinkClick r:id="rId2"/>
              </a:rPr>
              <a:t>whittier@bu.edu</a:t>
            </a:r>
            <a:endParaRPr lang="en-US" dirty="0" smtClean="0"/>
          </a:p>
          <a:p>
            <a:pPr lvl="1"/>
            <a:r>
              <a:rPr lang="en-US" dirty="0" smtClean="0"/>
              <a:t>Eisara Supavai: 	</a:t>
            </a:r>
            <a:r>
              <a:rPr lang="en-US" dirty="0" smtClean="0">
                <a:hlinkClick r:id="rId3"/>
              </a:rPr>
              <a:t>eisara@bu.edu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4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824</TotalTime>
  <Words>870</Words>
  <Application>Microsoft Office PowerPoint</Application>
  <PresentationFormat>On-screen Show (4:3)</PresentationFormat>
  <Paragraphs>76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Clarity</vt:lpstr>
      <vt:lpstr>Storing Student Projects in a Web-searchable Database to Facilitate Progressive Knowledge Building</vt:lpstr>
      <vt:lpstr>Presentation Outline</vt:lpstr>
      <vt:lpstr>Computer Support for  Knowledge-Building Communities (KBC)</vt:lpstr>
      <vt:lpstr>Knowledge Building Discourse</vt:lpstr>
      <vt:lpstr>Computer Supported Intentional Learning Environments (CSILE)</vt:lpstr>
      <vt:lpstr>Scardamalia &amp; Bereiter ask:</vt:lpstr>
      <vt:lpstr>Redesigning schools to support knowledge building</vt:lpstr>
      <vt:lpstr>What is knowledge building community?</vt:lpstr>
      <vt:lpstr>Three categories of knowledge-building discourse</vt:lpstr>
      <vt:lpstr>How can the design of technology resources reframe classroom discourse to support knowledge building?</vt:lpstr>
      <vt:lpstr>Web Resources</vt:lpstr>
      <vt:lpstr>EM&amp;T KBC (Educational Media &amp; Technology Knowledge Building Community)</vt:lpstr>
      <vt:lpstr>Student Survey</vt:lpstr>
      <vt:lpstr>Student Survey: Administration</vt:lpstr>
      <vt:lpstr>Student Survey: Usability</vt:lpstr>
      <vt:lpstr>Student Survey: Learning Outcomes</vt:lpstr>
      <vt:lpstr>Student Survey: Learning Outcomes</vt:lpstr>
      <vt:lpstr>Student Survey: Learning Outcomes</vt:lpstr>
      <vt:lpstr>Student Survey</vt:lpstr>
      <vt:lpstr>Student Survey</vt:lpstr>
      <vt:lpstr>References</vt:lpstr>
      <vt:lpstr>Questions\Comments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support for knowledge-building communities (Scardamalia &amp; Bereiter, 1994).</dc:title>
  <dc:creator>David Whittier</dc:creator>
  <cp:lastModifiedBy>eisara</cp:lastModifiedBy>
  <cp:revision>95</cp:revision>
  <dcterms:created xsi:type="dcterms:W3CDTF">2011-03-21T20:11:29Z</dcterms:created>
  <dcterms:modified xsi:type="dcterms:W3CDTF">2011-03-21T21:19:54Z</dcterms:modified>
</cp:coreProperties>
</file>