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3" r:id="rId5"/>
    <p:sldId id="264" r:id="rId6"/>
    <p:sldId id="266" r:id="rId7"/>
    <p:sldId id="267" r:id="rId8"/>
    <p:sldId id="261" r:id="rId9"/>
    <p:sldId id="268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89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22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9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0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80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1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6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98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91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6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3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96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6F7BD-7A8E-4DEF-B2F0-150DAE8C6DE3}" type="datetimeFigureOut">
              <a:rPr lang="en-US" smtClean="0"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5B17E-0FCB-4A4E-B735-A803696F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87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			</a:t>
            </a:r>
            <a:r>
              <a:rPr lang="en-US" sz="3600" dirty="0" smtClean="0"/>
              <a:t>October 22</a:t>
            </a:r>
            <a:r>
              <a:rPr lang="en-US" sz="3600" baseline="30000" dirty="0" smtClean="0"/>
              <a:t>nd</a:t>
            </a:r>
            <a:r>
              <a:rPr lang="en-US" sz="3600" dirty="0" smtClean="0"/>
              <a:t>, 2010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895600"/>
            <a:ext cx="6400800" cy="17526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Reminiscences</a:t>
            </a:r>
          </a:p>
          <a:p>
            <a:r>
              <a:rPr lang="en-US" sz="3600" dirty="0" err="1" smtClean="0">
                <a:solidFill>
                  <a:schemeClr val="tx1"/>
                </a:solidFill>
              </a:rPr>
              <a:t>Abner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Shimony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975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BASIC THESES OF NATURALISTIC EPISTEMOLOGY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</a:t>
            </a:r>
          </a:p>
          <a:p>
            <a:pPr marL="0" indent="0">
              <a:buNone/>
            </a:pPr>
            <a:r>
              <a:rPr lang="en-US" dirty="0" smtClean="0"/>
              <a:t>(a) Human beings, including their cognitive faculties, are entities in Nature.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(b) The laws governing Nature have with great success been explored by the natural sciences.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551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Objection 1.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“Nature” is best understood in </a:t>
            </a:r>
            <a:r>
              <a:rPr lang="en-US" sz="2800" dirty="0" smtClean="0"/>
              <a:t>Kant’s remarkable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synthesis </a:t>
            </a:r>
            <a:r>
              <a:rPr lang="en-US" sz="2800" dirty="0"/>
              <a:t>of empiricism and </a:t>
            </a:r>
            <a:r>
              <a:rPr lang="en-US" sz="2800" dirty="0" smtClean="0"/>
              <a:t>rationalism </a:t>
            </a:r>
            <a:r>
              <a:rPr lang="en-US" sz="2800" dirty="0"/>
              <a:t>as “the sum of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appearances</a:t>
            </a:r>
            <a:r>
              <a:rPr lang="en-US" sz="2800" dirty="0"/>
              <a:t>, in so </a:t>
            </a:r>
            <a:r>
              <a:rPr lang="en-US" sz="2800" dirty="0" smtClean="0"/>
              <a:t>far as </a:t>
            </a:r>
            <a:r>
              <a:rPr lang="en-US" sz="2800" dirty="0"/>
              <a:t>they stand, by virtue of an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inner </a:t>
            </a:r>
            <a:r>
              <a:rPr lang="en-US" sz="2800" dirty="0"/>
              <a:t>principle </a:t>
            </a:r>
            <a:r>
              <a:rPr lang="en-US" sz="2800" dirty="0" smtClean="0"/>
              <a:t>of </a:t>
            </a:r>
            <a:r>
              <a:rPr lang="en-US" sz="2800" dirty="0"/>
              <a:t>causality, in </a:t>
            </a:r>
            <a:r>
              <a:rPr lang="en-US" sz="2800" dirty="0" smtClean="0"/>
              <a:t>thoroughgoing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interconnection</a:t>
            </a:r>
            <a:r>
              <a:rPr lang="en-US" sz="2800" dirty="0"/>
              <a:t>” </a:t>
            </a:r>
            <a:r>
              <a:rPr lang="en-US" sz="2800" dirty="0" smtClean="0"/>
              <a:t>(</a:t>
            </a:r>
            <a:r>
              <a:rPr lang="en-US" sz="2800" dirty="0"/>
              <a:t>Critique of Pure Reason B446).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But since causality </a:t>
            </a:r>
            <a:r>
              <a:rPr lang="en-US" sz="2800" dirty="0"/>
              <a:t>is a category imposed by the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understanding</a:t>
            </a:r>
            <a:r>
              <a:rPr lang="en-US" sz="2800" dirty="0"/>
              <a:t>, that mental faculty </a:t>
            </a:r>
            <a:r>
              <a:rPr lang="en-US" sz="2800" dirty="0" smtClean="0"/>
              <a:t>is </a:t>
            </a:r>
            <a:r>
              <a:rPr lang="en-US" sz="2800" dirty="0"/>
              <a:t>the source of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lawfulness </a:t>
            </a:r>
            <a:r>
              <a:rPr lang="en-US" sz="2800" dirty="0"/>
              <a:t>in Nature.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Therefore </a:t>
            </a:r>
            <a:r>
              <a:rPr lang="en-US" sz="2800" dirty="0"/>
              <a:t>Thesis (a) is an  </a:t>
            </a:r>
            <a:r>
              <a:rPr lang="en-US" sz="2800" dirty="0" smtClean="0"/>
              <a:t>inversion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395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Objection 2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findings of the natural sciences are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descriptive</a:t>
            </a:r>
            <a:r>
              <a:rPr lang="en-US" dirty="0"/>
              <a:t>, but the enterprise </a:t>
            </a:r>
            <a:r>
              <a:rPr lang="en-US" dirty="0" smtClean="0"/>
              <a:t>of </a:t>
            </a:r>
            <a:r>
              <a:rPr lang="en-US" dirty="0"/>
              <a:t>epistemology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is </a:t>
            </a:r>
            <a:r>
              <a:rPr lang="en-US" dirty="0"/>
              <a:t>essentially normative – what we ought to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believe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Hence Thesis </a:t>
            </a:r>
            <a:r>
              <a:rPr lang="en-US" dirty="0"/>
              <a:t>(b) is a gross conflation of ‘is’ and ‘ought’.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422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Objection 3.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The remarkable success attributed to natural </a:t>
            </a:r>
          </a:p>
          <a:p>
            <a:pPr marL="0" indent="0" algn="just">
              <a:buNone/>
            </a:pPr>
            <a:r>
              <a:rPr lang="en-US" dirty="0" smtClean="0"/>
              <a:t>science in exhibiting the </a:t>
            </a:r>
            <a:r>
              <a:rPr lang="en-US" dirty="0"/>
              <a:t>laws of nature is a 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commitment </a:t>
            </a:r>
            <a:r>
              <a:rPr lang="en-US" dirty="0"/>
              <a:t>to the reliability of induction, 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/>
              <a:t>w</a:t>
            </a:r>
            <a:r>
              <a:rPr lang="en-US" dirty="0" smtClean="0"/>
              <a:t>hich is </a:t>
            </a:r>
            <a:r>
              <a:rPr lang="en-US" dirty="0"/>
              <a:t>a part of epistemology. </a:t>
            </a: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Hence </a:t>
            </a:r>
            <a:r>
              <a:rPr lang="en-US" dirty="0"/>
              <a:t>Thesis (b) is a case of circular reasoning.</a:t>
            </a:r>
          </a:p>
        </p:txBody>
      </p:sp>
    </p:spTree>
    <p:extLst>
      <p:ext uri="{BB962C8B-B14F-4D97-AF65-F5344CB8AC3E}">
        <p14:creationId xmlns:p14="http://schemas.microsoft.com/office/powerpoint/2010/main" val="2545475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600" dirty="0" smtClean="0"/>
              <a:t>PROPOSALS </a:t>
            </a:r>
            <a:r>
              <a:rPr lang="en-US" sz="3600" dirty="0"/>
              <a:t>FOR REFINING NATURALISTIC EPISTEMOLOGY</a:t>
            </a:r>
            <a:br>
              <a:rPr lang="en-US" sz="3600" dirty="0"/>
            </a:br>
            <a:r>
              <a:rPr lang="en-US" sz="3200" dirty="0"/>
              <a:t> 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dialogue which I envisage as the path to a </a:t>
            </a:r>
          </a:p>
          <a:p>
            <a:pPr marL="0" indent="0">
              <a:buNone/>
            </a:pPr>
            <a:r>
              <a:rPr lang="en-US" dirty="0" smtClean="0"/>
              <a:t>satisfactory Naturalistic Epistemology </a:t>
            </a:r>
            <a:r>
              <a:rPr lang="en-US" dirty="0"/>
              <a:t>has not to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my </a:t>
            </a:r>
            <a:r>
              <a:rPr lang="en-US" dirty="0"/>
              <a:t>satisfaction been adequately written, but I </a:t>
            </a:r>
          </a:p>
          <a:p>
            <a:pPr marL="0" indent="0">
              <a:buNone/>
            </a:pPr>
            <a:r>
              <a:rPr lang="en-US" dirty="0" smtClean="0"/>
              <a:t>make </a:t>
            </a:r>
            <a:r>
              <a:rPr lang="en-US" dirty="0" smtClean="0"/>
              <a:t>several proposals </a:t>
            </a:r>
            <a:r>
              <a:rPr lang="en-US" dirty="0"/>
              <a:t>which should be </a:t>
            </a:r>
            <a:r>
              <a:rPr lang="en-US" dirty="0" smtClean="0"/>
              <a:t>useful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smtClean="0"/>
              <a:t>for </a:t>
            </a:r>
            <a:r>
              <a:rPr lang="en-US" dirty="0"/>
              <a:t>that  eventual </a:t>
            </a:r>
            <a:r>
              <a:rPr lang="en-US" dirty="0" smtClean="0"/>
              <a:t>composition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218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Proposal 1.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Commonsense judgments about ordinary </a:t>
            </a:r>
          </a:p>
          <a:p>
            <a:pPr marL="0" indent="0">
              <a:buNone/>
            </a:pPr>
            <a:r>
              <a:rPr lang="en-US" dirty="0" smtClean="0"/>
              <a:t>matters of fact should not </a:t>
            </a:r>
            <a:r>
              <a:rPr lang="en-US" dirty="0"/>
              <a:t>be discounted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without </a:t>
            </a:r>
            <a:r>
              <a:rPr lang="en-US" dirty="0"/>
              <a:t>clear positive reasons.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77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Proposal 2.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road to inquiry should not be blocked </a:t>
            </a:r>
            <a:endParaRPr lang="en-US" dirty="0" smtClean="0"/>
          </a:p>
          <a:p>
            <a:pPr marL="0" indent="0">
              <a:buNone/>
            </a:pPr>
            <a:r>
              <a:rPr lang="en-US" smtClean="0"/>
              <a:t>(</a:t>
            </a:r>
            <a:r>
              <a:rPr lang="en-US"/>
              <a:t>Peirce’s famous maxim).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291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Proposal 3.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3. Epistemology and natural science </a:t>
            </a:r>
            <a:r>
              <a:rPr lang="en-US" dirty="0" smtClean="0"/>
              <a:t>should </a:t>
            </a:r>
          </a:p>
          <a:p>
            <a:pPr marL="0" indent="0">
              <a:buNone/>
            </a:pPr>
            <a:r>
              <a:rPr lang="en-US" dirty="0" smtClean="0"/>
              <a:t>mesh </a:t>
            </a:r>
            <a:r>
              <a:rPr lang="en-US" dirty="0"/>
              <a:t>and complement each </a:t>
            </a:r>
            <a:r>
              <a:rPr lang="en-US" dirty="0" smtClean="0"/>
              <a:t>other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182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Proposal 4.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vindicatory</a:t>
            </a:r>
            <a:r>
              <a:rPr lang="en-US" dirty="0"/>
              <a:t> argument  -- </a:t>
            </a:r>
            <a:r>
              <a:rPr lang="en-US" i="1" dirty="0"/>
              <a:t>i.e.</a:t>
            </a:r>
            <a:r>
              <a:rPr lang="en-US" dirty="0"/>
              <a:t>, an </a:t>
            </a:r>
            <a:r>
              <a:rPr lang="en-US" dirty="0" smtClean="0"/>
              <a:t>argument </a:t>
            </a:r>
            <a:r>
              <a:rPr lang="en-US" dirty="0"/>
              <a:t>that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certain method </a:t>
            </a:r>
            <a:r>
              <a:rPr lang="en-US" dirty="0" smtClean="0"/>
              <a:t>M </a:t>
            </a:r>
            <a:r>
              <a:rPr lang="en-US" dirty="0"/>
              <a:t>will </a:t>
            </a:r>
            <a:r>
              <a:rPr lang="en-US" dirty="0" smtClean="0"/>
              <a:t>yield </a:t>
            </a:r>
            <a:r>
              <a:rPr lang="en-US" dirty="0"/>
              <a:t>good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approximations </a:t>
            </a:r>
            <a:r>
              <a:rPr lang="en-US" dirty="0"/>
              <a:t>to the truth if </a:t>
            </a:r>
            <a:r>
              <a:rPr lang="en-US" dirty="0" smtClean="0"/>
              <a:t>any </a:t>
            </a:r>
            <a:r>
              <a:rPr lang="en-US" dirty="0"/>
              <a:t>method </a:t>
            </a:r>
            <a:r>
              <a:rPr lang="en-US" dirty="0" smtClean="0"/>
              <a:t>will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do so , so </a:t>
            </a:r>
            <a:r>
              <a:rPr lang="en-US" dirty="0" smtClean="0"/>
              <a:t>that </a:t>
            </a:r>
            <a:r>
              <a:rPr lang="en-US" dirty="0"/>
              <a:t>nothing </a:t>
            </a:r>
            <a:r>
              <a:rPr lang="en-US" dirty="0" smtClean="0"/>
              <a:t>indispensable </a:t>
            </a:r>
            <a:r>
              <a:rPr lang="en-US" dirty="0"/>
              <a:t>will be </a:t>
            </a:r>
            <a:r>
              <a:rPr lang="en-US" dirty="0" smtClean="0"/>
              <a:t>lost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something may </a:t>
            </a:r>
            <a:r>
              <a:rPr lang="en-US" dirty="0"/>
              <a:t>be gained by </a:t>
            </a:r>
            <a:r>
              <a:rPr lang="en-US" dirty="0" smtClean="0"/>
              <a:t>using </a:t>
            </a:r>
            <a:r>
              <a:rPr lang="en-US" dirty="0"/>
              <a:t>M </a:t>
            </a:r>
            <a:r>
              <a:rPr lang="en-US" dirty="0" smtClean="0"/>
              <a:t>– is </a:t>
            </a:r>
            <a:r>
              <a:rPr lang="en-US" dirty="0" smtClean="0"/>
              <a:t>a</a:t>
            </a:r>
          </a:p>
          <a:p>
            <a:pPr marL="0" indent="0">
              <a:buNone/>
            </a:pPr>
            <a:r>
              <a:rPr lang="en-US" dirty="0" smtClean="0"/>
              <a:t> rational form </a:t>
            </a:r>
            <a:r>
              <a:rPr lang="en-US" dirty="0"/>
              <a:t>of epistemological justification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696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Types of Probabilities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Three sets of probabilities connecting B, t</a:t>
            </a:r>
            <a:r>
              <a:rPr lang="en-US" baseline="-25000" dirty="0" smtClean="0"/>
              <a:t>1</a:t>
            </a:r>
            <a:r>
              <a:rPr lang="en-US" dirty="0" smtClean="0"/>
              <a:t> ….,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 ,</a:t>
            </a:r>
          </a:p>
          <a:p>
            <a:pPr marL="0" indent="0">
              <a:buNone/>
            </a:pPr>
            <a:r>
              <a:rPr lang="en-US" baseline="-25000" dirty="0" smtClean="0"/>
              <a:t> </a:t>
            </a:r>
            <a:r>
              <a:rPr lang="en-US" dirty="0" smtClean="0"/>
              <a:t>and e are considered, where </a:t>
            </a:r>
            <a:r>
              <a:rPr lang="en-US" dirty="0"/>
              <a:t>“probability of </a:t>
            </a:r>
            <a:r>
              <a:rPr lang="en-US" dirty="0" smtClean="0"/>
              <a:t>a</a:t>
            </a:r>
          </a:p>
          <a:p>
            <a:pPr marL="0" indent="0">
              <a:buNone/>
            </a:pPr>
            <a:r>
              <a:rPr lang="en-US" dirty="0" smtClean="0"/>
              <a:t> proposition </a:t>
            </a:r>
            <a:r>
              <a:rPr lang="en-US" dirty="0"/>
              <a:t>s given the  proposition a</a:t>
            </a:r>
            <a:r>
              <a:rPr lang="en-US" dirty="0" smtClean="0"/>
              <a:t>”,</a:t>
            </a:r>
          </a:p>
          <a:p>
            <a:pPr marL="0" indent="0">
              <a:buNone/>
            </a:pPr>
            <a:r>
              <a:rPr lang="en-US" dirty="0" smtClean="0"/>
              <a:t> designated by  </a:t>
            </a:r>
            <a:r>
              <a:rPr lang="en-US" dirty="0"/>
              <a:t>p(s/a), is understood in </a:t>
            </a:r>
            <a:r>
              <a:rPr lang="en-US" dirty="0" smtClean="0"/>
              <a:t>a</a:t>
            </a:r>
          </a:p>
          <a:p>
            <a:pPr marL="0" indent="0">
              <a:buNone/>
            </a:pPr>
            <a:r>
              <a:rPr lang="en-US" dirty="0" smtClean="0"/>
              <a:t> sufficiently </a:t>
            </a:r>
            <a:r>
              <a:rPr lang="en-US" dirty="0"/>
              <a:t>careful way as  “the rational </a:t>
            </a:r>
            <a:r>
              <a:rPr lang="en-US" dirty="0" smtClean="0"/>
              <a:t>degree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of belief in s upon assumption of the truth of a</a:t>
            </a:r>
            <a:r>
              <a:rPr lang="en-US" dirty="0" smtClean="0"/>
              <a:t>”.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517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Three types of probabilities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dirty="0"/>
              <a:t>p(</a:t>
            </a:r>
            <a:r>
              <a:rPr lang="en-US" sz="12800" dirty="0" err="1"/>
              <a:t>t</a:t>
            </a:r>
            <a:r>
              <a:rPr lang="en-US" sz="12800" baseline="-25000" dirty="0" err="1"/>
              <a:t>i</a:t>
            </a:r>
            <a:r>
              <a:rPr lang="en-US" sz="12800" dirty="0"/>
              <a:t>/B) , for i=1,…,n    ---  the “prior probabilities</a:t>
            </a:r>
            <a:r>
              <a:rPr lang="en-US" sz="12800" dirty="0" smtClean="0"/>
              <a:t>” </a:t>
            </a:r>
          </a:p>
          <a:p>
            <a:pPr marL="0" indent="0">
              <a:buNone/>
            </a:pPr>
            <a:r>
              <a:rPr lang="en-US" sz="12800" dirty="0" smtClean="0"/>
              <a:t>of </a:t>
            </a:r>
            <a:r>
              <a:rPr lang="en-US" sz="12800" dirty="0"/>
              <a:t>the </a:t>
            </a:r>
            <a:r>
              <a:rPr lang="en-US" sz="12800" dirty="0" err="1"/>
              <a:t>t</a:t>
            </a:r>
            <a:r>
              <a:rPr lang="en-US" sz="12800" baseline="-25000" dirty="0" err="1"/>
              <a:t>i</a:t>
            </a:r>
            <a:r>
              <a:rPr lang="en-US" sz="12800" baseline="-25000" dirty="0"/>
              <a:t>  </a:t>
            </a:r>
            <a:r>
              <a:rPr lang="en-US" sz="12800" dirty="0" smtClean="0"/>
              <a:t>assuming </a:t>
            </a:r>
            <a:r>
              <a:rPr lang="en-US" sz="12800" dirty="0"/>
              <a:t>only </a:t>
            </a:r>
            <a:r>
              <a:rPr lang="en-US" sz="12800" dirty="0" smtClean="0"/>
              <a:t>B</a:t>
            </a:r>
            <a:r>
              <a:rPr lang="en-US" sz="12800" b="1" dirty="0" smtClean="0"/>
              <a:t>;</a:t>
            </a:r>
            <a:endParaRPr lang="en-US" sz="12800" dirty="0"/>
          </a:p>
          <a:p>
            <a:pPr marL="0" indent="0">
              <a:buNone/>
            </a:pPr>
            <a:r>
              <a:rPr lang="en-US" sz="12800" baseline="-25000" dirty="0"/>
              <a:t>								</a:t>
            </a:r>
            <a:endParaRPr lang="en-US" sz="12800" dirty="0"/>
          </a:p>
          <a:p>
            <a:pPr marL="0" indent="0">
              <a:buNone/>
            </a:pPr>
            <a:r>
              <a:rPr lang="en-US" sz="12800" dirty="0" smtClean="0"/>
              <a:t>p(e/</a:t>
            </a:r>
            <a:r>
              <a:rPr lang="en-US" sz="12800" dirty="0" err="1" smtClean="0"/>
              <a:t>t</a:t>
            </a:r>
            <a:r>
              <a:rPr lang="en-US" sz="12800" baseline="-25000" dirty="0" err="1" smtClean="0"/>
              <a:t>i</a:t>
            </a:r>
            <a:r>
              <a:rPr lang="en-US" sz="12800" baseline="-25000" dirty="0" smtClean="0"/>
              <a:t>  </a:t>
            </a:r>
            <a:r>
              <a:rPr lang="en-US" sz="12800" dirty="0"/>
              <a:t>&amp;</a:t>
            </a:r>
            <a:r>
              <a:rPr lang="en-US" sz="12800" baseline="-25000" dirty="0"/>
              <a:t> </a:t>
            </a:r>
            <a:r>
              <a:rPr lang="en-US" sz="12800" dirty="0"/>
              <a:t>B) , for  i = 1,…,n   --   the “posterior </a:t>
            </a:r>
            <a:endParaRPr lang="en-US" sz="12800" dirty="0" smtClean="0"/>
          </a:p>
          <a:p>
            <a:pPr marL="0" indent="0">
              <a:buNone/>
            </a:pPr>
            <a:r>
              <a:rPr lang="en-US" sz="12800" dirty="0" smtClean="0"/>
              <a:t>probabilities</a:t>
            </a:r>
            <a:r>
              <a:rPr lang="en-US" sz="12800" dirty="0"/>
              <a:t>” of	 </a:t>
            </a:r>
            <a:r>
              <a:rPr lang="en-US" sz="12800" dirty="0" smtClean="0"/>
              <a:t>e</a:t>
            </a:r>
            <a:r>
              <a:rPr lang="en-US" sz="12800" dirty="0"/>
              <a:t>, assuming </a:t>
            </a:r>
            <a:r>
              <a:rPr lang="en-US" sz="12800" dirty="0" err="1"/>
              <a:t>t</a:t>
            </a:r>
            <a:r>
              <a:rPr lang="en-US" sz="12800" baseline="-25000" dirty="0" err="1"/>
              <a:t>i</a:t>
            </a:r>
            <a:r>
              <a:rPr lang="en-US" sz="12800" baseline="-25000" dirty="0"/>
              <a:t> </a:t>
            </a:r>
            <a:r>
              <a:rPr lang="en-US" sz="12800" dirty="0"/>
              <a:t> and </a:t>
            </a:r>
            <a:r>
              <a:rPr lang="en-US" sz="12800" dirty="0" smtClean="0"/>
              <a:t>B;</a:t>
            </a:r>
          </a:p>
          <a:p>
            <a:pPr marL="0" indent="0">
              <a:buNone/>
            </a:pPr>
            <a:endParaRPr lang="en-US" sz="12800" dirty="0"/>
          </a:p>
          <a:p>
            <a:pPr marL="0" indent="0">
              <a:buNone/>
            </a:pPr>
            <a:r>
              <a:rPr lang="en-US" sz="12800" dirty="0" smtClean="0"/>
              <a:t>p(</a:t>
            </a:r>
            <a:r>
              <a:rPr lang="en-US" sz="12800" dirty="0" err="1" smtClean="0"/>
              <a:t>t</a:t>
            </a:r>
            <a:r>
              <a:rPr lang="en-US" sz="12800" baseline="-25000" dirty="0" err="1" smtClean="0"/>
              <a:t>i</a:t>
            </a:r>
            <a:r>
              <a:rPr lang="en-US" sz="12800" dirty="0" smtClean="0"/>
              <a:t>/B </a:t>
            </a:r>
            <a:r>
              <a:rPr lang="en-US" sz="12800" dirty="0"/>
              <a:t>&amp; e), for I = 1, … ,n  --   the posterior probabilities of the </a:t>
            </a:r>
            <a:r>
              <a:rPr lang="en-US" sz="12800" dirty="0" err="1" smtClean="0"/>
              <a:t>t</a:t>
            </a:r>
            <a:r>
              <a:rPr lang="en-US" sz="12800" baseline="-25000" dirty="0" err="1" smtClean="0"/>
              <a:t>i</a:t>
            </a:r>
            <a:r>
              <a:rPr lang="en-US" sz="12800" dirty="0"/>
              <a:t> </a:t>
            </a:r>
            <a:r>
              <a:rPr lang="en-US" sz="12800" dirty="0" smtClean="0"/>
              <a:t>assuming  B and e.</a:t>
            </a:r>
          </a:p>
          <a:p>
            <a:pPr marL="0" indent="0">
              <a:buNone/>
            </a:pPr>
            <a:r>
              <a:rPr lang="en-US" sz="128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944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447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  October 22nd, 2010</vt:lpstr>
      <vt:lpstr>BASIC THESES OF NATURALISTIC EPISTEMOLOGY </vt:lpstr>
      <vt:lpstr>Objection 1.</vt:lpstr>
      <vt:lpstr>Objection 2.</vt:lpstr>
      <vt:lpstr>Objection 3.</vt:lpstr>
      <vt:lpstr>  PROPOSALS FOR REFINING NATURALISTIC EPISTEMOLOGY   </vt:lpstr>
      <vt:lpstr>Proposal 1.</vt:lpstr>
      <vt:lpstr>Proposal 2.</vt:lpstr>
      <vt:lpstr>Proposal 3.</vt:lpstr>
      <vt:lpstr>Proposal 4.</vt:lpstr>
      <vt:lpstr>Types of Probabilities</vt:lpstr>
      <vt:lpstr>Three types of probabilities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October 22nd, 2010</dc:title>
  <dc:creator>Labuser</dc:creator>
  <cp:lastModifiedBy>Labuser</cp:lastModifiedBy>
  <cp:revision>21</cp:revision>
  <dcterms:created xsi:type="dcterms:W3CDTF">2010-10-20T20:04:28Z</dcterms:created>
  <dcterms:modified xsi:type="dcterms:W3CDTF">2010-10-20T21:14:35Z</dcterms:modified>
</cp:coreProperties>
</file>