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74" r:id="rId2"/>
    <p:sldId id="465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man, Jodi" initials="I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8F00"/>
    <a:srgbClr val="DEDEE1"/>
    <a:srgbClr val="41AC89"/>
    <a:srgbClr val="BFBFBF"/>
    <a:srgbClr val="558ED5"/>
    <a:srgbClr val="F445AD"/>
    <a:srgbClr val="9437FF"/>
    <a:srgbClr val="2FB0DC"/>
    <a:srgbClr val="64B9E6"/>
    <a:srgbClr val="76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8137"/>
    <p:restoredTop sz="87445" autoAdjust="0"/>
  </p:normalViewPr>
  <p:slideViewPr>
    <p:cSldViewPr snapToGrid="0" snapToObjects="1">
      <p:cViewPr>
        <p:scale>
          <a:sx n="130" d="100"/>
          <a:sy n="130" d="100"/>
        </p:scale>
        <p:origin x="184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57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6D8B9-9484-2641-85D3-CF7761E0C1A0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73668-3941-E841-81E7-7540F131E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72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BB712-8773-354B-8DD3-96FD76304AB2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932C7F-2B09-B04F-BE54-8B06BEC83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41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9pPr>
          </a:lstStyle>
          <a:p>
            <a:fld id="{8471BFB6-3146-F049-83B3-887AFDB9ED3A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charset="0"/>
                <a:ea typeface="MS PGothic" charset="-128"/>
              </a:rPr>
              <a:t>Intentionally leaving arrows off of this slide on the web site for you to practice!!</a:t>
            </a:r>
          </a:p>
        </p:txBody>
      </p:sp>
    </p:spTree>
    <p:extLst>
      <p:ext uri="{BB962C8B-B14F-4D97-AF65-F5344CB8AC3E}">
        <p14:creationId xmlns:p14="http://schemas.microsoft.com/office/powerpoint/2010/main" val="360002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9pPr>
          </a:lstStyle>
          <a:p>
            <a:fld id="{8471BFB6-3146-F049-83B3-887AFDB9ED3A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charset="0"/>
                <a:ea typeface="MS PGothic" charset="-128"/>
              </a:rPr>
              <a:t>NOTE that the</a:t>
            </a:r>
            <a:r>
              <a:rPr lang="en-US" altLang="en-US" baseline="0" dirty="0">
                <a:latin typeface="Arial" charset="0"/>
                <a:ea typeface="MS PGothic" charset="-128"/>
              </a:rPr>
              <a:t> active site is flipped around from the previous depiction</a:t>
            </a:r>
            <a:endParaRPr lang="en-US" altLang="en-US" dirty="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721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A9E4-4989-5D42-9169-FA01F378AD5E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42A5-ECDF-C347-B4AE-52B854768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82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A9E4-4989-5D42-9169-FA01F378AD5E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42A5-ECDF-C347-B4AE-52B854768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5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A9E4-4989-5D42-9169-FA01F378AD5E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42A5-ECDF-C347-B4AE-52B854768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47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A9E4-4989-5D42-9169-FA01F378AD5E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42A5-ECDF-C347-B4AE-52B854768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727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A9E4-4989-5D42-9169-FA01F378AD5E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42A5-ECDF-C347-B4AE-52B854768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7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A9E4-4989-5D42-9169-FA01F378AD5E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42A5-ECDF-C347-B4AE-52B854768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9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A9E4-4989-5D42-9169-FA01F378AD5E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42A5-ECDF-C347-B4AE-52B854768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60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A9E4-4989-5D42-9169-FA01F378AD5E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42A5-ECDF-C347-B4AE-52B854768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77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A9E4-4989-5D42-9169-FA01F378AD5E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42A5-ECDF-C347-B4AE-52B854768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1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A9E4-4989-5D42-9169-FA01F378AD5E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42A5-ECDF-C347-B4AE-52B854768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66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A9E4-4989-5D42-9169-FA01F378AD5E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42A5-ECDF-C347-B4AE-52B854768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0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3A9E4-4989-5D42-9169-FA01F378AD5E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942A5-ECDF-C347-B4AE-52B854768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6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 txBox="1">
            <a:spLocks noChangeArrowheads="1"/>
          </p:cNvSpPr>
          <p:nvPr/>
        </p:nvSpPr>
        <p:spPr bwMode="auto">
          <a:xfrm>
            <a:off x="0" y="77680"/>
            <a:ext cx="2272914" cy="466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rgbClr val="2FB0DC"/>
                </a:solidFill>
                <a:latin typeface="Calibri" charset="0"/>
              </a:rPr>
              <a:t>SUMMARY</a:t>
            </a:r>
            <a:endParaRPr lang="en-US" altLang="en-US" sz="3200" b="1" dirty="0">
              <a:solidFill>
                <a:srgbClr val="2FB0DC"/>
              </a:solidFill>
              <a:latin typeface="Calibri" charset="0"/>
            </a:endParaRPr>
          </a:p>
        </p:txBody>
      </p:sp>
      <p:sp>
        <p:nvSpPr>
          <p:cNvPr id="30723" name="Line 4"/>
          <p:cNvSpPr>
            <a:spLocks noChangeShapeType="1"/>
          </p:cNvSpPr>
          <p:nvPr/>
        </p:nvSpPr>
        <p:spPr bwMode="auto">
          <a:xfrm>
            <a:off x="207145" y="549871"/>
            <a:ext cx="8534400" cy="0"/>
          </a:xfrm>
          <a:prstGeom prst="line">
            <a:avLst/>
          </a:prstGeom>
          <a:noFill/>
          <a:ln w="57150" cmpd="thinThick">
            <a:solidFill>
              <a:srgbClr val="2FB0D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5775210"/>
            <a:ext cx="2958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Helvetica" charset="0"/>
                <a:ea typeface="Helvetica" charset="0"/>
                <a:cs typeface="Helvetica" charset="0"/>
              </a:rPr>
              <a:t>What evidence is in support of </a:t>
            </a:r>
            <a:r>
              <a:rPr lang="en-US" sz="2000">
                <a:solidFill>
                  <a:srgbClr val="C00000"/>
                </a:solidFill>
                <a:latin typeface="Helvetica" charset="0"/>
                <a:ea typeface="Helvetica" charset="0"/>
                <a:cs typeface="Helvetica" charset="0"/>
              </a:rPr>
              <a:t>this mechanism?</a:t>
            </a:r>
            <a:endParaRPr lang="en-US" sz="2000" dirty="0">
              <a:solidFill>
                <a:srgbClr val="C000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944" y="1378089"/>
            <a:ext cx="1602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Recall, the second half-reaction is slow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413" y="235152"/>
            <a:ext cx="6760587" cy="65557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59270" y="809624"/>
            <a:ext cx="185630" cy="1282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27570" y="1025524"/>
            <a:ext cx="274530" cy="1282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20756837">
            <a:off x="4189271" y="997962"/>
            <a:ext cx="189303" cy="1311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3010003">
            <a:off x="3553316" y="3008826"/>
            <a:ext cx="185630" cy="1282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3120537">
            <a:off x="3750630" y="3221312"/>
            <a:ext cx="153880" cy="1282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8842259">
            <a:off x="4023070" y="3075531"/>
            <a:ext cx="189303" cy="1311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3010003">
            <a:off x="7152302" y="3086494"/>
            <a:ext cx="127711" cy="853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rot="2113386">
            <a:off x="7353923" y="3391965"/>
            <a:ext cx="225759" cy="1282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 rot="18842259">
            <a:off x="7692600" y="3402625"/>
            <a:ext cx="189303" cy="1164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2510085">
            <a:off x="7158453" y="838097"/>
            <a:ext cx="168742" cy="293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2113386">
            <a:off x="7259530" y="1218171"/>
            <a:ext cx="312759" cy="1397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rot="18603715">
            <a:off x="7702023" y="1270717"/>
            <a:ext cx="146171" cy="1164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086"/>
            <a:ext cx="2475173" cy="7317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50738" y="2306210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19049" y="4431880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5831" y="3470549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21826" y="2658152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24523" y="6403871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❼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8704606" y="4704606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❻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767865" y="1667576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❶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0460" y="2611985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Helvetica" charset="0"/>
                <a:ea typeface="Helvetica" charset="0"/>
                <a:cs typeface="Helvetica" charset="0"/>
              </a:rPr>
              <a:t>E</a:t>
            </a:r>
            <a:endParaRPr lang="en-US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8" name="Arc 27"/>
          <p:cNvSpPr/>
          <p:nvPr/>
        </p:nvSpPr>
        <p:spPr>
          <a:xfrm rot="16832965">
            <a:off x="1662604" y="1224253"/>
            <a:ext cx="2313972" cy="2386939"/>
          </a:xfrm>
          <a:prstGeom prst="arc">
            <a:avLst>
              <a:gd name="adj1" fmla="val 15438025"/>
              <a:gd name="adj2" fmla="val 19690728"/>
            </a:avLst>
          </a:prstGeom>
          <a:ln w="158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171768" y="1406013"/>
            <a:ext cx="835742" cy="4401270"/>
          </a:xfrm>
          <a:custGeom>
            <a:avLst/>
            <a:gdLst>
              <a:gd name="connsiteX0" fmla="*/ 0 w 835742"/>
              <a:gd name="connsiteY0" fmla="*/ 4385187 h 4401270"/>
              <a:gd name="connsiteX1" fmla="*/ 88490 w 835742"/>
              <a:gd name="connsiteY1" fmla="*/ 4385187 h 4401270"/>
              <a:gd name="connsiteX2" fmla="*/ 235974 w 835742"/>
              <a:gd name="connsiteY2" fmla="*/ 4218039 h 4401270"/>
              <a:gd name="connsiteX3" fmla="*/ 412955 w 835742"/>
              <a:gd name="connsiteY3" fmla="*/ 3864077 h 4401270"/>
              <a:gd name="connsiteX4" fmla="*/ 521109 w 835742"/>
              <a:gd name="connsiteY4" fmla="*/ 3156155 h 4401270"/>
              <a:gd name="connsiteX5" fmla="*/ 511277 w 835742"/>
              <a:gd name="connsiteY5" fmla="*/ 2231922 h 4401270"/>
              <a:gd name="connsiteX6" fmla="*/ 422787 w 835742"/>
              <a:gd name="connsiteY6" fmla="*/ 973393 h 4401270"/>
              <a:gd name="connsiteX7" fmla="*/ 452284 w 835742"/>
              <a:gd name="connsiteY7" fmla="*/ 599768 h 4401270"/>
              <a:gd name="connsiteX8" fmla="*/ 560438 w 835742"/>
              <a:gd name="connsiteY8" fmla="*/ 294968 h 4401270"/>
              <a:gd name="connsiteX9" fmla="*/ 835742 w 835742"/>
              <a:gd name="connsiteY9" fmla="*/ 0 h 440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35742" h="4401270">
                <a:moveTo>
                  <a:pt x="0" y="4385187"/>
                </a:moveTo>
                <a:cubicBezTo>
                  <a:pt x="24580" y="4399116"/>
                  <a:pt x="49161" y="4413045"/>
                  <a:pt x="88490" y="4385187"/>
                </a:cubicBezTo>
                <a:cubicBezTo>
                  <a:pt x="127819" y="4357329"/>
                  <a:pt x="181897" y="4304891"/>
                  <a:pt x="235974" y="4218039"/>
                </a:cubicBezTo>
                <a:cubicBezTo>
                  <a:pt x="290051" y="4131187"/>
                  <a:pt x="365432" y="4041058"/>
                  <a:pt x="412955" y="3864077"/>
                </a:cubicBezTo>
                <a:cubicBezTo>
                  <a:pt x="460478" y="3687096"/>
                  <a:pt x="504722" y="3428181"/>
                  <a:pt x="521109" y="3156155"/>
                </a:cubicBezTo>
                <a:cubicBezTo>
                  <a:pt x="537496" y="2884129"/>
                  <a:pt x="527664" y="2595716"/>
                  <a:pt x="511277" y="2231922"/>
                </a:cubicBezTo>
                <a:cubicBezTo>
                  <a:pt x="494890" y="1868128"/>
                  <a:pt x="432619" y="1245419"/>
                  <a:pt x="422787" y="973393"/>
                </a:cubicBezTo>
                <a:cubicBezTo>
                  <a:pt x="412955" y="701367"/>
                  <a:pt x="429342" y="712839"/>
                  <a:pt x="452284" y="599768"/>
                </a:cubicBezTo>
                <a:cubicBezTo>
                  <a:pt x="475226" y="486697"/>
                  <a:pt x="496528" y="394929"/>
                  <a:pt x="560438" y="294968"/>
                </a:cubicBezTo>
                <a:cubicBezTo>
                  <a:pt x="624348" y="195007"/>
                  <a:pt x="835742" y="0"/>
                  <a:pt x="835742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1514168" y="3510116"/>
            <a:ext cx="4444180" cy="3279359"/>
          </a:xfrm>
          <a:custGeom>
            <a:avLst/>
            <a:gdLst>
              <a:gd name="connsiteX0" fmla="*/ 4444180 w 4444180"/>
              <a:gd name="connsiteY0" fmla="*/ 2389239 h 3279359"/>
              <a:gd name="connsiteX1" fmla="*/ 4316361 w 4444180"/>
              <a:gd name="connsiteY1" fmla="*/ 2654710 h 3279359"/>
              <a:gd name="connsiteX2" fmla="*/ 4109884 w 4444180"/>
              <a:gd name="connsiteY2" fmla="*/ 2930013 h 3279359"/>
              <a:gd name="connsiteX3" fmla="*/ 3746090 w 4444180"/>
              <a:gd name="connsiteY3" fmla="*/ 3185652 h 3279359"/>
              <a:gd name="connsiteX4" fmla="*/ 2910348 w 4444180"/>
              <a:gd name="connsiteY4" fmla="*/ 3274142 h 3279359"/>
              <a:gd name="connsiteX5" fmla="*/ 1533832 w 4444180"/>
              <a:gd name="connsiteY5" fmla="*/ 3264310 h 3279359"/>
              <a:gd name="connsiteX6" fmla="*/ 904567 w 4444180"/>
              <a:gd name="connsiteY6" fmla="*/ 3224981 h 3279359"/>
              <a:gd name="connsiteX7" fmla="*/ 481780 w 4444180"/>
              <a:gd name="connsiteY7" fmla="*/ 2969342 h 3279359"/>
              <a:gd name="connsiteX8" fmla="*/ 167148 w 4444180"/>
              <a:gd name="connsiteY8" fmla="*/ 2438400 h 3279359"/>
              <a:gd name="connsiteX9" fmla="*/ 167148 w 4444180"/>
              <a:gd name="connsiteY9" fmla="*/ 2438400 h 3279359"/>
              <a:gd name="connsiteX10" fmla="*/ 29497 w 4444180"/>
              <a:gd name="connsiteY10" fmla="*/ 1543665 h 3279359"/>
              <a:gd name="connsiteX11" fmla="*/ 0 w 4444180"/>
              <a:gd name="connsiteY11" fmla="*/ 0 h 3279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44180" h="3279359">
                <a:moveTo>
                  <a:pt x="4444180" y="2389239"/>
                </a:moveTo>
                <a:cubicBezTo>
                  <a:pt x="4408128" y="2476910"/>
                  <a:pt x="4372077" y="2564581"/>
                  <a:pt x="4316361" y="2654710"/>
                </a:cubicBezTo>
                <a:cubicBezTo>
                  <a:pt x="4260645" y="2744839"/>
                  <a:pt x="4204929" y="2841523"/>
                  <a:pt x="4109884" y="2930013"/>
                </a:cubicBezTo>
                <a:cubicBezTo>
                  <a:pt x="4014839" y="3018503"/>
                  <a:pt x="3946013" y="3128297"/>
                  <a:pt x="3746090" y="3185652"/>
                </a:cubicBezTo>
                <a:cubicBezTo>
                  <a:pt x="3546167" y="3243007"/>
                  <a:pt x="3279058" y="3261032"/>
                  <a:pt x="2910348" y="3274142"/>
                </a:cubicBezTo>
                <a:cubicBezTo>
                  <a:pt x="2541638" y="3287252"/>
                  <a:pt x="1868129" y="3272503"/>
                  <a:pt x="1533832" y="3264310"/>
                </a:cubicBezTo>
                <a:cubicBezTo>
                  <a:pt x="1199535" y="3256117"/>
                  <a:pt x="1079909" y="3274142"/>
                  <a:pt x="904567" y="3224981"/>
                </a:cubicBezTo>
                <a:cubicBezTo>
                  <a:pt x="729225" y="3175820"/>
                  <a:pt x="604683" y="3100439"/>
                  <a:pt x="481780" y="2969342"/>
                </a:cubicBezTo>
                <a:cubicBezTo>
                  <a:pt x="358877" y="2838245"/>
                  <a:pt x="167148" y="2438400"/>
                  <a:pt x="167148" y="2438400"/>
                </a:cubicBezTo>
                <a:lnTo>
                  <a:pt x="167148" y="2438400"/>
                </a:lnTo>
                <a:cubicBezTo>
                  <a:pt x="144206" y="2289277"/>
                  <a:pt x="57355" y="1950065"/>
                  <a:pt x="29497" y="1543665"/>
                </a:cubicBezTo>
                <a:cubicBezTo>
                  <a:pt x="1639" y="1137265"/>
                  <a:pt x="0" y="0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6476370" y="-53253"/>
            <a:ext cx="1980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B050"/>
                </a:solidFill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2000" baseline="30000">
                <a:solidFill>
                  <a:srgbClr val="00B050"/>
                </a:solidFill>
                <a:latin typeface="Helvetica" charset="0"/>
                <a:ea typeface="Helvetica" charset="0"/>
                <a:cs typeface="Helvetica" charset="0"/>
              </a:rPr>
              <a:t>nd</a:t>
            </a:r>
            <a:r>
              <a:rPr lang="en-US" sz="2000">
                <a:solidFill>
                  <a:srgbClr val="00B050"/>
                </a:solidFill>
                <a:latin typeface="Helvetica" charset="0"/>
                <a:ea typeface="Helvetica" charset="0"/>
                <a:cs typeface="Helvetica" charset="0"/>
              </a:rPr>
              <a:t> half-reaction</a:t>
            </a:r>
            <a:endParaRPr lang="en-US" sz="2000" dirty="0">
              <a:solidFill>
                <a:srgbClr val="00B05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60145" y="-53253"/>
            <a:ext cx="1930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2000" baseline="30000" dirty="0">
                <a:solidFill>
                  <a:srgbClr val="00B050"/>
                </a:solidFill>
                <a:latin typeface="Helvetica" charset="0"/>
                <a:ea typeface="Helvetica" charset="0"/>
                <a:cs typeface="Helvetica" charset="0"/>
              </a:rPr>
              <a:t>st</a:t>
            </a:r>
            <a:r>
              <a:rPr lang="en-US" sz="2000" dirty="0">
                <a:solidFill>
                  <a:srgbClr val="00B050"/>
                </a:solidFill>
                <a:latin typeface="Helvetica" charset="0"/>
                <a:ea typeface="Helvetica" charset="0"/>
                <a:cs typeface="Helvetica" charset="0"/>
              </a:rPr>
              <a:t> half-reaction</a:t>
            </a:r>
          </a:p>
        </p:txBody>
      </p:sp>
    </p:spTree>
    <p:extLst>
      <p:ext uri="{BB962C8B-B14F-4D97-AF65-F5344CB8AC3E}">
        <p14:creationId xmlns:p14="http://schemas.microsoft.com/office/powerpoint/2010/main" val="13494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4" grpId="0"/>
      <p:bldP spid="5" grpId="0"/>
      <p:bldP spid="14" grpId="0"/>
      <p:bldP spid="15" grpId="0"/>
      <p:bldP spid="16" grpId="0"/>
      <p:bldP spid="27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 txBox="1"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-128"/>
              </a:defRPr>
            </a:lvl9pPr>
          </a:lstStyle>
          <a:p>
            <a:pPr algn="ctr" eaLnBrk="1" hangingPunct="1"/>
            <a:r>
              <a:rPr lang="en-US" altLang="en-US" sz="4000" b="1" dirty="0">
                <a:solidFill>
                  <a:srgbClr val="2FB0DC"/>
                </a:solidFill>
                <a:latin typeface="Calibri" charset="0"/>
              </a:rPr>
              <a:t>Chymotrypsin Mechanism</a:t>
            </a:r>
            <a:br>
              <a:rPr lang="en-US" altLang="en-US" sz="3600" b="1" dirty="0">
                <a:solidFill>
                  <a:srgbClr val="2FB0DC"/>
                </a:solidFill>
                <a:latin typeface="Calibri" charset="0"/>
              </a:rPr>
            </a:br>
            <a:r>
              <a:rPr lang="en-US" altLang="en-US" sz="3600" b="1" dirty="0">
                <a:solidFill>
                  <a:srgbClr val="2FB0DC"/>
                </a:solidFill>
                <a:latin typeface="Calibri" charset="0"/>
              </a:rPr>
              <a:t> </a:t>
            </a:r>
            <a:r>
              <a:rPr lang="en-US" altLang="en-US" sz="3200" b="1" dirty="0">
                <a:solidFill>
                  <a:srgbClr val="2FB0DC"/>
                </a:solidFill>
                <a:latin typeface="Calibri" charset="0"/>
              </a:rPr>
              <a:t>Animation</a:t>
            </a:r>
          </a:p>
        </p:txBody>
      </p:sp>
      <p:sp>
        <p:nvSpPr>
          <p:cNvPr id="30723" name="Line 4"/>
          <p:cNvSpPr>
            <a:spLocks noChangeShapeType="1"/>
          </p:cNvSpPr>
          <p:nvPr/>
        </p:nvSpPr>
        <p:spPr bwMode="auto">
          <a:xfrm>
            <a:off x="304800" y="1524000"/>
            <a:ext cx="8534400" cy="0"/>
          </a:xfrm>
          <a:prstGeom prst="line">
            <a:avLst/>
          </a:prstGeom>
          <a:noFill/>
          <a:ln w="57150" cmpd="thinThick">
            <a:solidFill>
              <a:srgbClr val="2FB0D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0623_chymotrypsi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" y="1739288"/>
            <a:ext cx="7188200" cy="473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4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47342</TotalTime>
  <Words>64</Words>
  <Application>Microsoft Macintosh PowerPoint</Application>
  <PresentationFormat>On-screen Show (4:3)</PresentationFormat>
  <Paragraphs>18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MS PGothic</vt:lpstr>
      <vt:lpstr>Arial</vt:lpstr>
      <vt:lpstr>Calibri</vt:lpstr>
      <vt:lpstr>Helvetica</vt:lpstr>
      <vt:lpstr>Times</vt:lpstr>
      <vt:lpstr>Office Theme</vt:lpstr>
      <vt:lpstr>PowerPoint Presentation</vt:lpstr>
      <vt:lpstr>PowerPoint Presentation</vt:lpstr>
    </vt:vector>
  </TitlesOfParts>
  <Company>Carleton College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Tymoczko</dc:creator>
  <cp:lastModifiedBy>Microsoft Office User</cp:lastModifiedBy>
  <cp:revision>546</cp:revision>
  <cp:lastPrinted>2020-10-16T15:12:57Z</cp:lastPrinted>
  <dcterms:created xsi:type="dcterms:W3CDTF">2015-03-07T22:22:55Z</dcterms:created>
  <dcterms:modified xsi:type="dcterms:W3CDTF">2021-10-20T14:22:44Z</dcterms:modified>
</cp:coreProperties>
</file>