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handoutMasterIdLst>
    <p:handoutMasterId r:id="rId6"/>
  </p:handoutMasterIdLst>
  <p:sldIdLst>
    <p:sldId id="559" r:id="rId2"/>
    <p:sldId id="560" r:id="rId3"/>
    <p:sldId id="561" r:id="rId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3F80CD"/>
    <a:srgbClr val="62C3ED"/>
    <a:srgbClr val="4FB9D8"/>
    <a:srgbClr val="2297D5"/>
    <a:srgbClr val="FFC66B"/>
    <a:srgbClr val="FFA055"/>
    <a:srgbClr val="FF6D09"/>
    <a:srgbClr val="155590"/>
    <a:srgbClr val="337079"/>
    <a:srgbClr val="A4C4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620" autoAdjust="0"/>
    <p:restoredTop sz="87004" autoAdjust="0"/>
  </p:normalViewPr>
  <p:slideViewPr>
    <p:cSldViewPr snapToGrid="0" snapToObjects="1" showGuides="1">
      <p:cViewPr>
        <p:scale>
          <a:sx n="140" d="100"/>
          <a:sy n="140" d="100"/>
        </p:scale>
        <p:origin x="1480" y="16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snapToGrid="0" snapToObjects="1">
      <p:cViewPr varScale="1">
        <p:scale>
          <a:sx n="88" d="100"/>
          <a:sy n="88" d="100"/>
        </p:scale>
        <p:origin x="-2992"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handoutMaster" Target="handoutMasters/handoutMaster1.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D3DCC42-5574-A149-8297-ED6A42FB26C7}" type="datetimeFigureOut">
              <a:rPr lang="en-US" smtClean="0"/>
              <a:t>11/18/17</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E3CB7BB-E941-3648-9BA0-0BC7D39E6A88}" type="slidenum">
              <a:rPr lang="en-US" smtClean="0"/>
              <a:t>‹#›</a:t>
            </a:fld>
            <a:endParaRPr lang="en-US"/>
          </a:p>
        </p:txBody>
      </p:sp>
    </p:spTree>
    <p:extLst>
      <p:ext uri="{BB962C8B-B14F-4D97-AF65-F5344CB8AC3E}">
        <p14:creationId xmlns:p14="http://schemas.microsoft.com/office/powerpoint/2010/main" val="1790978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130F486-7A26-4140-93EF-7584E7E203C1}" type="datetimeFigureOut">
              <a:rPr lang="en-US" smtClean="0"/>
              <a:pPr/>
              <a:t>11/18/17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C768BB5-FF57-804F-BD97-67C41DB36E0E}" type="slidenum">
              <a:rPr lang="en-US" smtClean="0"/>
              <a:pPr/>
              <a:t>‹#›</a:t>
            </a:fld>
            <a:endParaRPr lang="en-US"/>
          </a:p>
        </p:txBody>
      </p:sp>
    </p:spTree>
    <p:extLst>
      <p:ext uri="{BB962C8B-B14F-4D97-AF65-F5344CB8AC3E}">
        <p14:creationId xmlns:p14="http://schemas.microsoft.com/office/powerpoint/2010/main" val="3690041240"/>
      </p:ext>
    </p:extLst>
  </p:cSld>
  <p:clrMap bg1="lt1" tx1="dk1" bg2="lt2" tx2="dk2" accent1="accent1" accent2="accent2" accent3="accent3" accent4="accent4" accent5="accent5" accent6="accent6" hlink="hlink" folHlink="folHlink"/>
  <p:notesStyle>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3715" name="Rectangle 3"/>
          <p:cNvSpPr>
            <a:spLocks noGrp="1" noChangeArrowheads="1"/>
          </p:cNvSpPr>
          <p:nvPr>
            <p:ph type="body" idx="1"/>
          </p:nvPr>
        </p:nvSpPr>
        <p:spPr bwMode="auto">
          <a:xfrm>
            <a:off x="701040" y="4416427"/>
            <a:ext cx="5608320" cy="418306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18549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endParaRPr lang="en-US" sz="1200">
              <a:solidFill>
                <a:srgbClr val="000000"/>
              </a:solidFill>
            </a:endParaRPr>
          </a:p>
        </p:txBody>
      </p:sp>
      <p:sp>
        <p:nvSpPr>
          <p:cNvPr id="586755"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86756" name="Rectangle 3"/>
          <p:cNvSpPr>
            <a:spLocks noGrp="1" noChangeArrowheads="1"/>
          </p:cNvSpPr>
          <p:nvPr>
            <p:ph type="body" idx="1"/>
            <p:custDataLst>
              <p:tags r:id="rId1"/>
            </p:custDataLst>
          </p:nvPr>
        </p:nvSpPr>
        <p:spPr bwMode="auto">
          <a:xfrm>
            <a:off x="701040" y="4416427"/>
            <a:ext cx="5608320" cy="4183063"/>
          </a:xfrm>
          <a:prstGeom prst="rect">
            <a:avLst/>
          </a:prstGeo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a:lstStyle/>
          <a:p>
            <a:pPr eaLnBrk="1" hangingPunct="1"/>
            <a:endParaRPr lang="en-US" sz="1600"/>
          </a:p>
        </p:txBody>
      </p:sp>
    </p:spTree>
    <p:extLst>
      <p:ext uri="{BB962C8B-B14F-4D97-AF65-F5344CB8AC3E}">
        <p14:creationId xmlns:p14="http://schemas.microsoft.com/office/powerpoint/2010/main" val="2145032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803DDF-C9AA-704F-AFB2-A2E83989B5B5}" type="datetimeFigureOut">
              <a:rPr lang="en-US" smtClean="0"/>
              <a:pPr/>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03DDF-C9AA-704F-AFB2-A2E83989B5B5}" type="datetimeFigureOut">
              <a:rPr lang="en-US" smtClean="0"/>
              <a:pPr/>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03DDF-C9AA-704F-AFB2-A2E83989B5B5}" type="datetimeFigureOut">
              <a:rPr lang="en-US" smtClean="0"/>
              <a:pPr/>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03DDF-C9AA-704F-AFB2-A2E83989B5B5}" type="datetimeFigureOut">
              <a:rPr lang="en-US" smtClean="0"/>
              <a:pPr/>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803DDF-C9AA-704F-AFB2-A2E83989B5B5}" type="datetimeFigureOut">
              <a:rPr lang="en-US" smtClean="0"/>
              <a:pPr/>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803DDF-C9AA-704F-AFB2-A2E83989B5B5}" type="datetimeFigureOut">
              <a:rPr lang="en-US" smtClean="0"/>
              <a:pPr/>
              <a:t>11/18/17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803DDF-C9AA-704F-AFB2-A2E83989B5B5}" type="datetimeFigureOut">
              <a:rPr lang="en-US" smtClean="0"/>
              <a:pPr/>
              <a:t>11/18/17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803DDF-C9AA-704F-AFB2-A2E83989B5B5}" type="datetimeFigureOut">
              <a:rPr lang="en-US" smtClean="0"/>
              <a:pPr/>
              <a:t>11/18/17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03DDF-C9AA-704F-AFB2-A2E83989B5B5}" type="datetimeFigureOut">
              <a:rPr lang="en-US" smtClean="0"/>
              <a:pPr/>
              <a:t>11/18/17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803DDF-C9AA-704F-AFB2-A2E83989B5B5}" type="datetimeFigureOut">
              <a:rPr lang="en-US" smtClean="0"/>
              <a:pPr/>
              <a:t>11/18/17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803DDF-C9AA-704F-AFB2-A2E83989B5B5}" type="datetimeFigureOut">
              <a:rPr lang="en-US" smtClean="0"/>
              <a:pPr/>
              <a:t>11/18/17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B96C-6015-A947-AC11-D960D3C526F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03DDF-C9AA-704F-AFB2-A2E83989B5B5}" type="datetimeFigureOut">
              <a:rPr lang="en-US" smtClean="0"/>
              <a:pPr/>
              <a:t>11/18/17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EB96C-6015-A947-AC11-D960D3C526F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2690" name="Rectangle 2"/>
          <p:cNvSpPr>
            <a:spLocks noGrp="1" noChangeArrowheads="1"/>
          </p:cNvSpPr>
          <p:nvPr>
            <p:ph type="title" idx="4294967295"/>
          </p:nvPr>
        </p:nvSpPr>
        <p:spPr>
          <a:xfrm>
            <a:off x="121920" y="101600"/>
            <a:ext cx="8900160" cy="622300"/>
          </a:xfrm>
        </p:spPr>
        <p:txBody>
          <a:bodyPr anchor="ctr" anchorCtr="0">
            <a:normAutofit/>
          </a:bodyPr>
          <a:lstStyle/>
          <a:p>
            <a:pPr eaLnBrk="1" hangingPunct="1"/>
            <a:r>
              <a:rPr lang="en-US" sz="3200" dirty="0">
                <a:latin typeface="Arial" charset="0"/>
              </a:rPr>
              <a:t>Molecular Cloning: Polymerase Chain Reaction</a:t>
            </a:r>
            <a:endParaRPr lang="en-US" sz="1600" dirty="0">
              <a:solidFill>
                <a:schemeClr val="tx1"/>
              </a:solidFill>
              <a:latin typeface="Arial" charset="0"/>
            </a:endParaRPr>
          </a:p>
        </p:txBody>
      </p:sp>
      <p:sp>
        <p:nvSpPr>
          <p:cNvPr id="882691" name="Rectangle 3"/>
          <p:cNvSpPr>
            <a:spLocks noGrp="1" noChangeArrowheads="1"/>
          </p:cNvSpPr>
          <p:nvPr>
            <p:ph type="body" idx="4294967295"/>
          </p:nvPr>
        </p:nvSpPr>
        <p:spPr>
          <a:xfrm>
            <a:off x="0" y="723900"/>
            <a:ext cx="9144000" cy="5900420"/>
          </a:xfrm>
        </p:spPr>
        <p:txBody>
          <a:bodyPr>
            <a:normAutofit/>
          </a:bodyPr>
          <a:lstStyle/>
          <a:p>
            <a:pPr eaLnBrk="1" hangingPunct="1">
              <a:buFontTx/>
              <a:buNone/>
            </a:pPr>
            <a:r>
              <a:rPr lang="en-US" sz="2400" dirty="0">
                <a:latin typeface="Arial" charset="0"/>
              </a:rPr>
              <a:t>Besides using host to  MAKE MORE copies of DNA sequences, they can be made by the </a:t>
            </a:r>
            <a:r>
              <a:rPr lang="en-US" sz="2400" b="1" dirty="0">
                <a:latin typeface="Arial" charset="0"/>
              </a:rPr>
              <a:t>polymerase chain reaction</a:t>
            </a:r>
            <a:r>
              <a:rPr lang="en-US" sz="2400" dirty="0">
                <a:latin typeface="Arial" charset="0"/>
              </a:rPr>
              <a:t> (</a:t>
            </a:r>
            <a:r>
              <a:rPr lang="en-US" sz="2400" b="1" dirty="0">
                <a:latin typeface="Arial" charset="0"/>
              </a:rPr>
              <a:t>PCR</a:t>
            </a:r>
            <a:r>
              <a:rPr lang="en-US" sz="2400" dirty="0">
                <a:latin typeface="Arial" charset="0"/>
              </a:rPr>
              <a:t>) technique (</a:t>
            </a:r>
            <a:r>
              <a:rPr lang="en-US" sz="2400" i="1" dirty="0">
                <a:latin typeface="Arial" charset="0"/>
              </a:rPr>
              <a:t>in vitro)</a:t>
            </a:r>
            <a:r>
              <a:rPr lang="en-US" sz="2400" dirty="0">
                <a:latin typeface="Arial" charset="0"/>
              </a:rPr>
              <a:t>.</a:t>
            </a:r>
          </a:p>
          <a:p>
            <a:pPr eaLnBrk="1" hangingPunct="1">
              <a:buFontTx/>
              <a:buNone/>
            </a:pPr>
            <a:r>
              <a:rPr lang="en-US" sz="2400" dirty="0">
                <a:latin typeface="Arial" charset="0"/>
              </a:rPr>
              <a:t>PCR is a cyclical process:</a:t>
            </a:r>
          </a:p>
          <a:p>
            <a:pPr eaLnBrk="1" hangingPunct="1">
              <a:spcBef>
                <a:spcPct val="20000"/>
              </a:spcBef>
            </a:pPr>
            <a:r>
              <a:rPr lang="en-US" sz="2000" dirty="0">
                <a:latin typeface="Arial" charset="0"/>
              </a:rPr>
              <a:t>DNA fragments are </a:t>
            </a:r>
            <a:r>
              <a:rPr lang="en-US" sz="2000" b="1" dirty="0">
                <a:latin typeface="Arial" charset="0"/>
              </a:rPr>
              <a:t>denatured</a:t>
            </a:r>
            <a:r>
              <a:rPr lang="en-US" sz="2000" dirty="0">
                <a:latin typeface="Arial" charset="0"/>
              </a:rPr>
              <a:t> by heating </a:t>
            </a:r>
            <a:r>
              <a:rPr lang="en-US" sz="2000" dirty="0">
                <a:latin typeface="Wingdings 3" charset="0"/>
              </a:rPr>
              <a:t>g</a:t>
            </a:r>
            <a:r>
              <a:rPr lang="en-US" sz="2000" dirty="0">
                <a:latin typeface="Arial" charset="0"/>
              </a:rPr>
              <a:t> single-stranded DNA</a:t>
            </a:r>
          </a:p>
          <a:p>
            <a:pPr eaLnBrk="1" hangingPunct="1">
              <a:spcBef>
                <a:spcPct val="20000"/>
              </a:spcBef>
            </a:pPr>
            <a:r>
              <a:rPr lang="en-US" sz="2000" dirty="0">
                <a:latin typeface="Arial" charset="0"/>
              </a:rPr>
              <a:t>Primers (one </a:t>
            </a:r>
            <a:r>
              <a:rPr lang="en-US" sz="2000" dirty="0" smtClean="0">
                <a:latin typeface="Arial" charset="0"/>
              </a:rPr>
              <a:t>complimentary </a:t>
            </a:r>
            <a:r>
              <a:rPr lang="en-US" sz="2000" dirty="0">
                <a:latin typeface="Arial" charset="0"/>
              </a:rPr>
              <a:t>to each strand), plus </a:t>
            </a:r>
            <a:r>
              <a:rPr lang="en-US" sz="2000" dirty="0" err="1">
                <a:latin typeface="Arial" charset="0"/>
              </a:rPr>
              <a:t>dNTPs</a:t>
            </a:r>
            <a:r>
              <a:rPr lang="en-US" sz="2000" dirty="0">
                <a:latin typeface="Arial" charset="0"/>
              </a:rPr>
              <a:t>, and DNA polymerase are added </a:t>
            </a:r>
            <a:r>
              <a:rPr lang="en-US" sz="2000" dirty="0">
                <a:latin typeface="Wingdings 3" charset="0"/>
              </a:rPr>
              <a:t>g</a:t>
            </a:r>
            <a:r>
              <a:rPr lang="en-US" sz="2000" dirty="0">
                <a:latin typeface="Arial" charset="0"/>
              </a:rPr>
              <a:t> </a:t>
            </a:r>
            <a:r>
              <a:rPr lang="en-US" sz="2000" b="1" dirty="0">
                <a:latin typeface="Arial" charset="0"/>
              </a:rPr>
              <a:t>annealing</a:t>
            </a:r>
            <a:r>
              <a:rPr lang="en-US" sz="2000" dirty="0">
                <a:latin typeface="Arial" charset="0"/>
              </a:rPr>
              <a:t> and </a:t>
            </a:r>
            <a:r>
              <a:rPr lang="en-US" sz="2000" b="1" dirty="0">
                <a:latin typeface="Arial" charset="0"/>
              </a:rPr>
              <a:t>extension</a:t>
            </a:r>
            <a:r>
              <a:rPr lang="en-US" sz="2000" dirty="0">
                <a:latin typeface="Arial" charset="0"/>
              </a:rPr>
              <a:t> </a:t>
            </a:r>
            <a:r>
              <a:rPr lang="en-US" sz="2000" dirty="0">
                <a:latin typeface="Wingdings 3" charset="0"/>
              </a:rPr>
              <a:t>g</a:t>
            </a:r>
            <a:r>
              <a:rPr lang="en-US" sz="2000" dirty="0">
                <a:latin typeface="Arial" charset="0"/>
              </a:rPr>
              <a:t> new double-stranded DNA</a:t>
            </a:r>
          </a:p>
          <a:p>
            <a:pPr eaLnBrk="1" hangingPunct="1">
              <a:spcBef>
                <a:spcPct val="20000"/>
              </a:spcBef>
            </a:pPr>
            <a:r>
              <a:rPr lang="en-US" sz="2000" dirty="0">
                <a:latin typeface="Arial" charset="0"/>
              </a:rPr>
              <a:t>Repeat</a:t>
            </a:r>
          </a:p>
          <a:p>
            <a:pPr eaLnBrk="1" hangingPunct="1">
              <a:buFontTx/>
              <a:buNone/>
            </a:pPr>
            <a:r>
              <a:rPr lang="en-US" sz="2000" dirty="0">
                <a:latin typeface="Arial" charset="0"/>
              </a:rPr>
              <a:t>An initial problem with PCR was its temperature requirements.</a:t>
            </a:r>
          </a:p>
          <a:p>
            <a:pPr marL="228600" eaLnBrk="1" hangingPunct="1">
              <a:lnSpc>
                <a:spcPct val="90000"/>
              </a:lnSpc>
              <a:spcBef>
                <a:spcPts val="840"/>
              </a:spcBef>
              <a:buFontTx/>
              <a:buNone/>
            </a:pPr>
            <a:r>
              <a:rPr lang="en-US" sz="2000" dirty="0">
                <a:latin typeface="Arial" charset="0"/>
              </a:rPr>
              <a:t>The key insight was the use of an enzyme that could withstand the heat needed to denature the DNA  </a:t>
            </a:r>
            <a:r>
              <a:rPr lang="en-US" sz="2000" dirty="0">
                <a:latin typeface="Wingdings 3" charset="0"/>
              </a:rPr>
              <a:t>g</a:t>
            </a:r>
            <a:r>
              <a:rPr lang="en-US" sz="2000" dirty="0">
                <a:latin typeface="Arial" charset="0"/>
              </a:rPr>
              <a:t> DNA polymerase from </a:t>
            </a:r>
            <a:r>
              <a:rPr lang="en-US" sz="2000" i="1" dirty="0" err="1">
                <a:latin typeface="Arial" charset="0"/>
              </a:rPr>
              <a:t>Thermus</a:t>
            </a:r>
            <a:r>
              <a:rPr lang="en-US" sz="2000" i="1" dirty="0">
                <a:latin typeface="Arial" charset="0"/>
              </a:rPr>
              <a:t> </a:t>
            </a:r>
            <a:r>
              <a:rPr lang="en-US" sz="2000" i="1" dirty="0" err="1">
                <a:latin typeface="Arial" charset="0"/>
              </a:rPr>
              <a:t>aquaticus</a:t>
            </a:r>
            <a:r>
              <a:rPr lang="en-US" sz="2000" i="1" dirty="0">
                <a:latin typeface="Arial" charset="0"/>
              </a:rPr>
              <a:t>,</a:t>
            </a:r>
            <a:r>
              <a:rPr lang="en-US" sz="2000" b="1" dirty="0">
                <a:latin typeface="Arial" charset="0"/>
              </a:rPr>
              <a:t> </a:t>
            </a:r>
            <a:r>
              <a:rPr lang="en-US" sz="2000" b="1" i="1" dirty="0" err="1">
                <a:latin typeface="Arial" charset="0"/>
              </a:rPr>
              <a:t>Taq</a:t>
            </a:r>
            <a:r>
              <a:rPr lang="en-US" sz="2000" b="1" dirty="0">
                <a:latin typeface="Arial" charset="0"/>
              </a:rPr>
              <a:t> </a:t>
            </a:r>
            <a:r>
              <a:rPr lang="en-US" sz="2000" b="1" dirty="0" smtClean="0">
                <a:latin typeface="Arial" charset="0"/>
              </a:rPr>
              <a:t>Polymerase</a:t>
            </a:r>
            <a:r>
              <a:rPr lang="en-US" sz="2000" b="1" dirty="0">
                <a:latin typeface="Arial" charset="0"/>
              </a:rPr>
              <a:t> </a:t>
            </a:r>
            <a:r>
              <a:rPr lang="en-US" sz="2000" dirty="0" smtClean="0">
                <a:latin typeface="Arial" charset="0"/>
              </a:rPr>
              <a:t>(</a:t>
            </a:r>
            <a:r>
              <a:rPr lang="en-US" sz="2000" dirty="0">
                <a:latin typeface="Arial" charset="0"/>
              </a:rPr>
              <a:t>insight of Kerri Mullis</a:t>
            </a:r>
            <a:r>
              <a:rPr lang="en-US" sz="2000" dirty="0" smtClean="0">
                <a:latin typeface="Arial" charset="0"/>
              </a:rPr>
              <a:t>).</a:t>
            </a:r>
            <a:endParaRPr lang="en-US" sz="2000" dirty="0">
              <a:latin typeface="Arial" charset="0"/>
            </a:endParaRPr>
          </a:p>
          <a:p>
            <a:pPr eaLnBrk="1" hangingPunct="1">
              <a:lnSpc>
                <a:spcPct val="90000"/>
              </a:lnSpc>
              <a:buFontTx/>
              <a:buNone/>
            </a:pPr>
            <a:r>
              <a:rPr lang="en-US" sz="2000" dirty="0">
                <a:latin typeface="Arial" charset="0"/>
              </a:rPr>
              <a:t>The amplified DNA can then be inserted into plasmids to create recombinant DNA and cloned in host cells.  Synthetic DNA can be manipulated to create specific mutations in order to study the consequences of the mutation: Site-directed Mutagenesis.</a:t>
            </a:r>
          </a:p>
          <a:p>
            <a:pPr eaLnBrk="1" hangingPunct="1">
              <a:buFontTx/>
              <a:buNone/>
            </a:pPr>
            <a:endParaRPr lang="en-US" sz="2000" dirty="0">
              <a:latin typeface="Arial" charset="0"/>
            </a:endParaRPr>
          </a:p>
        </p:txBody>
      </p:sp>
    </p:spTree>
    <p:extLst>
      <p:ext uri="{BB962C8B-B14F-4D97-AF65-F5344CB8AC3E}">
        <p14:creationId xmlns:p14="http://schemas.microsoft.com/office/powerpoint/2010/main" val="216831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8826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8826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8826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8826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8826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8" presetClass="entr" presetSubtype="0" fill="hold" grpId="0" nodeType="clickEffect">
                                  <p:stCondLst>
                                    <p:cond delay="0"/>
                                  </p:stCondLst>
                                  <p:childTnLst>
                                    <p:set>
                                      <p:cBhvr>
                                        <p:cTn id="26" dur="1" fill="hold">
                                          <p:stCondLst>
                                            <p:cond delay="499"/>
                                          </p:stCondLst>
                                        </p:cTn>
                                        <p:tgtEl>
                                          <p:spTgt spid="8826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8" presetClass="entr" presetSubtype="0" fill="hold" grpId="0" nodeType="clickEffect">
                                  <p:stCondLst>
                                    <p:cond delay="0"/>
                                  </p:stCondLst>
                                  <p:childTnLst>
                                    <p:set>
                                      <p:cBhvr>
                                        <p:cTn id="30" dur="1" fill="hold">
                                          <p:stCondLst>
                                            <p:cond delay="499"/>
                                          </p:stCondLst>
                                        </p:cTn>
                                        <p:tgtEl>
                                          <p:spTgt spid="8826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68" presetClass="entr" presetSubtype="0" fill="hold" grpId="0" nodeType="clickEffect">
                                  <p:stCondLst>
                                    <p:cond delay="0"/>
                                  </p:stCondLst>
                                  <p:childTnLst>
                                    <p:set>
                                      <p:cBhvr>
                                        <p:cTn id="34" dur="1" fill="hold">
                                          <p:stCondLst>
                                            <p:cond delay="499"/>
                                          </p:stCondLst>
                                        </p:cTn>
                                        <p:tgtEl>
                                          <p:spTgt spid="8826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1" name="Rectangle 3"/>
          <p:cNvSpPr>
            <a:spLocks noGrp="1" noChangeArrowheads="1"/>
          </p:cNvSpPr>
          <p:nvPr>
            <p:ph type="body" idx="4294967295"/>
          </p:nvPr>
        </p:nvSpPr>
        <p:spPr/>
        <p:txBody>
          <a:bodyPr/>
          <a:lstStyle/>
          <a:p>
            <a:pPr eaLnBrk="1" hangingPunct="1"/>
            <a:endParaRPr lang="en-US">
              <a:latin typeface="Arial" charset="0"/>
            </a:endParaRPr>
          </a:p>
        </p:txBody>
      </p:sp>
      <p:pic>
        <p:nvPicPr>
          <p:cNvPr id="585732" name="Picture 4" descr="Life9e-Fig-13-22-0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0243" b="10243"/>
          <a:stretch>
            <a:fillRect/>
          </a:stretch>
        </p:blipFill>
        <p:spPr bwMode="auto">
          <a:xfrm>
            <a:off x="177800" y="1090613"/>
            <a:ext cx="8778875" cy="510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a:xfrm>
            <a:off x="243840" y="5924551"/>
            <a:ext cx="8900160" cy="622300"/>
          </a:xfrm>
          <a:prstGeom prst="rect">
            <a:avLst/>
          </a:prstGeom>
        </p:spPr>
        <p:txBody>
          <a:bodyPr vert="horz" lIns="91440" tIns="45720" rIns="91440" bIns="45720" rtlCol="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smtClean="0">
                <a:latin typeface="Arial" charset="0"/>
              </a:rPr>
              <a:t>Molecular Cloning: Polymerase Chain Reaction</a:t>
            </a:r>
            <a:endParaRPr lang="en-US" sz="1600" dirty="0">
              <a:latin typeface="Arial" charset="0"/>
            </a:endParaRPr>
          </a:p>
        </p:txBody>
      </p:sp>
      <p:sp>
        <p:nvSpPr>
          <p:cNvPr id="6" name="TextBox 5"/>
          <p:cNvSpPr txBox="1">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gn="ctr"/>
            <a:r>
              <a:rPr lang="en-US" altLang="en-US" sz="3600" b="1" dirty="0">
                <a:solidFill>
                  <a:srgbClr val="FF6D09"/>
                </a:solidFill>
                <a:latin typeface="Arial" charset="0"/>
                <a:ea typeface="Arial" charset="0"/>
                <a:cs typeface="Arial" charset="0"/>
              </a:rPr>
              <a:t>Process Diagram:</a:t>
            </a:r>
          </a:p>
          <a:p>
            <a:pPr algn="ctr"/>
            <a:r>
              <a:rPr lang="en-US" altLang="en-US" sz="3600" b="1" dirty="0">
                <a:solidFill>
                  <a:srgbClr val="FF6D09"/>
                </a:solidFill>
                <a:latin typeface="Arial" charset="0"/>
                <a:ea typeface="Arial" charset="0"/>
                <a:cs typeface="Arial" charset="0"/>
              </a:rPr>
              <a:t>Polymerase Chain Reaction (PCR)</a:t>
            </a:r>
          </a:p>
        </p:txBody>
      </p:sp>
    </p:spTree>
    <p:extLst>
      <p:ext uri="{BB962C8B-B14F-4D97-AF65-F5344CB8AC3E}">
        <p14:creationId xmlns:p14="http://schemas.microsoft.com/office/powerpoint/2010/main" val="707103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3365" y="857250"/>
            <a:ext cx="6858000" cy="701796"/>
          </a:xfrm>
        </p:spPr>
        <p:txBody>
          <a:bodyPr>
            <a:normAutofit fontScale="90000"/>
          </a:bodyPr>
          <a:lstStyle/>
          <a:p>
            <a:r>
              <a:rPr lang="en-US" dirty="0" smtClean="0"/>
              <a:t>Video of PCR</a:t>
            </a:r>
            <a:endParaRPr lang="en-US" dirty="0"/>
          </a:p>
        </p:txBody>
      </p:sp>
      <p:pic>
        <p:nvPicPr>
          <p:cNvPr id="3" name="0903_pc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366" y="1559047"/>
            <a:ext cx="6542126" cy="3943349"/>
          </a:xfrm>
          <a:prstGeom prst="rect">
            <a:avLst/>
          </a:prstGeom>
        </p:spPr>
      </p:pic>
    </p:spTree>
    <p:extLst>
      <p:ext uri="{BB962C8B-B14F-4D97-AF65-F5344CB8AC3E}">
        <p14:creationId xmlns:p14="http://schemas.microsoft.com/office/powerpoint/2010/main" val="136961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63665</TotalTime>
  <Words>177</Words>
  <Application>Microsoft Macintosh PowerPoint</Application>
  <PresentationFormat>On-screen Show (4:3)</PresentationFormat>
  <Paragraphs>13</Paragraphs>
  <Slides>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Calibri</vt:lpstr>
      <vt:lpstr>ＭＳ Ｐゴシック</vt:lpstr>
      <vt:lpstr>Times New Roman</vt:lpstr>
      <vt:lpstr>Wingdings 3</vt:lpstr>
      <vt:lpstr>Arial</vt:lpstr>
      <vt:lpstr>Office Theme</vt:lpstr>
      <vt:lpstr>Molecular Cloning: Polymerase Chain Reaction</vt:lpstr>
      <vt:lpstr>PowerPoint Presentation</vt:lpstr>
      <vt:lpstr>Video of PCR</vt:lpstr>
    </vt:vector>
  </TitlesOfParts>
  <Company>Boston University</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BI/CH 421S &amp; CH 423S</dc:title>
  <dc:creator>Allison Lamanna</dc:creator>
  <cp:lastModifiedBy>Dean Tolan</cp:lastModifiedBy>
  <cp:revision>232</cp:revision>
  <cp:lastPrinted>2017-11-17T15:05:17Z</cp:lastPrinted>
  <dcterms:created xsi:type="dcterms:W3CDTF">2013-07-15T14:54:24Z</dcterms:created>
  <dcterms:modified xsi:type="dcterms:W3CDTF">2017-11-18T20:36:27Z</dcterms:modified>
</cp:coreProperties>
</file>