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handoutMasterIdLst>
    <p:handoutMasterId r:id="rId8"/>
  </p:handoutMasterIdLst>
  <p:sldIdLst>
    <p:sldId id="531" r:id="rId2"/>
    <p:sldId id="532" r:id="rId3"/>
    <p:sldId id="533" r:id="rId4"/>
    <p:sldId id="593" r:id="rId5"/>
    <p:sldId id="592" r:id="rId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clrMru>
    <a:srgbClr val="3F80CD"/>
    <a:srgbClr val="62C3ED"/>
    <a:srgbClr val="4FB9D8"/>
    <a:srgbClr val="2297D5"/>
    <a:srgbClr val="FFC66B"/>
    <a:srgbClr val="FFA055"/>
    <a:srgbClr val="FF6D09"/>
    <a:srgbClr val="155590"/>
    <a:srgbClr val="337079"/>
    <a:srgbClr val="A4C4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23" autoAdjust="0"/>
    <p:restoredTop sz="87031" autoAdjust="0"/>
  </p:normalViewPr>
  <p:slideViewPr>
    <p:cSldViewPr snapToGrid="0" snapToObjects="1" showGuides="1">
      <p:cViewPr>
        <p:scale>
          <a:sx n="140" d="100"/>
          <a:sy n="140" d="100"/>
        </p:scale>
        <p:origin x="1560" y="-1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notesViewPr>
    <p:cSldViewPr snapToGrid="0" snapToObjects="1">
      <p:cViewPr varScale="1">
        <p:scale>
          <a:sx n="88" d="100"/>
          <a:sy n="88" d="100"/>
        </p:scale>
        <p:origin x="-2992" y="-10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AD3DCC42-5574-A149-8297-ED6A42FB26C7}" type="datetimeFigureOut">
              <a:rPr lang="en-US" smtClean="0"/>
              <a:t>11/13/24</a:t>
            </a:fld>
            <a:endParaRPr lang="en-US"/>
          </a:p>
        </p:txBody>
      </p:sp>
      <p:sp>
        <p:nvSpPr>
          <p:cNvPr id="4" name="Footer Placeholder 3"/>
          <p:cNvSpPr>
            <a:spLocks noGrp="1"/>
          </p:cNvSpPr>
          <p:nvPr>
            <p:ph type="ftr" sz="quarter" idx="2"/>
          </p:nvPr>
        </p:nvSpPr>
        <p:spPr>
          <a:xfrm>
            <a:off x="1"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1E3CB7BB-E941-3648-9BA0-0BC7D39E6A88}" type="slidenum">
              <a:rPr lang="en-US" smtClean="0"/>
              <a:t>‹#›</a:t>
            </a:fld>
            <a:endParaRPr lang="en-US"/>
          </a:p>
        </p:txBody>
      </p:sp>
    </p:spTree>
    <p:extLst>
      <p:ext uri="{BB962C8B-B14F-4D97-AF65-F5344CB8AC3E}">
        <p14:creationId xmlns:p14="http://schemas.microsoft.com/office/powerpoint/2010/main" val="17909789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130F486-7A26-4140-93EF-7584E7E203C1}" type="datetimeFigureOut">
              <a:rPr lang="en-US" smtClean="0"/>
              <a:pPr/>
              <a:t>11/13/24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C768BB5-FF57-804F-BD97-67C41DB36E0E}" type="slidenum">
              <a:rPr lang="en-US" smtClean="0"/>
              <a:pPr/>
              <a:t>‹#›</a:t>
            </a:fld>
            <a:endParaRPr lang="en-US"/>
          </a:p>
        </p:txBody>
      </p:sp>
    </p:spTree>
    <p:extLst>
      <p:ext uri="{BB962C8B-B14F-4D97-AF65-F5344CB8AC3E}">
        <p14:creationId xmlns:p14="http://schemas.microsoft.com/office/powerpoint/2010/main" val="3690041240"/>
      </p:ext>
    </p:extLst>
  </p:cSld>
  <p:clrMap bg1="lt1" tx1="dk1" bg2="lt2" tx2="dk2" accent1="accent1" accent2="accent2" accent3="accent3" accent4="accent4" accent5="accent5" accent6="accent6" hlink="hlink" folHlink="folHlink"/>
  <p:notes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ln>
            <a:miter lim="800000"/>
            <a:headEnd/>
            <a:tailEnd/>
          </a:ln>
        </p:spPr>
        <p:txBody>
          <a:bodyPr/>
          <a:lstStyle/>
          <a:p>
            <a:fld id="{2B52A8C2-9793-414A-8633-8D59607777C1}" type="slidenum">
              <a:rPr lang="en-US"/>
              <a:pPr/>
              <a:t>1</a:t>
            </a:fld>
            <a:endParaRPr lang="en-US"/>
          </a:p>
        </p:txBody>
      </p:sp>
      <p:sp>
        <p:nvSpPr>
          <p:cNvPr id="215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50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232943" indent="-232943">
              <a:spcBef>
                <a:spcPct val="0"/>
              </a:spcBef>
              <a:buFontTx/>
              <a:buAutoNum type="arabicPeriod"/>
            </a:pPr>
            <a:r>
              <a:rPr lang="en-US" dirty="0"/>
              <a:t>DNA polymerization reaction needs four components: template, primer, </a:t>
            </a:r>
            <a:r>
              <a:rPr lang="en-US" dirty="0" err="1"/>
              <a:t>dNTP</a:t>
            </a:r>
            <a:r>
              <a:rPr lang="en-US" dirty="0"/>
              <a:t>, and DNA polymerase.</a:t>
            </a:r>
          </a:p>
          <a:p>
            <a:pPr marL="232943" indent="-232943">
              <a:spcBef>
                <a:spcPct val="0"/>
              </a:spcBef>
            </a:pPr>
            <a:r>
              <a:rPr lang="en-US" dirty="0"/>
              <a:t>	A. Template: double stranded DNA has to be separated into single stranded DNA to be used as the template</a:t>
            </a:r>
          </a:p>
          <a:p>
            <a:pPr marL="232943" indent="-232943">
              <a:spcBef>
                <a:spcPct val="0"/>
              </a:spcBef>
            </a:pPr>
            <a:r>
              <a:rPr lang="en-US" dirty="0"/>
              <a:t>	B. Primer: a short single stranded DNA, which is complementary to the template</a:t>
            </a:r>
          </a:p>
          <a:p>
            <a:pPr marL="232943" indent="-232943">
              <a:spcBef>
                <a:spcPct val="0"/>
              </a:spcBef>
            </a:pPr>
            <a:r>
              <a:rPr lang="en-US" dirty="0"/>
              <a:t>	C. </a:t>
            </a:r>
            <a:r>
              <a:rPr lang="en-US" dirty="0" err="1"/>
              <a:t>dNTP</a:t>
            </a:r>
            <a:r>
              <a:rPr lang="en-US" dirty="0"/>
              <a:t>: a mixture of </a:t>
            </a:r>
            <a:r>
              <a:rPr lang="en-US" dirty="0" err="1"/>
              <a:t>dATP</a:t>
            </a:r>
            <a:r>
              <a:rPr lang="en-US" dirty="0"/>
              <a:t>, </a:t>
            </a:r>
            <a:r>
              <a:rPr lang="en-US" dirty="0" err="1"/>
              <a:t>dTTP</a:t>
            </a:r>
            <a:r>
              <a:rPr lang="en-US" dirty="0"/>
              <a:t>, </a:t>
            </a:r>
            <a:r>
              <a:rPr lang="en-US" dirty="0" err="1"/>
              <a:t>dGTP</a:t>
            </a:r>
            <a:r>
              <a:rPr lang="en-US" dirty="0"/>
              <a:t>, and </a:t>
            </a:r>
            <a:r>
              <a:rPr lang="en-US" dirty="0" err="1"/>
              <a:t>dCTP</a:t>
            </a:r>
            <a:endParaRPr lang="en-US" dirty="0"/>
          </a:p>
          <a:p>
            <a:pPr marL="232943" indent="-232943">
              <a:spcBef>
                <a:spcPct val="0"/>
              </a:spcBef>
            </a:pPr>
            <a:r>
              <a:rPr lang="en-US" dirty="0"/>
              <a:t>	D. DNA polymerase</a:t>
            </a:r>
          </a:p>
          <a:p>
            <a:pPr marL="232943" indent="-232943">
              <a:spcBef>
                <a:spcPct val="0"/>
              </a:spcBef>
              <a:buFontTx/>
              <a:buAutoNum type="arabicPeriod"/>
            </a:pPr>
            <a:endParaRPr lang="en-US" dirty="0"/>
          </a:p>
          <a:p>
            <a:pPr marL="232943" indent="-232943">
              <a:spcBef>
                <a:spcPct val="0"/>
              </a:spcBef>
            </a:pPr>
            <a:r>
              <a:rPr lang="en-US" dirty="0"/>
              <a:t>2. If some of the </a:t>
            </a:r>
            <a:r>
              <a:rPr lang="en-US" dirty="0" err="1"/>
              <a:t>dNTP</a:t>
            </a:r>
            <a:r>
              <a:rPr lang="en-US" dirty="0"/>
              <a:t> is replaced by the 2’, 3’-dideoxy nucleotide, the reaction will not able to proceed because it can not form the 3’, 5’-phosphodiester bond.  This is the method used for DNA sequencing.</a:t>
            </a:r>
          </a:p>
          <a:p>
            <a:pPr marL="232943" indent="-232943">
              <a:spcBef>
                <a:spcPct val="0"/>
              </a:spcBef>
              <a:buFontTx/>
              <a:buAutoNum type="arabicPeriod"/>
            </a:pPr>
            <a:endParaRPr lang="en-US" dirty="0"/>
          </a:p>
          <a:p>
            <a:pPr marL="232943" indent="-232943">
              <a:spcBef>
                <a:spcPct val="0"/>
              </a:spcBef>
              <a:buFontTx/>
              <a:buAutoNum type="arabicPeriod"/>
            </a:pPr>
            <a:endParaRPr lang="en-US" dirty="0"/>
          </a:p>
        </p:txBody>
      </p:sp>
    </p:spTree>
    <p:extLst>
      <p:ext uri="{BB962C8B-B14F-4D97-AF65-F5344CB8AC3E}">
        <p14:creationId xmlns:p14="http://schemas.microsoft.com/office/powerpoint/2010/main" val="1548081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ln>
            <a:miter lim="800000"/>
            <a:headEnd/>
            <a:tailEnd/>
          </a:ln>
        </p:spPr>
        <p:txBody>
          <a:bodyPr/>
          <a:lstStyle/>
          <a:p>
            <a:fld id="{55F9EC75-A1D2-384A-A7BF-EC76C491CF19}" type="slidenum">
              <a:rPr lang="en-US"/>
              <a:pPr/>
              <a:t>2</a:t>
            </a:fld>
            <a:endParaRPr lang="en-US"/>
          </a:p>
        </p:txBody>
      </p:sp>
      <p:sp>
        <p:nvSpPr>
          <p:cNvPr id="225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53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Need to understand how the sequencing reaction work</a:t>
            </a:r>
          </a:p>
        </p:txBody>
      </p:sp>
    </p:spTree>
    <p:extLst>
      <p:ext uri="{BB962C8B-B14F-4D97-AF65-F5344CB8AC3E}">
        <p14:creationId xmlns:p14="http://schemas.microsoft.com/office/powerpoint/2010/main" val="1846446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bwMode="auto">
          <a:ln>
            <a:miter lim="800000"/>
            <a:headEnd/>
            <a:tailEnd/>
          </a:ln>
        </p:spPr>
        <p:txBody>
          <a:bodyPr/>
          <a:lstStyle/>
          <a:p>
            <a:fld id="{BFFB4B26-4B4B-4D4E-87FC-701D960E9385}" type="slidenum">
              <a:rPr lang="en-US"/>
              <a:pPr/>
              <a:t>3</a:t>
            </a:fld>
            <a:endParaRPr lang="en-US"/>
          </a:p>
        </p:txBody>
      </p:sp>
      <p:sp>
        <p:nvSpPr>
          <p:cNvPr id="235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5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232943" indent="-232943">
              <a:spcBef>
                <a:spcPct val="0"/>
              </a:spcBef>
              <a:buFontTx/>
              <a:buAutoNum type="arabicPeriod"/>
            </a:pPr>
            <a:r>
              <a:rPr lang="en-US"/>
              <a:t>The first method developed is to used radioactive labeled ddATP, ddTTP, ddCTP, and ddGTP to run four different reactions.</a:t>
            </a:r>
          </a:p>
          <a:p>
            <a:pPr marL="232943" indent="-232943">
              <a:spcBef>
                <a:spcPct val="0"/>
              </a:spcBef>
              <a:buFontTx/>
              <a:buAutoNum type="arabicPeriod"/>
            </a:pPr>
            <a:endParaRPr lang="en-US"/>
          </a:p>
          <a:p>
            <a:pPr marL="232943" indent="-232943">
              <a:spcBef>
                <a:spcPct val="0"/>
              </a:spcBef>
              <a:buFontTx/>
              <a:buAutoNum type="arabicPeriod"/>
            </a:pPr>
            <a:r>
              <a:rPr lang="en-US"/>
              <a:t>The resulted DNA is separated on polyacrylamide gel.</a:t>
            </a:r>
          </a:p>
          <a:p>
            <a:pPr marL="232943" indent="-232943">
              <a:spcBef>
                <a:spcPct val="0"/>
              </a:spcBef>
              <a:buFontTx/>
              <a:buAutoNum type="arabicPeriod"/>
            </a:pPr>
            <a:endParaRPr lang="en-US"/>
          </a:p>
          <a:p>
            <a:pPr marL="232943" indent="-232943">
              <a:spcBef>
                <a:spcPct val="0"/>
              </a:spcBef>
              <a:buFontTx/>
              <a:buAutoNum type="arabicPeriod"/>
            </a:pPr>
            <a:r>
              <a:rPr lang="en-US"/>
              <a:t>The sequence can then be directly read based on the gel.</a:t>
            </a:r>
          </a:p>
          <a:p>
            <a:pPr marL="232943" indent="-232943">
              <a:spcBef>
                <a:spcPct val="0"/>
              </a:spcBef>
              <a:buFontTx/>
              <a:buAutoNum type="arabicPeriod"/>
            </a:pPr>
            <a:endParaRPr lang="en-US"/>
          </a:p>
          <a:p>
            <a:pPr marL="232943" indent="-232943">
              <a:spcBef>
                <a:spcPct val="0"/>
              </a:spcBef>
              <a:buFontTx/>
              <a:buAutoNum type="arabicPeriod"/>
            </a:pPr>
            <a:r>
              <a:rPr lang="en-US"/>
              <a:t>Problem: the resolution is not very high.  In Maximum, only 200 – 300 bp can be determined.  Also, because it is read manually, it is easily to introduced errors.  This is the first generation sequencing method.  Very time consuming and easy to make mistakes.</a:t>
            </a:r>
          </a:p>
        </p:txBody>
      </p:sp>
    </p:spTree>
    <p:extLst>
      <p:ext uri="{BB962C8B-B14F-4D97-AF65-F5344CB8AC3E}">
        <p14:creationId xmlns:p14="http://schemas.microsoft.com/office/powerpoint/2010/main" val="2079256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Times" charset="0"/>
              </a:defRPr>
            </a:lvl1pPr>
            <a:lvl2pPr marL="742950" indent="-285750">
              <a:defRPr sz="2400">
                <a:solidFill>
                  <a:schemeClr val="tx1"/>
                </a:solidFill>
                <a:latin typeface="Times" charset="0"/>
              </a:defRPr>
            </a:lvl2pPr>
            <a:lvl3pPr marL="1143000" indent="-228600">
              <a:defRPr sz="2400">
                <a:solidFill>
                  <a:schemeClr val="tx1"/>
                </a:solidFill>
                <a:latin typeface="Times" charset="0"/>
              </a:defRPr>
            </a:lvl3pPr>
            <a:lvl4pPr marL="1600200" indent="-228600">
              <a:defRPr sz="2400">
                <a:solidFill>
                  <a:schemeClr val="tx1"/>
                </a:solidFill>
                <a:latin typeface="Times" charset="0"/>
              </a:defRPr>
            </a:lvl4pPr>
            <a:lvl5pPr marL="2057400" indent="-228600">
              <a:defRPr sz="2400">
                <a:solidFill>
                  <a:schemeClr val="tx1"/>
                </a:solidFill>
                <a:latin typeface="Times" charset="0"/>
              </a:defRPr>
            </a:lvl5pPr>
            <a:lvl6pPr marL="2514600" indent="-228600" eaLnBrk="0" fontAlgn="base" hangingPunct="0">
              <a:spcBef>
                <a:spcPct val="0"/>
              </a:spcBef>
              <a:spcAft>
                <a:spcPct val="0"/>
              </a:spcAft>
              <a:defRPr sz="2400">
                <a:solidFill>
                  <a:schemeClr val="tx1"/>
                </a:solidFill>
                <a:latin typeface="Times" charset="0"/>
              </a:defRPr>
            </a:lvl6pPr>
            <a:lvl7pPr marL="2971800" indent="-228600" eaLnBrk="0" fontAlgn="base" hangingPunct="0">
              <a:spcBef>
                <a:spcPct val="0"/>
              </a:spcBef>
              <a:spcAft>
                <a:spcPct val="0"/>
              </a:spcAft>
              <a:defRPr sz="2400">
                <a:solidFill>
                  <a:schemeClr val="tx1"/>
                </a:solidFill>
                <a:latin typeface="Times" charset="0"/>
              </a:defRPr>
            </a:lvl7pPr>
            <a:lvl8pPr marL="3429000" indent="-228600" eaLnBrk="0" fontAlgn="base" hangingPunct="0">
              <a:spcBef>
                <a:spcPct val="0"/>
              </a:spcBef>
              <a:spcAft>
                <a:spcPct val="0"/>
              </a:spcAft>
              <a:defRPr sz="2400">
                <a:solidFill>
                  <a:schemeClr val="tx1"/>
                </a:solidFill>
                <a:latin typeface="Times" charset="0"/>
              </a:defRPr>
            </a:lvl8pPr>
            <a:lvl9pPr marL="3886200" indent="-228600" eaLnBrk="0" fontAlgn="base" hangingPunct="0">
              <a:spcBef>
                <a:spcPct val="0"/>
              </a:spcBef>
              <a:spcAft>
                <a:spcPct val="0"/>
              </a:spcAft>
              <a:defRPr sz="2400">
                <a:solidFill>
                  <a:schemeClr val="tx1"/>
                </a:solidFill>
                <a:latin typeface="Times" charset="0"/>
              </a:defRPr>
            </a:lvl9pPr>
          </a:lstStyle>
          <a:p>
            <a:fld id="{0CA24406-D8F2-FD47-B2F6-4841C89C309E}" type="slidenum">
              <a:rPr lang="en-US" altLang="en-US" sz="1200"/>
              <a:pPr/>
              <a:t>5</a:t>
            </a:fld>
            <a:endParaRPr lang="en-US" altLang="en-US" sz="120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normAutofit fontScale="92500" lnSpcReduction="10000"/>
          </a:bodyPr>
          <a:lstStyle/>
          <a:p>
            <a:pPr marL="232943" indent="-232943">
              <a:spcBef>
                <a:spcPct val="0"/>
              </a:spcBef>
              <a:buFontTx/>
              <a:buAutoNum type="arabicPeriod"/>
            </a:pPr>
            <a:r>
              <a:rPr lang="en-US" dirty="0"/>
              <a:t>This is the second generation of DNA sequencing method.</a:t>
            </a:r>
          </a:p>
          <a:p>
            <a:pPr marL="232943" indent="-232943">
              <a:spcBef>
                <a:spcPct val="0"/>
              </a:spcBef>
              <a:buFontTx/>
              <a:buAutoNum type="arabicPeriod"/>
            </a:pPr>
            <a:endParaRPr lang="en-US" dirty="0"/>
          </a:p>
          <a:p>
            <a:pPr marL="232943" indent="-232943">
              <a:spcBef>
                <a:spcPct val="0"/>
              </a:spcBef>
              <a:buFontTx/>
              <a:buAutoNum type="arabicPeriod"/>
            </a:pPr>
            <a:r>
              <a:rPr lang="en-US" dirty="0"/>
              <a:t>Instead of radioactive label of the </a:t>
            </a:r>
            <a:r>
              <a:rPr lang="en-US" dirty="0" err="1"/>
              <a:t>ddNTP</a:t>
            </a:r>
            <a:r>
              <a:rPr lang="en-US" dirty="0"/>
              <a:t>, the </a:t>
            </a:r>
            <a:r>
              <a:rPr lang="en-US" dirty="0" err="1"/>
              <a:t>ddNTPs</a:t>
            </a:r>
            <a:r>
              <a:rPr lang="en-US" dirty="0"/>
              <a:t> are labeled with four different fluorescent dyes.  The reaction is stopped with </a:t>
            </a:r>
            <a:r>
              <a:rPr lang="en-US" dirty="0" err="1"/>
              <a:t>ddATP</a:t>
            </a:r>
            <a:r>
              <a:rPr lang="en-US" dirty="0"/>
              <a:t>, </a:t>
            </a:r>
            <a:r>
              <a:rPr lang="en-US" dirty="0" err="1"/>
              <a:t>ddTTP</a:t>
            </a:r>
            <a:r>
              <a:rPr lang="en-US" dirty="0"/>
              <a:t>, </a:t>
            </a:r>
            <a:r>
              <a:rPr lang="en-US" dirty="0" err="1"/>
              <a:t>ddCTP</a:t>
            </a:r>
            <a:r>
              <a:rPr lang="en-US" dirty="0"/>
              <a:t>, or </a:t>
            </a:r>
            <a:r>
              <a:rPr lang="en-US" dirty="0" err="1"/>
              <a:t>ddGTP</a:t>
            </a:r>
            <a:r>
              <a:rPr lang="en-US" dirty="0"/>
              <a:t> .</a:t>
            </a:r>
          </a:p>
          <a:p>
            <a:pPr marL="232943" indent="-232943">
              <a:spcBef>
                <a:spcPct val="0"/>
              </a:spcBef>
              <a:buFontTx/>
              <a:buAutoNum type="arabicPeriod"/>
            </a:pPr>
            <a:endParaRPr lang="en-US" dirty="0"/>
          </a:p>
          <a:p>
            <a:pPr marL="232943" indent="-232943">
              <a:spcBef>
                <a:spcPct val="0"/>
              </a:spcBef>
              <a:buFontTx/>
              <a:buAutoNum type="arabicPeriod"/>
            </a:pPr>
            <a:r>
              <a:rPr lang="en-US" dirty="0"/>
              <a:t>The reaction products from the above four reactions are mixed and injected into a capillary tube to separated.  </a:t>
            </a:r>
          </a:p>
          <a:p>
            <a:pPr marL="232943" indent="-232943">
              <a:spcBef>
                <a:spcPct val="0"/>
              </a:spcBef>
              <a:buFontTx/>
              <a:buAutoNum type="arabicPeriod"/>
            </a:pPr>
            <a:endParaRPr lang="en-US" dirty="0"/>
          </a:p>
          <a:p>
            <a:pPr marL="232943" indent="-232943">
              <a:spcBef>
                <a:spcPct val="0"/>
              </a:spcBef>
              <a:buFontTx/>
              <a:buAutoNum type="arabicPeriod"/>
            </a:pPr>
            <a:r>
              <a:rPr lang="en-US" dirty="0"/>
              <a:t>There is a fluorescence detector at the end of the capillary tube, which can be used to read the color of the fluorescence.  The order of the fluorescence will give the sequence of the DNA.</a:t>
            </a:r>
          </a:p>
          <a:p>
            <a:pPr marL="232943" indent="-232943">
              <a:spcBef>
                <a:spcPct val="0"/>
              </a:spcBef>
              <a:buFontTx/>
              <a:buAutoNum type="arabicPeriod"/>
            </a:pPr>
            <a:endParaRPr lang="en-US" dirty="0"/>
          </a:p>
          <a:p>
            <a:pPr marL="232943" indent="-232943">
              <a:spcBef>
                <a:spcPct val="0"/>
              </a:spcBef>
              <a:buFontTx/>
              <a:buAutoNum type="arabicPeriod"/>
            </a:pPr>
            <a:r>
              <a:rPr lang="en-US" dirty="0"/>
              <a:t>With the modern instrument, 550 Kb can be sequenced per day.</a:t>
            </a:r>
          </a:p>
          <a:p>
            <a:pPr eaLnBrk="1" hangingPunct="1"/>
            <a:endParaRPr lang="en-US" altLang="en-US" dirty="0"/>
          </a:p>
        </p:txBody>
      </p:sp>
    </p:spTree>
    <p:extLst>
      <p:ext uri="{BB962C8B-B14F-4D97-AF65-F5344CB8AC3E}">
        <p14:creationId xmlns:p14="http://schemas.microsoft.com/office/powerpoint/2010/main" val="2137868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2803DDF-C9AA-704F-AFB2-A2E83989B5B5}" type="datetimeFigureOut">
              <a:rPr lang="en-US" smtClean="0"/>
              <a:pPr/>
              <a:t>11/13/24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EEB96C-6015-A947-AC11-D960D3C526F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803DDF-C9AA-704F-AFB2-A2E83989B5B5}" type="datetimeFigureOut">
              <a:rPr lang="en-US" smtClean="0"/>
              <a:pPr/>
              <a:t>11/13/24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EEB96C-6015-A947-AC11-D960D3C526F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803DDF-C9AA-704F-AFB2-A2E83989B5B5}" type="datetimeFigureOut">
              <a:rPr lang="en-US" smtClean="0"/>
              <a:pPr/>
              <a:t>11/13/24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EEB96C-6015-A947-AC11-D960D3C526F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2803DDF-C9AA-704F-AFB2-A2E83989B5B5}" type="datetimeFigureOut">
              <a:rPr lang="en-US" smtClean="0"/>
              <a:pPr/>
              <a:t>11/13/24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EEB96C-6015-A947-AC11-D960D3C526F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2803DDF-C9AA-704F-AFB2-A2E83989B5B5}" type="datetimeFigureOut">
              <a:rPr lang="en-US" smtClean="0"/>
              <a:pPr/>
              <a:t>11/13/24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EEB96C-6015-A947-AC11-D960D3C526F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2803DDF-C9AA-704F-AFB2-A2E83989B5B5}" type="datetimeFigureOut">
              <a:rPr lang="en-US" smtClean="0"/>
              <a:pPr/>
              <a:t>11/13/24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EEB96C-6015-A947-AC11-D960D3C526F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803DDF-C9AA-704F-AFB2-A2E83989B5B5}" type="datetimeFigureOut">
              <a:rPr lang="en-US" smtClean="0"/>
              <a:pPr/>
              <a:t>11/13/24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EEB96C-6015-A947-AC11-D960D3C526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2803DDF-C9AA-704F-AFB2-A2E83989B5B5}" type="datetimeFigureOut">
              <a:rPr lang="en-US" smtClean="0"/>
              <a:pPr/>
              <a:t>11/13/24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EEB96C-6015-A947-AC11-D960D3C526F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2803DDF-C9AA-704F-AFB2-A2E83989B5B5}" type="datetimeFigureOut">
              <a:rPr lang="en-US" smtClean="0"/>
              <a:pPr/>
              <a:t>11/13/24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EEB96C-6015-A947-AC11-D960D3C526F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803DDF-C9AA-704F-AFB2-A2E83989B5B5}" type="datetimeFigureOut">
              <a:rPr lang="en-US" smtClean="0"/>
              <a:pPr/>
              <a:t>11/13/24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EEB96C-6015-A947-AC11-D960D3C526F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803DDF-C9AA-704F-AFB2-A2E83989B5B5}" type="datetimeFigureOut">
              <a:rPr lang="en-US" smtClean="0"/>
              <a:pPr/>
              <a:t>11/13/24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EEB96C-6015-A947-AC11-D960D3C526F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803DDF-C9AA-704F-AFB2-A2E83989B5B5}" type="datetimeFigureOut">
              <a:rPr lang="en-US" smtClean="0"/>
              <a:pPr/>
              <a:t>11/13/24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EEB96C-6015-A947-AC11-D960D3C526F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gure 3-20"/>
          <p:cNvPicPr>
            <a:picLocks noChangeAspect="1" noChangeArrowheads="1"/>
          </p:cNvPicPr>
          <p:nvPr/>
        </p:nvPicPr>
        <p:blipFill>
          <a:blip r:embed="rId3"/>
          <a:srcRect/>
          <a:stretch>
            <a:fillRect/>
          </a:stretch>
        </p:blipFill>
        <p:spPr bwMode="auto">
          <a:xfrm>
            <a:off x="381000" y="838200"/>
            <a:ext cx="8550275" cy="3505200"/>
          </a:xfrm>
          <a:prstGeom prst="rect">
            <a:avLst/>
          </a:prstGeom>
          <a:noFill/>
          <a:ln w="9525">
            <a:noFill/>
            <a:miter lim="800000"/>
            <a:headEnd/>
            <a:tailEnd/>
          </a:ln>
        </p:spPr>
      </p:pic>
      <p:pic>
        <p:nvPicPr>
          <p:cNvPr id="4099" name="Picture 2" descr="unnumbered figure pg 57"/>
          <p:cNvPicPr>
            <a:picLocks noChangeAspect="1" noChangeArrowheads="1"/>
          </p:cNvPicPr>
          <p:nvPr/>
        </p:nvPicPr>
        <p:blipFill>
          <a:blip r:embed="rId4"/>
          <a:srcRect/>
          <a:stretch>
            <a:fillRect/>
          </a:stretch>
        </p:blipFill>
        <p:spPr bwMode="auto">
          <a:xfrm>
            <a:off x="3048000" y="4432300"/>
            <a:ext cx="3276600" cy="2273300"/>
          </a:xfrm>
          <a:prstGeom prst="rect">
            <a:avLst/>
          </a:prstGeom>
          <a:noFill/>
          <a:ln w="9525">
            <a:noFill/>
            <a:miter lim="800000"/>
            <a:headEnd/>
            <a:tailEnd/>
          </a:ln>
        </p:spPr>
      </p:pic>
      <p:sp>
        <p:nvSpPr>
          <p:cNvPr id="4" name="Title 1"/>
          <p:cNvSpPr txBox="1">
            <a:spLocks/>
          </p:cNvSpPr>
          <p:nvPr/>
        </p:nvSpPr>
        <p:spPr>
          <a:xfrm>
            <a:off x="533400" y="304800"/>
            <a:ext cx="8001000" cy="685800"/>
          </a:xfrm>
          <a:prstGeom prst="rect">
            <a:avLst/>
          </a:prstGeom>
        </p:spPr>
        <p:txBody>
          <a:bodyPr>
            <a:prstTxWarp prst="textNoShape">
              <a:avLst/>
            </a:prstTxWarp>
            <a:normAutofit/>
          </a:bodyPr>
          <a:lstStyle/>
          <a:p>
            <a:pPr algn="ctr"/>
            <a:r>
              <a:rPr lang="en-US" sz="3200" b="1" dirty="0">
                <a:latin typeface="+mj-lt"/>
              </a:rPr>
              <a:t>DNA Sequence Determination (Sanger)</a:t>
            </a:r>
          </a:p>
        </p:txBody>
      </p:sp>
      <p:sp>
        <p:nvSpPr>
          <p:cNvPr id="6" name="Rectangle 5"/>
          <p:cNvSpPr/>
          <p:nvPr/>
        </p:nvSpPr>
        <p:spPr>
          <a:xfrm>
            <a:off x="3523811" y="3141979"/>
            <a:ext cx="326829" cy="20224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 name="Straight Arrow Connector 2"/>
          <p:cNvCxnSpPr/>
          <p:nvPr/>
        </p:nvCxnSpPr>
        <p:spPr>
          <a:xfrm flipH="1" flipV="1">
            <a:off x="3850640" y="3556000"/>
            <a:ext cx="1493520" cy="102616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8112744" y="3141979"/>
            <a:ext cx="818531" cy="20224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rot="2057084">
            <a:off x="3685960" y="3956091"/>
            <a:ext cx="1850339" cy="2432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grpId="0" nodeType="clickEffect">
                                  <p:stCondLst>
                                    <p:cond delay="0"/>
                                  </p:stCondLst>
                                  <p:childTnLst>
                                    <p:anim calcmode="lin" valueType="num">
                                      <p:cBhvr additive="base">
                                        <p:cTn id="10" dur="500"/>
                                        <p:tgtEl>
                                          <p:spTgt spid="5"/>
                                        </p:tgtEl>
                                        <p:attrNameLst>
                                          <p:attrName>ppt_x</p:attrName>
                                        </p:attrNameLst>
                                      </p:cBhvr>
                                      <p:tavLst>
                                        <p:tav tm="0">
                                          <p:val>
                                            <p:strVal val="ppt_x"/>
                                          </p:val>
                                        </p:tav>
                                        <p:tav tm="100000">
                                          <p:val>
                                            <p:strVal val="ppt_x"/>
                                          </p:val>
                                        </p:tav>
                                      </p:tavLst>
                                    </p:anim>
                                    <p:anim calcmode="lin" valueType="num">
                                      <p:cBhvr additive="base">
                                        <p:cTn id="11" dur="500"/>
                                        <p:tgtEl>
                                          <p:spTgt spid="5"/>
                                        </p:tgtEl>
                                        <p:attrNameLst>
                                          <p:attrName>ppt_y</p:attrName>
                                        </p:attrNameLst>
                                      </p:cBhvr>
                                      <p:tavLst>
                                        <p:tav tm="0">
                                          <p:val>
                                            <p:strVal val="ppt_y"/>
                                          </p:val>
                                        </p:tav>
                                        <p:tav tm="100000">
                                          <p:val>
                                            <p:strVal val="1+ppt_h/2"/>
                                          </p:val>
                                        </p:tav>
                                      </p:tavLst>
                                    </p:anim>
                                    <p:set>
                                      <p:cBhvr>
                                        <p:cTn id="1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gure 3-21"/>
          <p:cNvPicPr>
            <a:picLocks noChangeAspect="1" noChangeArrowheads="1"/>
          </p:cNvPicPr>
          <p:nvPr/>
        </p:nvPicPr>
        <p:blipFill>
          <a:blip r:embed="rId3"/>
          <a:srcRect/>
          <a:stretch>
            <a:fillRect/>
          </a:stretch>
        </p:blipFill>
        <p:spPr bwMode="auto">
          <a:xfrm>
            <a:off x="1600200" y="1308100"/>
            <a:ext cx="6010275" cy="5549900"/>
          </a:xfrm>
          <a:prstGeom prst="rect">
            <a:avLst/>
          </a:prstGeom>
          <a:noFill/>
          <a:ln w="9525">
            <a:noFill/>
            <a:miter lim="800000"/>
            <a:headEnd/>
            <a:tailEnd/>
          </a:ln>
        </p:spPr>
      </p:pic>
      <p:sp>
        <p:nvSpPr>
          <p:cNvPr id="3" name="Title 1"/>
          <p:cNvSpPr txBox="1">
            <a:spLocks/>
          </p:cNvSpPr>
          <p:nvPr/>
        </p:nvSpPr>
        <p:spPr>
          <a:xfrm>
            <a:off x="533400" y="381000"/>
            <a:ext cx="8001000" cy="685800"/>
          </a:xfrm>
          <a:prstGeom prst="rect">
            <a:avLst/>
          </a:prstGeom>
        </p:spPr>
        <p:txBody>
          <a:bodyPr>
            <a:prstTxWarp prst="textNoShape">
              <a:avLst/>
            </a:prstTxWarp>
            <a:normAutofit/>
          </a:bodyPr>
          <a:lstStyle/>
          <a:p>
            <a:pPr algn="ctr"/>
            <a:r>
              <a:rPr lang="en-US" sz="3200" b="1">
                <a:latin typeface="+mj-lt"/>
              </a:rPr>
              <a:t>DNA Sequencing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igure 3-22"/>
          <p:cNvPicPr>
            <a:picLocks noChangeAspect="1" noChangeArrowheads="1"/>
          </p:cNvPicPr>
          <p:nvPr/>
        </p:nvPicPr>
        <p:blipFill>
          <a:blip r:embed="rId3"/>
          <a:srcRect/>
          <a:stretch>
            <a:fillRect/>
          </a:stretch>
        </p:blipFill>
        <p:spPr bwMode="auto">
          <a:xfrm>
            <a:off x="1830388" y="685800"/>
            <a:ext cx="5408612" cy="5549900"/>
          </a:xfrm>
          <a:prstGeom prst="rect">
            <a:avLst/>
          </a:prstGeom>
          <a:noFill/>
          <a:ln w="9525">
            <a:noFill/>
            <a:miter lim="800000"/>
            <a:headEnd/>
            <a:tailEnd/>
          </a:ln>
        </p:spPr>
      </p:pic>
      <p:sp>
        <p:nvSpPr>
          <p:cNvPr id="3" name="Title 1"/>
          <p:cNvSpPr txBox="1">
            <a:spLocks/>
          </p:cNvSpPr>
          <p:nvPr/>
        </p:nvSpPr>
        <p:spPr>
          <a:xfrm>
            <a:off x="533400" y="152400"/>
            <a:ext cx="8001000" cy="685800"/>
          </a:xfrm>
          <a:prstGeom prst="rect">
            <a:avLst/>
          </a:prstGeom>
        </p:spPr>
        <p:txBody>
          <a:bodyPr>
            <a:prstTxWarp prst="textNoShape">
              <a:avLst/>
            </a:prstTxWarp>
            <a:normAutofit/>
          </a:bodyPr>
          <a:lstStyle/>
          <a:p>
            <a:pPr algn="ctr"/>
            <a:r>
              <a:rPr lang="en-US" sz="3200" b="1">
                <a:latin typeface="+mj-lt"/>
              </a:rPr>
              <a:t>Visualize the DNA Sequence (I)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4221" y="0"/>
            <a:ext cx="6858000" cy="701796"/>
          </a:xfrm>
        </p:spPr>
        <p:txBody>
          <a:bodyPr>
            <a:normAutofit fontScale="90000"/>
          </a:bodyPr>
          <a:lstStyle/>
          <a:p>
            <a:r>
              <a:rPr lang="en-US" dirty="0"/>
              <a:t>Video of DNA Sequencing</a:t>
            </a:r>
          </a:p>
        </p:txBody>
      </p:sp>
      <p:pic>
        <p:nvPicPr>
          <p:cNvPr id="4" name="0801_dideox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74198" y="838962"/>
            <a:ext cx="8078172" cy="5415534"/>
          </a:xfrm>
          <a:prstGeom prst="rect">
            <a:avLst/>
          </a:prstGeom>
        </p:spPr>
      </p:pic>
      <p:sp>
        <p:nvSpPr>
          <p:cNvPr id="5" name="Rectangle 4">
            <a:extLst>
              <a:ext uri="{FF2B5EF4-FFF2-40B4-BE49-F238E27FC236}">
                <a16:creationId xmlns:a16="http://schemas.microsoft.com/office/drawing/2014/main" id="{F35D4412-B86D-BB42-AE53-5AD1090A90C3}"/>
              </a:ext>
            </a:extLst>
          </p:cNvPr>
          <p:cNvSpPr/>
          <p:nvPr/>
        </p:nvSpPr>
        <p:spPr>
          <a:xfrm>
            <a:off x="379692" y="838962"/>
            <a:ext cx="8072678" cy="5710003"/>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87748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Box 1"/>
          <p:cNvSpPr txBox="1">
            <a:spLocks noChangeArrowheads="1"/>
          </p:cNvSpPr>
          <p:nvPr/>
        </p:nvSpPr>
        <p:spPr bwMode="auto">
          <a:xfrm>
            <a:off x="0" y="0"/>
            <a:ext cx="914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defRPr>
            </a:lvl1pPr>
            <a:lvl2pPr marL="742950" indent="-285750">
              <a:defRPr sz="2400">
                <a:solidFill>
                  <a:schemeClr val="tx1"/>
                </a:solidFill>
                <a:latin typeface="Times" charset="0"/>
              </a:defRPr>
            </a:lvl2pPr>
            <a:lvl3pPr marL="1143000" indent="-228600">
              <a:defRPr sz="2400">
                <a:solidFill>
                  <a:schemeClr val="tx1"/>
                </a:solidFill>
                <a:latin typeface="Times" charset="0"/>
              </a:defRPr>
            </a:lvl3pPr>
            <a:lvl4pPr marL="1600200" indent="-228600">
              <a:defRPr sz="2400">
                <a:solidFill>
                  <a:schemeClr val="tx1"/>
                </a:solidFill>
                <a:latin typeface="Times" charset="0"/>
              </a:defRPr>
            </a:lvl4pPr>
            <a:lvl5pPr marL="2057400" indent="-228600">
              <a:defRPr sz="2400">
                <a:solidFill>
                  <a:schemeClr val="tx1"/>
                </a:solidFill>
                <a:latin typeface="Times" charset="0"/>
              </a:defRPr>
            </a:lvl5pPr>
            <a:lvl6pPr marL="2514600" indent="-228600" eaLnBrk="0" fontAlgn="base" hangingPunct="0">
              <a:spcBef>
                <a:spcPct val="0"/>
              </a:spcBef>
              <a:spcAft>
                <a:spcPct val="0"/>
              </a:spcAft>
              <a:defRPr sz="2400">
                <a:solidFill>
                  <a:schemeClr val="tx1"/>
                </a:solidFill>
                <a:latin typeface="Times" charset="0"/>
              </a:defRPr>
            </a:lvl6pPr>
            <a:lvl7pPr marL="2971800" indent="-228600" eaLnBrk="0" fontAlgn="base" hangingPunct="0">
              <a:spcBef>
                <a:spcPct val="0"/>
              </a:spcBef>
              <a:spcAft>
                <a:spcPct val="0"/>
              </a:spcAft>
              <a:defRPr sz="2400">
                <a:solidFill>
                  <a:schemeClr val="tx1"/>
                </a:solidFill>
                <a:latin typeface="Times" charset="0"/>
              </a:defRPr>
            </a:lvl7pPr>
            <a:lvl8pPr marL="3429000" indent="-228600" eaLnBrk="0" fontAlgn="base" hangingPunct="0">
              <a:spcBef>
                <a:spcPct val="0"/>
              </a:spcBef>
              <a:spcAft>
                <a:spcPct val="0"/>
              </a:spcAft>
              <a:defRPr sz="2400">
                <a:solidFill>
                  <a:schemeClr val="tx1"/>
                </a:solidFill>
                <a:latin typeface="Times" charset="0"/>
              </a:defRPr>
            </a:lvl8pPr>
            <a:lvl9pPr marL="3886200" indent="-228600" eaLnBrk="0" fontAlgn="base" hangingPunct="0">
              <a:spcBef>
                <a:spcPct val="0"/>
              </a:spcBef>
              <a:spcAft>
                <a:spcPct val="0"/>
              </a:spcAft>
              <a:defRPr sz="2400">
                <a:solidFill>
                  <a:schemeClr val="tx1"/>
                </a:solidFill>
                <a:latin typeface="Times" charset="0"/>
              </a:defRPr>
            </a:lvl9pPr>
          </a:lstStyle>
          <a:p>
            <a:pPr algn="ctr"/>
            <a:r>
              <a:rPr lang="en-US" altLang="en-US" sz="3600" b="1">
                <a:solidFill>
                  <a:srgbClr val="FF6D09"/>
                </a:solidFill>
                <a:latin typeface="Arial" charset="0"/>
                <a:ea typeface="Arial" charset="0"/>
                <a:cs typeface="Arial" charset="0"/>
              </a:rPr>
              <a:t>Chain-Terminator Sequencing Method</a:t>
            </a:r>
          </a:p>
        </p:txBody>
      </p:sp>
      <p:pic>
        <p:nvPicPr>
          <p:cNvPr id="40963" name="Picture 4" descr="Z:\NewMedia\Ebook-Novella\Wiley\JIRA\Voet5e\Work\JPEGs\Ch03\voet_5e_fig_03_19.jpg"/>
          <p:cNvPicPr>
            <a:picLocks noChangeAspect="1" noChangeArrowheads="1"/>
          </p:cNvPicPr>
          <p:nvPr/>
        </p:nvPicPr>
        <p:blipFill rotWithShape="1">
          <a:blip r:embed="rId3">
            <a:extLst>
              <a:ext uri="{28A0092B-C50C-407E-A947-70E740481C1C}">
                <a14:useLocalDpi xmlns:a14="http://schemas.microsoft.com/office/drawing/2010/main" val="0"/>
              </a:ext>
            </a:extLst>
          </a:blip>
          <a:srcRect b="19455"/>
          <a:stretch/>
        </p:blipFill>
        <p:spPr bwMode="auto">
          <a:xfrm>
            <a:off x="138113" y="731076"/>
            <a:ext cx="4295775" cy="415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pratt3e_fig_03_16"/>
          <p:cNvPicPr>
            <a:picLocks noChangeAspect="1" noChangeArrowheads="1"/>
          </p:cNvPicPr>
          <p:nvPr/>
        </p:nvPicPr>
        <p:blipFill rotWithShape="1">
          <a:blip r:embed="rId4"/>
          <a:srcRect t="46193" b="4462"/>
          <a:stretch/>
        </p:blipFill>
        <p:spPr bwMode="auto">
          <a:xfrm>
            <a:off x="304801" y="4930806"/>
            <a:ext cx="5291328" cy="1689450"/>
          </a:xfrm>
          <a:prstGeom prst="rect">
            <a:avLst/>
          </a:prstGeom>
          <a:noFill/>
          <a:ln w="9525">
            <a:noFill/>
            <a:miter lim="800000"/>
            <a:headEnd/>
            <a:tailEnd/>
          </a:ln>
        </p:spPr>
      </p:pic>
      <p:pic>
        <p:nvPicPr>
          <p:cNvPr id="5" name="Picture 2" descr="figure 3-23"/>
          <p:cNvPicPr>
            <a:picLocks noChangeAspect="1" noChangeArrowheads="1"/>
          </p:cNvPicPr>
          <p:nvPr/>
        </p:nvPicPr>
        <p:blipFill>
          <a:blip r:embed="rId5"/>
          <a:srcRect/>
          <a:stretch>
            <a:fillRect/>
          </a:stretch>
        </p:blipFill>
        <p:spPr bwMode="auto">
          <a:xfrm>
            <a:off x="4364930" y="5135022"/>
            <a:ext cx="4779070" cy="1533144"/>
          </a:xfrm>
          <a:prstGeom prst="rect">
            <a:avLst/>
          </a:prstGeom>
          <a:noFill/>
          <a:ln w="9525">
            <a:noFill/>
            <a:miter lim="800000"/>
            <a:headEnd/>
            <a:tailEnd/>
          </a:ln>
        </p:spPr>
      </p:pic>
    </p:spTree>
    <p:extLst>
      <p:ext uri="{BB962C8B-B14F-4D97-AF65-F5344CB8AC3E}">
        <p14:creationId xmlns:p14="http://schemas.microsoft.com/office/powerpoint/2010/main" val="14122762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63667</TotalTime>
  <Words>367</Words>
  <Application>Microsoft Macintosh PowerPoint</Application>
  <PresentationFormat>On-screen Show (4:3)</PresentationFormat>
  <Paragraphs>33</Paragraphs>
  <Slides>5</Slides>
  <Notes>4</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Times</vt:lpstr>
      <vt:lpstr>Office Theme</vt:lpstr>
      <vt:lpstr>PowerPoint Presentation</vt:lpstr>
      <vt:lpstr>PowerPoint Presentation</vt:lpstr>
      <vt:lpstr>PowerPoint Presentation</vt:lpstr>
      <vt:lpstr>Video of DNA Sequencing</vt:lpstr>
      <vt:lpstr>PowerPoint Presentation</vt:lpstr>
    </vt:vector>
  </TitlesOfParts>
  <Company>Boston University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BI/CH 421S &amp; CH 423S</dc:title>
  <dc:creator>Allison Lamanna</dc:creator>
  <cp:lastModifiedBy>Dean Tolan</cp:lastModifiedBy>
  <cp:revision>233</cp:revision>
  <cp:lastPrinted>2017-11-17T15:05:17Z</cp:lastPrinted>
  <dcterms:created xsi:type="dcterms:W3CDTF">2013-07-15T14:54:24Z</dcterms:created>
  <dcterms:modified xsi:type="dcterms:W3CDTF">2024-11-14T02:37:28Z</dcterms:modified>
</cp:coreProperties>
</file>